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589" r:id="rId2"/>
    <p:sldId id="677" r:id="rId3"/>
    <p:sldId id="598" r:id="rId4"/>
    <p:sldId id="681" r:id="rId5"/>
    <p:sldId id="692" r:id="rId6"/>
    <p:sldId id="693" r:id="rId7"/>
    <p:sldId id="698" r:id="rId8"/>
    <p:sldId id="699" r:id="rId9"/>
    <p:sldId id="700" r:id="rId10"/>
    <p:sldId id="703" r:id="rId11"/>
    <p:sldId id="702" r:id="rId12"/>
    <p:sldId id="516" r:id="rId13"/>
    <p:sldId id="679" r:id="rId14"/>
    <p:sldId id="535" r:id="rId15"/>
    <p:sldId id="536" r:id="rId16"/>
    <p:sldId id="537" r:id="rId17"/>
    <p:sldId id="538" r:id="rId18"/>
    <p:sldId id="539" r:id="rId19"/>
    <p:sldId id="540" r:id="rId20"/>
    <p:sldId id="547" r:id="rId21"/>
    <p:sldId id="548" r:id="rId22"/>
    <p:sldId id="559" r:id="rId23"/>
    <p:sldId id="549" r:id="rId24"/>
    <p:sldId id="550" r:id="rId25"/>
    <p:sldId id="398" r:id="rId26"/>
    <p:sldId id="551" r:id="rId27"/>
    <p:sldId id="552" r:id="rId28"/>
    <p:sldId id="518" r:id="rId29"/>
    <p:sldId id="519" r:id="rId30"/>
    <p:sldId id="553" r:id="rId31"/>
    <p:sldId id="554" r:id="rId32"/>
    <p:sldId id="555" r:id="rId33"/>
    <p:sldId id="544" r:id="rId34"/>
    <p:sldId id="557" r:id="rId35"/>
    <p:sldId id="558" r:id="rId36"/>
    <p:sldId id="680" r:id="rId37"/>
    <p:sldId id="412" r:id="rId3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 Beng Kuan Tan" initials="HBKT" lastIdx="1" clrIdx="0">
    <p:extLst>
      <p:ext uri="{19B8F6BF-5375-455C-9EA6-DF929625EA0E}">
        <p15:presenceInfo xmlns:p15="http://schemas.microsoft.com/office/powerpoint/2012/main" userId="3aa298cb380b1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DE30-E61C-44D9-80B0-A27268B34339}" type="datetimeFigureOut">
              <a:rPr lang="en-SG" smtClean="0"/>
              <a:t>15/4/2023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83E2-B821-4922-8B09-1B555FFD54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93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845988D-73BC-4BCE-97E0-8191B972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F24F81-7E91-4702-BE61-7966DA9CF3A2}" type="slidenum">
              <a:rPr lang="en-GB" altLang="en-US" smtClean="0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B39A0E4-FA15-49B5-920F-0AFB56983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345D1BD-1698-4A75-ACD9-0B930638B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Given any real number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the floor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or greatest integer in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denoted 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GB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, is the largest integer that is less than or equal to </a:t>
            </a:r>
            <a:r>
              <a:rPr lang="en-GB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baseline="-2500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092D-4212-41CF-BF58-D9DD36DA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C51A-A0A3-4FD3-8F46-E03A7F11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72D8-D585-4692-9D91-2611A812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92D4-042D-4750-B5E2-5B509CD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4761-5428-44D3-9DE1-9809D14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4D71-B334-403F-B5E1-784B25D8624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4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9B95-54BB-4331-A774-CD8FC646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8831-7175-4364-A195-76AB238C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213-8116-4139-8B50-4A67093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4B3E-2958-4B36-84CE-BE7C429A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0EC9-7377-4159-A79B-D9EAE3D8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B34FA-59D9-4ACB-BD9D-0D523E70916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22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335B5-A253-40F7-86CA-16B24ADF5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FC03-01C4-415B-97CE-660BC35E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60B-5AAD-4620-85B5-5A444A1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3F84-40D0-4C09-9912-EA5E78DB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5B7-892C-432C-9751-CEAF3A55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05C72-34DF-4ED0-B468-302846DA4E8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4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700C-F714-4CB9-A6DE-FAA2183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0618-233F-4B2C-A1A2-ECE9BE9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E7D6-94D8-4184-BE5C-E4DB507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43B7-0D58-4351-A372-0F4C7638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699-4F3C-4117-85F4-C4207892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1E565-5AAE-4302-9D71-D55C9A5ED4B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F477-AFB0-4DE5-9B97-AB4AACC3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83BD-BAF6-4477-B5D5-28CD1A79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5DC7-745D-4A1A-8862-A0281CEA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01F5-1453-4310-A706-91F07CD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5D44-875F-4BE8-B893-12C1D964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A738D-4EDA-4D70-99E5-9A08BD4183D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65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5DFB-A478-4FFD-BF7D-5260955D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062F-1A40-45E0-ABDB-5EE1C9AD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0206-64F0-4280-8310-265D514C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74C2-E648-49F7-8122-46DDA16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D6C3-A20E-4A9F-BE71-4F798A3F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BF6A-1001-4397-BF26-5B12A8A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4DE9E-8CB3-4855-93F4-6FA7E56E393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9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C1B0-64FF-4FE5-BC51-9D08A0B4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9A8D-8032-45BA-ADBC-C26CB8D9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F984-43E2-481C-911A-724E9B08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9F5BD-2573-41D8-97C4-09499303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8118-F8C2-4DA7-B2F9-E38D4A4F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D3BB3-4B72-4958-BF80-8C2CBB7B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271BB-7CE0-47A6-9CB3-0B88610D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B3BB3-6B4F-4352-889B-265D07A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F6EF9-7981-486B-BC8C-C082F2CA500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0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4F70-B809-4C2A-AE89-BB4D9B0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2E6DB-76B6-4498-8D71-E6272410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2BBF7-993F-4B93-95AA-3BA6F42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0F5F1-1BC0-476E-A4EF-23F19F2E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9950C-F960-494B-8332-BACE3F02B25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98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21A3-DE04-4B30-8C39-849471D9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8AA2-753B-4744-9783-BBF53849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0A969-F139-4CD5-862F-947ED978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EA832-A6AE-4E78-BBE9-18366D9CFBC2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31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E15D-2854-4C12-8F24-42FC98E7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F1A4-6545-48F4-B4FE-67159C0E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DA3A-931D-4C44-A363-880A260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96C-9C19-4A39-A358-2C659C1D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BB42-803B-496C-A4EE-FB9AB30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F4BC-E10F-4E6A-AC39-937C255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7A975-8FA5-4E55-960C-663ABF069E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85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B3B2-F5BE-4E8C-B534-BD05A901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6A587-BD4A-4D67-9383-22E61D3E0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BF78-BBA5-482E-881C-2BEFCEFE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D3DA-6328-42F7-9772-313E1945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F7E6-8603-4D2C-BC4B-39764680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C209-97B1-4C28-A1B3-E345642D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6AE3-965C-4549-B78A-B228D0AC56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5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062B0-CA3A-4DE4-BF60-A978F473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4E3D-0147-49FB-810C-58630EEA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1C0C-74FC-4C9B-83FC-B6297396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19FD-2E16-43A8-B64C-C4F7B501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D751-A9E0-47BE-89A1-15AA161B1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8A0BD3-8906-4742-8599-DF7C93EAD45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75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7CFD8D2-76A8-4656-87F2-9BD95F4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DC763-F69E-47F2-9814-5F47EC779A9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18E50E4-9026-4C74-B0AF-C14CB01461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4620" y="136523"/>
            <a:ext cx="9650411" cy="1995488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rgbClr val="171B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MATH221</a:t>
            </a:r>
            <a:br>
              <a:rPr lang="en-US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171B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for Computer Science</a:t>
            </a:r>
            <a:endParaRPr lang="en-GB" altLang="en-US" b="1" dirty="0">
              <a:solidFill>
                <a:srgbClr val="171B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9CEFFF-1C1A-4318-81FC-43EDFF82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393" y="3004051"/>
            <a:ext cx="8783638" cy="25946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  <a:p>
            <a:pPr eaLnBrk="1" hangingPunct="1">
              <a:defRPr/>
            </a:pPr>
            <a:r>
              <a:rPr lang="en-US" altLang="en-US" sz="6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 and Mathematical Induction</a:t>
            </a:r>
            <a:endParaRPr lang="en-GB" altLang="en-US" sz="6000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EDC5-58E8-E582-9C8A-5863FE1D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>
                <a:latin typeface="+mn-lt"/>
              </a:rPr>
              <a:t>The set of real numbers </a:t>
            </a:r>
            <a:r>
              <a:rPr lang="en-US" altLang="en-US" sz="3600" b="1" dirty="0">
                <a:sym typeface="Symbol" panose="05050102010706020507" pitchFamily="18" charset="2"/>
              </a:rPr>
              <a:t>ℝ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506C-D210-18F2-9C13-A9C07F58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Both rational and irrational numbers are called real numbers.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That is, the set </a:t>
            </a:r>
            <a:r>
              <a:rPr lang="en-US" altLang="en-US" sz="2800" dirty="0">
                <a:sym typeface="Symbol" panose="05050102010706020507" pitchFamily="18" charset="2"/>
              </a:rPr>
              <a:t>ℝ is formed by the combination of ℚ and the set of irrational numbers.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Hence, ℝ is different from both ℚ and Z. 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4D17C-6428-4E20-DF4A-1E9959CE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1E565-5AAE-4302-9D71-D55C9A5ED4B5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583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7CFD8D2-76A8-4656-87F2-9BD95F4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fld id="{4AFDC763-F69E-47F2-9814-5F47EC779A96}" type="slidenum">
              <a:rPr lang="en-GB" alt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685800">
                <a:spcBef>
                  <a:spcPct val="0"/>
                </a:spcBef>
                <a:buNone/>
              </a:pPr>
              <a:t>11</a:t>
            </a:fld>
            <a:endParaRPr lang="en-GB" altLang="en-US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9CEFFF-1C1A-4318-81FC-43EDFF82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203" y="1943724"/>
            <a:ext cx="8280400" cy="208953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alt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3b</a:t>
            </a:r>
          </a:p>
          <a:p>
            <a:pPr defTabSz="685800" eaLnBrk="1" hangingPunct="1">
              <a:defRPr/>
            </a:pPr>
            <a:r>
              <a:rPr lang="en-US" altLang="en-US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</a:t>
            </a:r>
            <a:endParaRPr lang="en-GB" altLang="en-US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4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789AC8F9-F46D-4811-B4ED-7EAB3585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77313-CC3B-4949-BA13-1E6823BA487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E9E727E-5524-41C6-92FB-6BEA8A5F9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509" y="449263"/>
            <a:ext cx="11649694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Principle of Mathematical Induction: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A08B5F0D-53B1-4B4D-BA9B-4975BE13C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151" y="1771651"/>
            <a:ext cx="10010898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2600" dirty="0"/>
              <a:t>Prove </a:t>
            </a:r>
            <a:r>
              <a:rPr lang="en-GB" altLang="en-US" sz="2600" i="1" dirty="0"/>
              <a:t>n</a:t>
            </a:r>
            <a:r>
              <a:rPr lang="en-GB" altLang="en-US" sz="2600" baseline="30000" dirty="0"/>
              <a:t>3</a:t>
            </a:r>
            <a:r>
              <a:rPr lang="en-GB" altLang="en-US" sz="2600" dirty="0"/>
              <a:t> &gt; 2</a:t>
            </a:r>
            <a:r>
              <a:rPr lang="en-GB" altLang="en-US" sz="2600" i="1" dirty="0"/>
              <a:t>n</a:t>
            </a:r>
            <a:r>
              <a:rPr lang="en-GB" altLang="en-US" sz="2600" dirty="0"/>
              <a:t> - 2 for all natural numbers, </a:t>
            </a:r>
            <a:r>
              <a:rPr lang="en-GB" altLang="en-US" sz="2600" i="1" dirty="0"/>
              <a:t>n</a:t>
            </a:r>
            <a:r>
              <a:rPr lang="en-GB" altLang="en-US" sz="2600" dirty="0"/>
              <a:t>.</a:t>
            </a:r>
            <a:endParaRPr lang="en-GB" altLang="en-US" sz="2600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r>
              <a:rPr lang="en-GB" altLang="en-US" sz="2600" dirty="0">
                <a:ea typeface="ＭＳ 明朝" panose="02020609040205080304" pitchFamily="49" charset="-128"/>
              </a:rPr>
              <a:t>			</a:t>
            </a:r>
          </a:p>
          <a:p>
            <a:pPr marL="0" indent="0">
              <a:buNone/>
            </a:pPr>
            <a:r>
              <a:rPr lang="en-GB" altLang="en-US" sz="2600" dirty="0">
                <a:ea typeface="ＭＳ 明朝" panose="02020609040205080304" pitchFamily="49" charset="-128"/>
              </a:rPr>
              <a:t>Can we use the exhaustive method to  prove this statement ? No.</a:t>
            </a:r>
          </a:p>
          <a:p>
            <a:pPr marL="0" indent="0">
              <a:buNone/>
            </a:pPr>
            <a:endParaRPr lang="en-GB" altLang="en-US" sz="2600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r>
              <a:rPr lang="en-GB" altLang="en-US" sz="2600" dirty="0">
                <a:ea typeface="ＭＳ 明朝" panose="02020609040205080304" pitchFamily="49" charset="-128"/>
              </a:rPr>
              <a:t>Let CLAIM(</a:t>
            </a:r>
            <a:r>
              <a:rPr lang="en-GB" altLang="en-US" sz="2600" i="1" dirty="0">
                <a:ea typeface="ＭＳ 明朝" panose="02020609040205080304" pitchFamily="49" charset="-128"/>
              </a:rPr>
              <a:t>n</a:t>
            </a:r>
            <a:r>
              <a:rPr lang="en-GB" altLang="en-US" sz="2600" dirty="0">
                <a:ea typeface="ＭＳ 明朝" panose="02020609040205080304" pitchFamily="49" charset="-128"/>
              </a:rPr>
              <a:t>) be “</a:t>
            </a:r>
            <a:r>
              <a:rPr lang="en-GB" altLang="en-US" sz="2600" i="1" dirty="0"/>
              <a:t>n</a:t>
            </a:r>
            <a:r>
              <a:rPr lang="en-GB" altLang="en-US" sz="2600" baseline="30000" dirty="0"/>
              <a:t>3</a:t>
            </a:r>
            <a:r>
              <a:rPr lang="en-GB" altLang="en-US" sz="2600" dirty="0"/>
              <a:t> &gt; 2</a:t>
            </a:r>
            <a:r>
              <a:rPr lang="en-GB" altLang="en-US" sz="2600" i="1" dirty="0"/>
              <a:t>n</a:t>
            </a:r>
            <a:r>
              <a:rPr lang="en-GB" altLang="en-US" sz="2600" dirty="0"/>
              <a:t> – 2”.</a:t>
            </a:r>
          </a:p>
          <a:p>
            <a:pPr marL="0" indent="0">
              <a:buNone/>
            </a:pPr>
            <a:r>
              <a:rPr lang="en-GB" altLang="en-US" sz="2600" dirty="0"/>
              <a:t>For </a:t>
            </a:r>
            <a:r>
              <a:rPr lang="en-GB" altLang="en-US" sz="2600" i="1" dirty="0"/>
              <a:t>n</a:t>
            </a:r>
            <a:r>
              <a:rPr lang="en-GB" altLang="en-US" sz="2600" dirty="0"/>
              <a:t> = 1:	</a:t>
            </a:r>
            <a:r>
              <a:rPr lang="en-GB" altLang="en-US" sz="2600" dirty="0">
                <a:ea typeface="ＭＳ 明朝" panose="02020609040205080304" pitchFamily="49" charset="-128"/>
              </a:rPr>
              <a:t>CLAIM(1) is </a:t>
            </a:r>
            <a:r>
              <a:rPr lang="en-GB" altLang="en-US" sz="2600" dirty="0"/>
              <a:t>1</a:t>
            </a:r>
            <a:r>
              <a:rPr lang="en-GB" altLang="en-US" sz="2600" baseline="30000" dirty="0"/>
              <a:t>3</a:t>
            </a:r>
            <a:r>
              <a:rPr lang="en-GB" altLang="en-US" sz="2600" dirty="0"/>
              <a:t> &gt; 2 </a:t>
            </a:r>
            <a:r>
              <a:rPr lang="en-US" altLang="en-US" sz="2600" dirty="0">
                <a:sym typeface="Symbol" panose="05050102010706020507" pitchFamily="18" charset="2"/>
              </a:rPr>
              <a:t> 1 </a:t>
            </a:r>
            <a:r>
              <a:rPr lang="en-GB" altLang="en-US" sz="2600" dirty="0"/>
              <a:t>– 2	</a:t>
            </a:r>
          </a:p>
          <a:p>
            <a:pPr marL="0" indent="0">
              <a:buNone/>
            </a:pPr>
            <a:r>
              <a:rPr lang="en-GB" altLang="en-US" sz="2600" dirty="0"/>
              <a:t>		LHS = 1; RHS = 0 </a:t>
            </a:r>
            <a:r>
              <a:rPr lang="en-US" altLang="en-US" sz="2600" dirty="0">
                <a:sym typeface="Symbol" panose="05050102010706020507" pitchFamily="18" charset="2"/>
              </a:rPr>
              <a:t></a:t>
            </a:r>
            <a:r>
              <a:rPr lang="en-GB" altLang="en-US" sz="2600" dirty="0"/>
              <a:t> LHS &gt; RHS.</a:t>
            </a:r>
          </a:p>
          <a:p>
            <a:pPr marL="0" indent="0">
              <a:buNone/>
            </a:pPr>
            <a:r>
              <a:rPr lang="en-GB" altLang="en-US" sz="2600" dirty="0"/>
              <a:t>For </a:t>
            </a:r>
            <a:r>
              <a:rPr lang="en-GB" altLang="en-US" sz="2600" i="1" dirty="0"/>
              <a:t>n</a:t>
            </a:r>
            <a:r>
              <a:rPr lang="en-GB" altLang="en-US" sz="2600" dirty="0"/>
              <a:t> = 2:	</a:t>
            </a:r>
            <a:r>
              <a:rPr lang="en-GB" altLang="en-US" sz="2600" dirty="0">
                <a:ea typeface="ＭＳ 明朝" panose="02020609040205080304" pitchFamily="49" charset="-128"/>
              </a:rPr>
              <a:t>CLAIM(2) is </a:t>
            </a:r>
            <a:r>
              <a:rPr lang="en-GB" altLang="en-US" sz="2600" dirty="0"/>
              <a:t>2</a:t>
            </a:r>
            <a:r>
              <a:rPr lang="en-GB" altLang="en-US" sz="2600" baseline="30000" dirty="0"/>
              <a:t>3</a:t>
            </a:r>
            <a:r>
              <a:rPr lang="en-GB" altLang="en-US" sz="2600" dirty="0"/>
              <a:t> &gt; 2 </a:t>
            </a:r>
            <a:r>
              <a:rPr lang="en-US" altLang="en-US" sz="2600" dirty="0">
                <a:sym typeface="Symbol" panose="05050102010706020507" pitchFamily="18" charset="2"/>
              </a:rPr>
              <a:t> 2 </a:t>
            </a:r>
            <a:r>
              <a:rPr lang="en-GB" altLang="en-US" sz="2600" dirty="0"/>
              <a:t>– 2	</a:t>
            </a:r>
          </a:p>
          <a:p>
            <a:pPr marL="0" indent="0">
              <a:buNone/>
            </a:pPr>
            <a:r>
              <a:rPr lang="en-GB" altLang="en-US" sz="2600" dirty="0"/>
              <a:t>		LHS = 8; RHS = 2 </a:t>
            </a:r>
            <a:r>
              <a:rPr lang="en-US" altLang="en-US" sz="2600" dirty="0">
                <a:sym typeface="Symbol" panose="05050102010706020507" pitchFamily="18" charset="2"/>
              </a:rPr>
              <a:t></a:t>
            </a:r>
            <a:r>
              <a:rPr lang="en-GB" altLang="en-US" sz="2600" dirty="0"/>
              <a:t> LHS &gt; RHS. </a:t>
            </a:r>
          </a:p>
          <a:p>
            <a:pPr marL="0" indent="0">
              <a:buNone/>
            </a:pPr>
            <a:r>
              <a:rPr lang="en-GB" altLang="en-US" sz="2600" dirty="0"/>
              <a:t>For </a:t>
            </a:r>
            <a:r>
              <a:rPr lang="en-GB" altLang="en-US" sz="2600" i="1" dirty="0"/>
              <a:t>n</a:t>
            </a:r>
            <a:r>
              <a:rPr lang="en-GB" altLang="en-US" sz="2600" dirty="0"/>
              <a:t> = 3:	</a:t>
            </a:r>
            <a:r>
              <a:rPr lang="en-GB" altLang="en-US" sz="2600" dirty="0">
                <a:ea typeface="ＭＳ 明朝" panose="02020609040205080304" pitchFamily="49" charset="-128"/>
              </a:rPr>
              <a:t>CLAIM(3) is </a:t>
            </a:r>
            <a:r>
              <a:rPr lang="en-GB" altLang="en-US" sz="2600" dirty="0"/>
              <a:t>…</a:t>
            </a:r>
          </a:p>
          <a:p>
            <a:pPr marL="0" indent="0">
              <a:buNone/>
            </a:pPr>
            <a:endParaRPr lang="en-GB" altLang="en-US" sz="2600" dirty="0"/>
          </a:p>
          <a:p>
            <a:pPr marL="0" indent="0">
              <a:buNone/>
            </a:pPr>
            <a:r>
              <a:rPr lang="en-GB" altLang="en-US" sz="2600" dirty="0"/>
              <a:t>The process above will NEVER prove the CLAIM for </a:t>
            </a:r>
            <a:r>
              <a:rPr lang="en-GB" altLang="en-US" sz="2600" b="1" dirty="0"/>
              <a:t>ALL</a:t>
            </a:r>
            <a:r>
              <a:rPr lang="en-GB" altLang="en-US" sz="2600" dirty="0"/>
              <a:t> natural number </a:t>
            </a:r>
            <a:r>
              <a:rPr lang="en-GB" altLang="en-US" sz="2600" i="1" dirty="0"/>
              <a:t>n</a:t>
            </a:r>
            <a:r>
              <a:rPr lang="en-GB" altLang="en-US" sz="2600" dirty="0"/>
              <a:t>.</a:t>
            </a:r>
            <a:r>
              <a:rPr lang="en-GB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7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7AE4E70B-6003-4597-AC4B-2429AE8E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A253C-5A43-431C-8716-68136223D1C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777E7D2-E228-4F72-AC7C-25E426C6C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652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8A89279-6B28-42EC-B80F-C7FA04A9E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23908"/>
            <a:ext cx="8229600" cy="3334739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For all natural numbers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, let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be a statement. If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1. CLAIM(1) is true, and		</a:t>
            </a:r>
            <a:endParaRPr lang="en-GB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2. the truth of </a:t>
            </a:r>
            <a:r>
              <a:rPr lang="en-US" altLang="en-US" sz="2400" dirty="0">
                <a:sym typeface="Symbol" panose="05050102010706020507" pitchFamily="18" charset="2"/>
              </a:rPr>
              <a:t>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implies the truth of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+ 1) for all natural numbers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					</a:t>
            </a:r>
            <a:endParaRPr lang="en-US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</a:t>
            </a:r>
            <a:r>
              <a:rPr lang="en-GB" altLang="en-US" sz="2400" dirty="0">
                <a:sym typeface="Symbol" panose="05050102010706020507" pitchFamily="18" charset="2"/>
              </a:rPr>
              <a:t>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is true for all natural numbers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ea typeface="ＭＳ 明朝" panose="02020609040205080304" pitchFamily="49" charset="-128"/>
              </a:rPr>
              <a:t>.</a:t>
            </a:r>
            <a:endParaRPr lang="en-GB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7E9B3F1C-33E2-4DA1-97F1-D0AC6976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B274D-A0CB-4C90-9597-701670B047D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6965CDF-7E21-409E-959D-66CAD0350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Induction: Example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9D66FA54-6FCA-40FB-9323-B5E46D2A6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3008" y="178163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Prove 1 + 2 + … +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                          ,  for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ea typeface="ＭＳ 明朝" panose="02020609040205080304" pitchFamily="49" charset="-128"/>
                <a:sym typeface="Symbol" panose="05050102010706020507" pitchFamily="18" charset="2"/>
              </a:rPr>
              <a:t> </a:t>
            </a:r>
            <a:r>
              <a:rPr lang="en-GB" altLang="en-US" sz="2400" dirty="0">
                <a:ea typeface="ＭＳ 明朝" panose="02020609040205080304" pitchFamily="49" charset="-128"/>
              </a:rPr>
              <a:t>ℕ.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CLAIM(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be “1 + 2 + … +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                       ”.</a:t>
            </a:r>
          </a:p>
          <a:p>
            <a:pPr marL="0" indent="0"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Does the claim satisfy the conditions of the Principle of Mathematical Induction?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1.	Is CLAIM(1) true?</a:t>
            </a:r>
          </a:p>
          <a:p>
            <a:pPr marL="0" indent="0">
              <a:buNone/>
            </a:pPr>
            <a:endParaRPr lang="en-GB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CLAIM(1) is                          . LHS = 1; RHS =             .	</a:t>
            </a:r>
          </a:p>
          <a:p>
            <a:pPr marL="0" indent="0">
              <a:buNone/>
            </a:pPr>
            <a:endParaRPr lang="en-GB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Therefore, LHS = RHS and so CLAIM(1) is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Object 4">
                <a:extLst>
                  <a:ext uri="{FF2B5EF4-FFF2-40B4-BE49-F238E27FC236}">
                    <a16:creationId xmlns:a16="http://schemas.microsoft.com/office/drawing/2014/main" id="{527CE0C4-9F0F-4818-AE58-85B5BB35D643}"/>
                  </a:ext>
                </a:extLst>
              </p:cNvPr>
              <p:cNvSpPr txBox="1"/>
              <p:nvPr/>
            </p:nvSpPr>
            <p:spPr bwMode="auto">
              <a:xfrm>
                <a:off x="4459793" y="1851024"/>
                <a:ext cx="1289050" cy="788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269" name="Object 4">
                <a:extLst>
                  <a:ext uri="{FF2B5EF4-FFF2-40B4-BE49-F238E27FC236}">
                    <a16:creationId xmlns:a16="http://schemas.microsoft.com/office/drawing/2014/main" id="{527CE0C4-9F0F-4818-AE58-85B5BB35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9793" y="1851024"/>
                <a:ext cx="1289050" cy="788988"/>
              </a:xfrm>
              <a:prstGeom prst="rect">
                <a:avLst/>
              </a:prstGeom>
              <a:blipFill>
                <a:blip r:embed="rId2"/>
                <a:stretch>
                  <a:fillRect r="-203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176" name="Object 8">
                <a:extLst>
                  <a:ext uri="{FF2B5EF4-FFF2-40B4-BE49-F238E27FC236}">
                    <a16:creationId xmlns:a16="http://schemas.microsoft.com/office/drawing/2014/main" id="{32ECA002-F8CC-4176-8F47-1AC243E62217}"/>
                  </a:ext>
                </a:extLst>
              </p:cNvPr>
              <p:cNvSpPr txBox="1"/>
              <p:nvPr/>
            </p:nvSpPr>
            <p:spPr bwMode="auto">
              <a:xfrm>
                <a:off x="4019294" y="4680875"/>
                <a:ext cx="1729549" cy="895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1176" name="Object 8">
                <a:extLst>
                  <a:ext uri="{FF2B5EF4-FFF2-40B4-BE49-F238E27FC236}">
                    <a16:creationId xmlns:a16="http://schemas.microsoft.com/office/drawing/2014/main" id="{32ECA002-F8CC-4176-8F47-1AC243E6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9294" y="4680875"/>
                <a:ext cx="1729549" cy="895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178" name="Object 10">
                <a:extLst>
                  <a:ext uri="{FF2B5EF4-FFF2-40B4-BE49-F238E27FC236}">
                    <a16:creationId xmlns:a16="http://schemas.microsoft.com/office/drawing/2014/main" id="{FCA5BE4D-FEDE-47B3-9FDD-CAB25853934D}"/>
                  </a:ext>
                </a:extLst>
              </p:cNvPr>
              <p:cNvSpPr txBox="1"/>
              <p:nvPr/>
            </p:nvSpPr>
            <p:spPr bwMode="auto">
              <a:xfrm>
                <a:off x="7669669" y="4680875"/>
                <a:ext cx="940931" cy="895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1178" name="Object 10">
                <a:extLst>
                  <a:ext uri="{FF2B5EF4-FFF2-40B4-BE49-F238E27FC236}">
                    <a16:creationId xmlns:a16="http://schemas.microsoft.com/office/drawing/2014/main" id="{FCA5BE4D-FEDE-47B3-9FDD-CAB25853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9669" y="4680875"/>
                <a:ext cx="940931" cy="895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F716C556-DB39-4C9F-9F2C-7519130EAA69}"/>
                  </a:ext>
                </a:extLst>
              </p:cNvPr>
              <p:cNvSpPr txBox="1"/>
              <p:nvPr/>
            </p:nvSpPr>
            <p:spPr bwMode="auto">
              <a:xfrm>
                <a:off x="5748843" y="2640012"/>
                <a:ext cx="1289050" cy="788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F716C556-DB39-4C9F-9F2C-7519130E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8843" y="2640012"/>
                <a:ext cx="1289050" cy="788988"/>
              </a:xfrm>
              <a:prstGeom prst="rect">
                <a:avLst/>
              </a:prstGeom>
              <a:blipFill>
                <a:blip r:embed="rId5"/>
                <a:stretch>
                  <a:fillRect r="-20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6" grpId="0"/>
      <p:bldP spid="39117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42E2127B-A1EC-4B4B-8B95-7588865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596EA-4A2A-4E0A-8908-65308D9CC81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9B02ED-DBA0-43C9-A8D3-44410EF56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Induction: Example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48F6D2DC-B3A4-4A49-919E-C4E572C83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2.	We must show that for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1,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is true  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+ 1) is true.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Assume </a:t>
            </a:r>
            <a:r>
              <a:rPr lang="en-GB" altLang="en-US" sz="2400" dirty="0">
                <a:sym typeface="Symbol" panose="05050102010706020507" pitchFamily="18" charset="2"/>
              </a:rPr>
              <a:t>CLAIM(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) is true, that is, </a:t>
            </a:r>
          </a:p>
          <a:p>
            <a:pPr marL="0" indent="0">
              <a:buNone/>
            </a:pPr>
            <a:endParaRPr lang="en-GB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	1 + 2 + … +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                      		(*)</a:t>
            </a:r>
          </a:p>
          <a:p>
            <a:pPr marL="0" indent="0">
              <a:buNone/>
            </a:pPr>
            <a:endParaRPr lang="en-GB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Prove CLAIM(</a:t>
            </a:r>
            <a:r>
              <a:rPr lang="en-GB" altLang="en-US" sz="2400" i="1" dirty="0">
                <a:sym typeface="Symbol" panose="05050102010706020507" pitchFamily="18" charset="2"/>
              </a:rPr>
              <a:t>k </a:t>
            </a:r>
            <a:r>
              <a:rPr lang="en-GB" altLang="en-US" sz="2400" dirty="0">
                <a:sym typeface="Symbol" panose="05050102010706020507" pitchFamily="18" charset="2"/>
              </a:rPr>
              <a:t>+ 1) is true, that is,</a:t>
            </a:r>
          </a:p>
          <a:p>
            <a:pPr marL="0" indent="0">
              <a:buNone/>
            </a:pPr>
            <a:endParaRPr lang="en-GB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	 1 + 2 + … +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+ (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+ 1)                                      </a:t>
            </a:r>
          </a:p>
          <a:p>
            <a:pPr marL="0" indent="0">
              <a:buNone/>
            </a:pPr>
            <a:endParaRPr lang="en-GB" altLang="en-US" sz="10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20" name="Object 4">
                <a:extLst>
                  <a:ext uri="{FF2B5EF4-FFF2-40B4-BE49-F238E27FC236}">
                    <a16:creationId xmlns:a16="http://schemas.microsoft.com/office/drawing/2014/main" id="{725A25C5-787B-4527-8522-1ABD45927A4B}"/>
                  </a:ext>
                </a:extLst>
              </p:cNvPr>
              <p:cNvSpPr txBox="1"/>
              <p:nvPr/>
            </p:nvSpPr>
            <p:spPr bwMode="auto">
              <a:xfrm>
                <a:off x="5672138" y="3117850"/>
                <a:ext cx="1563730" cy="876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3220" name="Object 4">
                <a:extLst>
                  <a:ext uri="{FF2B5EF4-FFF2-40B4-BE49-F238E27FC236}">
                    <a16:creationId xmlns:a16="http://schemas.microsoft.com/office/drawing/2014/main" id="{725A25C5-787B-4527-8522-1ABD4592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2138" y="3117850"/>
                <a:ext cx="1563730" cy="876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2" name="Object 6">
                <a:extLst>
                  <a:ext uri="{FF2B5EF4-FFF2-40B4-BE49-F238E27FC236}">
                    <a16:creationId xmlns:a16="http://schemas.microsoft.com/office/drawing/2014/main" id="{0466023D-BAFD-4475-A200-8FB7BFFF2DF1}"/>
                  </a:ext>
                </a:extLst>
              </p:cNvPr>
              <p:cNvSpPr txBox="1"/>
              <p:nvPr/>
            </p:nvSpPr>
            <p:spPr bwMode="auto">
              <a:xfrm>
                <a:off x="6096000" y="4471196"/>
                <a:ext cx="2616157" cy="1004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3222" name="Object 6">
                <a:extLst>
                  <a:ext uri="{FF2B5EF4-FFF2-40B4-BE49-F238E27FC236}">
                    <a16:creationId xmlns:a16="http://schemas.microsoft.com/office/drawing/2014/main" id="{0466023D-BAFD-4475-A200-8FB7BFFF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471196"/>
                <a:ext cx="2616157" cy="1004886"/>
              </a:xfrm>
              <a:prstGeom prst="rect">
                <a:avLst/>
              </a:prstGeom>
              <a:blipFill>
                <a:blip r:embed="rId3"/>
                <a:stretch>
                  <a:fillRect r="-4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6" name="Object 10">
                <a:extLst>
                  <a:ext uri="{FF2B5EF4-FFF2-40B4-BE49-F238E27FC236}">
                    <a16:creationId xmlns:a16="http://schemas.microsoft.com/office/drawing/2014/main" id="{B3F34993-57C7-46C1-9FFF-06C4A5EE80C8}"/>
                  </a:ext>
                </a:extLst>
              </p:cNvPr>
              <p:cNvSpPr txBox="1"/>
              <p:nvPr/>
            </p:nvSpPr>
            <p:spPr bwMode="auto">
              <a:xfrm>
                <a:off x="6096000" y="5288361"/>
                <a:ext cx="2514600" cy="835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3226" name="Object 10">
                <a:extLst>
                  <a:ext uri="{FF2B5EF4-FFF2-40B4-BE49-F238E27FC236}">
                    <a16:creationId xmlns:a16="http://schemas.microsoft.com/office/drawing/2014/main" id="{B3F34993-57C7-46C1-9FFF-06C4A5EE8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288361"/>
                <a:ext cx="2514600" cy="835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/>
      <p:bldP spid="393222" grpId="0"/>
      <p:bldP spid="3932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6852541-12F7-4C37-9D83-25918CD4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99D1AC-A7A1-4B9C-A39B-AD6C5280D89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DA219D3-AA92-4FBF-88E3-772DF4AEA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Induction: Example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C037804D-7EB8-452A-AB35-66F136372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261" y="1771650"/>
            <a:ext cx="11709070" cy="4736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LHS = 1 + 2 + … +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+ (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+ 1)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				</a:t>
            </a: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Therefore, LHS = RHS.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Therefore, CLAIM(</a:t>
            </a:r>
            <a:r>
              <a:rPr lang="en-GB" altLang="en-US" sz="2400" i="1" dirty="0">
                <a:sym typeface="Symbol" panose="05050102010706020507" pitchFamily="18" charset="2"/>
              </a:rPr>
              <a:t>k </a:t>
            </a:r>
            <a:r>
              <a:rPr lang="en-GB" altLang="en-US" sz="2400" dirty="0">
                <a:sym typeface="Symbol" panose="05050102010706020507" pitchFamily="18" charset="2"/>
              </a:rPr>
              <a:t>+ 1) is true. 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So,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satisfies both the conditions of the Principle of Mathematical Induction.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Therefore, by induction,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is true for all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ea typeface="ＭＳ 明朝" panose="02020609040205080304" pitchFamily="49" charset="-128"/>
                <a:sym typeface="Symbol" panose="05050102010706020507" pitchFamily="18" charset="2"/>
              </a:rPr>
              <a:t> </a:t>
            </a:r>
            <a:r>
              <a:rPr lang="en-GB" altLang="en-US" sz="2400" dirty="0">
                <a:ea typeface="ＭＳ 明朝" panose="02020609040205080304" pitchFamily="49" charset="-128"/>
              </a:rPr>
              <a:t>ℕ.</a:t>
            </a: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43BAF3CD-4D0D-4584-8800-607FF95CA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246" name="Object 6">
                <a:extLst>
                  <a:ext uri="{FF2B5EF4-FFF2-40B4-BE49-F238E27FC236}">
                    <a16:creationId xmlns:a16="http://schemas.microsoft.com/office/drawing/2014/main" id="{E9AB6BE5-A312-4721-A8A4-40D064E5CE91}"/>
                  </a:ext>
                </a:extLst>
              </p:cNvPr>
              <p:cNvSpPr txBox="1"/>
              <p:nvPr/>
            </p:nvSpPr>
            <p:spPr bwMode="auto">
              <a:xfrm>
                <a:off x="2207821" y="2097032"/>
                <a:ext cx="2664738" cy="863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400" dirty="0"/>
                  <a:t> + (K+1) </a:t>
                </a:r>
              </a:p>
            </p:txBody>
          </p:sp>
        </mc:Choice>
        <mc:Fallback xmlns="">
          <p:sp>
            <p:nvSpPr>
              <p:cNvPr id="394246" name="Object 6">
                <a:extLst>
                  <a:ext uri="{FF2B5EF4-FFF2-40B4-BE49-F238E27FC236}">
                    <a16:creationId xmlns:a16="http://schemas.microsoft.com/office/drawing/2014/main" id="{E9AB6BE5-A312-4721-A8A4-40D064E5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821" y="2097032"/>
                <a:ext cx="2664738" cy="863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249" name="Object 9">
                <a:extLst>
                  <a:ext uri="{FF2B5EF4-FFF2-40B4-BE49-F238E27FC236}">
                    <a16:creationId xmlns:a16="http://schemas.microsoft.com/office/drawing/2014/main" id="{B511E88D-3001-4850-A37F-0A6BF1440173}"/>
                  </a:ext>
                </a:extLst>
              </p:cNvPr>
              <p:cNvSpPr txBox="1"/>
              <p:nvPr/>
            </p:nvSpPr>
            <p:spPr bwMode="auto">
              <a:xfrm>
                <a:off x="2207821" y="2886011"/>
                <a:ext cx="3081554" cy="999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4249" name="Object 9">
                <a:extLst>
                  <a:ext uri="{FF2B5EF4-FFF2-40B4-BE49-F238E27FC236}">
                    <a16:creationId xmlns:a16="http://schemas.microsoft.com/office/drawing/2014/main" id="{B511E88D-3001-4850-A37F-0A6BF1440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821" y="2886011"/>
                <a:ext cx="3081554" cy="999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248" name="Object 8">
                <a:extLst>
                  <a:ext uri="{FF2B5EF4-FFF2-40B4-BE49-F238E27FC236}">
                    <a16:creationId xmlns:a16="http://schemas.microsoft.com/office/drawing/2014/main" id="{BEBE251F-546F-4F78-9816-5FE679B57069}"/>
                  </a:ext>
                </a:extLst>
              </p:cNvPr>
              <p:cNvSpPr txBox="1"/>
              <p:nvPr/>
            </p:nvSpPr>
            <p:spPr bwMode="auto">
              <a:xfrm>
                <a:off x="2216562" y="3713100"/>
                <a:ext cx="1919288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94248" name="Object 8">
                <a:extLst>
                  <a:ext uri="{FF2B5EF4-FFF2-40B4-BE49-F238E27FC236}">
                    <a16:creationId xmlns:a16="http://schemas.microsoft.com/office/drawing/2014/main" id="{BEBE251F-546F-4F78-9816-5FE679B5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6562" y="3713100"/>
                <a:ext cx="1919288" cy="787400"/>
              </a:xfrm>
              <a:prstGeom prst="rect">
                <a:avLst/>
              </a:prstGeom>
              <a:blipFill>
                <a:blip r:embed="rId4"/>
                <a:stretch>
                  <a:fillRect r="-21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Rectangle 10">
            <a:extLst>
              <a:ext uri="{FF2B5EF4-FFF2-40B4-BE49-F238E27FC236}">
                <a16:creationId xmlns:a16="http://schemas.microsoft.com/office/drawing/2014/main" id="{BAEFC2A0-2B2A-4540-9501-56C99BF93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538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596E93A0-F0E9-443E-9D13-D66930B1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253" name="Text Box 13">
            <a:extLst>
              <a:ext uri="{FF2B5EF4-FFF2-40B4-BE49-F238E27FC236}">
                <a16:creationId xmlns:a16="http://schemas.microsoft.com/office/drawing/2014/main" id="{5AB79573-0166-4A0E-93C0-7EEDAF342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027" y="2176392"/>
            <a:ext cx="177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(Using *)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D68A8036-CF2E-4889-AC5E-131B1B5B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59" y="3885344"/>
            <a:ext cx="24970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(Factor out a (k + 1))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6" grpId="0"/>
      <p:bldP spid="394249" grpId="0"/>
      <p:bldP spid="394248" grpId="0"/>
      <p:bldP spid="394253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28AD3E0-EB33-4060-9A51-A558D947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D76881-2BAC-4C37-B35D-7B5048252E9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49CC74C-5807-4368-BE2A-445A0A774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65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Induction: Summary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292B5003-8714-4CC0-ABB7-FEAF966A0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97014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To establish an infinite family of claims, (CLAIM(1), CLAIM(2), CLAIM(3), …) using the Principle of Mathematical Induction, it is sufficient to carry out the following two steps:</a:t>
            </a:r>
          </a:p>
          <a:p>
            <a:pPr marL="0" indent="0">
              <a:buNone/>
            </a:pPr>
            <a:endParaRPr lang="en-GB" altLang="en-US" sz="24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0B22"/>
                </a:solidFill>
                <a:sym typeface="Symbol" panose="05050102010706020507" pitchFamily="18" charset="2"/>
              </a:rPr>
              <a:t>Step 1</a:t>
            </a:r>
            <a:r>
              <a:rPr lang="en-GB" altLang="en-US" sz="2400" dirty="0">
                <a:sym typeface="Symbol" panose="05050102010706020507" pitchFamily="18" charset="2"/>
              </a:rPr>
              <a:t>: Prove that the first claim, CLAIM(1) is true.</a:t>
            </a:r>
          </a:p>
          <a:p>
            <a:pPr marL="0" indent="0">
              <a:buNone/>
            </a:pPr>
            <a:endParaRPr lang="en-GB" altLang="en-US" sz="24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b="1" dirty="0">
                <a:solidFill>
                  <a:srgbClr val="000B22"/>
                </a:solidFill>
                <a:sym typeface="Symbol" panose="05050102010706020507" pitchFamily="18" charset="2"/>
              </a:rPr>
              <a:t>Step 2</a:t>
            </a:r>
            <a:r>
              <a:rPr lang="en-GB" altLang="en-US" sz="2400" dirty="0">
                <a:sym typeface="Symbol" panose="05050102010706020507" pitchFamily="18" charset="2"/>
              </a:rPr>
              <a:t>: Give a </a:t>
            </a:r>
            <a:r>
              <a:rPr lang="en-GB" altLang="en-US" sz="2400" b="1" i="1" dirty="0">
                <a:solidFill>
                  <a:schemeClr val="hlink"/>
                </a:solidFill>
                <a:sym typeface="Symbol" panose="05050102010706020507" pitchFamily="18" charset="2"/>
              </a:rPr>
              <a:t>general proof</a:t>
            </a:r>
            <a:r>
              <a:rPr lang="en-GB" altLang="en-US" sz="2400" dirty="0">
                <a:sym typeface="Symbol" panose="05050102010706020507" pitchFamily="18" charset="2"/>
              </a:rPr>
              <a:t> that if</a:t>
            </a:r>
            <a:r>
              <a:rPr lang="en-US" altLang="en-US" sz="2400" dirty="0">
                <a:sym typeface="Symbol" panose="05050102010706020507" pitchFamily="18" charset="2"/>
              </a:rPr>
              <a:t> 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is true then 	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+ 1) is also true, whatever the value of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ea typeface="ＭＳ 明朝" panose="02020609040205080304" pitchFamily="49" charset="-128"/>
                <a:sym typeface="Symbol" panose="05050102010706020507" pitchFamily="18" charset="2"/>
              </a:rPr>
              <a:t> </a:t>
            </a:r>
            <a:r>
              <a:rPr lang="en-GB" altLang="en-US" sz="2400" dirty="0">
                <a:ea typeface="ＭＳ 明朝" panose="02020609040205080304" pitchFamily="49" charset="-128"/>
              </a:rPr>
              <a:t>ℕ.</a:t>
            </a:r>
          </a:p>
          <a:p>
            <a:pPr marL="0" indent="0">
              <a:buNone/>
            </a:pPr>
            <a:endParaRPr lang="en-GB" altLang="en-US" sz="2400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The first step is called the </a:t>
            </a:r>
            <a:r>
              <a:rPr lang="en-GB" altLang="en-US" sz="2400" b="1" dirty="0">
                <a:solidFill>
                  <a:srgbClr val="0070C0"/>
                </a:solidFill>
                <a:ea typeface="ＭＳ 明朝" panose="02020609040205080304" pitchFamily="49" charset="-128"/>
              </a:rPr>
              <a:t>basis step </a:t>
            </a:r>
            <a:r>
              <a:rPr lang="en-GB" altLang="en-US" sz="2400" dirty="0">
                <a:ea typeface="ＭＳ 明朝" panose="02020609040205080304" pitchFamily="49" charset="-128"/>
              </a:rPr>
              <a:t>and the second step is called the </a:t>
            </a:r>
            <a:r>
              <a:rPr lang="en-GB" altLang="en-US" sz="2400" b="1" dirty="0">
                <a:solidFill>
                  <a:srgbClr val="0070C0"/>
                </a:solidFill>
                <a:ea typeface="ＭＳ 明朝" panose="02020609040205080304" pitchFamily="49" charset="-128"/>
              </a:rPr>
              <a:t>inductive step</a:t>
            </a:r>
            <a:r>
              <a:rPr lang="en-GB" altLang="en-US" sz="2400" dirty="0">
                <a:ea typeface="ＭＳ 明朝" panose="02020609040205080304" pitchFamily="49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3663B7C-963A-4FBA-85E7-38B3E3E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671F3B-B55E-4766-ABBA-BBB4BA2D5FE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A292372-2024-4688-99C3-3A452BCF1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Induction: Example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A15D0C8D-4A66-44D5-A4C1-4F80288EC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 sz="2400" dirty="0"/>
              <a:t>Prove </a:t>
            </a:r>
            <a:r>
              <a:rPr lang="en-GB" altLang="en-US" sz="2400" i="1" dirty="0"/>
              <a:t>n</a:t>
            </a:r>
            <a:r>
              <a:rPr lang="en-GB" altLang="en-US" sz="2400" baseline="30000" dirty="0"/>
              <a:t>3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- 2 for all natural numbers, </a:t>
            </a:r>
            <a:r>
              <a:rPr lang="en-GB" altLang="en-US" sz="2400" i="1" dirty="0"/>
              <a:t>n</a:t>
            </a:r>
            <a:r>
              <a:rPr lang="en-GB" altLang="en-US" sz="2400" dirty="0"/>
              <a:t>.</a:t>
            </a:r>
            <a:endParaRPr lang="en-GB" altLang="en-US" sz="2400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			</a:t>
            </a:r>
          </a:p>
          <a:p>
            <a:pPr marL="0" indent="0"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Let CLAIM(</a:t>
            </a:r>
            <a:r>
              <a:rPr lang="en-GB" altLang="en-US" sz="2400" i="1" dirty="0">
                <a:ea typeface="ＭＳ 明朝" panose="02020609040205080304" pitchFamily="49" charset="-128"/>
              </a:rPr>
              <a:t>n</a:t>
            </a:r>
            <a:r>
              <a:rPr lang="en-GB" altLang="en-US" sz="2400" dirty="0">
                <a:ea typeface="ＭＳ 明朝" panose="02020609040205080304" pitchFamily="49" charset="-128"/>
              </a:rPr>
              <a:t>) be “</a:t>
            </a:r>
            <a:r>
              <a:rPr lang="en-GB" altLang="en-US" sz="2400" i="1" dirty="0"/>
              <a:t>n</a:t>
            </a:r>
            <a:r>
              <a:rPr lang="en-GB" altLang="en-US" sz="2400" baseline="30000" dirty="0"/>
              <a:t>3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– 2”.</a:t>
            </a:r>
          </a:p>
          <a:p>
            <a:pPr marL="0" indent="0">
              <a:buNone/>
            </a:pPr>
            <a:r>
              <a:rPr lang="en-GB" altLang="en-US" sz="2400" dirty="0"/>
              <a:t>Step 1:	</a:t>
            </a:r>
            <a:r>
              <a:rPr lang="en-GB" altLang="en-US" sz="2400" dirty="0">
                <a:ea typeface="ＭＳ 明朝" panose="02020609040205080304" pitchFamily="49" charset="-128"/>
              </a:rPr>
              <a:t>CLAIM(1) is </a:t>
            </a:r>
            <a:r>
              <a:rPr lang="en-GB" altLang="en-US" sz="2400" dirty="0"/>
              <a:t>1</a:t>
            </a:r>
            <a:r>
              <a:rPr lang="en-GB" altLang="en-US" sz="2400" baseline="30000" dirty="0"/>
              <a:t>3</a:t>
            </a:r>
            <a:r>
              <a:rPr lang="en-GB" altLang="en-US" sz="2400" dirty="0"/>
              <a:t> &gt; 2 </a:t>
            </a:r>
            <a:r>
              <a:rPr lang="en-US" altLang="en-US" sz="2400" dirty="0">
                <a:sym typeface="Symbol" panose="05050102010706020507" pitchFamily="18" charset="2"/>
              </a:rPr>
              <a:t> 1 </a:t>
            </a:r>
            <a:r>
              <a:rPr lang="en-GB" altLang="en-US" sz="2400" dirty="0"/>
              <a:t>– 2.	</a:t>
            </a:r>
          </a:p>
          <a:p>
            <a:pPr marL="0" indent="0">
              <a:buNone/>
            </a:pPr>
            <a:r>
              <a:rPr lang="en-GB" altLang="en-US" sz="2400" dirty="0"/>
              <a:t>		LHS = 1; RHS = 0.</a:t>
            </a:r>
          </a:p>
          <a:p>
            <a:pPr marL="0" indent="0">
              <a:buNone/>
            </a:pPr>
            <a:r>
              <a:rPr lang="en-GB" altLang="en-US" sz="2400" dirty="0"/>
              <a:t> 		Therefore, LHS &gt; RHS and so CLAIM(1) is true.</a:t>
            </a:r>
          </a:p>
          <a:p>
            <a:pPr marL="0" indent="0">
              <a:buNone/>
            </a:pPr>
            <a:r>
              <a:rPr lang="en-GB" altLang="en-US" sz="2400" dirty="0"/>
              <a:t>Step 2: Assume </a:t>
            </a:r>
            <a:r>
              <a:rPr lang="en-US" altLang="en-US" sz="2400" dirty="0">
                <a:sym typeface="Symbol" panose="05050102010706020507" pitchFamily="18" charset="2"/>
              </a:rPr>
              <a:t>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is true</a:t>
            </a:r>
            <a:r>
              <a:rPr lang="en-GB" altLang="en-US" sz="2400" dirty="0">
                <a:sym typeface="Symbol" panose="05050102010706020507" pitchFamily="18" charset="2"/>
              </a:rPr>
              <a:t> for some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ℕ, that is, </a:t>
            </a: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	k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 &gt;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– 2. 					(*)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Prove CLAIM(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 is true, that is, prove that </a:t>
            </a:r>
          </a:p>
          <a:p>
            <a:pPr marL="0" indent="0">
              <a:buNone/>
            </a:pPr>
            <a:r>
              <a:rPr lang="en-GB" altLang="en-US" sz="2400" dirty="0"/>
              <a:t> 		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 &gt; 2(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+ 1) – 2.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    that is, to prove that </a:t>
            </a:r>
            <a:r>
              <a:rPr lang="en-GB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 &gt;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6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54A84E9-0A34-4D75-822B-74993B9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1424-4A7E-4CB3-B774-6F08D1AAA34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52390ED-2D8C-4384-8343-FD8FA076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2447" y="7641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Mathematical Induction: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6D357D46-49A6-4185-B720-C5BC6CBA2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421196"/>
            <a:ext cx="10122567" cy="5267708"/>
          </a:xfrm>
        </p:spPr>
        <p:txBody>
          <a:bodyPr/>
          <a:lstStyle/>
          <a:p>
            <a:pPr marL="0" indent="0">
              <a:buNone/>
              <a:tabLst>
                <a:tab pos="177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LHS 	= 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+ 1)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i="1" dirty="0">
                <a:sym typeface="Symbol" panose="05050102010706020507" pitchFamily="18" charset="2"/>
              </a:rPr>
              <a:t>		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177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  	=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 + 3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+ 3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             (refer to the formula in the Appendix)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   	&gt; (2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– 2) + 3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+ 3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    (using *)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   	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– 2 + 3 + 3 + 1	      (since 3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 3, 3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 3,</a:t>
            </a:r>
            <a:r>
              <a:rPr lang="en-US" altLang="en-US" sz="2400" i="1" dirty="0">
                <a:sym typeface="Symbol" panose="05050102010706020507" pitchFamily="18" charset="2"/>
              </a:rPr>
              <a:t> k</a:t>
            </a:r>
            <a:r>
              <a:rPr lang="en-US" altLang="en-US" sz="2400" dirty="0">
                <a:sym typeface="Symbol" panose="05050102010706020507" pitchFamily="18" charset="2"/>
              </a:rPr>
              <a:t>  1 as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 1)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   	=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+ 5</a:t>
            </a:r>
          </a:p>
          <a:p>
            <a:pPr marL="0" indent="0">
              <a:buNone/>
              <a:tabLst>
                <a:tab pos="177800" algn="l"/>
                <a:tab pos="1347788" algn="l"/>
                <a:tab pos="4481513" algn="l"/>
                <a:tab pos="484187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	&gt; 2</a:t>
            </a:r>
            <a:r>
              <a:rPr lang="en-US" altLang="en-US" sz="2400" i="1" dirty="0">
                <a:sym typeface="Symbol" panose="05050102010706020507" pitchFamily="18" charset="2"/>
              </a:rPr>
              <a:t>k	</a:t>
            </a:r>
            <a:r>
              <a:rPr lang="en-US" altLang="en-US" sz="2400" dirty="0">
                <a:sym typeface="Symbol" panose="05050102010706020507" pitchFamily="18" charset="2"/>
              </a:rPr>
              <a:t>(since 5 &gt; 0)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177800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		= RHS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Therefore, </a:t>
            </a:r>
            <a:r>
              <a:rPr lang="en-GB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</a:t>
            </a:r>
            <a:r>
              <a:rPr lang="en-US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 &gt;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and so CLAIM(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 is true.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Therefore, by induction,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is true for all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ea typeface="ＭＳ 明朝" panose="02020609040205080304" pitchFamily="49" charset="-128"/>
                <a:sym typeface="Symbol" panose="05050102010706020507" pitchFamily="18" charset="2"/>
              </a:rPr>
              <a:t> </a:t>
            </a:r>
            <a:r>
              <a:rPr lang="en-GB" altLang="en-US" sz="2400" dirty="0">
                <a:ea typeface="ＭＳ 明朝" panose="02020609040205080304" pitchFamily="49" charset="-128"/>
              </a:rPr>
              <a:t>ℕ.</a:t>
            </a:r>
          </a:p>
          <a:p>
            <a:pPr marL="0" indent="0">
              <a:buNone/>
            </a:pPr>
            <a:endParaRPr lang="en-GB" altLang="en-US" sz="2400" dirty="0">
              <a:ea typeface="ＭＳ 明朝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68E57801-F73A-4031-9F23-A51AD2E7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F3F9C-827F-44A1-907F-2009C8C4E72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B923B99-DD2B-4699-8FF6-A14748CE7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D585F1-97A3-430B-B052-977BC8517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Know what is the natural numbers and integers and rational numbers.</a:t>
            </a:r>
          </a:p>
          <a:p>
            <a:r>
              <a:rPr lang="en-US" altLang="en-US" sz="2400" dirty="0"/>
              <a:t>Know what is the well-ordered property.</a:t>
            </a:r>
          </a:p>
          <a:p>
            <a:r>
              <a:rPr lang="en-US" altLang="en-US" sz="2400" dirty="0"/>
              <a:t>Understand the application of the definition of odd and even integers.</a:t>
            </a:r>
          </a:p>
          <a:p>
            <a:r>
              <a:rPr lang="en-US" altLang="en-US" sz="2400" dirty="0"/>
              <a:t>Know what are prime and composite numbers.</a:t>
            </a:r>
          </a:p>
          <a:p>
            <a:pPr eaLnBrk="1" hangingPunct="1"/>
            <a:r>
              <a:rPr lang="en-US" altLang="en-US" sz="2400" dirty="0"/>
              <a:t>Understand and apply Mathematical Induction.</a:t>
            </a:r>
          </a:p>
          <a:p>
            <a:pPr eaLnBrk="1" hangingPunct="1"/>
            <a:r>
              <a:rPr lang="en-US" altLang="en-US" sz="2400" dirty="0"/>
              <a:t>Understand and apply the Generalized Principle of Mathematical Induction.</a:t>
            </a:r>
          </a:p>
          <a:p>
            <a:pPr eaLnBrk="1" hangingPunct="1"/>
            <a:r>
              <a:rPr lang="en-US" altLang="en-US" sz="2400" dirty="0"/>
              <a:t>Understand the Sigma Notation and Recursive Definitions.</a:t>
            </a:r>
          </a:p>
          <a:p>
            <a:pPr eaLnBrk="1" hangingPunct="1"/>
            <a:r>
              <a:rPr lang="en-US" altLang="en-US" sz="2400" dirty="0"/>
              <a:t>Understand and apply the Principle of Strong Mathematical Induction.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771E47E2-DFA3-462F-9535-EF1545D1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50A52-F6FF-4C2C-A292-55E1783618F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0CDEEB3-933B-4E0E-861E-07E10BD09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Generalized Principle of Induction: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41FBE34D-063C-42DD-91F9-D8F2AD20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Prove that 2</a:t>
            </a:r>
            <a:r>
              <a:rPr lang="en-GB" altLang="en-US" sz="2400" i="1" baseline="30000" dirty="0"/>
              <a:t>n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+ 1 by induction.</a:t>
            </a:r>
            <a:endParaRPr lang="en-GB" altLang="en-US" sz="2400" dirty="0">
              <a:ea typeface="ＭＳ 明朝" panose="02020609040205080304" pitchFamily="49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	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Let CLAIM(</a:t>
            </a:r>
            <a:r>
              <a:rPr lang="en-GB" altLang="en-US" sz="2400" i="1" dirty="0">
                <a:ea typeface="ＭＳ 明朝" panose="02020609040205080304" pitchFamily="49" charset="-128"/>
              </a:rPr>
              <a:t>n</a:t>
            </a:r>
            <a:r>
              <a:rPr lang="en-GB" altLang="en-US" sz="2400" dirty="0">
                <a:ea typeface="ＭＳ 明朝" panose="02020609040205080304" pitchFamily="49" charset="-128"/>
              </a:rPr>
              <a:t>) be </a:t>
            </a:r>
            <a:r>
              <a:rPr lang="en-GB" altLang="en-US" sz="2400" dirty="0"/>
              <a:t>2</a:t>
            </a:r>
            <a:r>
              <a:rPr lang="en-GB" altLang="en-US" sz="2400" i="1" baseline="30000" dirty="0"/>
              <a:t>n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+ 1 for </a:t>
            </a:r>
            <a:r>
              <a:rPr lang="en-GB" altLang="en-US" sz="2400" i="1" dirty="0"/>
              <a:t>n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ℕ</a:t>
            </a:r>
            <a:r>
              <a:rPr lang="en-GB" altLang="en-US" sz="24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Step 1:	</a:t>
            </a:r>
            <a:r>
              <a:rPr lang="en-GB" altLang="en-US" sz="2400" dirty="0">
                <a:ea typeface="ＭＳ 明朝" panose="02020609040205080304" pitchFamily="49" charset="-128"/>
              </a:rPr>
              <a:t>CLAIM(1) is </a:t>
            </a:r>
            <a:r>
              <a:rPr lang="en-GB" altLang="en-US" sz="2400" dirty="0"/>
              <a:t>2</a:t>
            </a:r>
            <a:r>
              <a:rPr lang="en-GB" altLang="en-US" sz="2400" baseline="30000" dirty="0"/>
              <a:t>1</a:t>
            </a:r>
            <a:r>
              <a:rPr lang="en-GB" altLang="en-US" sz="2400" dirty="0"/>
              <a:t> &gt; 2(1) + 1.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		LHS = 2; RHS = 3.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	LHS &lt; RHS!!!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The fact is that 2</a:t>
            </a:r>
            <a:r>
              <a:rPr lang="en-GB" altLang="en-US" sz="2400" i="1" baseline="30000" dirty="0"/>
              <a:t>n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+ 1 is true for </a:t>
            </a:r>
            <a:r>
              <a:rPr lang="en-GB" altLang="en-US" sz="2400" i="1" dirty="0"/>
              <a:t>n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3,</a:t>
            </a:r>
            <a:r>
              <a:rPr lang="en-GB" altLang="en-US" sz="2400" dirty="0"/>
              <a:t> </a:t>
            </a:r>
            <a:r>
              <a:rPr lang="en-GB" altLang="en-US" sz="2400" i="1" dirty="0"/>
              <a:t>n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ℕ</a:t>
            </a:r>
            <a:r>
              <a:rPr lang="en-GB" altLang="en-US" sz="24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Sometimes we would like to prove a CLAIM that only works for values greater than 4, say.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The Principle of Mathematical Induction can be generalized to “accommodate” this type of problem.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FB1B15AC-1204-442A-AF39-1A53219E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BAC93-A60C-484F-AF98-A87E3BA23E7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4D2EADD-08F1-4A18-9ED8-0BA35B278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4612"/>
            <a:ext cx="8229600" cy="802021"/>
          </a:xfrm>
        </p:spPr>
        <p:txBody>
          <a:bodyPr/>
          <a:lstStyle/>
          <a:p>
            <a:pPr eaLnBrk="1" hangingPunct="1"/>
            <a:r>
              <a:rPr lang="en-GB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Generalized Principle of Induction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A89FAEE4-8FD3-447D-9598-715903714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5853" y="1155032"/>
            <a:ext cx="10499558" cy="514734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Suppose that </a:t>
            </a:r>
            <a:r>
              <a:rPr lang="en-GB" altLang="en-US" sz="2400" i="1" dirty="0">
                <a:sym typeface="Symbol" panose="05050102010706020507" pitchFamily="18" charset="2"/>
              </a:rPr>
              <a:t>q</a:t>
            </a:r>
            <a:r>
              <a:rPr lang="en-GB" altLang="en-US" sz="2400" dirty="0">
                <a:sym typeface="Symbol" panose="05050102010706020507" pitchFamily="18" charset="2"/>
              </a:rPr>
              <a:t> is some integer. A statement is true for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q, </a:t>
            </a:r>
            <a:r>
              <a:rPr lang="en-US" altLang="en-US" sz="2400" dirty="0">
                <a:sym typeface="Symbol" panose="05050102010706020507" pitchFamily="18" charset="2"/>
              </a:rPr>
              <a:t>where </a:t>
            </a:r>
            <a:r>
              <a:rPr lang="en-US" altLang="en-US" sz="2400" i="1" dirty="0">
                <a:sym typeface="Symbol" panose="05050102010706020507" pitchFamily="18" charset="2"/>
              </a:rPr>
              <a:t>q ≠ 1</a:t>
            </a:r>
            <a:r>
              <a:rPr lang="en-GB" altLang="en-US" sz="2400" dirty="0">
                <a:sym typeface="Symbol" panose="05050102010706020507" pitchFamily="18" charset="2"/>
              </a:rPr>
              <a:t>. Then, we must use the Generalized Principal of Mathematical Induction as follows.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For all integers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q</a:t>
            </a:r>
            <a:r>
              <a:rPr lang="en-GB" altLang="en-US" sz="2400" dirty="0">
                <a:sym typeface="Symbol" panose="05050102010706020507" pitchFamily="18" charset="2"/>
              </a:rPr>
              <a:t>, let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be a statement. If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1. CLAIM(</a:t>
            </a:r>
            <a:r>
              <a:rPr lang="en-GB" altLang="en-US" sz="2400" i="1" dirty="0">
                <a:sym typeface="Symbol" panose="05050102010706020507" pitchFamily="18" charset="2"/>
              </a:rPr>
              <a:t>q</a:t>
            </a:r>
            <a:r>
              <a:rPr lang="en-GB" altLang="en-US" sz="2400" dirty="0">
                <a:sym typeface="Symbol" panose="05050102010706020507" pitchFamily="18" charset="2"/>
              </a:rPr>
              <a:t>) is true, and		</a:t>
            </a:r>
            <a:endParaRPr lang="en-GB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2. the truth of </a:t>
            </a:r>
            <a:r>
              <a:rPr lang="en-US" altLang="en-US" sz="2400" dirty="0">
                <a:sym typeface="Symbol" panose="05050102010706020507" pitchFamily="18" charset="2"/>
              </a:rPr>
              <a:t>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implies the truth of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+ 1) </a:t>
            </a:r>
            <a:r>
              <a:rPr lang="en-GB" altLang="en-US" sz="2400" dirty="0">
                <a:sym typeface="Symbol" panose="05050102010706020507" pitchFamily="18" charset="2"/>
              </a:rPr>
              <a:t>for all integers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q</a:t>
            </a:r>
            <a:r>
              <a:rPr lang="en-US" altLang="en-US" sz="2400" dirty="0">
                <a:sym typeface="Symbol" panose="05050102010706020507" pitchFamily="18" charset="2"/>
              </a:rPr>
              <a:t>, 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	</a:t>
            </a:r>
            <a:endParaRPr lang="en-US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</a:t>
            </a:r>
            <a:r>
              <a:rPr lang="en-GB" altLang="en-US" sz="2400" dirty="0">
                <a:sym typeface="Symbol" panose="05050102010706020507" pitchFamily="18" charset="2"/>
              </a:rPr>
              <a:t>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is true for all integers </a:t>
            </a:r>
            <a:r>
              <a:rPr lang="en-GB" altLang="en-US" sz="2400" i="1" dirty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q</a:t>
            </a:r>
            <a:r>
              <a:rPr lang="en-GB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Note that the proof is almost identical to the proof to that for the Principle of Mathematical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A30C24C-4FC3-49D0-A497-B8EDFFBC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EA35C7-729D-4B21-9AED-36793C00DBF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69C4398-3516-439E-9711-C97DC7521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Generalized Principle of Induction: Note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9C96F19-7D08-4FBE-A6D4-FC234F216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This generalized principle is applied in the same way as before, except that at </a:t>
            </a:r>
          </a:p>
          <a:p>
            <a:pPr marL="0" indent="0">
              <a:buNone/>
            </a:pPr>
            <a:endParaRPr lang="en-GB" altLang="en-US" sz="24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Step 1: we prove</a:t>
            </a:r>
            <a:r>
              <a:rPr lang="en-GB" altLang="en-US" sz="2400" i="1" dirty="0">
                <a:sym typeface="Symbol" panose="05050102010706020507" pitchFamily="18" charset="2"/>
              </a:rPr>
              <a:t> CLAIM(q) </a:t>
            </a:r>
            <a:r>
              <a:rPr lang="en-GB" altLang="en-US" sz="2400" dirty="0">
                <a:sym typeface="Symbol" panose="05050102010706020507" pitchFamily="18" charset="2"/>
              </a:rPr>
              <a:t>instead of</a:t>
            </a:r>
            <a:r>
              <a:rPr lang="en-GB" altLang="en-US" sz="2400" i="1" dirty="0"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sym typeface="Symbol" panose="05050102010706020507" pitchFamily="18" charset="2"/>
              </a:rPr>
              <a:t>CLAIM(1), and</a:t>
            </a:r>
            <a:r>
              <a:rPr lang="en-GB" altLang="en-US" sz="2400" i="1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Step 2: we may need the information that</a:t>
            </a:r>
            <a:r>
              <a:rPr lang="en-GB" altLang="en-US" sz="2400" i="1" dirty="0">
                <a:sym typeface="Symbol" panose="05050102010706020507" pitchFamily="18" charset="2"/>
              </a:rPr>
              <a:t> 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q </a:t>
            </a:r>
            <a:r>
              <a:rPr lang="en-US" altLang="en-US" sz="2400" dirty="0">
                <a:sym typeface="Symbol" panose="05050102010706020507" pitchFamily="18" charset="2"/>
              </a:rPr>
              <a:t>instead of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1. 					</a:t>
            </a:r>
            <a:endParaRPr lang="en-US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Note that </a:t>
            </a:r>
            <a:r>
              <a:rPr lang="en-US" altLang="en-US" sz="2400" i="1" dirty="0">
                <a:sym typeface="Symbol" panose="05050102010706020507" pitchFamily="18" charset="2"/>
              </a:rPr>
              <a:t>q</a:t>
            </a:r>
            <a:r>
              <a:rPr lang="en-US" altLang="en-US" sz="2400" dirty="0">
                <a:sym typeface="Symbol" panose="05050102010706020507" pitchFamily="18" charset="2"/>
              </a:rPr>
              <a:t> can be any integer: positive, negative or zero.</a:t>
            </a:r>
            <a:endParaRPr lang="en-GB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4E9517C-FDEF-4740-98A4-E345802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2E3BB-C649-4B9F-9DE2-03F5F8D4550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C494E88-E2DE-4390-AB32-4EB4E2C93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0ED363F8-E66C-40F1-AAA3-131C69CEB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Prove that 2</a:t>
            </a:r>
            <a:r>
              <a:rPr lang="en-GB" altLang="en-US" sz="2400" i="1" baseline="30000" dirty="0"/>
              <a:t>n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+ 1 for </a:t>
            </a:r>
            <a:r>
              <a:rPr lang="en-GB" altLang="en-US" sz="2400" i="1" dirty="0"/>
              <a:t>n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3, </a:t>
            </a:r>
            <a:r>
              <a:rPr lang="en-GB" altLang="en-US" sz="2400" i="1" dirty="0"/>
              <a:t>n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ℕ</a:t>
            </a:r>
            <a:r>
              <a:rPr lang="en-GB" altLang="en-US" sz="2400" dirty="0"/>
              <a:t>.</a:t>
            </a:r>
            <a:endParaRPr lang="en-GB" altLang="en-US" sz="2400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			</a:t>
            </a:r>
          </a:p>
          <a:p>
            <a:pPr marL="0" indent="0"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Let CLAIM(</a:t>
            </a:r>
            <a:r>
              <a:rPr lang="en-GB" altLang="en-US" sz="2400" i="1" dirty="0">
                <a:ea typeface="ＭＳ 明朝" panose="02020609040205080304" pitchFamily="49" charset="-128"/>
              </a:rPr>
              <a:t>n</a:t>
            </a:r>
            <a:r>
              <a:rPr lang="en-GB" altLang="en-US" sz="2400" dirty="0">
                <a:ea typeface="ＭＳ 明朝" panose="02020609040205080304" pitchFamily="49" charset="-128"/>
              </a:rPr>
              <a:t>) be </a:t>
            </a:r>
            <a:r>
              <a:rPr lang="en-GB" altLang="en-US" sz="2400" dirty="0"/>
              <a:t>2</a:t>
            </a:r>
            <a:r>
              <a:rPr lang="en-GB" altLang="en-US" sz="2400" i="1" baseline="30000" dirty="0"/>
              <a:t>n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n</a:t>
            </a:r>
            <a:r>
              <a:rPr lang="en-GB" altLang="en-US" sz="2400" dirty="0"/>
              <a:t> + 1.</a:t>
            </a:r>
          </a:p>
          <a:p>
            <a:pPr marL="0" indent="0">
              <a:buNone/>
            </a:pPr>
            <a:r>
              <a:rPr lang="en-GB" altLang="en-US" sz="2400" dirty="0"/>
              <a:t>Step 1:	</a:t>
            </a:r>
            <a:r>
              <a:rPr lang="en-GB" altLang="en-US" sz="2400" dirty="0">
                <a:ea typeface="ＭＳ 明朝" panose="02020609040205080304" pitchFamily="49" charset="-128"/>
              </a:rPr>
              <a:t>CLAIM(3) is </a:t>
            </a:r>
            <a:r>
              <a:rPr lang="en-GB" altLang="en-US" sz="2400" dirty="0"/>
              <a:t>2</a:t>
            </a:r>
            <a:r>
              <a:rPr lang="en-GB" altLang="en-US" sz="2400" baseline="30000" dirty="0"/>
              <a:t>3</a:t>
            </a:r>
            <a:r>
              <a:rPr lang="en-GB" altLang="en-US" sz="2400" dirty="0"/>
              <a:t> &gt; 2(3) + 1. </a:t>
            </a:r>
          </a:p>
          <a:p>
            <a:pPr marL="0" indent="0">
              <a:buNone/>
            </a:pPr>
            <a:r>
              <a:rPr lang="en-GB" altLang="en-US" sz="2400" dirty="0"/>
              <a:t>		LHS = 8; RHS = 7.</a:t>
            </a:r>
          </a:p>
          <a:p>
            <a:pPr marL="0" indent="0">
              <a:buNone/>
            </a:pPr>
            <a:r>
              <a:rPr lang="en-GB" altLang="en-US" sz="2400" dirty="0"/>
              <a:t>		Therefore, LHS &gt; RHS and so CLAIM(3) is true.</a:t>
            </a:r>
          </a:p>
          <a:p>
            <a:pPr marL="0" indent="0">
              <a:buNone/>
            </a:pPr>
            <a:r>
              <a:rPr lang="en-GB" altLang="en-US" sz="2400" dirty="0"/>
              <a:t>Step 2: Assume </a:t>
            </a:r>
            <a:r>
              <a:rPr lang="en-US" altLang="en-US" sz="2400" dirty="0">
                <a:sym typeface="Symbol" panose="05050102010706020507" pitchFamily="18" charset="2"/>
              </a:rPr>
              <a:t>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is true</a:t>
            </a:r>
            <a:r>
              <a:rPr lang="en-GB" altLang="en-US" sz="2400" dirty="0">
                <a:sym typeface="Symbol" panose="05050102010706020507" pitchFamily="18" charset="2"/>
              </a:rPr>
              <a:t> for some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3, </a:t>
            </a:r>
            <a:r>
              <a:rPr lang="en-GB" altLang="en-US" sz="2400" i="1" dirty="0"/>
              <a:t>k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ℕ, that is, </a:t>
            </a: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	 </a:t>
            </a:r>
            <a:r>
              <a:rPr lang="en-GB" altLang="en-US" sz="2400" dirty="0"/>
              <a:t>2</a:t>
            </a:r>
            <a:r>
              <a:rPr lang="en-GB" altLang="en-US" sz="2400" i="1" baseline="30000" dirty="0"/>
              <a:t>k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k</a:t>
            </a:r>
            <a:r>
              <a:rPr lang="en-GB" altLang="en-US" sz="2400" dirty="0"/>
              <a:t> + 1</a:t>
            </a:r>
            <a:r>
              <a:rPr lang="en-US" altLang="en-US" sz="2400" i="1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 					(*)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Prove CLAIM(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 is true, that is, prove that </a:t>
            </a:r>
          </a:p>
          <a:p>
            <a:pPr marL="0" indent="0">
              <a:buNone/>
            </a:pPr>
            <a:r>
              <a:rPr lang="en-GB" altLang="en-US" sz="2400" dirty="0"/>
              <a:t> 		 2</a:t>
            </a:r>
            <a:r>
              <a:rPr lang="en-GB" altLang="en-US" sz="2400" i="1" baseline="30000" dirty="0"/>
              <a:t>k </a:t>
            </a:r>
            <a:r>
              <a:rPr lang="en-GB" altLang="en-US" sz="2400" baseline="30000" dirty="0"/>
              <a:t>+ 1</a:t>
            </a:r>
            <a:r>
              <a:rPr lang="en-GB" altLang="en-US" sz="2400" dirty="0"/>
              <a:t> &gt; 2(</a:t>
            </a:r>
            <a:r>
              <a:rPr lang="en-GB" altLang="en-US" sz="2400" i="1" dirty="0"/>
              <a:t>k</a:t>
            </a:r>
            <a:r>
              <a:rPr lang="en-GB" altLang="en-US" sz="2400" dirty="0"/>
              <a:t> + 1) + 1 = 2</a:t>
            </a:r>
            <a:r>
              <a:rPr lang="en-GB" altLang="en-US" sz="2400" i="1" dirty="0"/>
              <a:t>k</a:t>
            </a:r>
            <a:r>
              <a:rPr lang="en-GB" altLang="en-US" sz="2400" dirty="0"/>
              <a:t> + 3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890DD873-F794-42A7-BAC8-D93511E6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68C7B-1D9E-49F8-9A24-086230048D8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DE92040-893C-4F09-87D9-A3D17630A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70933F70-AC15-4104-AAE4-73EA32157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252" y="992105"/>
            <a:ext cx="9152022" cy="49752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LHS 	= </a:t>
            </a:r>
            <a:r>
              <a:rPr lang="en-GB" altLang="en-US" sz="2400" dirty="0"/>
              <a:t>2</a:t>
            </a:r>
            <a:r>
              <a:rPr lang="en-GB" altLang="en-US" sz="2400" i="1" baseline="30000" dirty="0"/>
              <a:t>k </a:t>
            </a:r>
            <a:r>
              <a:rPr lang="en-GB" altLang="en-US" sz="2400" baseline="30000" dirty="0"/>
              <a:t>+ 1</a:t>
            </a:r>
            <a:r>
              <a:rPr lang="en-GB" altLang="en-US" sz="2400" dirty="0"/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		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    	= 2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(2)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     	&gt; (2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+ 1)(2)			(using *)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     	= 4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+ 2				         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=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+ 2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+ 2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&gt;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+ 1 + 2			(since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&gt; 1 as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 3)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= 2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+ 3				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        = RHS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Therefore, </a:t>
            </a:r>
            <a:r>
              <a:rPr lang="en-GB" altLang="en-US" sz="2400" dirty="0"/>
              <a:t>2</a:t>
            </a:r>
            <a:r>
              <a:rPr lang="en-GB" altLang="en-US" sz="2400" i="1" baseline="30000" dirty="0"/>
              <a:t>k </a:t>
            </a:r>
            <a:r>
              <a:rPr lang="en-GB" altLang="en-US" sz="2400" baseline="30000" dirty="0"/>
              <a:t>+ 1</a:t>
            </a:r>
            <a:r>
              <a:rPr lang="en-GB" altLang="en-US" sz="2400" dirty="0"/>
              <a:t> &gt; 2</a:t>
            </a:r>
            <a:r>
              <a:rPr lang="en-GB" altLang="en-US" sz="2400" i="1" dirty="0"/>
              <a:t>k</a:t>
            </a:r>
            <a:r>
              <a:rPr lang="en-GB" altLang="en-US" sz="2400" dirty="0"/>
              <a:t> + 3</a:t>
            </a:r>
            <a:r>
              <a:rPr lang="en-US" altLang="en-US" sz="2400" dirty="0">
                <a:sym typeface="Symbol" panose="05050102010706020507" pitchFamily="18" charset="2"/>
              </a:rPr>
              <a:t> and so CLAIM(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+ 1) is true.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Therefore, by induction,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is true for all natural numbers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3</a:t>
            </a:r>
            <a:r>
              <a:rPr lang="en-GB" altLang="en-US" sz="2400" dirty="0">
                <a:ea typeface="ＭＳ 明朝" panose="02020609040205080304" pitchFamily="49" charset="-128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CA4D2C-2280-4371-B296-665252E77F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816" y="5535371"/>
            <a:ext cx="4421185" cy="100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en-US" sz="2000" u="sng" dirty="0">
                <a:solidFill>
                  <a:srgbClr val="00B050"/>
                </a:solidFill>
              </a:rPr>
              <a:t>Note: Multiplication of two Indices</a:t>
            </a:r>
          </a:p>
          <a:p>
            <a:r>
              <a:rPr lang="en-SG" dirty="0">
                <a:solidFill>
                  <a:srgbClr val="00B050"/>
                </a:solidFill>
              </a:rPr>
              <a:t>p</a:t>
            </a:r>
            <a:r>
              <a:rPr lang="en-SG" baseline="30000" dirty="0">
                <a:solidFill>
                  <a:srgbClr val="00B050"/>
                </a:solidFill>
              </a:rPr>
              <a:t>m+n </a:t>
            </a:r>
            <a:r>
              <a:rPr lang="en-SG" dirty="0">
                <a:solidFill>
                  <a:srgbClr val="00B050"/>
                </a:solidFill>
              </a:rPr>
              <a:t>= p</a:t>
            </a:r>
            <a:r>
              <a:rPr lang="en-SG" baseline="30000" dirty="0">
                <a:solidFill>
                  <a:srgbClr val="00B050"/>
                </a:solidFill>
              </a:rPr>
              <a:t>n</a:t>
            </a:r>
            <a:r>
              <a:rPr lang="en-SG" dirty="0">
                <a:solidFill>
                  <a:srgbClr val="00B050"/>
                </a:solidFill>
              </a:rPr>
              <a:t>⋅ p</a:t>
            </a:r>
            <a:r>
              <a:rPr lang="en-SG" baseline="30000" dirty="0">
                <a:solidFill>
                  <a:srgbClr val="00B050"/>
                </a:solidFill>
              </a:rPr>
              <a:t>m</a:t>
            </a:r>
            <a:r>
              <a:rPr lang="en-SG" dirty="0">
                <a:solidFill>
                  <a:srgbClr val="00B050"/>
                </a:solidFill>
              </a:rPr>
              <a:t> </a:t>
            </a:r>
            <a:endParaRPr lang="en-SG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8F9FD336-DA4E-47CD-B85E-2EAE074D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C503-A056-4FAE-AD42-BC1736EABB7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CB46F08-B226-49B1-9105-A6E345E2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 Notation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A6B2E50-1D12-42A9-BEF2-596BE679F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The notation             denotes the</a:t>
            </a:r>
            <a:r>
              <a:rPr lang="en-GB" altLang="en-US" sz="2400" b="1" dirty="0"/>
              <a:t> </a:t>
            </a:r>
            <a:r>
              <a:rPr lang="en-GB" altLang="en-US" sz="2400" b="1" dirty="0">
                <a:solidFill>
                  <a:schemeClr val="hlink"/>
                </a:solidFill>
              </a:rPr>
              <a:t>sum</a:t>
            </a:r>
            <a:r>
              <a:rPr lang="en-GB" altLang="en-US" sz="2400" b="1" dirty="0"/>
              <a:t> </a:t>
            </a:r>
            <a:r>
              <a:rPr lang="en-GB" altLang="en-US" sz="2400" dirty="0"/>
              <a:t>of the numbers</a:t>
            </a:r>
            <a:r>
              <a:rPr lang="en-GB" altLang="en-US" sz="2400" b="1" dirty="0"/>
              <a:t> </a:t>
            </a:r>
          </a:p>
          <a:p>
            <a:pPr marL="0" indent="0">
              <a:buNone/>
            </a:pPr>
            <a:endParaRPr lang="en-GB" altLang="en-US" sz="2400" b="1" i="1" dirty="0"/>
          </a:p>
          <a:p>
            <a:pPr marL="0" indent="0">
              <a:buNone/>
            </a:pPr>
            <a:r>
              <a:rPr lang="en-GB" altLang="en-US" sz="2400" i="1" dirty="0"/>
              <a:t>a</a:t>
            </a:r>
            <a:r>
              <a:rPr lang="en-GB" altLang="en-US" sz="2400" baseline="-25000" dirty="0"/>
              <a:t>1</a:t>
            </a:r>
            <a:r>
              <a:rPr lang="en-GB" altLang="en-US" sz="2400" dirty="0"/>
              <a:t>,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2</a:t>
            </a:r>
            <a:r>
              <a:rPr lang="en-GB" altLang="en-US" sz="2400" dirty="0"/>
              <a:t>,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3</a:t>
            </a:r>
            <a:r>
              <a:rPr lang="en-GB" altLang="en-US" sz="2400" dirty="0"/>
              <a:t>, …, </a:t>
            </a:r>
            <a:r>
              <a:rPr lang="en-GB" altLang="en-US" sz="2400" i="1" dirty="0"/>
              <a:t>a</a:t>
            </a:r>
            <a:r>
              <a:rPr lang="en-GB" altLang="en-US" sz="2400" i="1" baseline="-25000" dirty="0"/>
              <a:t>n</a:t>
            </a:r>
            <a:r>
              <a:rPr lang="en-GB" altLang="en-US" sz="2400" dirty="0"/>
              <a:t>;</a:t>
            </a:r>
            <a:r>
              <a:rPr lang="en-GB" altLang="en-US" sz="2400" b="1" dirty="0"/>
              <a:t> </a:t>
            </a:r>
            <a:r>
              <a:rPr lang="en-GB" altLang="en-US" sz="2400" dirty="0"/>
              <a:t>that is</a:t>
            </a:r>
            <a:r>
              <a:rPr lang="en-GB" altLang="en-US" sz="2400" b="1" dirty="0"/>
              <a:t>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5">
                <a:extLst>
                  <a:ext uri="{FF2B5EF4-FFF2-40B4-BE49-F238E27FC236}">
                    <a16:creationId xmlns:a16="http://schemas.microsoft.com/office/drawing/2014/main" id="{F78412A3-E9FD-46A7-8CDC-671BF51F4E01}"/>
                  </a:ext>
                </a:extLst>
              </p:cNvPr>
              <p:cNvSpPr txBox="1"/>
              <p:nvPr/>
            </p:nvSpPr>
            <p:spPr bwMode="auto">
              <a:xfrm>
                <a:off x="3634700" y="1368427"/>
                <a:ext cx="712788" cy="866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8677" name="Object 5">
                <a:extLst>
                  <a:ext uri="{FF2B5EF4-FFF2-40B4-BE49-F238E27FC236}">
                    <a16:creationId xmlns:a16="http://schemas.microsoft.com/office/drawing/2014/main" id="{F78412A3-E9FD-46A7-8CDC-671BF51F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4700" y="1368427"/>
                <a:ext cx="712788" cy="866775"/>
              </a:xfrm>
              <a:prstGeom prst="rect">
                <a:avLst/>
              </a:prstGeom>
              <a:blipFill>
                <a:blip r:embed="rId2"/>
                <a:stretch>
                  <a:fillRect r="-11966" b="-20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7">
                <a:extLst>
                  <a:ext uri="{FF2B5EF4-FFF2-40B4-BE49-F238E27FC236}">
                    <a16:creationId xmlns:a16="http://schemas.microsoft.com/office/drawing/2014/main" id="{109172ED-BB2A-41BE-A408-C1B030D3BFB6}"/>
                  </a:ext>
                </a:extLst>
              </p:cNvPr>
              <p:cNvSpPr txBox="1"/>
              <p:nvPr/>
            </p:nvSpPr>
            <p:spPr bwMode="auto">
              <a:xfrm>
                <a:off x="3798432" y="3205162"/>
                <a:ext cx="4278769" cy="1141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8678" name="Object 7">
                <a:extLst>
                  <a:ext uri="{FF2B5EF4-FFF2-40B4-BE49-F238E27FC236}">
                    <a16:creationId xmlns:a16="http://schemas.microsoft.com/office/drawing/2014/main" id="{109172ED-BB2A-41BE-A408-C1B030D3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8432" y="3205162"/>
                <a:ext cx="4278769" cy="114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CF799662-025E-4CB7-A2BA-C509388E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CF025-6701-4AA0-B6B2-C4AA32794FC1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917B4C6-A10E-4537-9136-CAB8F6FD8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 Notation: Examples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6">
                <a:extLst>
                  <a:ext uri="{FF2B5EF4-FFF2-40B4-BE49-F238E27FC236}">
                    <a16:creationId xmlns:a16="http://schemas.microsoft.com/office/drawing/2014/main" id="{BD36C1C2-D813-4E64-857E-4EF11F82AB2A}"/>
                  </a:ext>
                </a:extLst>
              </p:cNvPr>
              <p:cNvSpPr txBox="1"/>
              <p:nvPr/>
            </p:nvSpPr>
            <p:spPr bwMode="auto">
              <a:xfrm>
                <a:off x="2179342" y="1754187"/>
                <a:ext cx="8722206" cy="248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SG" sz="24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m:rPr>
                          <m:aln/>
                        </m:rP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2×1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2×2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2×4</m:t>
                          </m:r>
                        </m:e>
                      </m:d>
                    </m:oMath>
                  </m:oMathPara>
                </a14:m>
                <a:br>
                  <a:rPr lang="en-SG" sz="2400" i="1" dirty="0">
                    <a:latin typeface="Cambria Math" panose="02040503050406030204" pitchFamily="18" charset="0"/>
                  </a:rPr>
                </a:br>
                <a:endParaRPr lang="en-SG" sz="2400" i="1" dirty="0">
                  <a:latin typeface="Cambria Math" panose="02040503050406030204" pitchFamily="18" charset="0"/>
                </a:endParaRPr>
              </a:p>
              <a:p>
                <a:endParaRPr lang="en-SG" sz="2400" i="1" dirty="0">
                  <a:latin typeface="Cambria Math" panose="02040503050406030204" pitchFamily="18" charset="0"/>
                </a:endParaRPr>
              </a:p>
              <a:p>
                <a:pPr lvl="2" defTabSz="896938">
                  <a:tabLst>
                    <a:tab pos="18875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2+4+6+8</m:t>
                      </m:r>
                    </m:oMath>
                  </m:oMathPara>
                </a14:m>
                <a:br>
                  <a:rPr lang="en-SG" sz="2400" i="1" dirty="0">
                    <a:latin typeface="Cambria Math" panose="02040503050406030204" pitchFamily="18" charset="0"/>
                  </a:rPr>
                </a:br>
                <a:endParaRPr lang="en-SG" sz="2400" i="1" dirty="0">
                  <a:latin typeface="Cambria Math" panose="02040503050406030204" pitchFamily="18" charset="0"/>
                </a:endParaRPr>
              </a:p>
              <a:p>
                <a:endParaRPr lang="en-SG" sz="24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9700" name="Object 6">
                <a:extLst>
                  <a:ext uri="{FF2B5EF4-FFF2-40B4-BE49-F238E27FC236}">
                    <a16:creationId xmlns:a16="http://schemas.microsoft.com/office/drawing/2014/main" id="{BD36C1C2-D813-4E64-857E-4EF11F82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9342" y="1754187"/>
                <a:ext cx="8722206" cy="2481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Rectangle 9">
            <a:extLst>
              <a:ext uri="{FF2B5EF4-FFF2-40B4-BE49-F238E27FC236}">
                <a16:creationId xmlns:a16="http://schemas.microsoft.com/office/drawing/2014/main" id="{F026C358-B2BD-4CC4-BEDC-3DDE22B2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08" name="Object 8">
                <a:extLst>
                  <a:ext uri="{FF2B5EF4-FFF2-40B4-BE49-F238E27FC236}">
                    <a16:creationId xmlns:a16="http://schemas.microsoft.com/office/drawing/2014/main" id="{F9A90A30-684B-4250-882F-16BCD13CCAE2}"/>
                  </a:ext>
                </a:extLst>
              </p:cNvPr>
              <p:cNvSpPr txBox="1"/>
              <p:nvPr/>
            </p:nvSpPr>
            <p:spPr bwMode="auto">
              <a:xfrm>
                <a:off x="2333722" y="4320972"/>
                <a:ext cx="6544914" cy="19505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</a:rPr>
                        <m:t>ii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m:rPr>
                          <m:aln/>
                        </m:rP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1+1+1+1+1+1+1+1+1</m:t>
                      </m:r>
                    </m:oMath>
                  </m:oMathPara>
                </a14:m>
                <a:br>
                  <a:rPr lang="en-SG" sz="2400" i="1" dirty="0">
                    <a:latin typeface="Cambria Math" panose="02040503050406030204" pitchFamily="18" charset="0"/>
                  </a:rPr>
                </a:br>
                <a:endParaRPr lang="en-SG" sz="2400" i="1" dirty="0">
                  <a:latin typeface="Cambria Math" panose="02040503050406030204" pitchFamily="18" charset="0"/>
                </a:endParaRPr>
              </a:p>
              <a:p>
                <a:endParaRPr lang="en-SG" sz="2400" i="1" dirty="0">
                  <a:latin typeface="Cambria Math" panose="02040503050406030204" pitchFamily="18" charset="0"/>
                </a:endParaRPr>
              </a:p>
              <a:p>
                <a:pPr lvl="2">
                  <a:tabLst>
                    <a:tab pos="16144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09608" name="Object 8">
                <a:extLst>
                  <a:ext uri="{FF2B5EF4-FFF2-40B4-BE49-F238E27FC236}">
                    <a16:creationId xmlns:a16="http://schemas.microsoft.com/office/drawing/2014/main" id="{F9A90A30-684B-4250-882F-16BCD13CC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22" y="4320972"/>
                <a:ext cx="6544914" cy="195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234E817-7EF8-471E-9E40-EB73826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B5BD5-885C-49E8-8A65-C55F27FC6E9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CB19B11-EC2B-4D07-94E2-877D09072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 Notation: Equalities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Object 10">
                <a:extLst>
                  <a:ext uri="{FF2B5EF4-FFF2-40B4-BE49-F238E27FC236}">
                    <a16:creationId xmlns:a16="http://schemas.microsoft.com/office/drawing/2014/main" id="{5CB19097-F0EE-4021-9880-18BA841CF6C3}"/>
                  </a:ext>
                </a:extLst>
              </p:cNvPr>
              <p:cNvSpPr txBox="1"/>
              <p:nvPr/>
            </p:nvSpPr>
            <p:spPr bwMode="auto">
              <a:xfrm>
                <a:off x="2265123" y="909943"/>
                <a:ext cx="3181350" cy="866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SG" sz="24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0724" name="Object 10">
                <a:extLst>
                  <a:ext uri="{FF2B5EF4-FFF2-40B4-BE49-F238E27FC236}">
                    <a16:creationId xmlns:a16="http://schemas.microsoft.com/office/drawing/2014/main" id="{5CB19097-F0EE-4021-9880-18BA841C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5123" y="909943"/>
                <a:ext cx="3181350" cy="866775"/>
              </a:xfrm>
              <a:prstGeom prst="rect">
                <a:avLst/>
              </a:prstGeom>
              <a:blipFill>
                <a:blip r:embed="rId2"/>
                <a:stretch>
                  <a:fillRect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33" name="Object 9">
                <a:extLst>
                  <a:ext uri="{FF2B5EF4-FFF2-40B4-BE49-F238E27FC236}">
                    <a16:creationId xmlns:a16="http://schemas.microsoft.com/office/drawing/2014/main" id="{75D01A1C-9F71-467F-A932-9442603B50BF}"/>
                  </a:ext>
                </a:extLst>
              </p:cNvPr>
              <p:cNvSpPr txBox="1"/>
              <p:nvPr/>
            </p:nvSpPr>
            <p:spPr bwMode="auto">
              <a:xfrm>
                <a:off x="2144365" y="1935804"/>
                <a:ext cx="5579171" cy="11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</a:rPr>
                        <m:t>ii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10633" name="Object 9">
                <a:extLst>
                  <a:ext uri="{FF2B5EF4-FFF2-40B4-BE49-F238E27FC236}">
                    <a16:creationId xmlns:a16="http://schemas.microsoft.com/office/drawing/2014/main" id="{75D01A1C-9F71-467F-A932-9442603B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4365" y="1935804"/>
                <a:ext cx="5579171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32" name="Object 8">
                <a:extLst>
                  <a:ext uri="{FF2B5EF4-FFF2-40B4-BE49-F238E27FC236}">
                    <a16:creationId xmlns:a16="http://schemas.microsoft.com/office/drawing/2014/main" id="{B04C5FCD-5227-4FB1-9737-4F4473AF0CD0}"/>
                  </a:ext>
                </a:extLst>
              </p:cNvPr>
              <p:cNvSpPr txBox="1"/>
              <p:nvPr/>
            </p:nvSpPr>
            <p:spPr bwMode="auto">
              <a:xfrm>
                <a:off x="2188947" y="3078805"/>
                <a:ext cx="3999129" cy="114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</a:rPr>
                        <m:t>iii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10632" name="Object 8">
                <a:extLst>
                  <a:ext uri="{FF2B5EF4-FFF2-40B4-BE49-F238E27FC236}">
                    <a16:creationId xmlns:a16="http://schemas.microsoft.com/office/drawing/2014/main" id="{B04C5FCD-5227-4FB1-9737-4F4473AF0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8947" y="3078805"/>
                <a:ext cx="3999129" cy="1142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31" name="Object 7">
                <a:extLst>
                  <a:ext uri="{FF2B5EF4-FFF2-40B4-BE49-F238E27FC236}">
                    <a16:creationId xmlns:a16="http://schemas.microsoft.com/office/drawing/2014/main" id="{1091F674-016F-49A6-8526-47F47CF3C5F0}"/>
                  </a:ext>
                </a:extLst>
              </p:cNvPr>
              <p:cNvSpPr txBox="1"/>
              <p:nvPr/>
            </p:nvSpPr>
            <p:spPr bwMode="auto">
              <a:xfrm>
                <a:off x="2097186" y="4221804"/>
                <a:ext cx="6698575" cy="114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</a:rPr>
                        <m:t>iv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,  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10631" name="Object 7">
                <a:extLst>
                  <a:ext uri="{FF2B5EF4-FFF2-40B4-BE49-F238E27FC236}">
                    <a16:creationId xmlns:a16="http://schemas.microsoft.com/office/drawing/2014/main" id="{1091F674-016F-49A6-8526-47F47CF3C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7186" y="4221804"/>
                <a:ext cx="6698575" cy="1142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30" name="Object 6">
                <a:extLst>
                  <a:ext uri="{FF2B5EF4-FFF2-40B4-BE49-F238E27FC236}">
                    <a16:creationId xmlns:a16="http://schemas.microsoft.com/office/drawing/2014/main" id="{84891475-5CD3-42AB-867C-3F0FB5E6E748}"/>
                  </a:ext>
                </a:extLst>
              </p:cNvPr>
              <p:cNvSpPr txBox="1"/>
              <p:nvPr/>
            </p:nvSpPr>
            <p:spPr bwMode="auto">
              <a:xfrm>
                <a:off x="2144365" y="5376559"/>
                <a:ext cx="5410547" cy="114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SG" sz="24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)	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,  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10630" name="Object 6">
                <a:extLst>
                  <a:ext uri="{FF2B5EF4-FFF2-40B4-BE49-F238E27FC236}">
                    <a16:creationId xmlns:a16="http://schemas.microsoft.com/office/drawing/2014/main" id="{84891475-5CD3-42AB-867C-3F0FB5E6E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4365" y="5376559"/>
                <a:ext cx="5410547" cy="1142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0B2E2C73-0093-4A39-AF32-988DCE9B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E2EA7-9B2D-44E0-9DBB-086939A22DDE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ECAAB27-A9ED-46A1-B83C-14FE92B34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04C128-B43B-4DE8-B6E4-2F3BA4BF3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ea typeface="ＭＳ 明朝" panose="02020609040205080304" pitchFamily="49" charset="-128"/>
                <a:sym typeface="Symbol" panose="05050102010706020507" pitchFamily="18" charset="2"/>
              </a:rPr>
              <a:t>True or False?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4">
                <a:extLst>
                  <a:ext uri="{FF2B5EF4-FFF2-40B4-BE49-F238E27FC236}">
                    <a16:creationId xmlns:a16="http://schemas.microsoft.com/office/drawing/2014/main" id="{C716341E-DB9D-4F56-AD00-228ADE578555}"/>
                  </a:ext>
                </a:extLst>
              </p:cNvPr>
              <p:cNvSpPr txBox="1"/>
              <p:nvPr/>
            </p:nvSpPr>
            <p:spPr bwMode="auto">
              <a:xfrm>
                <a:off x="4222750" y="1536700"/>
                <a:ext cx="3050697" cy="11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−1=9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1749" name="Object 4">
                <a:extLst>
                  <a:ext uri="{FF2B5EF4-FFF2-40B4-BE49-F238E27FC236}">
                    <a16:creationId xmlns:a16="http://schemas.microsoft.com/office/drawing/2014/main" id="{C716341E-DB9D-4F56-AD00-228ADE57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0" y="1536700"/>
                <a:ext cx="3050697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8" name="Object 6">
                <a:extLst>
                  <a:ext uri="{FF2B5EF4-FFF2-40B4-BE49-F238E27FC236}">
                    <a16:creationId xmlns:a16="http://schemas.microsoft.com/office/drawing/2014/main" id="{01B04E32-5041-4E27-8CC6-3E58182282FC}"/>
                  </a:ext>
                </a:extLst>
              </p:cNvPr>
              <p:cNvSpPr txBox="1"/>
              <p:nvPr/>
            </p:nvSpPr>
            <p:spPr bwMode="auto">
              <a:xfrm>
                <a:off x="4354612" y="3016251"/>
                <a:ext cx="2315901" cy="1038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71718" name="Object 6">
                <a:extLst>
                  <a:ext uri="{FF2B5EF4-FFF2-40B4-BE49-F238E27FC236}">
                    <a16:creationId xmlns:a16="http://schemas.microsoft.com/office/drawing/2014/main" id="{01B04E32-5041-4E27-8CC6-3E581822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612" y="3016251"/>
                <a:ext cx="2315901" cy="1038224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0" name="Object 8">
                <a:extLst>
                  <a:ext uri="{FF2B5EF4-FFF2-40B4-BE49-F238E27FC236}">
                    <a16:creationId xmlns:a16="http://schemas.microsoft.com/office/drawing/2014/main" id="{6E1DB381-E81B-4652-843A-BD3DF40B3883}"/>
                  </a:ext>
                </a:extLst>
              </p:cNvPr>
              <p:cNvSpPr txBox="1"/>
              <p:nvPr/>
            </p:nvSpPr>
            <p:spPr bwMode="auto">
              <a:xfrm>
                <a:off x="2766443" y="2974849"/>
                <a:ext cx="1588168" cy="9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71720" name="Object 8">
                <a:extLst>
                  <a:ext uri="{FF2B5EF4-FFF2-40B4-BE49-F238E27FC236}">
                    <a16:creationId xmlns:a16="http://schemas.microsoft.com/office/drawing/2014/main" id="{6E1DB381-E81B-4652-843A-BD3DF40B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6443" y="2974849"/>
                <a:ext cx="1588168" cy="9779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722" name="Text Box 10">
            <a:extLst>
              <a:ext uri="{FF2B5EF4-FFF2-40B4-BE49-F238E27FC236}">
                <a16:creationId xmlns:a16="http://schemas.microsoft.com/office/drawing/2014/main" id="{D92D8EC3-56A6-40E9-817A-9313F5EE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612" y="4345781"/>
            <a:ext cx="287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= 2(1 + 2 + 3) - 1</a:t>
            </a:r>
          </a:p>
        </p:txBody>
      </p:sp>
      <p:sp>
        <p:nvSpPr>
          <p:cNvPr id="371723" name="Text Box 11">
            <a:extLst>
              <a:ext uri="{FF2B5EF4-FFF2-40B4-BE49-F238E27FC236}">
                <a16:creationId xmlns:a16="http://schemas.microsoft.com/office/drawing/2014/main" id="{CE74E76A-A9B6-4D30-A130-0681734C4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611" y="5173021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= 11	(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 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2" grpId="0"/>
      <p:bldP spid="3717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B89D1BD2-B0D2-4463-A13C-6CE0B355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801E4C-7310-47FC-9C4E-842AEB17320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3FC48D1-0852-42B6-8DEB-4E8067B0F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Definitions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3A87CE9-5E49-4DEF-A469-CA5C306C7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Sequences of numbers are defined </a:t>
            </a:r>
            <a:r>
              <a:rPr lang="en-US" altLang="en-US" sz="2400" b="1" i="1" dirty="0">
                <a:solidFill>
                  <a:schemeClr val="hlink"/>
                </a:solidFill>
              </a:rPr>
              <a:t>recursively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each </a:t>
            </a:r>
            <a:r>
              <a:rPr lang="en-US" altLang="en-US" sz="2400" u="sng" dirty="0"/>
              <a:t>new number depends on previous values</a:t>
            </a:r>
            <a:r>
              <a:rPr lang="en-US" altLang="en-US" sz="2400" dirty="0"/>
              <a:t>.</a:t>
            </a:r>
            <a:endParaRPr lang="en-US" altLang="en-US" sz="2400" i="1" dirty="0"/>
          </a:p>
          <a:p>
            <a:pPr marL="0" indent="0">
              <a:buNone/>
            </a:pPr>
            <a:endParaRPr lang="en-US" altLang="en-US" sz="2400" i="1" dirty="0"/>
          </a:p>
          <a:p>
            <a:pPr marL="0" indent="0">
              <a:buNone/>
            </a:pPr>
            <a:endParaRPr lang="en-GB" altLang="en-US" sz="2400" dirty="0">
              <a:ea typeface="ＭＳ 明朝" panose="02020609040205080304" pitchFamily="49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7CFD8D2-76A8-4656-87F2-9BD95F4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None/>
            </a:pPr>
            <a:fld id="{4AFDC763-F69E-47F2-9814-5F47EC779A96}" type="slidenum">
              <a:rPr lang="en-GB" altLang="en-US" sz="10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685800">
                <a:spcBef>
                  <a:spcPct val="0"/>
                </a:spcBef>
                <a:buNone/>
              </a:pPr>
              <a:t>3</a:t>
            </a:fld>
            <a:endParaRPr lang="en-GB" altLang="en-US" sz="10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9CEFFF-1C1A-4318-81FC-43EDFF82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66" y="1967787"/>
            <a:ext cx="8280400" cy="208953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alt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3a</a:t>
            </a:r>
          </a:p>
          <a:p>
            <a:pPr defTabSz="685800" eaLnBrk="1" hangingPunct="1">
              <a:defRPr/>
            </a:pPr>
            <a:r>
              <a:rPr lang="en-US" altLang="en-US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</a:t>
            </a:r>
            <a:endParaRPr lang="en-GB" altLang="en-US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88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5BFA55A2-CEB2-48E7-A5E6-F7546C8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1E1EC-972C-42DD-8BD1-40A43D637461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B54C6AA-FEFC-47DA-9861-3B9769C44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Definitions: Example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BC8E3F7F-C998-4426-90AE-6C041A919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u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, … be real numbers defined by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2 		and 	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= 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and</a:t>
            </a:r>
            <a:endParaRPr lang="en-US" altLang="en-US" sz="24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/>
              <a:t>		u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 = 5</a:t>
            </a:r>
            <a:r>
              <a:rPr lang="en-US" altLang="en-US" sz="2400" i="1" dirty="0"/>
              <a:t>u</a:t>
            </a:r>
            <a:r>
              <a:rPr lang="en-US" altLang="en-US" sz="2400" i="1" baseline="-25000" dirty="0"/>
              <a:t>n</a:t>
            </a:r>
            <a:r>
              <a:rPr lang="en-US" altLang="en-US" sz="2400" baseline="-25000" dirty="0"/>
              <a:t> - 1</a:t>
            </a:r>
            <a:r>
              <a:rPr lang="en-US" altLang="en-US" sz="2400" dirty="0"/>
              <a:t> - 6</a:t>
            </a:r>
            <a:r>
              <a:rPr lang="en-US" altLang="en-US" sz="2400" i="1" dirty="0"/>
              <a:t>u</a:t>
            </a:r>
            <a:r>
              <a:rPr lang="en-US" altLang="en-US" sz="2400" i="1" baseline="-25000" dirty="0"/>
              <a:t>n </a:t>
            </a:r>
            <a:r>
              <a:rPr lang="en-US" altLang="en-US" sz="2400" baseline="-25000" dirty="0"/>
              <a:t>- 2</a:t>
            </a:r>
            <a:r>
              <a:rPr lang="en-US" altLang="en-US" sz="2400" dirty="0"/>
              <a:t>, 	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3.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Find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      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	= 5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- 6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  		(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3)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	= 5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/>
              <a:t> 4 – 6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/>
              <a:t> 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	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endParaRPr lang="en-US" altLang="en-US" sz="24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/>
              <a:t>		      u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	= 5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- 6</a:t>
            </a:r>
            <a:r>
              <a:rPr lang="en-US" altLang="en-US" sz="2400" i="1" dirty="0"/>
              <a:t>u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  		(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4)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	= 5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/>
              <a:t> 8 – 6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/>
              <a:t> 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	= 16.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9305D27C-67D4-43D7-A81A-8786BD74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4C9FD-E6D7-4F26-AB49-882FA8DE05A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793789D-6DD7-4AA3-A56C-C7F2BE5FF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Definitions: Note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DC2E369B-2D60-49BA-802A-34FB939C7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The numbers can often be defined directly.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For example, </a:t>
            </a:r>
            <a:r>
              <a:rPr lang="en-US" altLang="en-US" sz="2400" i="1" dirty="0"/>
              <a:t>u</a:t>
            </a:r>
            <a:r>
              <a:rPr lang="en-US" altLang="en-US" sz="2400" i="1" baseline="-25000" dirty="0"/>
              <a:t>n</a:t>
            </a:r>
            <a:r>
              <a:rPr lang="en-US" altLang="en-US" sz="2400" dirty="0"/>
              <a:t> = 2</a:t>
            </a:r>
            <a:r>
              <a:rPr lang="en-US" altLang="en-US" sz="2400" i="1" baseline="30000" dirty="0"/>
              <a:t>n</a:t>
            </a:r>
            <a:r>
              <a:rPr lang="en-US" altLang="en-US" sz="2400" dirty="0"/>
              <a:t> in the previous example.</a:t>
            </a:r>
            <a:r>
              <a:rPr lang="en-US" altLang="en-US" sz="2400" baseline="-25000" dirty="0"/>
              <a:t> </a:t>
            </a:r>
            <a:endParaRPr lang="en-GB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C049146-95D1-48FA-A8C2-77C4F9E0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6D8DA-8C34-4CCE-A731-8FBC0654499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6B313B2-6D09-4696-B4EC-AAD498E0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3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Strong Mathematical Induction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85079CDE-67B0-44E0-90D7-77D26F02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33526"/>
            <a:ext cx="9005888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For integer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, let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be a statement and let </a:t>
            </a:r>
            <a:r>
              <a:rPr lang="en-GB" altLang="en-US" sz="2400" i="1" dirty="0">
                <a:sym typeface="Symbol" panose="05050102010706020507" pitchFamily="18" charset="2"/>
              </a:rPr>
              <a:t>a</a:t>
            </a:r>
            <a:r>
              <a:rPr lang="en-GB" altLang="en-US" sz="2400" dirty="0">
                <a:sym typeface="Symbol" panose="05050102010706020507" pitchFamily="18" charset="2"/>
              </a:rPr>
              <a:t> and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dirty="0">
                <a:sym typeface="Symbol" panose="05050102010706020507" pitchFamily="18" charset="2"/>
              </a:rPr>
              <a:t> be fixed integers with </a:t>
            </a:r>
            <a:r>
              <a:rPr lang="en-GB" altLang="en-US" sz="2400" i="1" dirty="0">
                <a:sym typeface="Symbol" panose="05050102010706020507" pitchFamily="18" charset="2"/>
              </a:rPr>
              <a:t>a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 </a:t>
            </a:r>
            <a:r>
              <a:rPr lang="en-GB" altLang="en-US" sz="2400" dirty="0">
                <a:sym typeface="Symbol" panose="05050102010706020507" pitchFamily="18" charset="2"/>
              </a:rPr>
              <a:t>If</a:t>
            </a:r>
          </a:p>
          <a:p>
            <a:pPr marL="0" indent="0">
              <a:buNone/>
            </a:pP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1. CLAIM(</a:t>
            </a:r>
            <a:r>
              <a:rPr lang="en-GB" altLang="en-US" sz="2400" i="1" dirty="0">
                <a:sym typeface="Symbol" panose="05050102010706020507" pitchFamily="18" charset="2"/>
              </a:rPr>
              <a:t>a</a:t>
            </a:r>
            <a:r>
              <a:rPr lang="en-GB" altLang="en-US" sz="2400" dirty="0">
                <a:sym typeface="Symbol" panose="05050102010706020507" pitchFamily="18" charset="2"/>
              </a:rPr>
              <a:t>), …, CLAIM(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dirty="0">
                <a:sym typeface="Symbol" panose="05050102010706020507" pitchFamily="18" charset="2"/>
              </a:rPr>
              <a:t>) are true, and</a:t>
            </a:r>
            <a:endParaRPr lang="en-GB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2. the truth of </a:t>
            </a:r>
            <a:r>
              <a:rPr lang="en-US" altLang="en-US" sz="2400" dirty="0">
                <a:sym typeface="Symbol" panose="05050102010706020507" pitchFamily="18" charset="2"/>
              </a:rPr>
              <a:t>CLAIM(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 for all integers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with </a:t>
            </a:r>
          </a:p>
          <a:p>
            <a:pPr marL="0" indent="0"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    	a</a:t>
            </a:r>
            <a:r>
              <a:rPr lang="en-US" altLang="en-US" sz="2400" dirty="0">
                <a:sym typeface="Symbol" panose="05050102010706020507" pitchFamily="18" charset="2"/>
              </a:rPr>
              <a:t> 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&lt; 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implies the truth of CLAIM(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GB" altLang="en-US" sz="2400" dirty="0">
                <a:sym typeface="Symbol" panose="05050102010706020507" pitchFamily="18" charset="2"/>
              </a:rPr>
              <a:t>for all integers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&gt;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  </a:t>
            </a:r>
            <a:endParaRPr lang="en-US" altLang="en-US" sz="24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    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</a:t>
            </a:r>
            <a:r>
              <a:rPr lang="en-GB" altLang="en-US" sz="2400" dirty="0">
                <a:sym typeface="Symbol" panose="05050102010706020507" pitchFamily="18" charset="2"/>
              </a:rPr>
              <a:t> CLAIM(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is true for all integers </a:t>
            </a:r>
            <a:r>
              <a:rPr lang="en-GB" altLang="en-US" sz="2400" i="1" dirty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GB" altLang="en-US" sz="240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A07B4AC-8097-412B-887C-3CE65A5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09DAE-8934-43BD-BBCC-8AB904A3EE6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D0C543B-2B63-444D-AA6D-762161F3A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Aside: Notes on Divisibility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CC5379A8-89D7-4551-90B5-5D304A766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/>
              <a:t>The expression “</a:t>
            </a:r>
            <a:r>
              <a:rPr lang="en-GB" altLang="en-US" sz="2400" i="1" dirty="0"/>
              <a:t>a</a:t>
            </a:r>
            <a:r>
              <a:rPr lang="en-GB" altLang="en-US" sz="2400" dirty="0"/>
              <a:t> | </a:t>
            </a:r>
            <a:r>
              <a:rPr lang="en-GB" altLang="en-US" sz="2400" i="1" dirty="0"/>
              <a:t>b</a:t>
            </a:r>
            <a:r>
              <a:rPr lang="en-GB" altLang="en-US" sz="2400" dirty="0"/>
              <a:t>” reads “</a:t>
            </a:r>
            <a:r>
              <a:rPr lang="en-GB" altLang="en-US" sz="2400" i="1" dirty="0"/>
              <a:t>a</a:t>
            </a:r>
            <a:r>
              <a:rPr lang="en-GB" altLang="en-US" sz="2400" dirty="0"/>
              <a:t> divides </a:t>
            </a:r>
            <a:r>
              <a:rPr lang="en-GB" altLang="en-US" sz="2400" i="1" dirty="0"/>
              <a:t>b</a:t>
            </a:r>
            <a:r>
              <a:rPr lang="en-GB" altLang="en-US" sz="2400" dirty="0"/>
              <a:t>”, or, “</a:t>
            </a:r>
            <a:r>
              <a:rPr lang="en-GB" altLang="en-US" sz="2400" i="1" dirty="0"/>
              <a:t>a</a:t>
            </a:r>
            <a:r>
              <a:rPr lang="en-GB" altLang="en-US" sz="2400" dirty="0"/>
              <a:t> is a factor of </a:t>
            </a:r>
            <a:r>
              <a:rPr lang="en-GB" altLang="en-US" sz="2400" i="1" dirty="0"/>
              <a:t>b</a:t>
            </a:r>
            <a:r>
              <a:rPr lang="en-GB" altLang="en-US" sz="2400" dirty="0"/>
              <a:t>”, or, “</a:t>
            </a:r>
            <a:r>
              <a:rPr lang="en-GB" altLang="en-US" sz="2400" i="1" dirty="0"/>
              <a:t>a</a:t>
            </a:r>
            <a:r>
              <a:rPr lang="en-GB" altLang="en-US" sz="2400" dirty="0"/>
              <a:t> is a divisor of </a:t>
            </a:r>
            <a:r>
              <a:rPr lang="en-GB" altLang="en-US" sz="2400" i="1" dirty="0"/>
              <a:t>b</a:t>
            </a:r>
            <a:r>
              <a:rPr lang="en-GB" altLang="en-US" sz="2400" dirty="0"/>
              <a:t>”. </a:t>
            </a:r>
          </a:p>
          <a:p>
            <a:pPr marL="0" indent="0">
              <a:buNone/>
            </a:pPr>
            <a:r>
              <a:rPr lang="en-GB" altLang="en-US" sz="2400" dirty="0"/>
              <a:t>It means “</a:t>
            </a:r>
            <a:r>
              <a:rPr lang="en-GB" altLang="en-US" sz="2400" i="1" dirty="0"/>
              <a:t>b</a:t>
            </a:r>
            <a:r>
              <a:rPr lang="en-GB" altLang="en-US" sz="2400" dirty="0"/>
              <a:t> is divisible by </a:t>
            </a:r>
            <a:r>
              <a:rPr lang="en-GB" altLang="en-US" sz="2400" i="1" dirty="0"/>
              <a:t>a</a:t>
            </a:r>
            <a:r>
              <a:rPr lang="en-GB" altLang="en-US" sz="2400" dirty="0"/>
              <a:t>”, or, “</a:t>
            </a:r>
            <a:r>
              <a:rPr lang="en-GB" altLang="en-US" sz="2400" i="1" dirty="0"/>
              <a:t>b</a:t>
            </a:r>
            <a:r>
              <a:rPr lang="en-GB" altLang="en-US" sz="2400" dirty="0"/>
              <a:t> is a multiple of </a:t>
            </a:r>
            <a:r>
              <a:rPr lang="en-GB" altLang="en-US" sz="2400" i="1" dirty="0"/>
              <a:t>a</a:t>
            </a:r>
            <a:r>
              <a:rPr lang="en-GB" altLang="en-US" sz="2400" dirty="0"/>
              <a:t>”, or more formally, there is an </a:t>
            </a:r>
            <a:r>
              <a:rPr lang="en-GB" altLang="en-US" sz="2400" i="1" dirty="0"/>
              <a:t>l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</a:t>
            </a:r>
            <a:r>
              <a:rPr lang="en-US" altLang="en-US" sz="2400" dirty="0">
                <a:latin typeface="ＭＳ 明朝" panose="02020609040205080304" pitchFamily="49" charset="-128"/>
                <a:ea typeface="ＭＳ 明朝" panose="02020609040205080304" pitchFamily="49" charset="-128"/>
                <a:sym typeface="Symbol" panose="05050102010706020507" pitchFamily="18" charset="2"/>
              </a:rPr>
              <a:t>ℤ</a:t>
            </a:r>
            <a:r>
              <a:rPr lang="en-US" altLang="en-US" sz="2400" dirty="0">
                <a:sym typeface="Symbol" panose="05050102010706020507" pitchFamily="18" charset="2"/>
              </a:rPr>
              <a:t> so that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al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GB" altLang="en-US" sz="2400" dirty="0"/>
          </a:p>
          <a:p>
            <a:pPr marL="0" indent="0"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Examples.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	6 | 12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(ii)	7 |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– 2) 	 	there is </a:t>
            </a:r>
            <a:r>
              <a:rPr lang="en-GB" altLang="en-US" sz="2400" i="1" dirty="0"/>
              <a:t>l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</a:t>
            </a:r>
            <a:r>
              <a:rPr lang="en-US" altLang="en-US" sz="2400" dirty="0">
                <a:latin typeface="ＭＳ 明朝" panose="02020609040205080304" pitchFamily="49" charset="-128"/>
                <a:ea typeface="ＭＳ 明朝" panose="02020609040205080304" pitchFamily="49" charset="-128"/>
                <a:sym typeface="Symbol" panose="05050102010706020507" pitchFamily="18" charset="2"/>
              </a:rPr>
              <a:t>ℤ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– 2 = 7</a:t>
            </a:r>
            <a:r>
              <a:rPr lang="en-US" altLang="en-US" sz="2400" i="1" dirty="0">
                <a:sym typeface="Symbol" panose="05050102010706020507" pitchFamily="18" charset="2"/>
              </a:rPr>
              <a:t>l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(iii)	6 | 25 	reads 	“6 does not divide 25”.</a:t>
            </a:r>
          </a:p>
          <a:p>
            <a:pPr marL="0" indent="0"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When a proof involves showing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|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you need to express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as a multiple of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that is, </a:t>
            </a:r>
            <a:r>
              <a:rPr lang="en-US" altLang="en-US" sz="2400" b="1" i="1" dirty="0">
                <a:sym typeface="Symbol" panose="05050102010706020507" pitchFamily="18" charset="2"/>
              </a:rPr>
              <a:t>find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GB" altLang="en-US" sz="2400" i="1" dirty="0"/>
              <a:t>l</a:t>
            </a:r>
            <a:r>
              <a:rPr lang="en-GB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 </a:t>
            </a:r>
            <a:r>
              <a:rPr lang="en-US" altLang="en-US" sz="2400" dirty="0">
                <a:latin typeface="ＭＳ 明朝" panose="02020609040205080304" pitchFamily="49" charset="-128"/>
                <a:ea typeface="ＭＳ 明朝" panose="02020609040205080304" pitchFamily="49" charset="-128"/>
                <a:sym typeface="Symbol" panose="05050102010706020507" pitchFamily="18" charset="2"/>
              </a:rPr>
              <a:t>ℤ</a:t>
            </a:r>
            <a:r>
              <a:rPr lang="en-US" altLang="en-US" sz="2400" dirty="0">
                <a:sym typeface="Symbol" panose="05050102010706020507" pitchFamily="18" charset="2"/>
              </a:rPr>
              <a:t> so that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al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01412" name="Text Box 4">
            <a:extLst>
              <a:ext uri="{FF2B5EF4-FFF2-40B4-BE49-F238E27FC236}">
                <a16:creationId xmlns:a16="http://schemas.microsoft.com/office/drawing/2014/main" id="{2A88D999-E8CF-4CD1-A641-A449B0264B3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09455" y="4790519"/>
            <a:ext cx="2431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4EB1FDD8-0EB2-47B3-9840-167BFFC6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F92B9-66A7-4DD8-B2D1-C1C3E6FE2D6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2EF6639-2543-4590-8AD8-678459F9A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1115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3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Strong Mathematical Induction: Example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EF237C37-EF3B-424B-8219-D0B5EB2B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Suppose that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1</a:t>
            </a:r>
            <a:r>
              <a:rPr lang="en-GB" altLang="en-US" sz="2400" dirty="0">
                <a:sym typeface="Symbol" panose="05050102010706020507" pitchFamily="18" charset="2"/>
              </a:rPr>
              <a:t>,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2</a:t>
            </a:r>
            <a:r>
              <a:rPr lang="en-GB" altLang="en-US" sz="2400" dirty="0">
                <a:sym typeface="Symbol" panose="05050102010706020507" pitchFamily="18" charset="2"/>
              </a:rPr>
              <a:t>,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3</a:t>
            </a:r>
            <a:r>
              <a:rPr lang="en-GB" altLang="en-US" sz="2400" dirty="0">
                <a:sym typeface="Symbol" panose="05050102010706020507" pitchFamily="18" charset="2"/>
              </a:rPr>
              <a:t>, … is a sequence defined as follows: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	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1</a:t>
            </a:r>
            <a:r>
              <a:rPr lang="en-GB" altLang="en-US" sz="2400" dirty="0">
                <a:sym typeface="Symbol" panose="05050102010706020507" pitchFamily="18" charset="2"/>
              </a:rPr>
              <a:t> = 4,	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2</a:t>
            </a:r>
            <a:r>
              <a:rPr lang="en-GB" altLang="en-US" sz="2400" dirty="0">
                <a:sym typeface="Symbol" panose="05050102010706020507" pitchFamily="18" charset="2"/>
              </a:rPr>
              <a:t> = 12,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	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=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k </a:t>
            </a:r>
            <a:r>
              <a:rPr lang="en-GB" altLang="en-US" sz="2400" baseline="-25000" dirty="0">
                <a:sym typeface="Symbol" panose="05050102010706020507" pitchFamily="18" charset="2"/>
              </a:rPr>
              <a:t>- 2 </a:t>
            </a:r>
            <a:r>
              <a:rPr lang="en-GB" altLang="en-US" sz="2400" dirty="0">
                <a:sym typeface="Symbol" panose="05050102010706020507" pitchFamily="18" charset="2"/>
              </a:rPr>
              <a:t>+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k </a:t>
            </a:r>
            <a:r>
              <a:rPr lang="en-GB" altLang="en-US" sz="2400" baseline="-25000" dirty="0">
                <a:sym typeface="Symbol" panose="05050102010706020507" pitchFamily="18" charset="2"/>
              </a:rPr>
              <a:t>- 1</a:t>
            </a:r>
            <a:r>
              <a:rPr lang="en-GB" altLang="en-US" sz="2400" dirty="0">
                <a:sym typeface="Symbol" panose="05050102010706020507" pitchFamily="18" charset="2"/>
              </a:rPr>
              <a:t> for all integers </a:t>
            </a:r>
            <a:r>
              <a:rPr lang="en-GB" altLang="en-US" sz="2400" i="1" dirty="0">
                <a:sym typeface="Symbol" panose="05050102010706020507" pitchFamily="18" charset="2"/>
              </a:rPr>
              <a:t>k</a:t>
            </a:r>
            <a:r>
              <a:rPr lang="en-GB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3.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Prove that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is divisible by 4 for all integers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 1.</a:t>
            </a:r>
            <a:endParaRPr lang="en-GB" altLang="en-US" sz="2400" dirty="0"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altLang="en-US" sz="2400" dirty="0">
              <a:ea typeface="ＭＳ 明朝" panose="02020609040205080304" pitchFamily="49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>
                <a:ea typeface="ＭＳ 明朝" panose="02020609040205080304" pitchFamily="49" charset="-128"/>
              </a:rPr>
              <a:t>Let CLAIM(</a:t>
            </a:r>
            <a:r>
              <a:rPr lang="en-GB" altLang="en-US" sz="2400" i="1" dirty="0">
                <a:ea typeface="ＭＳ 明朝" panose="02020609040205080304" pitchFamily="49" charset="-128"/>
              </a:rPr>
              <a:t>n</a:t>
            </a:r>
            <a:r>
              <a:rPr lang="en-GB" altLang="en-US" sz="2400" dirty="0">
                <a:ea typeface="ＭＳ 明朝" panose="02020609040205080304" pitchFamily="49" charset="-128"/>
              </a:rPr>
              <a:t>) be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is divisible by 4. </a:t>
            </a:r>
            <a:endParaRPr lang="en-GB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Step 1:	</a:t>
            </a:r>
            <a:r>
              <a:rPr lang="en-GB" altLang="en-US" sz="2400" dirty="0">
                <a:ea typeface="ＭＳ 明朝" panose="02020609040205080304" pitchFamily="49" charset="-128"/>
              </a:rPr>
              <a:t>CLAIM(1) is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1</a:t>
            </a:r>
            <a:r>
              <a:rPr lang="en-GB" altLang="en-US" sz="2400" dirty="0">
                <a:sym typeface="Symbol" panose="05050102010706020507" pitchFamily="18" charset="2"/>
              </a:rPr>
              <a:t> = 4 is divisible by 4</a:t>
            </a:r>
            <a:r>
              <a:rPr lang="en-GB" altLang="en-US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ea typeface="ＭＳ 明朝" panose="02020609040205080304" pitchFamily="49" charset="-128"/>
              </a:rPr>
              <a:t>CLAIM(2) is 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baseline="-25000" dirty="0">
                <a:sym typeface="Symbol" panose="05050102010706020507" pitchFamily="18" charset="2"/>
              </a:rPr>
              <a:t>2</a:t>
            </a:r>
            <a:r>
              <a:rPr lang="en-GB" altLang="en-US" sz="2400" dirty="0">
                <a:sym typeface="Symbol" panose="05050102010706020507" pitchFamily="18" charset="2"/>
              </a:rPr>
              <a:t> =12 is divisible by 4. </a:t>
            </a:r>
          </a:p>
          <a:p>
            <a:pPr marL="712788" indent="-712788">
              <a:lnSpc>
                <a:spcPct val="80000"/>
              </a:lnSpc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</a:t>
            </a:r>
            <a:r>
              <a:rPr lang="en-GB" altLang="en-US" sz="2400" dirty="0"/>
              <a:t>Since 4 and 12 are divisible by 4, CLAIM(1) and CLAIM(2) are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4993FE07-45C2-4D00-8CBF-24A82732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EF2A4A-96E0-43FD-BA76-248C53CFFF7F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0D15BCE-1526-4884-AA8E-53DEF7AB6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36525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3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Strong Mathematical Induction: Example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23C8A412-79A5-4069-BD00-F1F48FD30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497012"/>
            <a:ext cx="10942122" cy="5224463"/>
          </a:xfrm>
        </p:spPr>
        <p:txBody>
          <a:bodyPr>
            <a:normAutofit/>
          </a:bodyPr>
          <a:lstStyle/>
          <a:p>
            <a:pPr marL="903288" indent="-903288">
              <a:lnSpc>
                <a:spcPct val="80000"/>
              </a:lnSpc>
              <a:buNone/>
            </a:pPr>
            <a:r>
              <a:rPr lang="en-GB" altLang="en-US" sz="2400" dirty="0"/>
              <a:t>Step 2: Let </a:t>
            </a:r>
            <a:r>
              <a:rPr lang="en-GB" altLang="en-US" sz="2400" i="1" dirty="0"/>
              <a:t>k</a:t>
            </a:r>
            <a:r>
              <a:rPr lang="en-GB" altLang="en-US" sz="2400" dirty="0"/>
              <a:t> &gt; 2 be an integer, and suppose </a:t>
            </a:r>
            <a:r>
              <a:rPr lang="en-US" altLang="en-US" sz="2400" dirty="0">
                <a:sym typeface="Symbol" panose="05050102010706020507" pitchFamily="18" charset="2"/>
              </a:rPr>
              <a:t>Claim(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 is true for all integers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with </a:t>
            </a:r>
            <a:r>
              <a:rPr lang="en-US" altLang="en-US" sz="2400" dirty="0">
                <a:sym typeface="Symbol" panose="05050102010706020507" pitchFamily="18" charset="2"/>
              </a:rPr>
              <a:t>1 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&lt;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. That is, </a:t>
            </a:r>
            <a:r>
              <a:rPr lang="en-GB" altLang="en-US" sz="2400" i="1" dirty="0"/>
              <a:t>b</a:t>
            </a:r>
            <a:r>
              <a:rPr lang="en-GB" altLang="en-US" sz="2400" i="1" baseline="-25000" dirty="0"/>
              <a:t>i</a:t>
            </a:r>
            <a:r>
              <a:rPr lang="en-GB" altLang="en-US" sz="2400" dirty="0"/>
              <a:t> is divisible by 4 </a:t>
            </a:r>
            <a:r>
              <a:rPr lang="en-GB" altLang="en-US" sz="2400" dirty="0">
                <a:sym typeface="Symbol" panose="05050102010706020507" pitchFamily="18" charset="2"/>
              </a:rPr>
              <a:t>for all integers </a:t>
            </a:r>
            <a:r>
              <a:rPr lang="en-GB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with </a:t>
            </a:r>
            <a:r>
              <a:rPr lang="en-US" altLang="en-US" sz="2400" dirty="0">
                <a:sym typeface="Symbol" panose="05050102010706020507" pitchFamily="18" charset="2"/>
              </a:rPr>
              <a:t>1 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&lt; </a:t>
            </a: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. That is, 		(*)</a:t>
            </a:r>
          </a:p>
          <a:p>
            <a:pPr marL="342900" lvl="1" indent="0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Prove that CLAIM(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 is true, that is, prove that </a:t>
            </a:r>
            <a:r>
              <a:rPr lang="en-GB" altLang="en-US" i="1" dirty="0">
                <a:sym typeface="Symbol" panose="05050102010706020507" pitchFamily="18" charset="2"/>
              </a:rPr>
              <a:t>b</a:t>
            </a:r>
            <a:r>
              <a:rPr lang="en-GB" altLang="en-US" i="1" baseline="-25000" dirty="0">
                <a:sym typeface="Symbol" panose="05050102010706020507" pitchFamily="18" charset="2"/>
              </a:rPr>
              <a:t>k</a:t>
            </a:r>
            <a:r>
              <a:rPr lang="en-GB" altLang="en-US" dirty="0">
                <a:sym typeface="Symbol" panose="05050102010706020507" pitchFamily="18" charset="2"/>
              </a:rPr>
              <a:t> is divisible by 4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GB" altLang="en-US" dirty="0">
              <a:sym typeface="Symbol" panose="05050102010706020507" pitchFamily="18" charset="2"/>
            </a:endParaRPr>
          </a:p>
          <a:p>
            <a:pPr marL="0" indent="0" defTabSz="493713">
              <a:lnSpc>
                <a:spcPct val="80000"/>
              </a:lnSpc>
              <a:buNone/>
              <a:tabLst>
                <a:tab pos="3556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sz="2400" dirty="0">
                <a:sym typeface="Symbol" panose="05050102010706020507" pitchFamily="18" charset="2"/>
              </a:rPr>
              <a:t>Now, 	</a:t>
            </a:r>
            <a:r>
              <a:rPr lang="en-GB" altLang="en-US" sz="2400" i="1" dirty="0">
                <a:sym typeface="Symbol" panose="05050102010706020507" pitchFamily="18" charset="2"/>
              </a:rPr>
              <a:t>b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k </a:t>
            </a:r>
            <a:r>
              <a:rPr lang="en-GB" altLang="en-US" sz="2400" i="1" dirty="0">
                <a:sym typeface="Symbol" panose="05050102010706020507" pitchFamily="18" charset="2"/>
              </a:rPr>
              <a:t>= b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k </a:t>
            </a:r>
            <a:r>
              <a:rPr lang="en-GB" altLang="en-US" sz="2400" baseline="-25000" dirty="0">
                <a:sym typeface="Symbol" panose="05050102010706020507" pitchFamily="18" charset="2"/>
              </a:rPr>
              <a:t>- 2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GB" altLang="en-US" sz="2400" i="1" dirty="0">
                <a:sym typeface="Symbol" panose="05050102010706020507" pitchFamily="18" charset="2"/>
              </a:rPr>
              <a:t>+ b</a:t>
            </a:r>
            <a:r>
              <a:rPr lang="en-GB" altLang="en-US" sz="2400" i="1" baseline="-25000" dirty="0">
                <a:sym typeface="Symbol" panose="05050102010706020507" pitchFamily="18" charset="2"/>
              </a:rPr>
              <a:t>k </a:t>
            </a:r>
            <a:r>
              <a:rPr lang="en-GB" altLang="en-US" sz="2400" baseline="-25000" dirty="0">
                <a:sym typeface="Symbol" panose="05050102010706020507" pitchFamily="18" charset="2"/>
              </a:rPr>
              <a:t>- 1</a:t>
            </a:r>
            <a:r>
              <a:rPr lang="en-GB" altLang="en-US" sz="2400" dirty="0">
                <a:sym typeface="Symbol" panose="05050102010706020507" pitchFamily="18" charset="2"/>
              </a:rPr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1055688" lvl="1" indent="-712788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	Since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&gt; 2, 1 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– 2 &lt;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and 1 &lt;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– 1 &lt;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, and so, by inductive hypothesis, both </a:t>
            </a:r>
            <a:r>
              <a:rPr lang="en-GB" altLang="en-US" i="1" dirty="0">
                <a:sym typeface="Symbol" panose="05050102010706020507" pitchFamily="18" charset="2"/>
              </a:rPr>
              <a:t>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baseline="-25000" dirty="0">
                <a:sym typeface="Symbol" panose="05050102010706020507" pitchFamily="18" charset="2"/>
              </a:rPr>
              <a:t>- 2</a:t>
            </a:r>
            <a:r>
              <a:rPr lang="en-GB" altLang="en-US" dirty="0">
                <a:sym typeface="Symbol" panose="05050102010706020507" pitchFamily="18" charset="2"/>
              </a:rPr>
              <a:t> and</a:t>
            </a:r>
            <a:r>
              <a:rPr lang="en-GB" altLang="en-US" i="1" dirty="0">
                <a:sym typeface="Symbol" panose="05050102010706020507" pitchFamily="18" charset="2"/>
              </a:rPr>
              <a:t> 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baseline="-25000" dirty="0">
                <a:sym typeface="Symbol" panose="05050102010706020507" pitchFamily="18" charset="2"/>
              </a:rPr>
              <a:t>– 1</a:t>
            </a:r>
            <a:r>
              <a:rPr lang="en-GB" altLang="en-US" dirty="0">
                <a:sym typeface="Symbol" panose="05050102010706020507" pitchFamily="18" charset="2"/>
              </a:rPr>
              <a:t> are divisible by 4. </a:t>
            </a:r>
          </a:p>
          <a:p>
            <a:pPr marL="1055688" lvl="2" indent="-312738">
              <a:lnSpc>
                <a:spcPct val="80000"/>
              </a:lnSpc>
              <a:buNone/>
            </a:pPr>
            <a:r>
              <a:rPr lang="en-GB" altLang="en-US" dirty="0">
                <a:sym typeface="Symbol" panose="05050102010706020507" pitchFamily="18" charset="2"/>
              </a:rPr>
              <a:t>	From definition of divisibility, this implies that </a:t>
            </a:r>
            <a:r>
              <a:rPr lang="en-GB" altLang="en-US" i="1" dirty="0">
                <a:sym typeface="Symbol" panose="05050102010706020507" pitchFamily="18" charset="2"/>
              </a:rPr>
              <a:t>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baseline="-25000" dirty="0">
                <a:sym typeface="Symbol" panose="05050102010706020507" pitchFamily="18" charset="2"/>
              </a:rPr>
              <a:t>- 2</a:t>
            </a:r>
            <a:r>
              <a:rPr lang="en-GB" altLang="en-US" dirty="0">
                <a:sym typeface="Symbol" panose="05050102010706020507" pitchFamily="18" charset="2"/>
              </a:rPr>
              <a:t> = 4x and</a:t>
            </a:r>
            <a:r>
              <a:rPr lang="en-GB" altLang="en-US" i="1" dirty="0">
                <a:sym typeface="Symbol" panose="05050102010706020507" pitchFamily="18" charset="2"/>
              </a:rPr>
              <a:t> 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baseline="-25000" dirty="0">
                <a:sym typeface="Symbol" panose="05050102010706020507" pitchFamily="18" charset="2"/>
              </a:rPr>
              <a:t>– 1</a:t>
            </a:r>
            <a:r>
              <a:rPr lang="en-GB" altLang="en-US" dirty="0">
                <a:sym typeface="Symbol" panose="05050102010706020507" pitchFamily="18" charset="2"/>
              </a:rPr>
              <a:t> = 4y, where x, y  Z.</a:t>
            </a:r>
          </a:p>
          <a:p>
            <a:pPr marL="742950" lvl="2" indent="0" defTabSz="539750">
              <a:lnSpc>
                <a:spcPct val="80000"/>
              </a:lnSpc>
              <a:buNone/>
            </a:pPr>
            <a:r>
              <a:rPr lang="en-GB" altLang="en-US" dirty="0">
                <a:sym typeface="Symbol" panose="05050102010706020507" pitchFamily="18" charset="2"/>
              </a:rPr>
              <a:t>	Thus, </a:t>
            </a:r>
            <a:r>
              <a:rPr lang="en-GB" altLang="en-US" i="1" dirty="0">
                <a:sym typeface="Symbol" panose="05050102010706020507" pitchFamily="18" charset="2"/>
              </a:rPr>
              <a:t>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i="1" dirty="0">
                <a:sym typeface="Symbol" panose="05050102010706020507" pitchFamily="18" charset="2"/>
              </a:rPr>
              <a:t>= 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baseline="-25000" dirty="0">
                <a:sym typeface="Symbol" panose="05050102010706020507" pitchFamily="18" charset="2"/>
              </a:rPr>
              <a:t>- 2</a:t>
            </a:r>
            <a:r>
              <a:rPr lang="en-GB" altLang="en-US" i="1" baseline="-25000" dirty="0">
                <a:sym typeface="Symbol" panose="05050102010706020507" pitchFamily="18" charset="2"/>
              </a:rPr>
              <a:t> </a:t>
            </a:r>
            <a:r>
              <a:rPr lang="en-GB" altLang="en-US" i="1" dirty="0">
                <a:sym typeface="Symbol" panose="05050102010706020507" pitchFamily="18" charset="2"/>
              </a:rPr>
              <a:t>+ 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baseline="-25000" dirty="0">
                <a:sym typeface="Symbol" panose="05050102010706020507" pitchFamily="18" charset="2"/>
              </a:rPr>
              <a:t>– 1</a:t>
            </a:r>
            <a:r>
              <a:rPr lang="en-GB" altLang="en-US" dirty="0">
                <a:sym typeface="Symbol" panose="05050102010706020507" pitchFamily="18" charset="2"/>
              </a:rPr>
              <a:t> = 4(x + y), where x + y  Z.</a:t>
            </a:r>
            <a:endParaRPr lang="en-US" altLang="en-US" dirty="0">
              <a:sym typeface="Symbol" panose="05050102010706020507" pitchFamily="18" charset="2"/>
            </a:endParaRPr>
          </a:p>
          <a:p>
            <a:pPr marL="742950" lvl="2" indent="0">
              <a:lnSpc>
                <a:spcPct val="80000"/>
              </a:lnSpc>
              <a:buNone/>
            </a:pPr>
            <a:r>
              <a:rPr lang="en-GB" altLang="en-US" dirty="0">
                <a:sym typeface="Symbol" panose="05050102010706020507" pitchFamily="18" charset="2"/>
              </a:rPr>
              <a:t>     Hence, </a:t>
            </a:r>
            <a:r>
              <a:rPr lang="en-GB" altLang="en-US" i="1" dirty="0">
                <a:sym typeface="Symbol" panose="05050102010706020507" pitchFamily="18" charset="2"/>
              </a:rPr>
              <a:t>b</a:t>
            </a:r>
            <a:r>
              <a:rPr lang="en-GB" altLang="en-US" i="1" baseline="-25000" dirty="0">
                <a:sym typeface="Symbol" panose="05050102010706020507" pitchFamily="18" charset="2"/>
              </a:rPr>
              <a:t>k </a:t>
            </a:r>
            <a:r>
              <a:rPr lang="en-GB" altLang="en-US" i="1" dirty="0"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is divisible by </a:t>
            </a:r>
            <a:r>
              <a:rPr lang="en-GB" altLang="en-US" i="1" dirty="0">
                <a:sym typeface="Symbol" panose="05050102010706020507" pitchFamily="18" charset="2"/>
              </a:rPr>
              <a:t>4.</a:t>
            </a:r>
            <a:endParaRPr lang="en-US" altLang="en-US" dirty="0">
              <a:sym typeface="Symbol" panose="05050102010706020507" pitchFamily="18" charset="2"/>
            </a:endParaRPr>
          </a:p>
          <a:p>
            <a:pPr marL="342900" lvl="1" indent="0" defTabSz="541338">
              <a:lnSpc>
                <a:spcPct val="8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		Therefore, CLAIM(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 is true.</a:t>
            </a:r>
          </a:p>
          <a:p>
            <a:pPr marL="342900" lvl="1" indent="0">
              <a:lnSpc>
                <a:spcPct val="80000"/>
              </a:lnSpc>
              <a:buNone/>
              <a:tabLst>
                <a:tab pos="1081088" algn="l"/>
              </a:tabLst>
            </a:pPr>
            <a:r>
              <a:rPr lang="en-GB" altLang="en-US" dirty="0">
                <a:sym typeface="Symbol" panose="05050102010706020507" pitchFamily="18" charset="2"/>
              </a:rPr>
              <a:t>	Therefore, by induction, CLAIM(</a:t>
            </a:r>
            <a:r>
              <a:rPr lang="en-GB" altLang="en-US" i="1" dirty="0">
                <a:sym typeface="Symbol" panose="05050102010706020507" pitchFamily="18" charset="2"/>
              </a:rPr>
              <a:t>n</a:t>
            </a:r>
            <a:r>
              <a:rPr lang="en-GB" altLang="en-US" dirty="0">
                <a:sym typeface="Symbol" panose="05050102010706020507" pitchFamily="18" charset="2"/>
              </a:rPr>
              <a:t>) is true for all integers </a:t>
            </a:r>
            <a:r>
              <a:rPr lang="en-GB" altLang="en-US" i="1" dirty="0">
                <a:sym typeface="Symbol" panose="05050102010706020507" pitchFamily="18" charset="2"/>
              </a:rPr>
              <a:t>n</a:t>
            </a:r>
            <a:r>
              <a:rPr lang="en-GB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 1</a:t>
            </a:r>
            <a:r>
              <a:rPr lang="en-GB" altLang="en-US" dirty="0">
                <a:ea typeface="ＭＳ 明朝" panose="02020609040205080304" pitchFamily="49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B7E9CA-1CA0-4568-98E3-26BB31E78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en-US" dirty="0"/>
              <a:t>(x + y)</a:t>
            </a:r>
            <a:r>
              <a:rPr lang="pt-BR" altLang="en-US" baseline="30000" dirty="0"/>
              <a:t>2</a:t>
            </a:r>
            <a:r>
              <a:rPr lang="pt-BR" altLang="en-US" dirty="0"/>
              <a:t> = x</a:t>
            </a:r>
            <a:r>
              <a:rPr lang="pt-BR" altLang="en-US" baseline="30000" dirty="0"/>
              <a:t>2</a:t>
            </a:r>
            <a:r>
              <a:rPr lang="pt-BR" altLang="en-US" dirty="0"/>
              <a:t> + y</a:t>
            </a:r>
            <a:r>
              <a:rPr lang="pt-BR" altLang="en-US" baseline="30000" dirty="0"/>
              <a:t>2</a:t>
            </a:r>
            <a:r>
              <a:rPr lang="pt-BR" altLang="en-US" dirty="0"/>
              <a:t> + 2xy</a:t>
            </a:r>
            <a:endParaRPr lang="en-SG" altLang="en-US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(x + y)</a:t>
            </a:r>
            <a:r>
              <a:rPr lang="pt-BR" altLang="en-US" baseline="30000" dirty="0"/>
              <a:t>3</a:t>
            </a:r>
            <a:r>
              <a:rPr lang="pt-BR" altLang="en-US" dirty="0"/>
              <a:t> = x</a:t>
            </a:r>
            <a:r>
              <a:rPr lang="pt-BR" altLang="en-US" baseline="30000" dirty="0"/>
              <a:t>3</a:t>
            </a:r>
            <a:r>
              <a:rPr lang="pt-BR" altLang="en-US" dirty="0"/>
              <a:t> + y</a:t>
            </a:r>
            <a:r>
              <a:rPr lang="pt-BR" altLang="en-US" baseline="30000" dirty="0"/>
              <a:t>3</a:t>
            </a:r>
            <a:r>
              <a:rPr lang="pt-BR" altLang="en-US" dirty="0"/>
              <a:t> + 3xy(x + y)</a:t>
            </a:r>
            <a:endParaRPr lang="en-SG" alt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6D8CA4B2-13FA-43F7-B57C-CCEAD1CEB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FB70B-2E05-4101-9339-248E1F493AD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9DC97F-8420-49B7-AFB2-10ABE5FE928B}"/>
              </a:ext>
            </a:extLst>
          </p:cNvPr>
          <p:cNvSpPr txBox="1">
            <a:spLocks noChangeArrowheads="1"/>
          </p:cNvSpPr>
          <p:nvPr/>
        </p:nvSpPr>
        <p:spPr>
          <a:xfrm>
            <a:off x="983673" y="283008"/>
            <a:ext cx="107135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Formula for Algebraic Expansion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8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B3F84350-FB3D-4222-B656-004A5F98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D736A1-C08D-4969-ACAF-B8A5D3800CC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C3F51E-3EAE-41B1-AB5F-4946E378D0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487613"/>
            <a:ext cx="7772400" cy="994867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Unit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0042BBD4-06C4-4F0D-802F-D38925A0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74366-FD4D-4AC4-A1DE-AEEA87F3CD4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BBFC33E-ED78-4933-92FE-BBC483613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of Natural Numbers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F43CEE-ACE7-4D6B-988B-56F33ED78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0031" y="1771651"/>
            <a:ext cx="9820894" cy="4530725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The set of Natural Numbers, denoted by </a:t>
            </a:r>
            <a:r>
              <a:rPr lang="en-GB" altLang="en-US" dirty="0">
                <a:ea typeface="ＭＳ 明朝" panose="02020609040205080304" pitchFamily="49" charset="-128"/>
              </a:rPr>
              <a:t>ℕ, consist of all positive “whole” numbers.</a:t>
            </a:r>
          </a:p>
          <a:p>
            <a:pPr marL="0" indent="0">
              <a:buNone/>
            </a:pPr>
            <a:r>
              <a:rPr lang="en-GB" altLang="en-US" dirty="0">
                <a:ea typeface="ＭＳ 明朝" panose="02020609040205080304" pitchFamily="49" charset="-128"/>
              </a:rPr>
              <a:t>			 ℕ = {1, 2, 3, 4, …}</a:t>
            </a:r>
          </a:p>
          <a:p>
            <a:pPr marL="0" indent="0">
              <a:buNone/>
            </a:pPr>
            <a:endParaRPr lang="en-GB" altLang="en-US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Is 0 an element of </a:t>
            </a:r>
            <a:r>
              <a:rPr lang="en-GB" altLang="en-US" dirty="0">
                <a:ea typeface="ＭＳ 明朝" panose="02020609040205080304" pitchFamily="49" charset="-128"/>
              </a:rPr>
              <a:t>ℕ (notation 0 </a:t>
            </a:r>
            <a:r>
              <a:rPr lang="en-GB" altLang="en-US" dirty="0">
                <a:ea typeface="ＭＳ 明朝" panose="02020609040205080304" pitchFamily="49" charset="-128"/>
                <a:sym typeface="Symbol" panose="05050102010706020507" pitchFamily="18" charset="2"/>
              </a:rPr>
              <a:t> </a:t>
            </a:r>
            <a:r>
              <a:rPr lang="en-GB" altLang="en-US" dirty="0">
                <a:ea typeface="ＭＳ 明朝" panose="02020609040205080304" pitchFamily="49" charset="-128"/>
              </a:rPr>
              <a:t>ℕ)?</a:t>
            </a:r>
            <a:endParaRPr lang="en-GB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/>
              <a:t>No.</a:t>
            </a:r>
          </a:p>
          <a:p>
            <a:pPr marL="0" indent="0">
              <a:buNone/>
            </a:pPr>
            <a:endParaRPr lang="en-GB" altLang="en-US" sz="2400" dirty="0">
              <a:ea typeface="ＭＳ 明朝" panose="02020609040205080304" pitchFamily="49" charset="-128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72595B4-C7D7-4EF6-827F-8127E45F21E1}"/>
              </a:ext>
            </a:extLst>
          </p:cNvPr>
          <p:cNvSpPr txBox="1"/>
          <p:nvPr/>
        </p:nvSpPr>
        <p:spPr>
          <a:xfrm>
            <a:off x="7603512" y="3212263"/>
            <a:ext cx="4428066" cy="1200329"/>
          </a:xfrm>
          <a:prstGeom prst="rect">
            <a:avLst/>
          </a:prstGeom>
          <a:gradFill>
            <a:gsLst>
              <a:gs pos="12925">
                <a:schemeClr val="accent1">
                  <a:lumMod val="45000"/>
                  <a:lumOff val="55000"/>
                  <a:alpha val="59000"/>
                </a:schemeClr>
              </a:gs>
              <a:gs pos="81000">
                <a:srgbClr val="00B050"/>
              </a:gs>
              <a:gs pos="83000">
                <a:schemeClr val="accent1">
                  <a:lumMod val="45000"/>
                  <a:lumOff val="55000"/>
                  <a:alpha val="59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ym typeface="Symbol" panose="05050102010706020507" pitchFamily="18" charset="2"/>
              </a:rPr>
              <a:t>A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set </a:t>
            </a:r>
            <a:r>
              <a:rPr lang="en-US" altLang="en-US" sz="2400" dirty="0">
                <a:sym typeface="Symbol" panose="05050102010706020507" pitchFamily="18" charset="2"/>
              </a:rPr>
              <a:t>is a collection of elements (objects). For example, {0, 1, -1} is 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3AC5-933A-4C51-BCAF-3AE4553D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12739"/>
            <a:ext cx="8229600" cy="877887"/>
          </a:xfrm>
        </p:spPr>
        <p:txBody>
          <a:bodyPr/>
          <a:lstStyle/>
          <a:p>
            <a:pPr>
              <a:defRPr/>
            </a:pPr>
            <a:r>
              <a:rPr lang="en-SG" sz="4000" dirty="0">
                <a:latin typeface="+mn-lt"/>
              </a:rPr>
              <a:t>Well-ordering property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4AB5DDB-673D-4D62-8BE9-CAB034D32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4814" y="1450976"/>
            <a:ext cx="8842375" cy="5186363"/>
          </a:xfrm>
        </p:spPr>
        <p:txBody>
          <a:bodyPr/>
          <a:lstStyle/>
          <a:p>
            <a:pPr marL="0" indent="0">
              <a:buNone/>
            </a:pPr>
            <a:r>
              <a:rPr lang="en-SG" altLang="en-US" sz="2800" dirty="0"/>
              <a:t>A set S together with an order ≤ is called well-ordered if every nonempty subset of S has a least element. That is, if A is a nonempty subset of S , then there is an s</a:t>
            </a:r>
            <a:r>
              <a:rPr lang="en-SG" altLang="en-US" sz="2800" baseline="-25000" dirty="0"/>
              <a:t>0</a:t>
            </a:r>
            <a:r>
              <a:rPr lang="en-SG" altLang="en-US" sz="2800" dirty="0"/>
              <a:t> ∈ A such that  s</a:t>
            </a:r>
            <a:r>
              <a:rPr lang="en-SG" altLang="en-US" sz="2800" baseline="-25000" dirty="0"/>
              <a:t>0</a:t>
            </a:r>
            <a:r>
              <a:rPr lang="en-SG" altLang="en-US" sz="2800" dirty="0"/>
              <a:t> ≤ s for all s ∈ A.</a:t>
            </a:r>
          </a:p>
          <a:p>
            <a:pPr marL="0" indent="0">
              <a:buNone/>
            </a:pPr>
            <a:endParaRPr lang="en-SG" altLang="en-US" sz="2800" dirty="0"/>
          </a:p>
          <a:p>
            <a:pPr marL="0" indent="0">
              <a:buNone/>
            </a:pPr>
            <a:r>
              <a:rPr lang="en-SG" altLang="en-US" sz="2800" b="1" dirty="0"/>
              <a:t>Axiom 3.1:</a:t>
            </a:r>
            <a:r>
              <a:rPr lang="en-SG" altLang="en-US" sz="2800" dirty="0"/>
              <a:t>  </a:t>
            </a:r>
          </a:p>
          <a:p>
            <a:pPr marL="0" indent="0">
              <a:buNone/>
            </a:pPr>
            <a:r>
              <a:rPr lang="en-SG" altLang="en-US" sz="2800" dirty="0"/>
              <a:t>The set of natural numbers </a:t>
            </a:r>
            <a:r>
              <a:rPr lang="en-GB" altLang="en-US" sz="2800" dirty="0">
                <a:ea typeface="ＭＳ 明朝" panose="02020609040205080304" pitchFamily="49" charset="-128"/>
              </a:rPr>
              <a:t>ℕ </a:t>
            </a:r>
            <a:r>
              <a:rPr lang="en-SG" altLang="en-US" sz="2800" dirty="0"/>
              <a:t>with the usual order ≤ is well-ordered.</a:t>
            </a:r>
          </a:p>
          <a:p>
            <a:pPr marL="0" indent="0">
              <a:buNone/>
            </a:pPr>
            <a:endParaRPr lang="en-SG" altLang="en-US" dirty="0"/>
          </a:p>
          <a:p>
            <a:pPr marL="0" indent="0">
              <a:spcBef>
                <a:spcPts val="88"/>
              </a:spcBef>
              <a:buNone/>
            </a:pPr>
            <a:endParaRPr lang="en-GB" altLang="en-US" dirty="0">
              <a:ea typeface="ＭＳ 明朝" panose="02020609040205080304" pitchFamily="49" charset="-128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C707050-7E0A-4619-8065-E4922CCAE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55ECC1-7305-4148-B2C0-838939AD338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3AC5-933A-4C51-BCAF-3AE4553D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6526"/>
            <a:ext cx="8229600" cy="57745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SG" sz="4000" dirty="0">
                <a:latin typeface="+mn-lt"/>
              </a:rPr>
              <a:t>The set of integers Z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7766E99-DA08-4101-993D-823E965E0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8885" y="836612"/>
            <a:ext cx="9418304" cy="5727026"/>
          </a:xfrm>
        </p:spPr>
        <p:txBody>
          <a:bodyPr/>
          <a:lstStyle/>
          <a:p>
            <a:pPr marL="0" indent="0">
              <a:buNone/>
            </a:pPr>
            <a:r>
              <a:rPr lang="en-SG" altLang="en-US" dirty="0"/>
              <a:t>The set of integers Z is the collection of all the “whole” positive and negative numbers, and 0. So</a:t>
            </a:r>
          </a:p>
          <a:p>
            <a:pPr marL="0" indent="0">
              <a:buNone/>
            </a:pPr>
            <a:endParaRPr lang="en-SG" altLang="en-US" dirty="0"/>
          </a:p>
          <a:p>
            <a:pPr marL="400050" lvl="1" indent="0">
              <a:buNone/>
            </a:pPr>
            <a:r>
              <a:rPr lang="en-SG" altLang="en-US" dirty="0"/>
              <a:t>Z = {. . . , −3, −2, −1, 0, 1, 2, 3, . . . }.</a:t>
            </a:r>
          </a:p>
          <a:p>
            <a:pPr marL="0" indent="0">
              <a:buNone/>
            </a:pPr>
            <a:endParaRPr lang="en-SG" altLang="en-US" dirty="0"/>
          </a:p>
          <a:p>
            <a:pPr marL="0" indent="0">
              <a:buNone/>
            </a:pPr>
            <a:r>
              <a:rPr lang="en-SG" altLang="en-US" dirty="0"/>
              <a:t>The order ≤ on N extends to the natural order ≤ on Z.</a:t>
            </a:r>
          </a:p>
          <a:p>
            <a:pPr marL="0" indent="0">
              <a:buNone/>
            </a:pPr>
            <a:endParaRPr lang="en-SG" altLang="en-US" sz="1800" dirty="0"/>
          </a:p>
          <a:p>
            <a:pPr marL="0" indent="0">
              <a:buNone/>
            </a:pPr>
            <a:r>
              <a:rPr lang="en-SG" altLang="en-US" b="1" dirty="0"/>
              <a:t>Axiom 3.2:</a:t>
            </a:r>
            <a:r>
              <a:rPr lang="en-SG" altLang="en-US" dirty="0"/>
              <a:t>  </a:t>
            </a:r>
          </a:p>
          <a:p>
            <a:pPr marL="0" indent="0">
              <a:buNone/>
            </a:pPr>
            <a:r>
              <a:rPr lang="en-SG" altLang="en-US" dirty="0"/>
              <a:t>Any nonempty subset of integers that are greater than a fixed integer with the usual order ≤ is well-ordered.</a:t>
            </a:r>
          </a:p>
          <a:p>
            <a:pPr marL="0" indent="0">
              <a:spcBef>
                <a:spcPts val="88"/>
              </a:spcBef>
              <a:buNone/>
            </a:pPr>
            <a:endParaRPr lang="en-GB" altLang="en-US" dirty="0">
              <a:ea typeface="ＭＳ 明朝" panose="02020609040205080304" pitchFamily="49" charset="-128"/>
            </a:endParaRPr>
          </a:p>
          <a:p>
            <a:pPr marL="0" indent="0">
              <a:spcBef>
                <a:spcPts val="88"/>
              </a:spcBef>
              <a:buNone/>
            </a:pPr>
            <a:r>
              <a:rPr lang="en-SG" altLang="en-US" sz="2800" dirty="0"/>
              <a:t>However, the set of integers Z are not well-ordered with ≤.</a:t>
            </a:r>
            <a:endParaRPr lang="en-GB" altLang="en-US" dirty="0">
              <a:ea typeface="ＭＳ 明朝" panose="02020609040205080304" pitchFamily="49" charset="-128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41652E4-3924-4107-8588-5C852B399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A4FD8-950C-489D-832A-30EAD521016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3AC5-933A-4C51-BCAF-3AE4553D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4" y="136525"/>
            <a:ext cx="8537575" cy="876300"/>
          </a:xfrm>
        </p:spPr>
        <p:txBody>
          <a:bodyPr/>
          <a:lstStyle/>
          <a:p>
            <a:pPr>
              <a:defRPr/>
            </a:pPr>
            <a:r>
              <a:rPr lang="en-SG" sz="4000" dirty="0">
                <a:latin typeface="+mn-lt"/>
              </a:rPr>
              <a:t>Evens, odds, primes and composites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99D7B3B-E3BF-45D7-87EF-B88CD1F26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4814" y="1189039"/>
            <a:ext cx="8842375" cy="5184775"/>
          </a:xfrm>
        </p:spPr>
        <p:txBody>
          <a:bodyPr/>
          <a:lstStyle/>
          <a:p>
            <a:pPr marL="0" indent="0">
              <a:buNone/>
            </a:pPr>
            <a:r>
              <a:rPr lang="en-SG" altLang="en-US" sz="2800" dirty="0"/>
              <a:t>An integer m ∈ Z is </a:t>
            </a:r>
            <a:r>
              <a:rPr lang="en-SG" altLang="en-US" sz="2800" b="1" dirty="0">
                <a:solidFill>
                  <a:srgbClr val="0070C0"/>
                </a:solidFill>
              </a:rPr>
              <a:t>even</a:t>
            </a:r>
            <a:r>
              <a:rPr lang="en-SG" altLang="en-US" sz="2800" dirty="0"/>
              <a:t> if m = 2j for some j ∈ Z.</a:t>
            </a:r>
          </a:p>
          <a:p>
            <a:pPr marL="0" indent="0">
              <a:buNone/>
            </a:pPr>
            <a:endParaRPr lang="en-SG" altLang="en-US" sz="2800" dirty="0"/>
          </a:p>
          <a:p>
            <a:pPr marL="0" indent="0">
              <a:buNone/>
            </a:pPr>
            <a:r>
              <a:rPr lang="en-SG" altLang="en-US" sz="2800" dirty="0"/>
              <a:t>An integer n is </a:t>
            </a:r>
            <a:r>
              <a:rPr lang="en-SG" altLang="en-US" sz="2800" b="1" dirty="0">
                <a:solidFill>
                  <a:srgbClr val="0070C0"/>
                </a:solidFill>
              </a:rPr>
              <a:t>odd</a:t>
            </a:r>
            <a:r>
              <a:rPr lang="en-SG" altLang="en-US" sz="2800" dirty="0"/>
              <a:t> if n = 2k + 1 for some k ∈ Z.</a:t>
            </a:r>
          </a:p>
          <a:p>
            <a:pPr marL="0" indent="0">
              <a:buNone/>
            </a:pPr>
            <a:endParaRPr lang="en-SG" altLang="en-US" sz="2800" dirty="0"/>
          </a:p>
          <a:p>
            <a:pPr marL="0" indent="0">
              <a:buNone/>
            </a:pPr>
            <a:r>
              <a:rPr lang="en-SG" altLang="en-US" sz="2800" dirty="0"/>
              <a:t>An integer n &gt; 1 is </a:t>
            </a:r>
            <a:r>
              <a:rPr lang="en-SG" altLang="en-US" sz="2800" b="1" dirty="0">
                <a:solidFill>
                  <a:srgbClr val="0070C0"/>
                </a:solidFill>
              </a:rPr>
              <a:t>prime</a:t>
            </a:r>
            <a:r>
              <a:rPr lang="en-SG" altLang="en-US" sz="2800" dirty="0"/>
              <a:t> if whenever n = r × s for positive integers r and s , we have r = 1 or s = 1. An integer n &gt; 1 is </a:t>
            </a:r>
            <a:r>
              <a:rPr lang="en-SG" altLang="en-US" sz="2800" b="1" dirty="0">
                <a:solidFill>
                  <a:srgbClr val="0070C0"/>
                </a:solidFill>
              </a:rPr>
              <a:t>composite</a:t>
            </a:r>
            <a:r>
              <a:rPr lang="en-SG" altLang="en-US" sz="2800" dirty="0"/>
              <a:t> if it is not prime.</a:t>
            </a:r>
          </a:p>
          <a:p>
            <a:pPr marL="0" indent="0">
              <a:buNone/>
            </a:pPr>
            <a:endParaRPr lang="en-SG" altLang="en-US" sz="2800" dirty="0"/>
          </a:p>
          <a:p>
            <a:pPr marL="0" indent="0">
              <a:buNone/>
            </a:pPr>
            <a:r>
              <a:rPr lang="en-SG" altLang="en-US" sz="2800" dirty="0"/>
              <a:t>Example: -2 is an even integer, 5 and -3 are odd integers, 5 is a prime integer and 4 is a composite integer.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E811CE3-CB56-45E6-B5E0-92846952A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DC8E1-17D6-4241-943A-2DF3651841AB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96EF5-5FA6-44BF-9C42-213DE457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312" y="1188605"/>
                <a:ext cx="8843376" cy="5185775"/>
              </a:xfrm>
              <a:blipFill>
                <a:blip r:embed="rId2"/>
                <a:stretch>
                  <a:fillRect l="-1448" t="-1293"/>
                </a:stretch>
              </a:blipFill>
            </p:spPr>
            <p:txBody>
              <a:bodyPr>
                <a:normAutofit fontScale="92500" lnSpcReduction="10000"/>
              </a:bodyPr>
              <a:lstStyle/>
              <a:p>
                <a:pPr marL="0" marR="280" indent="0">
                  <a:buNone/>
                </a:pPr>
                <a:r>
                  <a:rPr lang="en-SG" b="0" i="0" u="none" strike="noStrike" baseline="0" dirty="0"/>
                  <a:t>The set of rational numbers Q is the set of numbers </a:t>
                </a:r>
                <a:r>
                  <a:rPr lang="en-SG" b="0" i="1" u="none" strike="noStrike" baseline="0" dirty="0"/>
                  <a:t>q </a:t>
                </a:r>
                <a:r>
                  <a:rPr lang="en-SG" b="0" i="0" u="none" strike="noStrike" baseline="0" dirty="0"/>
                  <a:t>that can be written in the form:</a:t>
                </a:r>
              </a:p>
              <a:p>
                <a:pPr marL="0" marR="280" indent="0">
                  <a:buNone/>
                </a:pPr>
                <a:endParaRPr lang="en-SG" b="0" i="0" u="none" strike="noStrike" baseline="0" dirty="0"/>
              </a:p>
              <a:p>
                <a:pPr marL="0" marR="19090" indent="0" algn="ctr">
                  <a:buNone/>
                </a:pPr>
                <a14:m>
                  <m:oMath xmlns:m="http://schemas.openxmlformats.org/officeDocument/2006/math">
                    <m:r>
                      <a:rPr lang="en-SG" sz="3800" b="1" i="1" u="none" strike="noStrike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SG" sz="3800" b="1" i="1" u="none" strike="no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3800" b="1" i="1" u="none" strike="no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800" b="1" i="1" u="none" strike="noStrike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SG" sz="3800" b="1" i="1" u="none" strike="noStrike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SG" b="0" i="1" u="none" strike="noStrike" baseline="0" dirty="0"/>
                  <a:t>.</a:t>
                </a:r>
              </a:p>
              <a:p>
                <a:pPr marL="0" marR="19090" indent="0" algn="ctr">
                  <a:buNone/>
                </a:pPr>
                <a:endParaRPr lang="en-SG" b="0" i="1" u="none" strike="noStrike" baseline="0" dirty="0"/>
              </a:p>
              <a:p>
                <a:pPr marL="0" marR="280" indent="0">
                  <a:buNone/>
                </a:pPr>
                <a:r>
                  <a:rPr lang="en-SG" b="0" i="0" u="none" strike="noStrike" baseline="0" dirty="0"/>
                  <a:t>where </a:t>
                </a:r>
                <a:r>
                  <a:rPr lang="en-SG" b="0" i="1" u="none" strike="noStrike" baseline="0" dirty="0"/>
                  <a:t>a, b </a:t>
                </a:r>
                <a:r>
                  <a:rPr lang="en-SG" b="0" i="0" u="none" strike="noStrike" baseline="0" dirty="0"/>
                  <a:t>∈ Z and </a:t>
                </a:r>
                <a:r>
                  <a:rPr lang="en-SG" b="0" i="1" u="none" strike="noStrike" baseline="0" dirty="0"/>
                  <a:t>b</a:t>
                </a:r>
                <a:r>
                  <a:rPr lang="en-SG" b="0" i="1" u="none" strike="noStrike" baseline="0" dirty="0">
                    <a:sym typeface="Symbol" panose="05050102010706020507" pitchFamily="18" charset="2"/>
                  </a:rPr>
                  <a:t></a:t>
                </a:r>
                <a:r>
                  <a:rPr lang="en-SG" b="0" i="0" u="none" strike="noStrike" baseline="0" dirty="0"/>
                  <a:t> 0.</a:t>
                </a:r>
                <a:endParaRPr lang="en-SG" b="0" i="1" u="none" strike="noStrike" baseline="30000" dirty="0"/>
              </a:p>
              <a:p>
                <a:pPr marL="0" indent="0">
                  <a:buNone/>
                </a:pPr>
                <a:endParaRPr lang="en-SG" b="0" i="1" u="none" strike="noStrike" baseline="0" dirty="0"/>
              </a:p>
              <a:p>
                <a:pPr marL="0" marR="280" indent="0">
                  <a:buNone/>
                </a:pPr>
                <a:r>
                  <a:rPr lang="en-SG" b="0" i="0" u="none" strike="noStrike" baseline="0" dirty="0"/>
                  <a:t>Each number in Q is called a </a:t>
                </a:r>
                <a:r>
                  <a:rPr lang="en-SG" dirty="0"/>
                  <a:t>rational number.</a:t>
                </a:r>
                <a:endParaRPr lang="en-SG" b="0" i="0" u="none" strike="noStrike" baseline="0" dirty="0"/>
              </a:p>
              <a:p>
                <a:pPr marL="0" indent="0">
                  <a:buNone/>
                </a:pPr>
                <a:endParaRPr lang="en-SG" b="0" i="0" u="none" strike="noStrike" baseline="0" dirty="0"/>
              </a:p>
              <a:p>
                <a:pPr marL="342900" lvl="1" indent="0">
                  <a:buNone/>
                </a:pPr>
                <a:endParaRPr lang="en-SG" sz="2800" b="0" i="0" u="none" strike="noStrike" baseline="-25000" dirty="0"/>
              </a:p>
              <a:p>
                <a:pPr marL="0" indent="0">
                  <a:buNone/>
                </a:pPr>
                <a:r>
                  <a:rPr lang="en-SG" b="0" i="0" u="none" strike="noStrike" baseline="0" dirty="0"/>
                  <a:t>Example:</a:t>
                </a:r>
              </a:p>
              <a:p>
                <a:pPr marL="0" indent="0">
                  <a:buNone/>
                </a:pPr>
                <a:r>
                  <a:rPr lang="en-SG" b="0" i="0" u="none" strike="noStrike" baseline="0" dirty="0"/>
                  <a:t>	               is a rational number.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96EF5-5FA6-44BF-9C42-213DE457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312" y="1188605"/>
                <a:ext cx="8843376" cy="5185775"/>
              </a:xfrm>
              <a:blipFill>
                <a:blip r:embed="rId3"/>
                <a:stretch>
                  <a:fillRect l="-1241" t="-23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83CD2999-B174-43C7-8F66-4B96AEDF4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96308-A11B-4949-8907-C7A9A5F900C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52" name="Group 1">
            <a:extLst>
              <a:ext uri="{FF2B5EF4-FFF2-40B4-BE49-F238E27FC236}">
                <a16:creationId xmlns:a16="http://schemas.microsoft.com/office/drawing/2014/main" id="{D6B27EFF-EA18-4803-90F3-404DE3B0B3F8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554039"/>
            <a:ext cx="69850" cy="1587"/>
            <a:chOff x="3939" y="153"/>
            <a:chExt cx="109" cy="2"/>
          </a:xfrm>
        </p:grpSpPr>
        <p:sp>
          <p:nvSpPr>
            <p:cNvPr id="27655" name="Freeform 2">
              <a:extLst>
                <a:ext uri="{FF2B5EF4-FFF2-40B4-BE49-F238E27FC236}">
                  <a16:creationId xmlns:a16="http://schemas.microsoft.com/office/drawing/2014/main" id="{21742EDF-2690-4EB2-B950-E29BD0C9A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153"/>
              <a:ext cx="109" cy="2"/>
            </a:xfrm>
            <a:custGeom>
              <a:avLst/>
              <a:gdLst>
                <a:gd name="T0" fmla="*/ 0 w 109"/>
                <a:gd name="T1" fmla="*/ 0 h 2"/>
                <a:gd name="T2" fmla="*/ 109 w 109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9" h="2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553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2854F75-7515-4010-9DCC-6D1E4A9C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4" y="136525"/>
            <a:ext cx="8537575" cy="876300"/>
          </a:xfrm>
        </p:spPr>
        <p:txBody>
          <a:bodyPr/>
          <a:lstStyle/>
          <a:p>
            <a:pPr>
              <a:defRPr/>
            </a:pPr>
            <a:r>
              <a:rPr lang="en-SG" sz="4000" dirty="0">
                <a:latin typeface="+mn-lt"/>
              </a:rPr>
              <a:t>The set of rational  numbers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396FF-35B4-4714-8E68-8A7BE2DF8D66}"/>
                  </a:ext>
                </a:extLst>
              </p:cNvPr>
              <p:cNvSpPr txBox="1"/>
              <p:nvPr/>
            </p:nvSpPr>
            <p:spPr>
              <a:xfrm>
                <a:off x="1524001" y="5760429"/>
                <a:ext cx="2158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0.4= 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2/5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7396FF-35B4-4714-8E68-8A7BE2DF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760429"/>
                <a:ext cx="2158163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96EF5-5FA6-44BF-9C42-213DE457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312" y="1188605"/>
                <a:ext cx="8843376" cy="5185775"/>
              </a:xfrm>
              <a:blipFill>
                <a:blip r:embed="rId2"/>
                <a:stretch>
                  <a:fillRect l="-1448" t="-1293"/>
                </a:stretch>
              </a:blipFill>
            </p:spPr>
            <p:txBody>
              <a:bodyPr>
                <a:normAutofit lnSpcReduction="10000"/>
              </a:bodyPr>
              <a:lstStyle/>
              <a:p>
                <a:pPr marL="0" marR="280" indent="0">
                  <a:buNone/>
                </a:pPr>
                <a:r>
                  <a:rPr lang="en-SG" b="0" i="0" u="none" strike="noStrike" baseline="0" dirty="0"/>
                  <a:t>A </a:t>
                </a:r>
                <a:r>
                  <a:rPr lang="en-SG" dirty="0"/>
                  <a:t>number is irrational if it is not a </a:t>
                </a:r>
                <a:r>
                  <a:rPr lang="en-SG" b="0" i="0" u="none" strike="noStrike" baseline="0" dirty="0"/>
                  <a:t>rational number;  that is, if it CANNOT be written in the following form:</a:t>
                </a:r>
              </a:p>
              <a:p>
                <a:pPr marL="0" marR="280" indent="0">
                  <a:buNone/>
                </a:pPr>
                <a:endParaRPr lang="en-SG" b="0" i="0" u="none" strike="noStrike" baseline="0" dirty="0"/>
              </a:p>
              <a:p>
                <a:pPr marL="0" marR="19090" indent="0" algn="ctr">
                  <a:buNone/>
                </a:pPr>
                <a14:m>
                  <m:oMath xmlns:m="http://schemas.openxmlformats.org/officeDocument/2006/math">
                    <m:r>
                      <a:rPr lang="en-SG" sz="3270" b="1" i="1" u="none" strike="noStrike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SG" sz="3270" b="1" i="1" u="none" strike="no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3270" b="1" i="1" u="none" strike="no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270" b="1" i="1" u="none" strike="noStrike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SG" sz="3270" b="1" i="1" u="none" strike="noStrike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SG" b="0" i="1" u="none" strike="noStrike" baseline="0" dirty="0"/>
                  <a:t>.</a:t>
                </a:r>
              </a:p>
              <a:p>
                <a:pPr marL="0" marR="19090" indent="0" algn="ctr">
                  <a:buNone/>
                </a:pPr>
                <a:endParaRPr lang="en-SG" b="0" i="1" u="none" strike="noStrike" baseline="0" dirty="0"/>
              </a:p>
              <a:p>
                <a:pPr marL="0" marR="280" indent="0">
                  <a:buNone/>
                </a:pPr>
                <a:r>
                  <a:rPr lang="en-SG" b="0" i="0" u="none" strike="noStrike" baseline="0" dirty="0"/>
                  <a:t>where </a:t>
                </a:r>
                <a:r>
                  <a:rPr lang="en-SG" b="0" i="1" u="none" strike="noStrike" baseline="0" dirty="0"/>
                  <a:t>a, b </a:t>
                </a:r>
                <a:r>
                  <a:rPr lang="en-SG" b="0" i="0" u="none" strike="noStrike" baseline="0" dirty="0"/>
                  <a:t>∈ Z and </a:t>
                </a:r>
                <a:r>
                  <a:rPr lang="en-SG" b="0" i="1" u="none" strike="noStrike" baseline="0" dirty="0"/>
                  <a:t>b</a:t>
                </a:r>
                <a:r>
                  <a:rPr lang="en-SG" b="0" i="1" u="none" strike="noStrike" baseline="0" dirty="0">
                    <a:sym typeface="Symbol" panose="05050102010706020507" pitchFamily="18" charset="2"/>
                  </a:rPr>
                  <a:t></a:t>
                </a:r>
                <a:r>
                  <a:rPr lang="en-SG" b="0" i="0" u="none" strike="noStrike" baseline="0" dirty="0"/>
                  <a:t> 0.</a:t>
                </a:r>
                <a:endParaRPr lang="en-SG" b="0" i="1" u="none" strike="noStrike" baseline="30000" dirty="0"/>
              </a:p>
              <a:p>
                <a:pPr marL="0" indent="0">
                  <a:buNone/>
                </a:pPr>
                <a:endParaRPr lang="en-SG" b="0" i="1" u="none" strike="noStrike" baseline="0" dirty="0"/>
              </a:p>
              <a:p>
                <a:pPr marL="0" indent="0">
                  <a:buNone/>
                </a:pPr>
                <a:endParaRPr lang="en-SG" b="0" i="0" u="none" strike="noStrike" baseline="0" dirty="0"/>
              </a:p>
              <a:p>
                <a:pPr marL="342900" lvl="1" indent="0">
                  <a:buNone/>
                </a:pPr>
                <a:endParaRPr lang="en-SG" sz="2800" b="0" i="0" u="none" strike="noStrike" baseline="-25000" dirty="0"/>
              </a:p>
              <a:p>
                <a:pPr marL="0" indent="0">
                  <a:buNone/>
                </a:pPr>
                <a:r>
                  <a:rPr lang="en-SG" b="0" i="0" u="none" strike="noStrike" baseline="0" dirty="0"/>
                  <a:t>Example:</a:t>
                </a:r>
              </a:p>
              <a:p>
                <a:pPr marL="0" indent="0">
                  <a:buNone/>
                </a:pPr>
                <a:r>
                  <a:rPr lang="en-SG" b="0" i="0" u="none" strike="noStrike" baseline="0" dirty="0"/>
                  <a:t>	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SG" b="0" i="0" u="none" strike="noStrike" baseline="0" dirty="0"/>
                  <a:t>   is a an irrational number.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96EF5-5FA6-44BF-9C42-213DE457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312" y="1188605"/>
                <a:ext cx="8843376" cy="5185775"/>
              </a:xfrm>
              <a:blipFill>
                <a:blip r:embed="rId3"/>
                <a:stretch>
                  <a:fillRect l="-1448" t="-2703" r="-1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83CD2999-B174-43C7-8F66-4B96AEDF4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96308-A11B-4949-8907-C7A9A5F900C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52" name="Group 1">
            <a:extLst>
              <a:ext uri="{FF2B5EF4-FFF2-40B4-BE49-F238E27FC236}">
                <a16:creationId xmlns:a16="http://schemas.microsoft.com/office/drawing/2014/main" id="{D6B27EFF-EA18-4803-90F3-404DE3B0B3F8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554039"/>
            <a:ext cx="69850" cy="1587"/>
            <a:chOff x="3939" y="153"/>
            <a:chExt cx="109" cy="2"/>
          </a:xfrm>
        </p:grpSpPr>
        <p:sp>
          <p:nvSpPr>
            <p:cNvPr id="27655" name="Freeform 2">
              <a:extLst>
                <a:ext uri="{FF2B5EF4-FFF2-40B4-BE49-F238E27FC236}">
                  <a16:creationId xmlns:a16="http://schemas.microsoft.com/office/drawing/2014/main" id="{21742EDF-2690-4EB2-B950-E29BD0C9A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153"/>
              <a:ext cx="109" cy="2"/>
            </a:xfrm>
            <a:custGeom>
              <a:avLst/>
              <a:gdLst>
                <a:gd name="T0" fmla="*/ 0 w 109"/>
                <a:gd name="T1" fmla="*/ 0 h 2"/>
                <a:gd name="T2" fmla="*/ 109 w 109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9" h="2">
                  <a:moveTo>
                    <a:pt x="0" y="0"/>
                  </a:moveTo>
                  <a:lnTo>
                    <a:pt x="109" y="0"/>
                  </a:lnTo>
                </a:path>
              </a:pathLst>
            </a:custGeom>
            <a:noFill/>
            <a:ln w="553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2854F75-7515-4010-9DCC-6D1E4A9C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4" y="136525"/>
            <a:ext cx="8537575" cy="876300"/>
          </a:xfrm>
        </p:spPr>
        <p:txBody>
          <a:bodyPr/>
          <a:lstStyle/>
          <a:p>
            <a:pPr>
              <a:defRPr/>
            </a:pPr>
            <a:r>
              <a:rPr lang="en-SG" sz="4000" dirty="0">
                <a:latin typeface="+mn-lt"/>
              </a:rPr>
              <a:t>Irrational Numbers</a:t>
            </a:r>
          </a:p>
        </p:txBody>
      </p:sp>
    </p:spTree>
    <p:extLst>
      <p:ext uri="{BB962C8B-B14F-4D97-AF65-F5344CB8AC3E}">
        <p14:creationId xmlns:p14="http://schemas.microsoft.com/office/powerpoint/2010/main" val="40806789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3264</Words>
  <Application>Microsoft Office PowerPoint</Application>
  <PresentationFormat>Widescreen</PresentationFormat>
  <Paragraphs>362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明朝</vt:lpstr>
      <vt:lpstr>Arial</vt:lpstr>
      <vt:lpstr>Calibri</vt:lpstr>
      <vt:lpstr>Calibri Light</vt:lpstr>
      <vt:lpstr>Cambria Math</vt:lpstr>
      <vt:lpstr>Times New Roman</vt:lpstr>
      <vt:lpstr>1_Office Theme</vt:lpstr>
      <vt:lpstr>MATH221 Mathematics for Computer Science</vt:lpstr>
      <vt:lpstr>OBJECTIVES</vt:lpstr>
      <vt:lpstr>PowerPoint Presentation</vt:lpstr>
      <vt:lpstr>The Set of Natural Numbers</vt:lpstr>
      <vt:lpstr>Well-ordering property</vt:lpstr>
      <vt:lpstr>The set of integers Z</vt:lpstr>
      <vt:lpstr>Evens, odds, primes and composites</vt:lpstr>
      <vt:lpstr>The set of rational  numbers Q</vt:lpstr>
      <vt:lpstr>Irrational Numbers</vt:lpstr>
      <vt:lpstr>The set of real numbers ℝ</vt:lpstr>
      <vt:lpstr>PowerPoint Presentation</vt:lpstr>
      <vt:lpstr>The Basic Principle of Mathematical Induction: Example</vt:lpstr>
      <vt:lpstr>The Principle of Mathematical Induction</vt:lpstr>
      <vt:lpstr>The Principle of Mathematical Induction: Example</vt:lpstr>
      <vt:lpstr>The Principle of Mathematical Induction: Example</vt:lpstr>
      <vt:lpstr>The Principle of Mathematical Induction: Example</vt:lpstr>
      <vt:lpstr>The Principle of Mathematical Induction: Summary</vt:lpstr>
      <vt:lpstr>The Principle of Mathematical Induction: Example</vt:lpstr>
      <vt:lpstr>The Principle of Mathematical Induction: Example</vt:lpstr>
      <vt:lpstr>The Need for Generalized Principle of Induction: Example</vt:lpstr>
      <vt:lpstr>The Generalized Principle of Induction</vt:lpstr>
      <vt:lpstr>The Generalized Principle of Induction: Note</vt:lpstr>
      <vt:lpstr>Exercise:</vt:lpstr>
      <vt:lpstr>Exercise:</vt:lpstr>
      <vt:lpstr>Sigma Notation</vt:lpstr>
      <vt:lpstr>Sigma Notation: Examples</vt:lpstr>
      <vt:lpstr>Sigma Notation: Equalities</vt:lpstr>
      <vt:lpstr>Discussion:</vt:lpstr>
      <vt:lpstr>Recursive Definitions</vt:lpstr>
      <vt:lpstr>Recursive Definitions: Example</vt:lpstr>
      <vt:lpstr>Recursive Definitions: Note</vt:lpstr>
      <vt:lpstr>The Principle of Strong Mathematical Induction</vt:lpstr>
      <vt:lpstr>Aside: Notes on Divisibility</vt:lpstr>
      <vt:lpstr>The Principle of Strong Mathematical Induction: Example</vt:lpstr>
      <vt:lpstr>The Principle of Strong Mathematical Induction: Example</vt:lpstr>
      <vt:lpstr>PowerPoint Presentation</vt:lpstr>
      <vt:lpstr>End of Unit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 Beng Kuan Tan</dc:creator>
  <cp:lastModifiedBy>Hee Beng Kuan Tan</cp:lastModifiedBy>
  <cp:revision>169</cp:revision>
  <cp:lastPrinted>2021-06-25T09:36:31Z</cp:lastPrinted>
  <dcterms:created xsi:type="dcterms:W3CDTF">2020-10-03T10:39:56Z</dcterms:created>
  <dcterms:modified xsi:type="dcterms:W3CDTF">2023-04-15T07:51:36Z</dcterms:modified>
</cp:coreProperties>
</file>