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589" r:id="rId2"/>
    <p:sldId id="593" r:id="rId3"/>
    <p:sldId id="514" r:id="rId4"/>
    <p:sldId id="545" r:id="rId5"/>
    <p:sldId id="456" r:id="rId6"/>
    <p:sldId id="582" r:id="rId7"/>
    <p:sldId id="581" r:id="rId8"/>
    <p:sldId id="594" r:id="rId9"/>
    <p:sldId id="583" r:id="rId10"/>
    <p:sldId id="587" r:id="rId11"/>
    <p:sldId id="591" r:id="rId12"/>
    <p:sldId id="588" r:id="rId13"/>
    <p:sldId id="590" r:id="rId14"/>
    <p:sldId id="597" r:id="rId15"/>
    <p:sldId id="600" r:id="rId16"/>
    <p:sldId id="608" r:id="rId17"/>
    <p:sldId id="609" r:id="rId18"/>
    <p:sldId id="612" r:id="rId19"/>
    <p:sldId id="617" r:id="rId20"/>
    <p:sldId id="618" r:id="rId21"/>
    <p:sldId id="614" r:id="rId22"/>
    <p:sldId id="619" r:id="rId23"/>
    <p:sldId id="621" r:id="rId24"/>
    <p:sldId id="622" r:id="rId25"/>
    <p:sldId id="623" r:id="rId26"/>
    <p:sldId id="624" r:id="rId27"/>
    <p:sldId id="626" r:id="rId28"/>
    <p:sldId id="628" r:id="rId29"/>
    <p:sldId id="631" r:id="rId30"/>
    <p:sldId id="633" r:id="rId31"/>
    <p:sldId id="637" r:id="rId32"/>
    <p:sldId id="638" r:id="rId33"/>
    <p:sldId id="640" r:id="rId34"/>
    <p:sldId id="641" r:id="rId35"/>
    <p:sldId id="642" r:id="rId36"/>
    <p:sldId id="662" r:id="rId37"/>
    <p:sldId id="644" r:id="rId38"/>
    <p:sldId id="649" r:id="rId39"/>
    <p:sldId id="650" r:id="rId40"/>
    <p:sldId id="651" r:id="rId41"/>
    <p:sldId id="652" r:id="rId42"/>
    <p:sldId id="653" r:id="rId43"/>
    <p:sldId id="654" r:id="rId44"/>
    <p:sldId id="658" r:id="rId45"/>
    <p:sldId id="665" r:id="rId46"/>
    <p:sldId id="664" r:id="rId47"/>
    <p:sldId id="412" r:id="rId4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DE30-E61C-44D9-80B0-A27268B34339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83E2-B821-4922-8B09-1B555FFD54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93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092D-4212-41CF-BF58-D9DD36DA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C51A-A0A3-4FD3-8F46-E03A7F11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72D8-D585-4692-9D91-2611A812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92D4-042D-4750-B5E2-5B509CD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4761-5428-44D3-9DE1-9809D14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4D71-B334-403F-B5E1-784B25D8624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4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9B95-54BB-4331-A774-CD8FC646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8831-7175-4364-A195-76AB238C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213-8116-4139-8B50-4A67093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4B3E-2958-4B36-84CE-BE7C429A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0EC9-7377-4159-A79B-D9EAE3D8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B34FA-59D9-4ACB-BD9D-0D523E70916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22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335B5-A253-40F7-86CA-16B24ADF5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FC03-01C4-415B-97CE-660BC35E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60B-5AAD-4620-85B5-5A444A1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3F84-40D0-4C09-9912-EA5E78DB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5B7-892C-432C-9751-CEAF3A55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05C72-34DF-4ED0-B468-302846DA4E8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48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A33CF-0DFD-4444-9C6F-0D80D1458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1D449-C898-4BC0-8309-DF545C462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6E3A6-CCDF-4C40-A997-F733FCF64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ACC89-931D-4EBD-ACA6-6844C66EA7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7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700C-F714-4CB9-A6DE-FAA2183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0618-233F-4B2C-A1A2-ECE9BE9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E7D6-94D8-4184-BE5C-E4DB507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43B7-0D58-4351-A372-0F4C7638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699-4F3C-4117-85F4-C4207892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1E565-5AAE-4302-9D71-D55C9A5ED4B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F477-AFB0-4DE5-9B97-AB4AACC3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83BD-BAF6-4477-B5D5-28CD1A79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5DC7-745D-4A1A-8862-A0281CEA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01F5-1453-4310-A706-91F07CD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5D44-875F-4BE8-B893-12C1D964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A738D-4EDA-4D70-99E5-9A08BD4183D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65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5DFB-A478-4FFD-BF7D-5260955D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062F-1A40-45E0-ABDB-5EE1C9AD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0206-64F0-4280-8310-265D514C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74C2-E648-49F7-8122-46DDA16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D6C3-A20E-4A9F-BE71-4F798A3F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BF6A-1001-4397-BF26-5B12A8A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4DE9E-8CB3-4855-93F4-6FA7E56E393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9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C1B0-64FF-4FE5-BC51-9D08A0B4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9A8D-8032-45BA-ADBC-C26CB8D9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F984-43E2-481C-911A-724E9B08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9F5BD-2573-41D8-97C4-09499303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8118-F8C2-4DA7-B2F9-E38D4A4F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D3BB3-4B72-4958-BF80-8C2CBB7B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271BB-7CE0-47A6-9CB3-0B88610D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B3BB3-6B4F-4352-889B-265D07A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F6EF9-7981-486B-BC8C-C082F2CA500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0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4F70-B809-4C2A-AE89-BB4D9B0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2E6DB-76B6-4498-8D71-E6272410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2BBF7-993F-4B93-95AA-3BA6F42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0F5F1-1BC0-476E-A4EF-23F19F2E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9950C-F960-494B-8332-BACE3F02B25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98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21A3-DE04-4B30-8C39-849471D9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8AA2-753B-4744-9783-BBF53849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0A969-F139-4CD5-862F-947ED978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EA832-A6AE-4E78-BBE9-18366D9CFBC2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31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E15D-2854-4C12-8F24-42FC98E7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F1A4-6545-48F4-B4FE-67159C0E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DA3A-931D-4C44-A363-880A260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96C-9C19-4A39-A358-2C659C1D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BB42-803B-496C-A4EE-FB9AB30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F4BC-E10F-4E6A-AC39-937C255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7A975-8FA5-4E55-960C-663ABF069E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85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B3B2-F5BE-4E8C-B534-BD05A901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6A587-BD4A-4D67-9383-22E61D3E0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BF78-BBA5-482E-881C-2BEFCEFE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D3DA-6328-42F7-9772-313E1945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F7E6-8603-4D2C-BC4B-39764680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C209-97B1-4C28-A1B3-E345642D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6AE3-965C-4549-B78A-B228D0AC56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5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062B0-CA3A-4DE4-BF60-A978F473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4E3D-0147-49FB-810C-58630EEA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1C0C-74FC-4C9B-83FC-B6297396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19FD-2E16-43A8-B64C-C4F7B501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D751-A9E0-47BE-89A1-15AA161B1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8A0BD3-8906-4742-8599-DF7C93EAD45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75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7CFD8D2-76A8-4656-87F2-9BD95F4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DC763-F69E-47F2-9814-5F47EC779A9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18E50E4-9026-4C74-B0AF-C14CB01461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4620" y="136523"/>
            <a:ext cx="9650411" cy="1995488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rgbClr val="171B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MATH221</a:t>
            </a:r>
            <a:br>
              <a:rPr lang="en-US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171B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for Computer Science</a:t>
            </a:r>
            <a:endParaRPr lang="en-GB" altLang="en-US" b="1" dirty="0">
              <a:solidFill>
                <a:srgbClr val="171B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9CEFFF-1C1A-4318-81FC-43EDFF82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626" y="3619976"/>
            <a:ext cx="8783638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</a:t>
            </a:r>
          </a:p>
          <a:p>
            <a:pPr eaLnBrk="1" hangingPunct="1">
              <a:defRPr/>
            </a:pPr>
            <a:r>
              <a:rPr lang="en-US" altLang="en-US" sz="6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Theory</a:t>
            </a:r>
            <a:endParaRPr lang="en-GB" altLang="en-US" sz="6000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4D97F08-37D5-4CBA-B717-12A8CDF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CC1438-4487-4B03-B0F1-1F3CDF70963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32121E0-2E21-40F3-BA22-C5B04062B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722D7FA4-88AC-459A-AFE9-12F0D6943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Decide whether the following are true or false.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{1, 2}  {1, 2, 3}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True	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(ii)	{0, 2}  {1, 2, 3}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False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EE039B8D-3F7C-4BF7-AD95-32301A33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5ECC3-B476-4D80-83B4-6693F174C57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B8648C6-D5EB-47B5-9D56-8DACC4056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Subset: Note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CFFCBE9-EA80-429C-9E34-91C693A9F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We have the following relationship between sets we met earlier.</a:t>
            </a: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		  ℕ  ℤ  ℚ  ℝ 		</a:t>
            </a:r>
          </a:p>
        </p:txBody>
      </p:sp>
    </p:spTree>
    <p:extLst>
      <p:ext uri="{BB962C8B-B14F-4D97-AF65-F5344CB8AC3E}">
        <p14:creationId xmlns:p14="http://schemas.microsoft.com/office/powerpoint/2010/main" val="291351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1EC75285-D38B-4152-A165-0A70C59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4D4A5-ECBF-46A1-A7E8-4BC4F580F39E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0C65069-EA04-4A65-A94A-392E5D23B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3925" y="627063"/>
            <a:ext cx="8229600" cy="1143000"/>
          </a:xfrm>
        </p:spPr>
        <p:txBody>
          <a:bodyPr/>
          <a:lstStyle/>
          <a:p>
            <a:pPr>
              <a:tabLst>
                <a:tab pos="6188075" algn="l"/>
              </a:tabLst>
            </a:pPr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Sets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45149B59-9486-47EB-90CF-98A3F667D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Sets having a single element are frequently called 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singleton sets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Example: {1} is  a singleton set.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1 is an element that is an integer in the singleton set 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They are totally different.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F67DF5A-B17A-4816-A3D4-79AD0D4D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B3AF5-3367-4037-960F-C1787917E1D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F635B9A-9128-4B0D-955D-4265D12D1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8229600" cy="83026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 Subsets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60B760A8-F6F0-40BE-A362-883AAF683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1408" y="820321"/>
            <a:ext cx="9084066" cy="2895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A be a set. Prove that   </a:t>
            </a:r>
            <a:r>
              <a:rPr lang="en-US" altLang="en-US" i="1" dirty="0">
                <a:sym typeface="Symbol" panose="05050102010706020507" pitchFamily="18" charset="2"/>
              </a:rPr>
              <a:t>A.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We shall use of Proof by Contradiction.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Suppose ~ (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).</a:t>
            </a: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Then, there exists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   such that </a:t>
            </a:r>
            <a:r>
              <a:rPr lang="en-US" altLang="en-US" sz="2400" i="1" dirty="0">
                <a:sym typeface="Symbol" panose="05050102010706020507" pitchFamily="18" charset="2"/>
              </a:rPr>
              <a:t>y </a:t>
            </a:r>
            <a:r>
              <a:rPr lang="en-US" altLang="en-US" sz="2400" dirty="0">
                <a:sym typeface="Symbol" panose="05050102010706020507" pitchFamily="18" charset="2"/>
              </a:rPr>
              <a:t>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This, therefore, means that  is not empty, which is contradiction.</a:t>
            </a: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Therefore, 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CB0BBE0-E1C9-42BD-AD3D-A189C3271BC7}"/>
              </a:ext>
            </a:extLst>
          </p:cNvPr>
          <p:cNvSpPr txBox="1"/>
          <p:nvPr/>
        </p:nvSpPr>
        <p:spPr>
          <a:xfrm>
            <a:off x="1774658" y="4122019"/>
            <a:ext cx="8642684" cy="2246769"/>
          </a:xfrm>
          <a:prstGeom prst="rect">
            <a:avLst/>
          </a:prstGeom>
          <a:gradFill>
            <a:gsLst>
              <a:gs pos="12925">
                <a:schemeClr val="accent1">
                  <a:lumMod val="45000"/>
                  <a:lumOff val="55000"/>
                  <a:alpha val="59000"/>
                </a:schemeClr>
              </a:gs>
              <a:gs pos="81000">
                <a:srgbClr val="00B050"/>
              </a:gs>
              <a:gs pos="83000">
                <a:schemeClr val="accent1">
                  <a:lumMod val="45000"/>
                  <a:lumOff val="55000"/>
                  <a:alpha val="59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b="1" dirty="0"/>
              <a:t>Note: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How to prove ~ 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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)?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Since	~ (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,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))  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, ~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 defTabSz="717550"/>
            <a:r>
              <a:rPr lang="en-US" altLang="en-US" sz="2000" dirty="0">
                <a:sym typeface="Symbol" panose="05050102010706020507" pitchFamily="18" charset="2"/>
              </a:rPr>
              <a:t>					  	 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, ~ (~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))</a:t>
            </a:r>
          </a:p>
          <a:p>
            <a:pPr>
              <a:tabLst>
                <a:tab pos="4216400" algn="l"/>
                <a:tab pos="4310063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	 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,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 ~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))</a:t>
            </a:r>
          </a:p>
          <a:p>
            <a:pPr>
              <a:tabLst>
                <a:tab pos="421640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   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,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 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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421640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Hence, to </a:t>
            </a:r>
            <a:r>
              <a:rPr lang="en-US" altLang="en-US" sz="2000" dirty="0" err="1">
                <a:sym typeface="Symbol" panose="05050102010706020507" pitchFamily="18" charset="2"/>
              </a:rPr>
              <a:t>to</a:t>
            </a:r>
            <a:r>
              <a:rPr lang="en-US" altLang="en-US" sz="2000" dirty="0">
                <a:sym typeface="Symbol" panose="05050102010706020507" pitchFamily="18" charset="2"/>
              </a:rPr>
              <a:t> prove ~ 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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), we need to prove 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, (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 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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). </a:t>
            </a:r>
            <a:endParaRPr lang="en-S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8354B195-71ED-4839-97C6-460B1DD5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29063-683C-45EB-ACBC-A670918B20D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F9B9E28-20C8-4720-BD02-3A16EE816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Subset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2E9EA873-A333-403B-A254-240668029CC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30876" y="1771651"/>
                <a:ext cx="10124302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If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and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are sets, we say that </a:t>
                </a:r>
                <a:r>
                  <a:rPr lang="en-US" altLang="en-US" sz="2400" b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A is a proper subset of B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if </a:t>
                </a:r>
              </a:p>
              <a:p>
                <a:pPr marL="0" indent="0">
                  <a:buNone/>
                </a:pP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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but B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⊈ </m:t>
                    </m:r>
                  </m:oMath>
                </a14:m>
                <a:r>
                  <a:rPr lang="en-US" altLang="en-US" sz="2400" dirty="0">
                    <a:sym typeface="Symbol" panose="05050102010706020507" pitchFamily="18" charset="2"/>
                  </a:rPr>
                  <a:t>A.</a:t>
                </a:r>
              </a:p>
              <a:p>
                <a:pPr marL="0" indent="0">
                  <a:buNone/>
                </a:pP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This is usually denoted by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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  <a:defRPr/>
                </a:pP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If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is a proper subset of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, there must be at least one element in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that is not in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  <a:defRPr/>
                </a:pPr>
                <a:endParaRPr lang="en-US" altLang="en-US" sz="2400" b="1" dirty="0">
                  <a:solidFill>
                    <a:srgbClr val="171BAD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en-US" sz="2400" b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A is not a proper subset of B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is denoted as A  B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2E9EA873-A333-403B-A254-240668029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0876" y="1771651"/>
                <a:ext cx="10124302" cy="4530725"/>
              </a:xfrm>
              <a:blipFill>
                <a:blip r:embed="rId2"/>
                <a:stretch>
                  <a:fillRect l="-963" t="-1884" r="-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654D0DE2-2C40-47CC-819D-FDB699EC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72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287D0-5A2F-4E01-B71E-0051C49C5C4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B02CCDE-A0DA-4BD2-B414-64ACFC4B3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84138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Equality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2322C0C-3FAD-42CD-BA90-17C045CEF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583" y="901845"/>
            <a:ext cx="11245933" cy="377385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are sets, we will say that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if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A 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37DBB464-C69E-425E-9064-118BCD1B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26" y="1907804"/>
            <a:ext cx="4050207" cy="271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7EB54A0-815A-4465-9BF7-B28D79D672C1}"/>
              </a:ext>
            </a:extLst>
          </p:cNvPr>
          <p:cNvSpPr txBox="1">
            <a:spLocks noChangeArrowheads="1"/>
          </p:cNvSpPr>
          <p:nvPr/>
        </p:nvSpPr>
        <p:spPr>
          <a:xfrm>
            <a:off x="957943" y="4884417"/>
            <a:ext cx="9252857" cy="1366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Hence, to prove that two sets are equal from the definition, we must show two things: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	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A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 	and 		(ii)	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7756836E-261A-4846-85F5-A44557FD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AB32C-F388-4042-A6F2-71892F7ABD3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EE2B871-1701-473B-833D-9DB599A87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Notation: Note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665B11A-C4B3-4327-A139-7C522242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Technically, the listing of elements can be done only for finite sets. For example, W = {1, 2, 3, 4}.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However, if an infinite set is defined by a “simple” rule, we sometimes write a few elements and then use “…” to mean roughly “and so on” or “by the same rule”.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1685C81C-4142-424A-BE00-E2ED5217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FC6496-CB46-43B9-AC71-7532AA40CA1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F1FDD2C-ABD1-4149-AE67-386289ADD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E63F8C6F-5C9C-404D-A7C3-09EF48B2A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5395" y="1295937"/>
            <a:ext cx="10248405" cy="467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ℕ = {1, 2, 3, 4, …}.		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(ii)	If we want the set of all even integers, we have a few options.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 ℤ: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is even}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= {…, -4, -2, 0, 2, 4, …} 	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 ℤ: 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 ℤ,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= 2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Note: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Can we list the elements in ℚ as we did in the last example? What about for ℝ? (that is, specify directly)</a:t>
            </a: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9B43357E-8706-4F6F-B93E-03DF3BA6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269B4-C16D-4299-9362-511A8778CA3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BAB55AA-B24A-46EF-9B00-A2B29B11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Notation: Note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2A9E05DB-C782-4AA7-A699-9A9A0073B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6915" y="1592263"/>
            <a:ext cx="863336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, then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} = {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 set {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} is NOT the same as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 former is a SET containing the ELEMENT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 latter is an element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CA60CF0-6A2D-4250-B0C0-71ED02BD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2C0DF-6553-4AF9-A181-61AF79D8170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6C7F285-5564-4253-AA8F-79FAD3501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Sets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23120BD-86F3-49E0-A5CA-91A914101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Given a set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the power set of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, denoted by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), is the set of all subsets of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AAA1ADA2-718C-43F4-A5A4-EE5FA49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3196E-7EDD-400B-9522-2E57D24F18AE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66E05A4-5473-4544-84B9-ABEF0CBE9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AE03C7-BD42-49C6-B747-BABF665BC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Understand the basic terminologies and concepts in set theory.</a:t>
            </a:r>
          </a:p>
          <a:p>
            <a:pPr eaLnBrk="1" hangingPunct="1"/>
            <a:r>
              <a:rPr lang="en-US" altLang="en-US" sz="2400" dirty="0"/>
              <a:t>Understand and apply the set operations.</a:t>
            </a:r>
          </a:p>
          <a:p>
            <a:pPr eaLnBrk="1" hangingPunct="1"/>
            <a:r>
              <a:rPr lang="en-US" altLang="en-US" sz="2400" dirty="0"/>
              <a:t>Simplifying set expressions</a:t>
            </a:r>
          </a:p>
          <a:p>
            <a:pPr eaLnBrk="1" hangingPunct="1"/>
            <a:r>
              <a:rPr lang="en-US" altLang="en-US" sz="2400" dirty="0"/>
              <a:t>Proving results that involve expressions on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DB9F280-0C94-410F-A197-156692D6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F8CD8-46FC-46AD-8B31-E2B147E95A4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A80D9C1-3B35-493A-A3BA-A66EA43C3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Sets: Example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EEA1F8E0-DCE7-4FAA-8DBF-A2F16D28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Find the power set of the set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}. That is find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y</a:t>
            </a:r>
            <a:r>
              <a:rPr lang="en-US" altLang="en-US" sz="2400" dirty="0">
                <a:sym typeface="Symbol" panose="05050102010706020507" pitchFamily="18" charset="2"/>
              </a:rPr>
              <a:t>}).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y</a:t>
            </a:r>
            <a:r>
              <a:rPr lang="en-US" altLang="en-US" sz="2400" dirty="0">
                <a:sym typeface="Symbol" panose="05050102010706020507" pitchFamily="18" charset="2"/>
              </a:rPr>
              <a:t>}) = {,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}, {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},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}}.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E8907035-746F-451C-9DE7-F93F9E2D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E7F0C-A467-4C55-B122-1243666CA17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848FDCA-2B9A-4977-8845-447D3406E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Sets (Set Operations)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224E6C-65F3-4CDD-836F-633D88760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 are four main operations on sets, one corresponding to each of the logical connectives.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400050" lvl="1" indent="0"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Set Operation</a:t>
            </a:r>
            <a:r>
              <a:rPr lang="en-US" altLang="en-US" sz="2400" i="1" dirty="0">
                <a:sym typeface="Symbol" panose="05050102010706020507" pitchFamily="18" charset="2"/>
              </a:rPr>
              <a:t>			</a:t>
            </a:r>
            <a:r>
              <a:rPr lang="en-US" altLang="en-US" sz="2400" i="1" u="sng" dirty="0">
                <a:sym typeface="Symbol" panose="05050102010706020507" pitchFamily="18" charset="2"/>
              </a:rPr>
              <a:t>Name</a:t>
            </a:r>
            <a:r>
              <a:rPr lang="en-US" altLang="en-US" sz="2400" i="1" dirty="0">
                <a:sym typeface="Symbol" panose="05050102010706020507" pitchFamily="18" charset="2"/>
              </a:rPr>
              <a:t>		</a:t>
            </a:r>
            <a:endParaRPr lang="en-US" altLang="en-US" sz="2400" i="1" u="sng" dirty="0">
              <a:sym typeface="Symbol" panose="05050102010706020507" pitchFamily="18" charset="2"/>
            </a:endParaRP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		Complement</a:t>
            </a: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</a:p>
          <a:p>
            <a:pPr marL="40005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					Union	</a:t>
            </a:r>
          </a:p>
          <a:p>
            <a:pPr marL="400050" lvl="1" indent="0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					Intersection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					difference		 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9" name="Object 4">
                <a:extLst>
                  <a:ext uri="{FF2B5EF4-FFF2-40B4-BE49-F238E27FC236}">
                    <a16:creationId xmlns:a16="http://schemas.microsoft.com/office/drawing/2014/main" id="{23A6CEBD-C777-43DF-BFF5-A423833455B0}"/>
                  </a:ext>
                </a:extLst>
              </p:cNvPr>
              <p:cNvSpPr txBox="1"/>
              <p:nvPr/>
            </p:nvSpPr>
            <p:spPr bwMode="auto">
              <a:xfrm>
                <a:off x="2662503" y="3310247"/>
                <a:ext cx="504846" cy="529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6869" name="Object 4">
                <a:extLst>
                  <a:ext uri="{FF2B5EF4-FFF2-40B4-BE49-F238E27FC236}">
                    <a16:creationId xmlns:a16="http://schemas.microsoft.com/office/drawing/2014/main" id="{23A6CEBD-C777-43DF-BFF5-A42383345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2503" y="3310247"/>
                <a:ext cx="504846" cy="529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DD8C2C9E-F7A0-48B6-A44A-E61C2C49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3032" y="6451602"/>
            <a:ext cx="2133600" cy="40639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8489A-EA80-4DE8-9245-15A22C2D3A6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1E52FE3-DD7B-41B6-BBCA-AB7627C71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88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6040FC0-5B18-4DDD-B927-749D1621E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04889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be a universal set, and let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 the 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complement of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denoted by     or </a:t>
            </a:r>
            <a:r>
              <a:rPr lang="en-US" altLang="en-US" sz="2400" i="1" dirty="0">
                <a:sym typeface="Symbol" panose="05050102010706020507" pitchFamily="18" charset="2"/>
              </a:rPr>
              <a:t>U </a:t>
            </a:r>
            <a:r>
              <a:rPr lang="en-US" altLang="en-US" sz="2400" dirty="0">
                <a:sym typeface="Symbol" panose="05050102010706020507" pitchFamily="18" charset="2"/>
              </a:rPr>
              <a:t>\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is given by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: ~ 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)}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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}.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Object 8">
                <a:extLst>
                  <a:ext uri="{FF2B5EF4-FFF2-40B4-BE49-F238E27FC236}">
                    <a16:creationId xmlns:a16="http://schemas.microsoft.com/office/drawing/2014/main" id="{658A5545-169C-4207-8638-18DCB57F1DF9}"/>
                  </a:ext>
                </a:extLst>
              </p:cNvPr>
              <p:cNvSpPr txBox="1"/>
              <p:nvPr/>
            </p:nvSpPr>
            <p:spPr bwMode="auto">
              <a:xfrm>
                <a:off x="3048979" y="1757362"/>
                <a:ext cx="511784" cy="520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7894" name="Object 8">
                <a:extLst>
                  <a:ext uri="{FF2B5EF4-FFF2-40B4-BE49-F238E27FC236}">
                    <a16:creationId xmlns:a16="http://schemas.microsoft.com/office/drawing/2014/main" id="{658A5545-169C-4207-8638-18DCB57F1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979" y="1757362"/>
                <a:ext cx="511784" cy="520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5" name="Picture 93">
            <a:extLst>
              <a:ext uri="{FF2B5EF4-FFF2-40B4-BE49-F238E27FC236}">
                <a16:creationId xmlns:a16="http://schemas.microsoft.com/office/drawing/2014/main" id="{95B722C5-D190-416C-BC9B-65FEAF83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2606675"/>
            <a:ext cx="3916878" cy="281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 Box 94">
            <a:extLst>
              <a:ext uri="{FF2B5EF4-FFF2-40B4-BE49-F238E27FC236}">
                <a16:creationId xmlns:a16="http://schemas.microsoft.com/office/drawing/2014/main" id="{A3532D32-D2CB-4EC8-8F67-756EC454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7" y="5535614"/>
            <a:ext cx="97496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Complement of </a:t>
            </a:r>
            <a:r>
              <a:rPr lang="en-US" altLang="en-US" sz="2400" i="1" dirty="0">
                <a:cs typeface="Arial" panose="020B0604020202020204" pitchFamily="34" charset="0"/>
              </a:rPr>
              <a:t>A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 is the set that contains elements in U not belonging to </a:t>
            </a:r>
            <a:r>
              <a:rPr lang="en-US" alt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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i="1" baseline="30000" dirty="0">
                <a:solidFill>
                  <a:srgbClr val="171BAD"/>
                </a:solidFill>
                <a:sym typeface="Symbol" panose="05050102010706020507" pitchFamily="18" charset="2"/>
              </a:rPr>
              <a:t>c </a:t>
            </a:r>
            <a:r>
              <a:rPr lang="en-US" altLang="en-US" sz="2400" dirty="0">
                <a:sym typeface="Symbol" panose="05050102010706020507" pitchFamily="18" charset="2"/>
              </a:rPr>
              <a:t>are also used to denote     in some books.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i="1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DC8693B9-D63C-4BBC-B263-0660EC08974A}"/>
                  </a:ext>
                </a:extLst>
              </p:cNvPr>
              <p:cNvSpPr txBox="1"/>
              <p:nvPr/>
            </p:nvSpPr>
            <p:spPr bwMode="auto">
              <a:xfrm>
                <a:off x="6965857" y="1322386"/>
                <a:ext cx="511784" cy="520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DC8693B9-D63C-4BBC-B263-0660EC089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5857" y="1322386"/>
                <a:ext cx="511784" cy="520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B4327F83-B067-482B-834A-4B92E9E3195B}"/>
                  </a:ext>
                </a:extLst>
              </p:cNvPr>
              <p:cNvSpPr txBox="1"/>
              <p:nvPr/>
            </p:nvSpPr>
            <p:spPr bwMode="auto">
              <a:xfrm>
                <a:off x="5905543" y="6026180"/>
                <a:ext cx="380913" cy="58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B4327F83-B067-482B-834A-4B92E9E3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5543" y="6026180"/>
                <a:ext cx="380913" cy="588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A7C3D9BA-8776-45CA-9C4E-845E2F4D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44582A-A7C8-41DD-96DA-B36E3E0BC7CB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269D8CE-878B-404A-9633-2C8810016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7DB81968-0834-4548-82EA-6FE92D8A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5627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= ℤ. Write down      for the following sets.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ℤ: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even}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ℤ: ~ 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even)}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ℤ: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odd}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514350" indent="-514350">
              <a:buAutoNum type="romanLcParenBoth" startAt="2"/>
            </a:pP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ℤ: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&gt; 0 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&lt; 0} </a:t>
            </a:r>
          </a:p>
          <a:p>
            <a:pPr marL="514350" indent="-514350">
              <a:buAutoNum type="romanLcParenBoth" startAt="2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ℤ: ~ 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&gt; 0 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&lt; 0)}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ℤ: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= 0} = {0}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38AE8E54-BF39-4FA1-A0B1-F4A25B7B336F}"/>
                  </a:ext>
                </a:extLst>
              </p:cNvPr>
              <p:cNvSpPr txBox="1"/>
              <p:nvPr/>
            </p:nvSpPr>
            <p:spPr bwMode="auto">
              <a:xfrm>
                <a:off x="4782932" y="1717675"/>
                <a:ext cx="380913" cy="58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38AE8E54-BF39-4FA1-A0B1-F4A25B7B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932" y="1717675"/>
                <a:ext cx="380913" cy="588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DCF9DA41-FF6D-4594-AF57-BB7EB9BBC295}"/>
                  </a:ext>
                </a:extLst>
              </p:cNvPr>
              <p:cNvSpPr txBox="1"/>
              <p:nvPr/>
            </p:nvSpPr>
            <p:spPr bwMode="auto">
              <a:xfrm>
                <a:off x="2609859" y="3057592"/>
                <a:ext cx="380913" cy="58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DCF9DA41-FF6D-4594-AF57-BB7EB9BB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859" y="3057592"/>
                <a:ext cx="380913" cy="588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39DA371-EBB2-4CF3-8BC6-5BADA7CD4493}"/>
                  </a:ext>
                </a:extLst>
              </p:cNvPr>
              <p:cNvSpPr txBox="1"/>
              <p:nvPr/>
            </p:nvSpPr>
            <p:spPr bwMode="auto">
              <a:xfrm>
                <a:off x="2560096" y="4652996"/>
                <a:ext cx="380913" cy="58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39DA371-EBB2-4CF3-8BC6-5BADA7CD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0096" y="4652996"/>
                <a:ext cx="380913" cy="588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uiExpand="1" build="p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5BC04F7F-6F3E-4EFE-87CA-9AB24BD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AEFD9-BB10-4A78-B6F8-06CAF14023C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DBD506C-F647-492B-9EE5-A2D091CD8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25"/>
            <a:ext cx="8229600" cy="59055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6BD4125-8CBD-422F-BB92-093DFE30D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5601" y="544513"/>
            <a:ext cx="9028113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be subsets of a universal set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 the 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union of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and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denoted by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is defined as: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 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}.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6456363" indent="-6456363">
              <a:buNone/>
              <a:tabLst>
                <a:tab pos="636905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</a:p>
          <a:p>
            <a:pPr marL="6456363" indent="-6456363">
              <a:buNone/>
              <a:tabLst>
                <a:tab pos="6369050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6456363" indent="-6456363">
              <a:buNone/>
              <a:tabLst>
                <a:tab pos="6369050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i="1" dirty="0">
                <a:cs typeface="Arial" panose="020B0604020202020204" pitchFamily="34" charset="0"/>
              </a:rPr>
              <a:t>A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 is the set that contains all the elements belonging to </a:t>
            </a:r>
            <a:r>
              <a:rPr lang="en-US" alt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lang="en-US" alt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 or both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40965" name="Picture 8">
            <a:extLst>
              <a:ext uri="{FF2B5EF4-FFF2-40B4-BE49-F238E27FC236}">
                <a16:creationId xmlns:a16="http://schemas.microsoft.com/office/drawing/2014/main" id="{F3AEE96D-2EF4-45EC-ACD1-7EC2D73B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00251"/>
            <a:ext cx="3411538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9">
            <a:extLst>
              <a:ext uri="{FF2B5EF4-FFF2-40B4-BE49-F238E27FC236}">
                <a16:creationId xmlns:a16="http://schemas.microsoft.com/office/drawing/2014/main" id="{398AE532-FF62-4943-BBB5-12DA4047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9" y="5092700"/>
            <a:ext cx="8728075" cy="1354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Alternatively, A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B can also be defined as:</a:t>
            </a:r>
          </a:p>
          <a:p>
            <a:pPr lvl="2">
              <a:spcBef>
                <a:spcPts val="600"/>
              </a:spcBef>
              <a:buNone/>
              <a:defRPr/>
            </a:pPr>
            <a:r>
              <a:rPr lang="en-US" altLang="en-US" dirty="0">
                <a:latin typeface="+mn-lt"/>
                <a:sym typeface="Symbol" panose="05050102010706020507" pitchFamily="18" charset="2"/>
              </a:rPr>
              <a:t>A  B = {x: x  A   x  B}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without referencing to U.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34B6831F-2DE1-43A7-8702-DDC1B69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9AD21-6EA9-49C2-90F5-0EFD99A920A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9DB75C3-654B-4EB9-A043-AAF05A519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60325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D16DB4DB-2899-441F-8144-2A37C74CA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025" y="1190625"/>
            <a:ext cx="10105901" cy="51117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= ℝ. Write down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for the following sets.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= {1} 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{2}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{1, 2}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(ii)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is the set of all even integers,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is the set of all odd integers.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ℝ: </a:t>
            </a:r>
            <a:r>
              <a:rPr lang="en-US" altLang="en-US" sz="2400" i="1" dirty="0">
                <a:sym typeface="Symbol" panose="05050102010706020507" pitchFamily="18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 ℤ} = ℤ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(iii)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ℝ: 0 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 2} and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ym typeface="Symbol" panose="05050102010706020507" pitchFamily="18" charset="2"/>
              </a:rPr>
              <a:t>{x</a:t>
            </a:r>
            <a:r>
              <a:rPr lang="en-US" altLang="en-US" sz="2400" dirty="0">
                <a:sym typeface="Symbol" panose="05050102010706020507" pitchFamily="18" charset="2"/>
              </a:rPr>
              <a:t>  ℝ: 1 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 3}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ℝ: 0 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 3}</a:t>
            </a:r>
          </a:p>
          <a:p>
            <a:pPr marL="1889125" lvl="1" indent="-90488">
              <a:buNone/>
              <a:tabLst>
                <a:tab pos="17986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(refer to the note on analyzing intervals in the Appendix)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BF63A1B1-86C9-4E5B-A18C-0455B62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DD7F5B-BA48-45AD-9EB4-804AA2D8F31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0EC3A2E-CBF2-4050-845D-4531FDE4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875"/>
            <a:ext cx="8229600" cy="611188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8649820-EE2C-48CD-BB5A-2BBA3C756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2432" y="552451"/>
            <a:ext cx="8551863" cy="42322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be subsets of a universe set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 the 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intersection of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and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denoted by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is defined as: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}. 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801EE76A-1F11-4459-9564-1EDC0215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45" y="1947864"/>
            <a:ext cx="32162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5">
            <a:extLst>
              <a:ext uri="{FF2B5EF4-FFF2-40B4-BE49-F238E27FC236}">
                <a16:creationId xmlns:a16="http://schemas.microsoft.com/office/drawing/2014/main" id="{F497D01F-E98A-40FC-A5CF-674ACC5D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207" y="4383088"/>
            <a:ext cx="9120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latin typeface="+mn-lt"/>
                <a:cs typeface="Arial" panose="020B0604020202020204" pitchFamily="34" charset="0"/>
              </a:rPr>
              <a:t>A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en-US" sz="2400" i="1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 is the set that contains all the elements belonging both </a:t>
            </a:r>
            <a:r>
              <a:rPr lang="en-US" altLang="en-US" sz="2400" i="1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22C3A41-9C54-45F7-BA1C-3DCBA11F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445" y="5121934"/>
            <a:ext cx="8728075" cy="1354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can also be defined as:</a:t>
            </a:r>
          </a:p>
          <a:p>
            <a:pPr lvl="2">
              <a:spcBef>
                <a:spcPts val="600"/>
              </a:spcBef>
              <a:buNone/>
              <a:defRPr/>
            </a:pP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latin typeface="+mn-lt"/>
                <a:sym typeface="Symbol" panose="05050102010706020507" pitchFamily="18" charset="2"/>
              </a:rPr>
              <a:t> = {x: x  A x  B}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without referencing to 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uiExpand="1" build="p"/>
      <p:bldP spid="4506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63438CBB-B47F-4A9D-A42D-691E7BE3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234446-5D7A-469D-928B-4B8032FD9B1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46DC0FC-D7BC-4FE0-84B9-A63891F83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C48A7E7C-0232-4520-8F19-318CBFED8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163638"/>
            <a:ext cx="9144000" cy="52117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= ℝ. Write down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for the following sets.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= {1, 2, 3, 5} 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{1, 4, 5, 6}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{1, 5}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1436688" indent="-1436688">
              <a:buNone/>
              <a:tabLst>
                <a:tab pos="62865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(ii)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is the set of all even integers,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is the set of all 		           odd integers.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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(iii)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ℝ: 0 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 2} and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ym typeface="Symbol" panose="05050102010706020507" pitchFamily="18" charset="2"/>
              </a:rPr>
              <a:t>{x</a:t>
            </a:r>
            <a:r>
              <a:rPr lang="en-US" altLang="en-US" sz="2400" dirty="0">
                <a:sym typeface="Symbol" panose="05050102010706020507" pitchFamily="18" charset="2"/>
              </a:rPr>
              <a:t>  ℝ: 1 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 3}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ℝ: 1 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 2}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(refer to the note on analyzing intervals in the Appendix)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A2191036-2AC1-4CB8-B1DD-BB31BF0B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18E501-24CC-4EB5-98DA-615357D13D7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69C7C16-4333-4F90-85DC-E8DE8BBAF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DB84FE2-0A54-4D90-A04E-068F093B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be subsets of a universal set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 the 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difference of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minus </a:t>
            </a:r>
            <a:r>
              <a:rPr lang="en-US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denoted by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– </a:t>
            </a:r>
            <a:r>
              <a:rPr lang="en-US" altLang="en-US" sz="2400" i="1" dirty="0">
                <a:sym typeface="Symbol" panose="05050102010706020507" pitchFamily="18" charset="2"/>
              </a:rPr>
              <a:t>B or A\B</a:t>
            </a:r>
            <a:r>
              <a:rPr lang="en-US" altLang="en-US" sz="2400" dirty="0">
                <a:sym typeface="Symbol" panose="05050102010706020507" pitchFamily="18" charset="2"/>
              </a:rPr>
              <a:t>, is given by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-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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}. 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0FCF56-4F03-4AEA-832D-0292A5B6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24325"/>
            <a:ext cx="8728075" cy="1354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A -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can also be defined as:</a:t>
            </a:r>
          </a:p>
          <a:p>
            <a:pPr lvl="1">
              <a:spcBef>
                <a:spcPts val="600"/>
              </a:spcBef>
              <a:buNone/>
              <a:tabLst>
                <a:tab pos="1616075" algn="l"/>
                <a:tab pos="2505075" algn="l"/>
              </a:tabLst>
              <a:defRPr/>
            </a:pPr>
            <a:r>
              <a:rPr lang="en-US" altLang="en-US" sz="2000" i="1" dirty="0">
                <a:latin typeface="+mn-lt"/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-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= {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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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}.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without referencing to 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F47FEEFA-D93A-44C7-A0EF-1B62D6F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8BE4A-280F-4002-885C-808B2404DFE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65CF505-DAF4-4FE4-9CFA-F53229397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43B6D56-F023-4087-83BC-FAE8062BE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be sets.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are said to be </a:t>
            </a:r>
            <a:r>
              <a:rPr lang="en-US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disjoint</a:t>
            </a:r>
            <a:r>
              <a:rPr lang="en-US" altLang="en-US" sz="2400" dirty="0">
                <a:sym typeface="Symbol" panose="05050102010706020507" pitchFamily="18" charset="2"/>
              </a:rPr>
              <a:t> if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.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That is, disjoint sets have no elements in common.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8450F648-5109-4C52-A18F-879365DC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8E368-50D8-4398-835D-E4013AF5A61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FB60CE6-69CE-480A-9B1B-EB8C7EE90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3977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4E059F8-39E3-4109-B5BB-057340C498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739775"/>
            <a:ext cx="9691689" cy="585103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800" dirty="0">
                <a:sym typeface="Symbol" panose="05050102010706020507" pitchFamily="18" charset="2"/>
              </a:rPr>
              <a:t>is a collection of elements (objects). For example, {0, 1, -1} is a set.</a:t>
            </a:r>
          </a:p>
          <a:p>
            <a:pPr marL="0" indent="0"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The </a:t>
            </a:r>
            <a:r>
              <a:rPr lang="en-US" altLang="en-US" sz="2800" b="1" dirty="0">
                <a:solidFill>
                  <a:srgbClr val="171BAD"/>
                </a:solidFill>
                <a:sym typeface="Symbol" panose="05050102010706020507" pitchFamily="18" charset="2"/>
              </a:rPr>
              <a:t>order</a:t>
            </a:r>
            <a:r>
              <a:rPr lang="en-US" altLang="en-US" sz="2800" dirty="0">
                <a:sym typeface="Symbol" panose="05050102010706020507" pitchFamily="18" charset="2"/>
              </a:rPr>
              <a:t> in which </a:t>
            </a:r>
            <a:r>
              <a:rPr lang="en-US" altLang="en-US" sz="2800" b="1" dirty="0">
                <a:solidFill>
                  <a:srgbClr val="171BAD"/>
                </a:solidFill>
                <a:sym typeface="Symbol" panose="05050102010706020507" pitchFamily="18" charset="2"/>
              </a:rPr>
              <a:t>the elements </a:t>
            </a:r>
            <a:r>
              <a:rPr lang="en-US" altLang="en-US" sz="2800" dirty="0">
                <a:sym typeface="Symbol" panose="05050102010706020507" pitchFamily="18" charset="2"/>
              </a:rPr>
              <a:t>are listed </a:t>
            </a:r>
            <a:r>
              <a:rPr lang="en-US" altLang="en-US" sz="2800" b="1" dirty="0">
                <a:solidFill>
                  <a:srgbClr val="171BAD"/>
                </a:solidFill>
                <a:sym typeface="Symbol" panose="05050102010706020507" pitchFamily="18" charset="2"/>
              </a:rPr>
              <a:t>is irrelevant</a:t>
            </a:r>
            <a:r>
              <a:rPr lang="en-US" altLang="en-US" sz="2800" dirty="0">
                <a:sym typeface="Symbol" panose="05050102010706020507" pitchFamily="18" charset="2"/>
              </a:rPr>
              <a:t>; and </a:t>
            </a:r>
            <a:r>
              <a:rPr lang="en-US" altLang="en-US" sz="2800" b="1" dirty="0">
                <a:solidFill>
                  <a:srgbClr val="171BAD"/>
                </a:solidFill>
                <a:sym typeface="Symbol" panose="05050102010706020507" pitchFamily="18" charset="2"/>
              </a:rPr>
              <a:t>no repetition of the same element </a:t>
            </a:r>
            <a:r>
              <a:rPr lang="en-US" altLang="en-US" sz="2800" dirty="0">
                <a:sym typeface="Symbol" panose="05050102010706020507" pitchFamily="18" charset="2"/>
              </a:rPr>
              <a:t>in a set. For example, no difference between the following two sets (there are the same - equal):</a:t>
            </a:r>
          </a:p>
          <a:p>
            <a:pPr marL="0" indent="534988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{0, 1, -1}, {-1, 0, 1} </a:t>
            </a:r>
          </a:p>
          <a:p>
            <a:pPr marL="0" indent="0"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We will usually use small letters for elements and capital letters for sets.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6DB53244-6666-4220-B4AD-C24463F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7F2EA-CCB5-4912-92D9-7B674A8CB7E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07E320F-AFBE-45D6-BE7E-621AC3403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73DBC1D5-6D6A-4B16-9CC7-7610C71A3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Let </a:t>
            </a:r>
            <a:r>
              <a:rPr lang="en-US" altLang="en-US" sz="2400" i="1">
                <a:sym typeface="Symbol" panose="05050102010706020507" pitchFamily="18" charset="2"/>
              </a:rPr>
              <a:t>U</a:t>
            </a:r>
            <a:r>
              <a:rPr lang="en-US" altLang="en-US" sz="2400">
                <a:sym typeface="Symbol" panose="05050102010706020507" pitchFamily="18" charset="2"/>
              </a:rPr>
              <a:t> = ℝ, </a:t>
            </a:r>
            <a:r>
              <a:rPr lang="en-US" altLang="en-US" sz="2400" i="1">
                <a:sym typeface="Symbol" panose="05050102010706020507" pitchFamily="18" charset="2"/>
              </a:rPr>
              <a:t>A </a:t>
            </a:r>
            <a:r>
              <a:rPr lang="en-US" altLang="en-US" sz="2400">
                <a:sym typeface="Symbol" panose="05050102010706020507" pitchFamily="18" charset="2"/>
              </a:rPr>
              <a:t>= {1, 2, 3} and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= {2}, </a:t>
            </a:r>
            <a:r>
              <a:rPr lang="en-US" altLang="en-US" sz="2400" i="1">
                <a:sym typeface="Symbol" panose="05050102010706020507" pitchFamily="18" charset="2"/>
              </a:rPr>
              <a:t>C </a:t>
            </a:r>
            <a:r>
              <a:rPr lang="en-US" altLang="en-US" sz="2400">
                <a:sym typeface="Symbol" panose="05050102010706020507" pitchFamily="18" charset="2"/>
              </a:rPr>
              <a:t>= {2, 3, 4} and 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D</a:t>
            </a:r>
            <a:r>
              <a:rPr lang="en-US" altLang="en-US" sz="2400">
                <a:sym typeface="Symbol" panose="05050102010706020507" pitchFamily="18" charset="2"/>
              </a:rPr>
              <a:t> = [0, 1] = 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ℝ: 0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1}.</a:t>
            </a: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(i)	 Write down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(a)	 </a:t>
            </a:r>
            <a:r>
              <a:rPr lang="en-US" altLang="en-US" sz="2400" i="1">
                <a:sym typeface="Symbol" panose="05050102010706020507" pitchFamily="18" charset="2"/>
              </a:rPr>
              <a:t>A 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	= {1}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(b)	</a:t>
            </a:r>
            <a:r>
              <a:rPr lang="en-US" altLang="en-US" sz="2400" i="1">
                <a:sym typeface="Symbol" panose="05050102010706020507" pitchFamily="18" charset="2"/>
              </a:rPr>
              <a:t>B 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	= 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(c)	</a:t>
            </a:r>
            <a:r>
              <a:rPr lang="en-US" altLang="en-US" sz="2400" i="1">
                <a:sym typeface="Symbol" panose="05050102010706020507" pitchFamily="18" charset="2"/>
              </a:rPr>
              <a:t>D 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	= 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ℝ: 0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2C6D3482-F7EA-4F31-BA86-00AEA93F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9AEC8-4B57-45C6-B143-318790358EB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47B1D59-1E84-4C02-8F34-4BDA84D2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983" y="1820589"/>
            <a:ext cx="8555038" cy="82232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– Basic Properties in Set Theory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40ED6F-0410-4E47-AC1D-2D0BA3D59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964" y="2750975"/>
            <a:ext cx="8229600" cy="360139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be a universal set and let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and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be elements of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1.	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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2.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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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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78866E-728D-4056-9C39-3251FCF8C360}"/>
              </a:ext>
            </a:extLst>
          </p:cNvPr>
          <p:cNvSpPr txBox="1">
            <a:spLocks noChangeArrowheads="1"/>
          </p:cNvSpPr>
          <p:nvPr/>
        </p:nvSpPr>
        <p:spPr>
          <a:xfrm>
            <a:off x="912421" y="-97929"/>
            <a:ext cx="8229600" cy="822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 Of Sets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73107B-7FE9-45D8-B16C-E181CB30B21C}"/>
              </a:ext>
            </a:extLst>
          </p:cNvPr>
          <p:cNvSpPr txBox="1">
            <a:spLocks noChangeArrowheads="1"/>
          </p:cNvSpPr>
          <p:nvPr/>
        </p:nvSpPr>
        <p:spPr>
          <a:xfrm>
            <a:off x="83218" y="505629"/>
            <a:ext cx="11700125" cy="137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  <a:defRPr/>
            </a:pPr>
            <a:r>
              <a:rPr lang="en-SG" sz="2400" dirty="0"/>
              <a:t>A list of rules governing set theory, and the relationships between various sets and set expressions. We can prove these using the definitions we have learnt so far.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A46ED188-5A8E-4124-AED6-E8C4413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BCEA4-EDED-42E5-B660-1289841106E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94D18F1-9D6A-4735-B009-DB71EC569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556" y="1163637"/>
            <a:ext cx="8229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3.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4.	Commutative Laws: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endParaRPr lang="en-US" altLang="en-US" sz="24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5.	Associative Laws: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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(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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(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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FBC271A9-10E3-4FB0-BAE6-DD5C932B9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555038" cy="82232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– Basic Properties in Set Theory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6C026081-1761-488E-8A92-7F640A08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28AF1-5E16-4217-B9C5-920FF51A0CF1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6B201EE-B4D2-4B4C-80EE-560DFBC21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9309" y="1664773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6.	Distributive Laws: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 (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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) = (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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)  (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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 (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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) = (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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)  (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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7.	</a:t>
            </a:r>
            <a:r>
              <a:rPr lang="en-US" altLang="en-US" sz="2400" b="1" dirty="0" err="1">
                <a:solidFill>
                  <a:srgbClr val="171BAD"/>
                </a:solidFill>
                <a:sym typeface="Symbol" panose="05050102010706020507" pitchFamily="18" charset="2"/>
              </a:rPr>
              <a:t>DeMorgan’s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Laws: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6" name="Object 4">
                <a:extLst>
                  <a:ext uri="{FF2B5EF4-FFF2-40B4-BE49-F238E27FC236}">
                    <a16:creationId xmlns:a16="http://schemas.microsoft.com/office/drawing/2014/main" id="{52EF5CC1-DD5C-437B-9DBD-986DDA90C9D8}"/>
                  </a:ext>
                </a:extLst>
              </p:cNvPr>
              <p:cNvSpPr txBox="1"/>
              <p:nvPr/>
            </p:nvSpPr>
            <p:spPr bwMode="auto">
              <a:xfrm>
                <a:off x="2250580" y="4038664"/>
                <a:ext cx="4043342" cy="1019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b="1" i="1" smtClean="0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9396" name="Object 4">
                <a:extLst>
                  <a:ext uri="{FF2B5EF4-FFF2-40B4-BE49-F238E27FC236}">
                    <a16:creationId xmlns:a16="http://schemas.microsoft.com/office/drawing/2014/main" id="{52EF5CC1-DD5C-437B-9DBD-986DDA90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580" y="4038664"/>
                <a:ext cx="4043342" cy="1019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7" name="Rectangle 2">
            <a:extLst>
              <a:ext uri="{FF2B5EF4-FFF2-40B4-BE49-F238E27FC236}">
                <a16:creationId xmlns:a16="http://schemas.microsoft.com/office/drawing/2014/main" id="{A9C5AF6B-0B1E-410C-894F-DB12A3935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555038" cy="82232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– Basic Properties in Set Theory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5EEBAB9C-B2F2-4973-945B-B59CBCE8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E4285-716B-40C5-80D3-75E20A9E0DF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86B4DCA-77C9-48C5-B9FF-320DBDB3D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52E19E6-9CF5-4CB7-9D1F-CF389B9F7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be a universal set and let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and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be elements of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1.	Facts about Complementation: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1" name="Object 4">
                <a:extLst>
                  <a:ext uri="{FF2B5EF4-FFF2-40B4-BE49-F238E27FC236}">
                    <a16:creationId xmlns:a16="http://schemas.microsoft.com/office/drawing/2014/main" id="{81998E38-F0E5-4C4A-85C7-ECE7DCB9E9F5}"/>
                  </a:ext>
                </a:extLst>
              </p:cNvPr>
              <p:cNvSpPr txBox="1"/>
              <p:nvPr/>
            </p:nvSpPr>
            <p:spPr bwMode="auto">
              <a:xfrm>
                <a:off x="3148774" y="2894013"/>
                <a:ext cx="2433659" cy="2533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b="1" i="1" smtClean="0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SG" sz="2400" b="1" i="1">
                                  <a:solidFill>
                                    <a:srgbClr val="171B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SG" sz="2400" b="1" i="1">
                                      <a:solidFill>
                                        <a:srgbClr val="171B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SG" sz="2400" b="1" i="1">
                                      <a:solidFill>
                                        <a:srgbClr val="171B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</m:e>
                          </m:d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⇔</m:t>
                      </m:r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SG" sz="2400" i="1">
                          <a:latin typeface="Cambria Math" panose="02040503050406030204" pitchFamily="18" charset="0"/>
                        </a:rPr>
                        <m:t>⊆</m:t>
                      </m:r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en-SG" sz="2400" i="1">
                          <a:latin typeface="Cambria Math" panose="02040503050406030204" pitchFamily="18" charset="0"/>
                        </a:rPr>
                        <m:t>=∅</m:t>
                      </m:r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bar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0421" name="Object 4">
                <a:extLst>
                  <a:ext uri="{FF2B5EF4-FFF2-40B4-BE49-F238E27FC236}">
                    <a16:creationId xmlns:a16="http://schemas.microsoft.com/office/drawing/2014/main" id="{81998E38-F0E5-4C4A-85C7-ECE7DCB9E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8774" y="2894013"/>
                <a:ext cx="2433659" cy="2533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22" name="Text Box 6">
            <a:extLst>
              <a:ext uri="{FF2B5EF4-FFF2-40B4-BE49-F238E27FC236}">
                <a16:creationId xmlns:a16="http://schemas.microsoft.com/office/drawing/2014/main" id="{B19A6CC0-9E41-4AAC-9CD8-A926AA5DE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3808412"/>
            <a:ext cx="288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Set Difference Law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5A65158A-7BE4-44FE-B70A-1F4E062D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30559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171BAD"/>
                </a:solidFill>
                <a:cs typeface="Arial" panose="020B0604020202020204" pitchFamily="34" charset="0"/>
              </a:rPr>
              <a:t>Double Complement Laws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9B56B9BD-824B-41AB-8742-EE0802C0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33F70-447C-4445-A452-249EF14EF14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6412782-1D76-4CF5-9B37-F8B62D7BC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1826215-0B1F-4470-944E-BCB0543D0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784" y="1736025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2.	Properties of  and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U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171BAD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171BAD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171BAD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171BAD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3.	Subset properties of  and :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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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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(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961880DA-9A92-4A68-ADEB-5901D36D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15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Object 5">
                <a:extLst>
                  <a:ext uri="{FF2B5EF4-FFF2-40B4-BE49-F238E27FC236}">
                    <a16:creationId xmlns:a16="http://schemas.microsoft.com/office/drawing/2014/main" id="{850BAC57-8B5E-4325-9318-A748BD9C41BF}"/>
                  </a:ext>
                </a:extLst>
              </p:cNvPr>
              <p:cNvSpPr txBox="1"/>
              <p:nvPr/>
            </p:nvSpPr>
            <p:spPr bwMode="auto">
              <a:xfrm>
                <a:off x="2250338" y="2364674"/>
                <a:ext cx="3923823" cy="1314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∪∅=</m:t>
                      </m:r>
                      <m:r>
                        <a:rPr lang="en-SG" sz="24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  <m:oMath xmlns:m="http://schemas.openxmlformats.org/officeDocument/2006/math"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∩∅=∅	      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  <m:oMath xmlns:m="http://schemas.openxmlformats.org/officeDocument/2006/math"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=∅      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bar>
                        <m:barPr>
                          <m:pos m:val="top"/>
                          <m:ctrlP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SG" sz="2400" b="1" i="1">
                              <a:solidFill>
                                <a:srgbClr val="171BAD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SG" sz="2400" b="1" dirty="0">
                  <a:solidFill>
                    <a:srgbClr val="171BAD"/>
                  </a:solidFill>
                </a:endParaRPr>
              </a:p>
            </p:txBody>
          </p:sp>
        </mc:Choice>
        <mc:Fallback xmlns="">
          <p:sp>
            <p:nvSpPr>
              <p:cNvPr id="61446" name="Object 5">
                <a:extLst>
                  <a:ext uri="{FF2B5EF4-FFF2-40B4-BE49-F238E27FC236}">
                    <a16:creationId xmlns:a16="http://schemas.microsoft.com/office/drawing/2014/main" id="{850BAC57-8B5E-4325-9318-A748BD9C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338" y="2364674"/>
                <a:ext cx="3923823" cy="1314450"/>
              </a:xfrm>
              <a:prstGeom prst="rect">
                <a:avLst/>
              </a:prstGeom>
              <a:blipFill>
                <a:blip r:embed="rId2"/>
                <a:stretch>
                  <a:fillRect l="-3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7" name="Text Box 7">
            <a:extLst>
              <a:ext uri="{FF2B5EF4-FFF2-40B4-BE49-F238E27FC236}">
                <a16:creationId xmlns:a16="http://schemas.microsoft.com/office/drawing/2014/main" id="{905B8617-E67A-4D37-81B4-FAB94933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460" y="2336800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171BAD"/>
                </a:solidFill>
                <a:cs typeface="Arial" panose="020B0604020202020204" pitchFamily="34" charset="0"/>
              </a:rPr>
              <a:t>Identity Laws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7A5CC9E7-7702-43EB-84A3-E9BCB4DC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161" y="3217162"/>
            <a:ext cx="3579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171BAD"/>
                </a:solidFill>
                <a:cs typeface="Arial" panose="020B0604020202020204" pitchFamily="34" charset="0"/>
              </a:rPr>
              <a:t>Complement Laws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9E804ACC-4862-49DD-A87F-408EDDCA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460" y="2791326"/>
            <a:ext cx="316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171BAD"/>
                </a:solidFill>
                <a:cs typeface="Arial" panose="020B0604020202020204" pitchFamily="34" charset="0"/>
              </a:rPr>
              <a:t>Universal Bound Laws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54A70E86-4F05-4853-9E81-B4FEE18F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762EC-E516-4DFD-A762-8A6DEF60EBD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C95A674-B624-4165-8339-886922344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A95021F-3817-481E-86CB-632842D20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5558" y="1708945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4.	Idempotent Laws: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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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solidFill>
                  <a:srgbClr val="171BAD"/>
                </a:solidFill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5.	Absorption Laws: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 (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 (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=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F36BA5F5-78DB-48FF-9727-746E74A3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15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B4B049EA-A374-403B-949D-CA80277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6C1DB-43E5-4B87-B216-2ECFAA4093C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5BEBBD-1F95-470C-94AA-C59AE9AB0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25" y="136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 Results on Sets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3178D95-3DBF-4644-905D-BB30DCDBA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5642" y="1279525"/>
            <a:ext cx="11032176" cy="5022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We can use any suitable method of proof discussed in Unit 3 to prove results on sets from the definitions or from the basic properties discussed earlier if no special requirements in a given problem.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 basic method is called typical “element argument” method. The framework for proving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is as follows: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342900" lvl="1" indent="0">
              <a:buNone/>
            </a:pP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From definition, to prove that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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, we must show that </a:t>
            </a:r>
          </a:p>
          <a:p>
            <a:pPr marL="342900" lvl="1" indent="0">
              <a:buNone/>
            </a:pP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			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, (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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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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).</a:t>
            </a:r>
          </a:p>
          <a:p>
            <a:pPr marL="342900" lvl="1" indent="0">
              <a:buNone/>
            </a:pPr>
            <a:endParaRPr lang="en-US" altLang="en-US" sz="2400" b="1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marL="342900" lvl="1" indent="0">
              <a:buNone/>
            </a:pP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We begin by letting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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, that is, we take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to be an arbitrary element of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. </a:t>
            </a:r>
          </a:p>
          <a:p>
            <a:pPr marL="342900" lvl="1" indent="0">
              <a:buNone/>
            </a:pPr>
            <a:endParaRPr lang="en-US" altLang="en-US" sz="2400" b="1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marL="342900" lvl="1" indent="0">
              <a:buNone/>
            </a:pP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Finally, we must prove that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  </a:t>
            </a:r>
            <a:r>
              <a:rPr lang="en-US" altLang="en-US" sz="2400" b="1" i="1" dirty="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D51416C5-6035-4000-A1C7-8157953E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573B1-D5F3-4FAA-8228-D2E49346160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9A5AAF28-1349-49D0-8BD5-5D6CB9D93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78014"/>
            <a:ext cx="8229600" cy="45307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be a set and let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be elements of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). Prove that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Proof:</a:t>
            </a:r>
          </a:p>
          <a:p>
            <a:pPr marL="400050" lvl="1" indent="501650">
              <a:buNone/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Let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 Then we have</a:t>
            </a:r>
          </a:p>
          <a:p>
            <a:pPr marL="0" indent="0">
              <a:buNone/>
              <a:defRPr/>
            </a:pPr>
            <a:r>
              <a:rPr lang="en-US" altLang="en-US" sz="2400" i="1" dirty="0">
                <a:sym typeface="Symbol" panose="05050102010706020507" pitchFamily="18" charset="2"/>
              </a:rPr>
              <a:t>		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	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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				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	Therefore,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B.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4FA765-C8C2-4877-BFDA-AB80AA08E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22" y="200611"/>
            <a:ext cx="87349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Argument Method: Example 1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CC7F5554-E302-42E6-84CD-F8B8233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96AB5-9F40-4BD4-878B-63DA36A2FD8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9572A401-9935-4DBC-AA2A-9703B02B1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126" y="1514978"/>
            <a:ext cx="11333747" cy="45307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Prove the statement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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 proof is in two parts: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(1)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(2)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To prove part (1), let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B. </a:t>
            </a:r>
            <a:r>
              <a:rPr lang="en-US" altLang="en-US" sz="2400" dirty="0">
                <a:sym typeface="Symbol" panose="05050102010706020507" pitchFamily="18" charset="2"/>
              </a:rPr>
              <a:t>We must show that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 To do this, from def of set equality, we must prove the following two sub-parts: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(ii)</a:t>
            </a:r>
            <a:r>
              <a:rPr lang="en-US" altLang="en-US" sz="2400" i="1" dirty="0">
                <a:sym typeface="Symbol" panose="05050102010706020507" pitchFamily="18" charset="2"/>
              </a:rPr>
              <a:t>	B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i="1" dirty="0">
                <a:sym typeface="Symbol" panose="05050102010706020507" pitchFamily="18" charset="2"/>
              </a:rPr>
              <a:t> 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921F34-4368-4BB9-AEA2-6E6C5867C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22" y="200611"/>
            <a:ext cx="87349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Argument Method: Example 2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905E7DD3-A31D-4A03-BAC2-8F1621D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6B624-60AB-4C32-904B-A8B3837DFA6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863D121-23C5-4A8D-9B13-E61B3E33E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 and Notation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FB47D328-2D14-439D-9B36-664998E904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09700" y="1621632"/>
            <a:ext cx="9372600" cy="45307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1.	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is read “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an element of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”.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2.	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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is read “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is not an element of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”.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712788" indent="-712788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3.	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)} is read “the set of all elements of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which make the statement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) true”.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More often, this notation is more simply written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)}.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This is called 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set builder notation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8C8454E6-801D-4485-92A1-8338D81C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4C8FC8-A0CB-4A0D-A20E-B164C3AF837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0AAB06C4-E542-4A2A-A4CC-A5BBBC9A6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To prove sub-part 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), i.e.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Let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then by definition,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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To complete this part of the proof, we have to prove that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800" i="1" dirty="0">
                <a:sym typeface="Symbol" panose="05050102010706020507" pitchFamily="18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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 This requires a proof by cases.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Case 1</a:t>
            </a:r>
            <a:r>
              <a:rPr lang="en-US" altLang="en-US" sz="2400" dirty="0">
                <a:sym typeface="Symbol" panose="05050102010706020507" pitchFamily="18" charset="2"/>
              </a:rPr>
              <a:t>: If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there is nothing to show.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Case 2</a:t>
            </a:r>
            <a:r>
              <a:rPr lang="en-US" altLang="en-US" sz="2400" dirty="0">
                <a:sym typeface="Symbol" panose="05050102010706020507" pitchFamily="18" charset="2"/>
              </a:rPr>
              <a:t>: If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we know that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and so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Therefore, we have established that </a:t>
            </a:r>
          </a:p>
          <a:p>
            <a:pPr marL="0" indent="0">
              <a:buNone/>
            </a:pPr>
            <a:r>
              <a:rPr lang="en-US" altLang="en-US" sz="2800" i="1" dirty="0">
                <a:sym typeface="Symbol" panose="05050102010706020507" pitchFamily="18" charset="2"/>
              </a:rPr>
              <a:t>		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Thus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5374BF-C51B-431B-94C9-03C25415D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22" y="200611"/>
            <a:ext cx="87349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Argument Method: Example 2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072C81FF-BDA5-475E-8E4B-46387AF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178566-F8A6-4561-AFBE-B119F9F4EE2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E10C3069-27E1-4644-B2DD-55483D611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To prove sub-part (ii), i.e.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i="1" dirty="0">
                <a:sym typeface="Symbol" panose="05050102010706020507" pitchFamily="18" charset="2"/>
              </a:rPr>
              <a:t> 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Let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then we have</a:t>
            </a: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	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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Therefore,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Therefore, we have proven that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r>
              <a:rPr lang="en-US" altLang="en-US" sz="2400" i="1" dirty="0"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8ABE75-6163-45D1-8BBF-CBB02D079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22" y="200611"/>
            <a:ext cx="87349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Argument Method: Example 2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2CF3471C-4D05-4487-8F7B-057AB2FC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F4D72B-6BFB-4073-8708-76912CD3DCC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FAD536FF-EE03-41CF-AB85-5964F855B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To prove part (2), let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 We must show that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Let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. Then we have</a:t>
            </a: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	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	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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 	</a:t>
            </a:r>
            <a:r>
              <a:rPr lang="en-US" altLang="en-US" sz="2400" dirty="0">
                <a:sym typeface="Symbol" panose="05050102010706020507" pitchFamily="18" charset="2"/>
              </a:rPr>
              <a:t>(By definition)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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i="1" dirty="0">
                <a:sym typeface="Symbol" panose="05050102010706020507" pitchFamily="18" charset="2"/>
              </a:rPr>
              <a:t>B	</a:t>
            </a:r>
            <a:r>
              <a:rPr lang="en-US" altLang="en-US" sz="2400" dirty="0">
                <a:sym typeface="Symbol" panose="05050102010706020507" pitchFamily="18" charset="2"/>
              </a:rPr>
              <a:t>(as</a:t>
            </a:r>
            <a:r>
              <a:rPr lang="en-US" altLang="en-US" sz="2400" i="1" dirty="0">
                <a:sym typeface="Symbol" panose="05050102010706020507" pitchFamily="18" charset="2"/>
              </a:rPr>
              <a:t> 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Therefore,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Therefore, we have proven that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Therefore,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 </a:t>
            </a:r>
            <a:r>
              <a:rPr lang="en-US" altLang="en-US" sz="2400" i="1" dirty="0"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B. 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9DF78B-FD6A-4AC7-93D5-CB7C6F8DA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22" y="200611"/>
            <a:ext cx="87349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Argument Method: Example 2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8">
            <a:extLst>
              <a:ext uri="{FF2B5EF4-FFF2-40B4-BE49-F238E27FC236}">
                <a16:creationId xmlns:a16="http://schemas.microsoft.com/office/drawing/2014/main" id="{E5FC434C-E41B-44ED-93FF-DB9D2B6A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771775"/>
            <a:ext cx="8272462" cy="552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6" name="Rectangle 120">
            <a:extLst>
              <a:ext uri="{FF2B5EF4-FFF2-40B4-BE49-F238E27FC236}">
                <a16:creationId xmlns:a16="http://schemas.microsoft.com/office/drawing/2014/main" id="{AA15D613-AA18-4CB0-9B11-97D51DD45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6" y="3875088"/>
            <a:ext cx="2932113" cy="4937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7" name="Slide Number Placeholder 5">
            <a:extLst>
              <a:ext uri="{FF2B5EF4-FFF2-40B4-BE49-F238E27FC236}">
                <a16:creationId xmlns:a16="http://schemas.microsoft.com/office/drawing/2014/main" id="{F52689DA-1B9F-4109-8C43-53C36083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33BC9B-8453-4B97-AE5C-408BCD1FCC1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8" name="Rectangle 3">
                <a:extLst>
                  <a:ext uri="{FF2B5EF4-FFF2-40B4-BE49-F238E27FC236}">
                    <a16:creationId xmlns:a16="http://schemas.microsoft.com/office/drawing/2014/main" id="{5737EFBB-84B3-4AAB-AA00-3D4BE04060B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73542" y="826262"/>
                <a:ext cx="10079284" cy="5717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400" dirty="0"/>
                  <a:t>Simplify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/>
                  <a:t> using basic properties (formula listed earlier) of set:</a:t>
                </a:r>
              </a:p>
              <a:p>
                <a:pPr marL="0" indent="0">
                  <a:buNone/>
                </a:pPr>
                <a:endParaRPr lang="en-SG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	 =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       		Identity law	</a:t>
                </a:r>
                <a:endParaRPr lang="en-SG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			=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/>
                  <a:t>       		Commutative law	</a:t>
                </a:r>
                <a:endParaRPr lang="en-SG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			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     		Associative law	</a:t>
                </a:r>
                <a:endParaRPr lang="en-SG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			=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     			Complement law	</a:t>
                </a:r>
                <a:endParaRPr lang="en-SG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			=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      				Universal bound law </a:t>
                </a:r>
                <a:endParaRPr lang="en-SG" sz="2400" dirty="0"/>
              </a:p>
              <a:p>
                <a:pPr marL="0" indent="0" defTabSz="360363">
                  <a:buNone/>
                  <a:tabLst>
                    <a:tab pos="2066925" algn="l"/>
                  </a:tabLst>
                </a:pPr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688" name="Rectangle 3">
                <a:extLst>
                  <a:ext uri="{FF2B5EF4-FFF2-40B4-BE49-F238E27FC236}">
                    <a16:creationId xmlns:a16="http://schemas.microsoft.com/office/drawing/2014/main" id="{5737EFBB-84B3-4AAB-AA00-3D4BE0406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542" y="826262"/>
                <a:ext cx="10079284" cy="5717999"/>
              </a:xfrm>
              <a:blipFill>
                <a:blip r:embed="rId2"/>
                <a:stretch>
                  <a:fillRect l="-907" t="-6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1" name="Rectangle 2">
            <a:extLst>
              <a:ext uri="{FF2B5EF4-FFF2-40B4-BE49-F238E27FC236}">
                <a16:creationId xmlns:a16="http://schemas.microsoft.com/office/drawing/2014/main" id="{60797C98-A5B3-4512-BBB2-84C505BA8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116" y="1410"/>
            <a:ext cx="10539663" cy="7972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Substitution to Simplify Set Expressions: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43BA2C-3C23-48A0-BD28-75859170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5E884B76-95FE-36C0-02EC-8FD2C9AFC63E}"/>
                  </a:ext>
                </a:extLst>
              </p:cNvPr>
              <p:cNvSpPr txBox="1"/>
              <p:nvPr/>
            </p:nvSpPr>
            <p:spPr bwMode="auto">
              <a:xfrm>
                <a:off x="6497030" y="5138396"/>
                <a:ext cx="2932113" cy="990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0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SG" sz="20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SG" sz="20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SG" sz="2000" b="1" i="1" smtClean="0">
                          <a:solidFill>
                            <a:srgbClr val="171BAD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en-US" sz="2000" dirty="0">
                  <a:sym typeface="Symbol" panose="05050102010706020507" pitchFamily="18" charset="2"/>
                </a:endParaRPr>
              </a:p>
              <a:p>
                <a:r>
                  <a:rPr lang="en-US" altLang="en-US" sz="20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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=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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A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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) 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C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=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 (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 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C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5E884B76-95FE-36C0-02EC-8FD2C9AF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7030" y="5138396"/>
                <a:ext cx="2932113" cy="990085"/>
              </a:xfrm>
              <a:prstGeom prst="rect">
                <a:avLst/>
              </a:prstGeom>
              <a:blipFill>
                <a:blip r:embed="rId3"/>
                <a:stretch>
                  <a:fillRect l="-2287" b="-1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7">
            <a:extLst>
              <a:ext uri="{FF2B5EF4-FFF2-40B4-BE49-F238E27FC236}">
                <a16:creationId xmlns:a16="http://schemas.microsoft.com/office/drawing/2014/main" id="{F0730436-6F64-5A7F-85EA-CC296C38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241" y="5108953"/>
            <a:ext cx="203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171BAD"/>
                </a:solidFill>
                <a:cs typeface="Arial" panose="020B0604020202020204" pitchFamily="34" charset="0"/>
              </a:rPr>
              <a:t>Identity Law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88657EE-B0D9-E921-BA34-749AEE7CC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775" y="5694738"/>
            <a:ext cx="229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171BAD"/>
                </a:solidFill>
                <a:cs typeface="Arial" panose="020B0604020202020204" pitchFamily="34" charset="0"/>
              </a:rPr>
              <a:t>Associative Law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D1CC40-09B6-14F1-4ABA-A1DF9CE4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6178" y="5431943"/>
            <a:ext cx="229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171BAD"/>
                </a:solidFill>
                <a:cs typeface="Arial" panose="020B0604020202020204" pitchFamily="34" charset="0"/>
              </a:rPr>
              <a:t>Commutative Law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AA28F793-36BD-4846-9AB7-AFC1861D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41BA5-D6C9-4732-BC65-0E64C7FEB891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FB31661-D81A-4919-AD25-A263C3080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43AD29F1-DBDE-460B-AF43-EC04FCD84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3789" y="1438276"/>
            <a:ext cx="9304421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Disprove that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– (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–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=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–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–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Consider the following sets: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{1, 2, 3},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{3},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 = {2, 3}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– (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–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	= {1, 2, 3} – ({3} - {2, 3}) = {1, 2, 3} – 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= {1, 2, 3}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–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– </a:t>
            </a:r>
            <a:r>
              <a:rPr lang="en-US" altLang="en-US" sz="2400" i="1" dirty="0">
                <a:sym typeface="Symbol" panose="05050102010706020507" pitchFamily="18" charset="2"/>
              </a:rPr>
              <a:t>C	= </a:t>
            </a:r>
            <a:r>
              <a:rPr lang="en-US" altLang="en-US" sz="2400" dirty="0">
                <a:sym typeface="Symbol" panose="05050102010706020507" pitchFamily="18" charset="2"/>
              </a:rPr>
              <a:t>({1, 2, 3} – {3}) - {2, 3}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= {1, 2} - {2, 3}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= {1}</a:t>
            </a:r>
            <a:r>
              <a:rPr lang="en-US" altLang="en-US" sz="2400" i="1" dirty="0">
                <a:sym typeface="Symbol" panose="05050102010706020507" pitchFamily="18" charset="2"/>
              </a:rPr>
              <a:t> 	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Therefore,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– (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–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) 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–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– </a:t>
            </a:r>
            <a:r>
              <a:rPr lang="en-US" altLang="en-US" sz="2400" i="1" dirty="0"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i="1" dirty="0">
              <a:sym typeface="Symbol" panose="05050102010706020507" pitchFamily="18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C0255-CA3E-CFD3-A946-7CCD79B6E815}"/>
              </a:ext>
            </a:extLst>
          </p:cNvPr>
          <p:cNvSpPr txBox="1">
            <a:spLocks/>
          </p:cNvSpPr>
          <p:nvPr/>
        </p:nvSpPr>
        <p:spPr>
          <a:xfrm>
            <a:off x="7034929" y="5042129"/>
            <a:ext cx="4537946" cy="806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Further explanation is shown in next slide.</a:t>
            </a:r>
            <a:endParaRPr lang="en-SG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273B-1296-5E1E-7A33-8B2F381F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465"/>
            <a:ext cx="12192000" cy="100428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Using Venn diagram to determine the truth value of the set equality</a:t>
            </a:r>
            <a:endParaRPr lang="en-SG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65F7A-7934-33EE-F18F-45E2F3B7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51769"/>
            <a:ext cx="2743200" cy="365125"/>
          </a:xfrm>
        </p:spPr>
        <p:txBody>
          <a:bodyPr/>
          <a:lstStyle/>
          <a:p>
            <a:pPr>
              <a:defRPr/>
            </a:pPr>
            <a:fld id="{A411E565-5AAE-4302-9D71-D55C9A5ED4B5}" type="slidenum">
              <a:rPr lang="en-GB" altLang="en-US" smtClean="0"/>
              <a:pPr>
                <a:defRPr/>
              </a:pPr>
              <a:t>45</a:t>
            </a:fld>
            <a:endParaRPr lang="en-GB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4C871-C6C1-25FD-1F5F-3047742FE926}"/>
              </a:ext>
            </a:extLst>
          </p:cNvPr>
          <p:cNvSpPr txBox="1"/>
          <p:nvPr/>
        </p:nvSpPr>
        <p:spPr>
          <a:xfrm>
            <a:off x="5373284" y="1617335"/>
            <a:ext cx="511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represents region  of A –(B – C)</a:t>
            </a:r>
            <a:endParaRPr lang="en-SG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F1ACCF-B452-8B58-ACEE-8A06D3400531}"/>
              </a:ext>
            </a:extLst>
          </p:cNvPr>
          <p:cNvSpPr/>
          <p:nvPr/>
        </p:nvSpPr>
        <p:spPr>
          <a:xfrm>
            <a:off x="585105" y="2183396"/>
            <a:ext cx="1338943" cy="16410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D894E-5C75-3A76-C596-131B98F76D5D}"/>
              </a:ext>
            </a:extLst>
          </p:cNvPr>
          <p:cNvSpPr/>
          <p:nvPr/>
        </p:nvSpPr>
        <p:spPr>
          <a:xfrm>
            <a:off x="2633291" y="1368797"/>
            <a:ext cx="1338943" cy="1641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9DAB23-7690-9961-31B3-F7B4B885A722}"/>
              </a:ext>
            </a:extLst>
          </p:cNvPr>
          <p:cNvSpPr/>
          <p:nvPr/>
        </p:nvSpPr>
        <p:spPr>
          <a:xfrm>
            <a:off x="928006" y="1362886"/>
            <a:ext cx="1260022" cy="16410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18B9B-B841-C388-7A14-E5D3B16B924C}"/>
              </a:ext>
            </a:extLst>
          </p:cNvPr>
          <p:cNvSpPr txBox="1"/>
          <p:nvPr/>
        </p:nvSpPr>
        <p:spPr>
          <a:xfrm>
            <a:off x="1356075" y="1631778"/>
            <a:ext cx="82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endParaRPr lang="en-SG" sz="3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6ABE8E-A18F-E0B7-8BCB-9BF7E23C63B7}"/>
              </a:ext>
            </a:extLst>
          </p:cNvPr>
          <p:cNvSpPr/>
          <p:nvPr/>
        </p:nvSpPr>
        <p:spPr>
          <a:xfrm>
            <a:off x="3025526" y="2125498"/>
            <a:ext cx="1338943" cy="16410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140B80-57A5-DE7B-0A85-8ADB473F86CF}"/>
              </a:ext>
            </a:extLst>
          </p:cNvPr>
          <p:cNvSpPr/>
          <p:nvPr/>
        </p:nvSpPr>
        <p:spPr>
          <a:xfrm>
            <a:off x="3368427" y="1304988"/>
            <a:ext cx="1260022" cy="16410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9B93B-7A3C-0924-F0C5-1F7191F3590E}"/>
              </a:ext>
            </a:extLst>
          </p:cNvPr>
          <p:cNvSpPr txBox="1"/>
          <p:nvPr/>
        </p:nvSpPr>
        <p:spPr>
          <a:xfrm>
            <a:off x="3459926" y="2253979"/>
            <a:ext cx="64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#3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41727-3E3F-B8A4-AB98-0BF5AA5AE70E}"/>
              </a:ext>
            </a:extLst>
          </p:cNvPr>
          <p:cNvSpPr txBox="1"/>
          <p:nvPr/>
        </p:nvSpPr>
        <p:spPr>
          <a:xfrm>
            <a:off x="5329954" y="1224612"/>
            <a:ext cx="58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represents region  of  (B– C)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7DAAFD-630A-A7E7-BF75-FF95AADD125A}"/>
              </a:ext>
            </a:extLst>
          </p:cNvPr>
          <p:cNvSpPr txBox="1"/>
          <p:nvPr/>
        </p:nvSpPr>
        <p:spPr>
          <a:xfrm>
            <a:off x="2745542" y="1860541"/>
            <a:ext cx="64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#1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39A71-DCB4-D77D-043D-CFB31E672A21}"/>
              </a:ext>
            </a:extLst>
          </p:cNvPr>
          <p:cNvSpPr txBox="1"/>
          <p:nvPr/>
        </p:nvSpPr>
        <p:spPr>
          <a:xfrm>
            <a:off x="3135910" y="2562471"/>
            <a:ext cx="64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#2</a:t>
            </a:r>
            <a:endParaRPr lang="en-SG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839E40-54A5-6BFB-E046-A28063C58083}"/>
              </a:ext>
            </a:extLst>
          </p:cNvPr>
          <p:cNvSpPr/>
          <p:nvPr/>
        </p:nvSpPr>
        <p:spPr>
          <a:xfrm>
            <a:off x="3025526" y="4098373"/>
            <a:ext cx="1338943" cy="1641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006CC-CABC-0F9A-3A83-994D53810D41}"/>
              </a:ext>
            </a:extLst>
          </p:cNvPr>
          <p:cNvSpPr/>
          <p:nvPr/>
        </p:nvSpPr>
        <p:spPr>
          <a:xfrm>
            <a:off x="1101826" y="4224774"/>
            <a:ext cx="1260022" cy="16410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FB08C9-46AC-1F98-9379-FBFDCA3DC536}"/>
              </a:ext>
            </a:extLst>
          </p:cNvPr>
          <p:cNvSpPr txBox="1"/>
          <p:nvPr/>
        </p:nvSpPr>
        <p:spPr>
          <a:xfrm>
            <a:off x="556881" y="4983555"/>
            <a:ext cx="82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%</a:t>
            </a:r>
            <a:endParaRPr lang="en-SG" sz="20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AF3D8B-B12B-C6DC-27EC-5AE812DD57B5}"/>
              </a:ext>
            </a:extLst>
          </p:cNvPr>
          <p:cNvSpPr/>
          <p:nvPr/>
        </p:nvSpPr>
        <p:spPr>
          <a:xfrm>
            <a:off x="3417761" y="4855074"/>
            <a:ext cx="1338943" cy="16410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FF21C0-D41B-3023-4A0B-126CABEECF66}"/>
              </a:ext>
            </a:extLst>
          </p:cNvPr>
          <p:cNvSpPr/>
          <p:nvPr/>
        </p:nvSpPr>
        <p:spPr>
          <a:xfrm>
            <a:off x="3760662" y="4034564"/>
            <a:ext cx="1260022" cy="16410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F3C093-1E1D-DD65-4038-2FDA7B111532}"/>
              </a:ext>
            </a:extLst>
          </p:cNvPr>
          <p:cNvSpPr txBox="1"/>
          <p:nvPr/>
        </p:nvSpPr>
        <p:spPr>
          <a:xfrm>
            <a:off x="5389678" y="2045837"/>
            <a:ext cx="452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% represents region of  (A– B)</a:t>
            </a:r>
            <a:endParaRPr lang="en-SG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6078CC-1F95-6F14-468A-BB573C1E1A34}"/>
              </a:ext>
            </a:extLst>
          </p:cNvPr>
          <p:cNvSpPr/>
          <p:nvPr/>
        </p:nvSpPr>
        <p:spPr>
          <a:xfrm>
            <a:off x="331535" y="4294262"/>
            <a:ext cx="1338943" cy="1641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0FAD3-3F54-16D9-2C02-A1B76F1543DD}"/>
              </a:ext>
            </a:extLst>
          </p:cNvPr>
          <p:cNvSpPr txBox="1"/>
          <p:nvPr/>
        </p:nvSpPr>
        <p:spPr>
          <a:xfrm>
            <a:off x="3179275" y="4550606"/>
            <a:ext cx="64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$</a:t>
            </a:r>
            <a:endParaRPr lang="en-SG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F4E68-40A6-DC7D-AA09-C877AD709865}"/>
              </a:ext>
            </a:extLst>
          </p:cNvPr>
          <p:cNvSpPr txBox="1"/>
          <p:nvPr/>
        </p:nvSpPr>
        <p:spPr>
          <a:xfrm>
            <a:off x="5373284" y="2469423"/>
            <a:ext cx="537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represents region  of (A –B) – C</a:t>
            </a:r>
            <a:endParaRPr lang="en-SG" sz="24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CC87BA1-49E4-8B29-723D-D917FF6A36C2}"/>
              </a:ext>
            </a:extLst>
          </p:cNvPr>
          <p:cNvSpPr txBox="1">
            <a:spLocks/>
          </p:cNvSpPr>
          <p:nvPr/>
        </p:nvSpPr>
        <p:spPr>
          <a:xfrm>
            <a:off x="5329954" y="3321511"/>
            <a:ext cx="5811504" cy="300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From the analysis, we can see that the given set equality is false.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The difference is #2 and #3 regions. Hence, for the counter-example, we put 2 in the region 2 in the region #2 and 3 in the region #3.</a:t>
            </a:r>
            <a:endParaRPr lang="en-SG" sz="3200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310BFA-5CD7-B590-FB5D-D908DBF30564}"/>
              </a:ext>
            </a:extLst>
          </p:cNvPr>
          <p:cNvSpPr txBox="1"/>
          <p:nvPr/>
        </p:nvSpPr>
        <p:spPr>
          <a:xfrm>
            <a:off x="10006357" y="1095937"/>
            <a:ext cx="185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A: Red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B: Blue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C: Green</a:t>
            </a:r>
            <a:endParaRPr lang="en-SG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12D591E3-A29F-40C7-AE4A-8924660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33E6-3B2A-46DF-92C9-2ECEA22A731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DD68257-71F6-4417-99F9-1FDFCB18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814"/>
            <a:ext cx="8229600" cy="76517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Note on Analyzing Intervals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06805FCD-FA54-473D-8119-6E5DE3E2A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775" y="809625"/>
            <a:ext cx="8229600" cy="57419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Exercise on Union:</a:t>
            </a:r>
          </a:p>
          <a:p>
            <a:pPr marL="0" indent="0">
              <a:buNone/>
            </a:pPr>
            <a:r>
              <a:rPr lang="en-US" altLang="en-US" sz="2400" i="1">
                <a:sym typeface="Symbol" panose="05050102010706020507" pitchFamily="18" charset="2"/>
              </a:rPr>
              <a:t>	A</a:t>
            </a:r>
            <a:r>
              <a:rPr lang="en-US" altLang="en-US" sz="2400">
                <a:sym typeface="Symbol" panose="05050102010706020507" pitchFamily="18" charset="2"/>
              </a:rPr>
              <a:t> = 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ℝ: 0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2} and </a:t>
            </a:r>
            <a:r>
              <a:rPr lang="en-US" altLang="en-US" sz="2400" i="1">
                <a:sym typeface="Symbol" panose="05050102010706020507" pitchFamily="18" charset="2"/>
              </a:rPr>
              <a:t>B </a:t>
            </a:r>
            <a:r>
              <a:rPr lang="en-US" altLang="en-US" sz="2400">
                <a:sym typeface="Symbol" panose="05050102010706020507" pitchFamily="18" charset="2"/>
              </a:rPr>
              <a:t>= </a:t>
            </a:r>
            <a:r>
              <a:rPr lang="en-US" altLang="en-US" sz="2400" i="1">
                <a:sym typeface="Symbol" panose="05050102010706020507" pitchFamily="18" charset="2"/>
              </a:rPr>
              <a:t>{x</a:t>
            </a:r>
            <a:r>
              <a:rPr lang="en-US" altLang="en-US" sz="2400">
                <a:sym typeface="Symbol" panose="05050102010706020507" pitchFamily="18" charset="2"/>
              </a:rPr>
              <a:t>  ℝ: 1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3}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A </a:t>
            </a:r>
            <a:r>
              <a:rPr lang="en-US" altLang="en-US" sz="2400">
                <a:sym typeface="Symbol" panose="05050102010706020507" pitchFamily="18" charset="2"/>
              </a:rPr>
              <a:t>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= 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ℝ: 0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3} </a:t>
            </a: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Exercise on Intersection: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	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= 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ℝ: 0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2} and </a:t>
            </a:r>
            <a:r>
              <a:rPr lang="en-US" altLang="en-US" sz="2400" i="1">
                <a:sym typeface="Symbol" panose="05050102010706020507" pitchFamily="18" charset="2"/>
              </a:rPr>
              <a:t>B </a:t>
            </a:r>
            <a:r>
              <a:rPr lang="en-US" altLang="en-US" sz="2400">
                <a:sym typeface="Symbol" panose="05050102010706020507" pitchFamily="18" charset="2"/>
              </a:rPr>
              <a:t>= </a:t>
            </a:r>
            <a:r>
              <a:rPr lang="en-US" altLang="en-US" sz="2400" i="1">
                <a:sym typeface="Symbol" panose="05050102010706020507" pitchFamily="18" charset="2"/>
              </a:rPr>
              <a:t>{x</a:t>
            </a:r>
            <a:r>
              <a:rPr lang="en-US" altLang="en-US" sz="2400">
                <a:sym typeface="Symbol" panose="05050102010706020507" pitchFamily="18" charset="2"/>
              </a:rPr>
              <a:t>  ℝ: 1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3}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	</a:t>
            </a:r>
            <a:r>
              <a:rPr lang="en-US" altLang="en-US" sz="2400" i="1">
                <a:sym typeface="Symbol" panose="05050102010706020507" pitchFamily="18" charset="2"/>
              </a:rPr>
              <a:t>A </a:t>
            </a:r>
            <a:r>
              <a:rPr lang="en-US" altLang="en-US" sz="2400">
                <a:sym typeface="Symbol" panose="05050102010706020507" pitchFamily="18" charset="2"/>
              </a:rPr>
              <a:t>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= 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ℝ: 1 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 2} </a:t>
            </a: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grpSp>
        <p:nvGrpSpPr>
          <p:cNvPr id="43013" name="Group 1">
            <a:extLst>
              <a:ext uri="{FF2B5EF4-FFF2-40B4-BE49-F238E27FC236}">
                <a16:creationId xmlns:a16="http://schemas.microsoft.com/office/drawing/2014/main" id="{27000C2B-9EA7-4F49-95F4-85839B3DA417}"/>
              </a:ext>
            </a:extLst>
          </p:cNvPr>
          <p:cNvGrpSpPr>
            <a:grpSpLocks/>
          </p:cNvGrpSpPr>
          <p:nvPr/>
        </p:nvGrpSpPr>
        <p:grpSpPr bwMode="auto">
          <a:xfrm>
            <a:off x="2887664" y="5380039"/>
            <a:ext cx="5464175" cy="668337"/>
            <a:chOff x="1089025" y="4122738"/>
            <a:chExt cx="5464175" cy="6683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542AA73-BC57-471B-91F3-61031D017DF3}"/>
                </a:ext>
              </a:extLst>
            </p:cNvPr>
            <p:cNvCxnSpPr/>
            <p:nvPr/>
          </p:nvCxnSpPr>
          <p:spPr>
            <a:xfrm>
              <a:off x="2741612" y="4221163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4B08F-990B-46CE-B82E-6231D6CDA248}"/>
                </a:ext>
              </a:extLst>
            </p:cNvPr>
            <p:cNvCxnSpPr/>
            <p:nvPr/>
          </p:nvCxnSpPr>
          <p:spPr>
            <a:xfrm>
              <a:off x="3732212" y="4122738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416A37-43CF-4DF4-B7FB-C92BA7E0E9C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025" y="4397375"/>
              <a:ext cx="5464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6" name="TextBox 11">
              <a:extLst>
                <a:ext uri="{FF2B5EF4-FFF2-40B4-BE49-F238E27FC236}">
                  <a16:creationId xmlns:a16="http://schemas.microsoft.com/office/drawing/2014/main" id="{6EC43264-D66F-495F-8A7C-9D6DCC9F2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75" y="4421188"/>
              <a:ext cx="16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027" name="TextBox 15">
              <a:extLst>
                <a:ext uri="{FF2B5EF4-FFF2-40B4-BE49-F238E27FC236}">
                  <a16:creationId xmlns:a16="http://schemas.microsoft.com/office/drawing/2014/main" id="{8A47020C-371D-48F1-9FCD-5F2F3B3E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663" y="4376738"/>
              <a:ext cx="16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028" name="TextBox 16">
              <a:extLst>
                <a:ext uri="{FF2B5EF4-FFF2-40B4-BE49-F238E27FC236}">
                  <a16:creationId xmlns:a16="http://schemas.microsoft.com/office/drawing/2014/main" id="{209D09E1-8F04-4776-A71E-FF1BE844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3" y="4376738"/>
              <a:ext cx="16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3029" name="TextBox 17">
              <a:extLst>
                <a:ext uri="{FF2B5EF4-FFF2-40B4-BE49-F238E27FC236}">
                  <a16:creationId xmlns:a16="http://schemas.microsoft.com/office/drawing/2014/main" id="{BABA554A-828A-4E85-B227-E1F5A3E80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288" y="4422775"/>
              <a:ext cx="968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4DB0D9-E173-47F9-A1D8-BC22BC1EC337}"/>
                </a:ext>
              </a:extLst>
            </p:cNvPr>
            <p:cNvCxnSpPr>
              <a:cxnSpLocks/>
              <a:endCxn id="43027" idx="0"/>
            </p:cNvCxnSpPr>
            <p:nvPr/>
          </p:nvCxnSpPr>
          <p:spPr>
            <a:xfrm>
              <a:off x="3732212" y="43767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14" name="Group 14">
            <a:extLst>
              <a:ext uri="{FF2B5EF4-FFF2-40B4-BE49-F238E27FC236}">
                <a16:creationId xmlns:a16="http://schemas.microsoft.com/office/drawing/2014/main" id="{2667B292-D0EC-470B-963E-464BC57F49EA}"/>
              </a:ext>
            </a:extLst>
          </p:cNvPr>
          <p:cNvGrpSpPr>
            <a:grpSpLocks/>
          </p:cNvGrpSpPr>
          <p:nvPr/>
        </p:nvGrpSpPr>
        <p:grpSpPr bwMode="auto">
          <a:xfrm>
            <a:off x="2881314" y="2387600"/>
            <a:ext cx="5464175" cy="668338"/>
            <a:chOff x="1089025" y="4122738"/>
            <a:chExt cx="5464175" cy="6683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9DCBC7-45D6-43A9-8508-5B8D7A51002A}"/>
                </a:ext>
              </a:extLst>
            </p:cNvPr>
            <p:cNvCxnSpPr/>
            <p:nvPr/>
          </p:nvCxnSpPr>
          <p:spPr>
            <a:xfrm>
              <a:off x="2741612" y="4221163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1E64F2-085F-4534-9D76-0078D5D95673}"/>
                </a:ext>
              </a:extLst>
            </p:cNvPr>
            <p:cNvCxnSpPr/>
            <p:nvPr/>
          </p:nvCxnSpPr>
          <p:spPr>
            <a:xfrm>
              <a:off x="3732212" y="4122738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94EF75-85AF-45FD-937F-597B05E5710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025" y="4397376"/>
              <a:ext cx="5464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18" name="TextBox 11">
              <a:extLst>
                <a:ext uri="{FF2B5EF4-FFF2-40B4-BE49-F238E27FC236}">
                  <a16:creationId xmlns:a16="http://schemas.microsoft.com/office/drawing/2014/main" id="{D60386EE-B09B-4EF2-9937-32C1C2695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75" y="4421188"/>
              <a:ext cx="16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019" name="TextBox 15">
              <a:extLst>
                <a:ext uri="{FF2B5EF4-FFF2-40B4-BE49-F238E27FC236}">
                  <a16:creationId xmlns:a16="http://schemas.microsoft.com/office/drawing/2014/main" id="{D3078DA1-6D83-4426-BE63-44A3A5711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663" y="4376738"/>
              <a:ext cx="16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020" name="TextBox 16">
              <a:extLst>
                <a:ext uri="{FF2B5EF4-FFF2-40B4-BE49-F238E27FC236}">
                  <a16:creationId xmlns:a16="http://schemas.microsoft.com/office/drawing/2014/main" id="{E5BF2AF0-B241-453F-8B70-32B201476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3" y="4376738"/>
              <a:ext cx="16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3021" name="TextBox 17">
              <a:extLst>
                <a:ext uri="{FF2B5EF4-FFF2-40B4-BE49-F238E27FC236}">
                  <a16:creationId xmlns:a16="http://schemas.microsoft.com/office/drawing/2014/main" id="{AF128BAC-F14E-4D7E-BB0E-27061E0E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288" y="4422775"/>
              <a:ext cx="968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SG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49B890-7716-4109-A82C-851B2F694047}"/>
                </a:ext>
              </a:extLst>
            </p:cNvPr>
            <p:cNvCxnSpPr>
              <a:cxnSpLocks/>
              <a:endCxn id="43019" idx="0"/>
            </p:cNvCxnSpPr>
            <p:nvPr/>
          </p:nvCxnSpPr>
          <p:spPr>
            <a:xfrm>
              <a:off x="3732212" y="43767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1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4C8F23DC-5CDE-476C-863D-8DBC9205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1691AC-771E-4E50-B522-17C78CD2261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822D257-3BDD-4C89-B58D-0237EFEECD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66945" y="2487613"/>
            <a:ext cx="7772400" cy="1018618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Unit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0907158C-D128-4741-9BA3-607B9E38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C226D1-5A77-46E8-90CE-BDA0E429646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19285B-9ABA-452D-BF5E-54C50D028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89EE0F1A-489B-44E4-A9F1-91F191280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sz="2400" dirty="0">
                <a:sym typeface="Symbol" panose="05050102010706020507" pitchFamily="18" charset="2"/>
              </a:rPr>
              <a:t>  0  </a:t>
            </a:r>
            <a:r>
              <a:rPr lang="en-US" altLang="en-US" sz="2400" i="1" dirty="0">
                <a:sym typeface="Symbol" panose="05050102010706020507" pitchFamily="18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 1}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= 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ℝ:</a:t>
            </a:r>
            <a:r>
              <a:rPr lang="en-US" altLang="en-US" sz="2400" dirty="0">
                <a:sym typeface="Symbol" panose="05050102010706020507" pitchFamily="18" charset="2"/>
              </a:rPr>
              <a:t> 0  </a:t>
            </a:r>
            <a:r>
              <a:rPr lang="en-US" altLang="en-US" sz="2400" i="1" dirty="0">
                <a:sym typeface="Symbol" panose="05050102010706020507" pitchFamily="18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 1}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= [0, 1]		(interval notation in Calculus)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514350" indent="-514350">
              <a:spcAft>
                <a:spcPts val="1200"/>
              </a:spcAft>
              <a:buFontTx/>
              <a:buAutoNum type="romanLcParenBoth" startAt="2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514350" indent="-514350">
              <a:spcAft>
                <a:spcPts val="1200"/>
              </a:spcAft>
              <a:buFontTx/>
              <a:buAutoNum type="romanLcParenBoth" startAt="2"/>
            </a:pPr>
            <a:r>
              <a:rPr lang="en-US" altLang="en-US" sz="2400" dirty="0">
                <a:sym typeface="Symbol" panose="05050102010706020507" pitchFamily="18" charset="2"/>
              </a:rPr>
              <a:t>The set of all rational numbers, ℚ can be written as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 ℚ = {     :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 ℤ 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 0}.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(iii)	{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ℝ: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} = {0, 1, -1}</a:t>
            </a:r>
            <a:endParaRPr lang="en-GB" altLang="en-US" sz="24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340" name="Object 4">
                <a:extLst>
                  <a:ext uri="{FF2B5EF4-FFF2-40B4-BE49-F238E27FC236}">
                    <a16:creationId xmlns:a16="http://schemas.microsoft.com/office/drawing/2014/main" id="{1AA54026-B5C7-47A1-93B6-D192A236F761}"/>
                  </a:ext>
                </a:extLst>
              </p:cNvPr>
              <p:cNvSpPr txBox="1"/>
              <p:nvPr/>
            </p:nvSpPr>
            <p:spPr bwMode="auto">
              <a:xfrm>
                <a:off x="4123328" y="4500734"/>
                <a:ext cx="640132" cy="8677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70340" name="Object 4">
                <a:extLst>
                  <a:ext uri="{FF2B5EF4-FFF2-40B4-BE49-F238E27FC236}">
                    <a16:creationId xmlns:a16="http://schemas.microsoft.com/office/drawing/2014/main" id="{1AA54026-B5C7-47A1-93B6-D192A236F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3328" y="4500734"/>
                <a:ext cx="640132" cy="86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44E2A4D3-4371-401E-968F-A815742C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F12ED-A92B-4E44-87C4-24CF4797F2F5}" type="slidenum">
              <a:rPr lang="en-GB" altLang="en-US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B665744-90F5-46D8-8A43-5F4BAFF92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Set: Empty Set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8DE1F350-62D9-46FD-AA17-579E3DADC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92264"/>
            <a:ext cx="8372104" cy="48164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 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empty set </a:t>
            </a:r>
            <a:r>
              <a:rPr lang="en-US" altLang="en-US" sz="2400" b="1" dirty="0">
                <a:sym typeface="Symbol" panose="05050102010706020507" pitchFamily="18" charset="2"/>
              </a:rPr>
              <a:t>(or null set)</a:t>
            </a:r>
            <a:r>
              <a:rPr lang="en-US" altLang="en-US" sz="2400" dirty="0">
                <a:sym typeface="Symbol" panose="05050102010706020507" pitchFamily="18" charset="2"/>
              </a:rPr>
              <a:t>, denoted by , is described as the set having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no elements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Some books express as  = {}. 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CC96F1B1-9146-4DAF-B71C-0950177D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CCE30-CF72-4581-BB69-261F9E24F77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B9400B1-D8D9-471B-AB28-149D2A836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7D194047-256A-42AD-9E85-5C3E3494F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Write down the elements in each of the following sets.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(i)	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ℕ: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 baseline="30000">
                <a:sym typeface="Symbol" panose="05050102010706020507" pitchFamily="18" charset="2"/>
              </a:rPr>
              <a:t>3</a:t>
            </a:r>
            <a:r>
              <a:rPr lang="en-US" altLang="en-US" sz="2400">
                <a:sym typeface="Symbol" panose="05050102010706020507" pitchFamily="18" charset="2"/>
              </a:rPr>
              <a:t> =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= {1}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(ii)	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sz="2400">
                <a:sym typeface="Symbol" panose="05050102010706020507" pitchFamily="18" charset="2"/>
              </a:rPr>
              <a:t>: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 baseline="30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 = 9}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= {-3, 3}</a:t>
            </a:r>
          </a:p>
          <a:p>
            <a:pPr marL="0" indent="0"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(iii)	{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>
                <a:sym typeface="Symbol" panose="05050102010706020507" pitchFamily="18" charset="2"/>
              </a:rPr>
              <a:t>  ℤ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  <a:r>
              <a:rPr lang="en-US" altLang="en-US" sz="2400" baseline="30000">
                <a:sym typeface="Symbol" panose="05050102010706020507" pitchFamily="18" charset="2"/>
              </a:rPr>
              <a:t>3</a:t>
            </a:r>
            <a:r>
              <a:rPr lang="en-US" altLang="en-US" sz="2400">
                <a:sym typeface="Symbol" panose="05050102010706020507" pitchFamily="18" charset="2"/>
              </a:rPr>
              <a:t> = 7} </a:t>
            </a:r>
          </a:p>
          <a:p>
            <a:pPr marL="0" indent="0">
              <a:buNone/>
            </a:pPr>
            <a:r>
              <a:rPr lang="en-US" altLang="en-US" sz="2400">
                <a:sym typeface="Symbol" panose="05050102010706020507" pitchFamily="18" charset="2"/>
              </a:rPr>
              <a:t>	= 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3C15467-D97C-4E23-8FF8-5B786E71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A117D-5EC6-4CD6-B988-1AFD3D22DCE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72FE3A6-5961-4919-8B59-2E67503A5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Set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BB8A45B-BFF7-4AF4-80F4-122264684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Most mathematical discussions are carried on within some context.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For example, in a certain situation, all sets being considered might be sets of real numbers. In such a situation, the set of  real numbers would be called a </a:t>
            </a: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universal set </a:t>
            </a:r>
            <a:r>
              <a:rPr lang="en-US" altLang="en-US" sz="2400" dirty="0">
                <a:sym typeface="Symbol" panose="05050102010706020507" pitchFamily="18" charset="2"/>
              </a:rPr>
              <a:t>for the discussion.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23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8A4DE9AE-CE88-4F56-A68D-0B80EFC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0050" y="6452008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762B92-6F9B-4414-A310-858BCFDE835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3AE4DF9-89C0-47C3-95C3-F98B379F7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4613"/>
            <a:ext cx="8229600" cy="488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>
                <a:extLst>
                  <a:ext uri="{FF2B5EF4-FFF2-40B4-BE49-F238E27FC236}">
                    <a16:creationId xmlns:a16="http://schemas.microsoft.com/office/drawing/2014/main" id="{6A5586E6-230E-40A8-BBE1-1D53E09F471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64105" y="612775"/>
                <a:ext cx="9328484" cy="5894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If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and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are sets, we say that </a:t>
                </a:r>
                <a:r>
                  <a:rPr lang="en-US" altLang="en-US" sz="2400" b="1" i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en-US" sz="2400" b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 is a subset of </a:t>
                </a:r>
                <a:r>
                  <a:rPr lang="en-US" altLang="en-US" sz="2400" b="1" i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, denoted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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, if and only if, every element of A is also an element of B. That is,   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	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		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x, (x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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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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).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The phrases </a:t>
                </a:r>
                <a:r>
                  <a:rPr lang="en-US" altLang="en-US" sz="2400" b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A is contained in B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and </a:t>
                </a:r>
                <a:r>
                  <a:rPr lang="en-US" altLang="en-US" sz="2400" b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B contains A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are alternative ways of saying that A is a subset of B.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If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 is a subset of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, then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 is sometimes called a </a:t>
                </a:r>
                <a:r>
                  <a:rPr kumimoji="0" lang="en-US" alt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71BA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superset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1BA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kumimoji="0" lang="en-U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1BA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of </a:t>
                </a:r>
                <a:r>
                  <a:rPr kumimoji="0" lang="en-US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171BA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0" lang="en-U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en-US" sz="2400" b="1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A is not a subset of B</a:t>
                </a:r>
                <a:r>
                  <a:rPr lang="en-US" altLang="en-US" sz="2400" dirty="0">
                    <a:solidFill>
                      <a:srgbClr val="171BAD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is denoted as A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⊈</m:t>
                    </m:r>
                  </m:oMath>
                </a14:m>
                <a:r>
                  <a:rPr lang="en-US" altLang="en-US" sz="2400" dirty="0">
                    <a:sym typeface="Symbol" panose="05050102010706020507" pitchFamily="18" charset="2"/>
                  </a:rPr>
                  <a:t> B. </a:t>
                </a:r>
              </a:p>
              <a:p>
                <a:pPr marL="0" indent="0">
                  <a:buNone/>
                  <a:defRPr/>
                </a:pP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marL="6456363" marR="0" lvl="0" indent="-6456363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>
                    <a:tab pos="6456363" algn="l"/>
                    <a:tab pos="6545263" algn="l"/>
                  </a:tabLst>
                  <a:defRPr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		</a:t>
                </a: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(</a:t>
                </a:r>
                <a:r>
                  <a:rPr kumimoji="0" lang="en-U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1BA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Venn diagram</a:t>
                </a: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Symbol" panose="05050102010706020507" pitchFamily="18" charset="2"/>
                  </a:rPr>
                  <a:t>: a tool to show the relationship between sets)</a:t>
                </a:r>
              </a:p>
              <a:p>
                <a:pPr marL="0" indent="0">
                  <a:buNone/>
                  <a:defRPr/>
                </a:pPr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292" name="Rectangle 3">
                <a:extLst>
                  <a:ext uri="{FF2B5EF4-FFF2-40B4-BE49-F238E27FC236}">
                    <a16:creationId xmlns:a16="http://schemas.microsoft.com/office/drawing/2014/main" id="{6A5586E6-230E-40A8-BBE1-1D53E09F4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64105" y="612775"/>
                <a:ext cx="9328484" cy="5894388"/>
              </a:xfrm>
              <a:blipFill>
                <a:blip r:embed="rId2"/>
                <a:stretch>
                  <a:fillRect l="-1046" t="-16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7" name="Picture 4">
            <a:extLst>
              <a:ext uri="{FF2B5EF4-FFF2-40B4-BE49-F238E27FC236}">
                <a16:creationId xmlns:a16="http://schemas.microsoft.com/office/drawing/2014/main" id="{9C52BE52-E87E-4139-8DA0-B9D7BF55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50" y="4123533"/>
            <a:ext cx="3465513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4134</Words>
  <Application>Microsoft Office PowerPoint</Application>
  <PresentationFormat>Widescreen</PresentationFormat>
  <Paragraphs>467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1_Office Theme</vt:lpstr>
      <vt:lpstr>MATH221 Mathematics for Computer Science</vt:lpstr>
      <vt:lpstr>OBJECTIVES</vt:lpstr>
      <vt:lpstr>Set</vt:lpstr>
      <vt:lpstr>Basic Concept and Notation</vt:lpstr>
      <vt:lpstr>Examples</vt:lpstr>
      <vt:lpstr>A Special Set: Empty Set</vt:lpstr>
      <vt:lpstr>Example:</vt:lpstr>
      <vt:lpstr>Universal Set</vt:lpstr>
      <vt:lpstr>Subsets</vt:lpstr>
      <vt:lpstr>Discussion:</vt:lpstr>
      <vt:lpstr>Subset: Note</vt:lpstr>
      <vt:lpstr>Singleton Sets</vt:lpstr>
      <vt:lpstr>Exercise: Subsets</vt:lpstr>
      <vt:lpstr>Proper Subset</vt:lpstr>
      <vt:lpstr>Set Equality</vt:lpstr>
      <vt:lpstr>Notation: Note</vt:lpstr>
      <vt:lpstr>Notation: Example</vt:lpstr>
      <vt:lpstr>Notation: Note</vt:lpstr>
      <vt:lpstr>Power Sets</vt:lpstr>
      <vt:lpstr>Power Sets: Example</vt:lpstr>
      <vt:lpstr>Operations on Sets (Set Operations)</vt:lpstr>
      <vt:lpstr>Complements</vt:lpstr>
      <vt:lpstr>Examples:</vt:lpstr>
      <vt:lpstr>Union</vt:lpstr>
      <vt:lpstr>Example:</vt:lpstr>
      <vt:lpstr>Intersection</vt:lpstr>
      <vt:lpstr>Example:</vt:lpstr>
      <vt:lpstr>Difference</vt:lpstr>
      <vt:lpstr>Disjoint Sets</vt:lpstr>
      <vt:lpstr>Example:</vt:lpstr>
      <vt:lpstr>Theorem – Basic Properties in Set Theory</vt:lpstr>
      <vt:lpstr>Theorem – Basic Properties in Set Theory</vt:lpstr>
      <vt:lpstr>Theorem – Basic Properties in Set Theory</vt:lpstr>
      <vt:lpstr>Corollary</vt:lpstr>
      <vt:lpstr>Corollary</vt:lpstr>
      <vt:lpstr>Corollary</vt:lpstr>
      <vt:lpstr>Proving Results on Sets</vt:lpstr>
      <vt:lpstr>Element Argument Method: Example 1</vt:lpstr>
      <vt:lpstr>Element Argument Method: Example 2</vt:lpstr>
      <vt:lpstr>Element Argument Method: Example 2</vt:lpstr>
      <vt:lpstr>Element Argument Method: Example 2</vt:lpstr>
      <vt:lpstr>Element Argument Method: Example 2</vt:lpstr>
      <vt:lpstr>Using Substitution to Simplify Set Expressions: Example</vt:lpstr>
      <vt:lpstr>Other Example:</vt:lpstr>
      <vt:lpstr>Using Venn diagram to determine the truth value of the set equality</vt:lpstr>
      <vt:lpstr>Appendix: Note on Analyzing Intervals</vt:lpstr>
      <vt:lpstr>End of Unit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 Beng Kuan Tan</dc:creator>
  <cp:lastModifiedBy>Hee Beng Kuan Tan</cp:lastModifiedBy>
  <cp:revision>110</cp:revision>
  <cp:lastPrinted>2021-06-25T09:42:58Z</cp:lastPrinted>
  <dcterms:created xsi:type="dcterms:W3CDTF">2020-10-03T10:39:56Z</dcterms:created>
  <dcterms:modified xsi:type="dcterms:W3CDTF">2023-05-25T04:43:36Z</dcterms:modified>
</cp:coreProperties>
</file>