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589" r:id="rId2"/>
    <p:sldId id="257" r:id="rId3"/>
    <p:sldId id="676" r:id="rId4"/>
    <p:sldId id="515" r:id="rId5"/>
    <p:sldId id="586" r:id="rId6"/>
    <p:sldId id="398" r:id="rId7"/>
    <p:sldId id="542" r:id="rId8"/>
    <p:sldId id="455" r:id="rId9"/>
    <p:sldId id="677" r:id="rId10"/>
    <p:sldId id="590" r:id="rId11"/>
    <p:sldId id="591" r:id="rId12"/>
    <p:sldId id="678" r:id="rId13"/>
    <p:sldId id="596" r:id="rId14"/>
    <p:sldId id="598" r:id="rId15"/>
    <p:sldId id="599" r:id="rId16"/>
    <p:sldId id="601" r:id="rId17"/>
    <p:sldId id="602" r:id="rId18"/>
    <p:sldId id="603" r:id="rId19"/>
    <p:sldId id="606" r:id="rId20"/>
    <p:sldId id="607" r:id="rId21"/>
    <p:sldId id="608" r:id="rId22"/>
    <p:sldId id="609" r:id="rId23"/>
    <p:sldId id="695" r:id="rId24"/>
    <p:sldId id="610" r:id="rId25"/>
    <p:sldId id="611" r:id="rId26"/>
    <p:sldId id="696" r:id="rId27"/>
    <p:sldId id="612" r:id="rId28"/>
    <p:sldId id="613" r:id="rId29"/>
    <p:sldId id="697" r:id="rId30"/>
    <p:sldId id="614" r:id="rId31"/>
    <p:sldId id="617" r:id="rId32"/>
    <p:sldId id="619" r:id="rId33"/>
    <p:sldId id="622" r:id="rId34"/>
    <p:sldId id="623" r:id="rId35"/>
    <p:sldId id="624" r:id="rId36"/>
    <p:sldId id="625" r:id="rId37"/>
    <p:sldId id="626" r:id="rId38"/>
    <p:sldId id="627" r:id="rId39"/>
    <p:sldId id="628" r:id="rId40"/>
    <p:sldId id="629" r:id="rId41"/>
    <p:sldId id="630" r:id="rId42"/>
    <p:sldId id="688" r:id="rId43"/>
    <p:sldId id="633" r:id="rId44"/>
    <p:sldId id="679" r:id="rId45"/>
    <p:sldId id="701" r:id="rId46"/>
    <p:sldId id="715" r:id="rId47"/>
    <p:sldId id="702" r:id="rId48"/>
    <p:sldId id="703" r:id="rId49"/>
    <p:sldId id="704" r:id="rId50"/>
    <p:sldId id="713" r:id="rId51"/>
    <p:sldId id="705" r:id="rId52"/>
    <p:sldId id="706" r:id="rId53"/>
    <p:sldId id="716" r:id="rId54"/>
    <p:sldId id="707" r:id="rId55"/>
    <p:sldId id="708" r:id="rId56"/>
    <p:sldId id="714" r:id="rId57"/>
    <p:sldId id="709" r:id="rId58"/>
    <p:sldId id="710" r:id="rId59"/>
    <p:sldId id="717" r:id="rId60"/>
    <p:sldId id="718" r:id="rId61"/>
    <p:sldId id="712" r:id="rId62"/>
    <p:sldId id="657" r:id="rId63"/>
    <p:sldId id="660" r:id="rId64"/>
    <p:sldId id="412" r:id="rId65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 Beng Kuan Tan" initials="HBKT" lastIdx="2" clrIdx="0">
    <p:extLst>
      <p:ext uri="{19B8F6BF-5375-455C-9EA6-DF929625EA0E}">
        <p15:presenceInfo xmlns:p15="http://schemas.microsoft.com/office/powerpoint/2012/main" userId="3aa298cb380b11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E5EDE30-E61C-44D9-80B0-A27268B34339}" type="datetimeFigureOut">
              <a:rPr lang="en-SG" smtClean="0"/>
              <a:t>27/4/2023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C283E2-B821-4922-8B09-1B555FFD54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93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092D-4212-41CF-BF58-D9DD36DA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C51A-A0A3-4FD3-8F46-E03A7F11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72D8-D585-4692-9D91-2611A812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92D4-042D-4750-B5E2-5B509CD1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64761-5428-44D3-9DE1-9809D14F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4D71-B334-403F-B5E1-784B25D8624C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4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9B95-54BB-4331-A774-CD8FC646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28831-7175-4364-A195-76AB238C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B213-8116-4139-8B50-4A67093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4B3E-2958-4B36-84CE-BE7C429A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0EC9-7377-4159-A79B-D9EAE3D8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B34FA-59D9-4ACB-BD9D-0D523E70916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22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335B5-A253-40F7-86CA-16B24ADF5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BFC03-01C4-415B-97CE-660BC35E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660B-5AAD-4620-85B5-5A444A1C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3F84-40D0-4C09-9912-EA5E78DB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85B7-892C-432C-9751-CEAF3A55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05C72-34DF-4ED0-B468-302846DA4E8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48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A33CF-0DFD-4444-9C6F-0D80D14580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1D449-C898-4BC0-8309-DF545C462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6E3A6-CCDF-4C40-A997-F733FCF64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ACC89-931D-4EBD-ACA6-6844C66EA72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47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700C-F714-4CB9-A6DE-FAA2183F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0618-233F-4B2C-A1A2-ECE9BE9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8E7D6-94D8-4184-BE5C-E4DB507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43B7-0D58-4351-A372-0F4C7638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7699-4F3C-4117-85F4-C4207892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1E565-5AAE-4302-9D71-D55C9A5ED4B5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4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F477-AFB0-4DE5-9B97-AB4AACC3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83BD-BAF6-4477-B5D5-28CD1A79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5DC7-745D-4A1A-8862-A0281CEA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01F5-1453-4310-A706-91F07CD2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5D44-875F-4BE8-B893-12C1D964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A738D-4EDA-4D70-99E5-9A08BD4183D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65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5DFB-A478-4FFD-BF7D-5260955D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062F-1A40-45E0-ABDB-5EE1C9AD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0206-64F0-4280-8310-265D514C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574C2-E648-49F7-8122-46DDA16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D6C3-A20E-4A9F-BE71-4F798A3F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BF6A-1001-4397-BF26-5B12A8A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4DE9E-8CB3-4855-93F4-6FA7E56E393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97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C1B0-64FF-4FE5-BC51-9D08A0B4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E9A8D-8032-45BA-ADBC-C26CB8D9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7F984-43E2-481C-911A-724E9B08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9F5BD-2573-41D8-97C4-09499303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8118-F8C2-4DA7-B2F9-E38D4A4F2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D3BB3-4B72-4958-BF80-8C2CBB7B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271BB-7CE0-47A6-9CB3-0B88610D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B3BB3-6B4F-4352-889B-265D07A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F6EF9-7981-486B-BC8C-C082F2CA500D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002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4F70-B809-4C2A-AE89-BB4D9B05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2E6DB-76B6-4498-8D71-E6272410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2BBF7-993F-4B93-95AA-3BA6F428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0F5F1-1BC0-476E-A4EF-23F19F2E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9950C-F960-494B-8332-BACE3F02B25A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98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721A3-DE04-4B30-8C39-849471D9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08AA2-753B-4744-9783-BBF53849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0A969-F139-4CD5-862F-947ED978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EA832-A6AE-4E78-BBE9-18366D9CFBC2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314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E15D-2854-4C12-8F24-42FC98E7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F1A4-6545-48F4-B4FE-67159C0E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DA3A-931D-4C44-A363-880A2605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E96C-9C19-4A39-A358-2C659C1D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4BB42-803B-496C-A4EE-FB9AB303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F4BC-E10F-4E6A-AC39-937C255B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7A975-8FA5-4E55-960C-663ABF069E4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856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B3B2-F5BE-4E8C-B534-BD05A901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6A587-BD4A-4D67-9383-22E61D3E0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BF78-BBA5-482E-881C-2BEFCEFE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D3DA-6328-42F7-9772-313E1945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F7E6-8603-4D2C-BC4B-39764680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C209-97B1-4C28-A1B3-E345642D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F6AE3-965C-4549-B78A-B228D0AC563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5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062B0-CA3A-4DE4-BF60-A978F473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4E3D-0147-49FB-810C-58630EEAC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1C0C-74FC-4C9B-83FC-B62973961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19FD-2E16-43A8-B64C-C4F7B5010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FD751-A9E0-47BE-89A1-15AA161B1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8A0BD3-8906-4742-8599-DF7C93EAD45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759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7CFD8D2-76A8-4656-87F2-9BD95F4C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DC763-F69E-47F2-9814-5F47EC779A9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18E50E4-9026-4C74-B0AF-C14CB01461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14620" y="136523"/>
            <a:ext cx="9650411" cy="1995488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rgbClr val="171B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MATH221</a:t>
            </a:r>
            <a:br>
              <a:rPr lang="en-US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171B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for Computer Science</a:t>
            </a:r>
            <a:endParaRPr lang="en-GB" altLang="en-US" b="1" dirty="0">
              <a:solidFill>
                <a:srgbClr val="171BA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9CEFFF-1C1A-4318-81FC-43EDFF82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626" y="3619976"/>
            <a:ext cx="8783638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</a:t>
            </a:r>
          </a:p>
          <a:p>
            <a:pPr eaLnBrk="1" hangingPunct="1">
              <a:defRPr/>
            </a:pPr>
            <a:r>
              <a:rPr lang="en-US" altLang="en-US" sz="6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and Functions</a:t>
            </a:r>
            <a:endParaRPr lang="en-GB" altLang="en-US" sz="6000" b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23B03F3-F85F-40FF-A595-2FE7ACB2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4966B-A4AE-437B-9FFC-D2E8D6232BF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0581489-1851-4156-A43B-C00BEE082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1C295555-86D3-4476-8C27-06E26AC2F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135" y="1771651"/>
            <a:ext cx="9163665" cy="4530725"/>
          </a:xfrm>
        </p:spPr>
        <p:txBody>
          <a:bodyPr/>
          <a:lstStyle/>
          <a:p>
            <a:pPr marL="633413" indent="-633413">
              <a:buNone/>
            </a:pPr>
            <a:r>
              <a:rPr lang="en-US" altLang="en-US" dirty="0"/>
              <a:t>1. 	Let </a:t>
            </a:r>
            <a:r>
              <a:rPr lang="en-US" altLang="en-US" i="1" dirty="0"/>
              <a:t>X</a:t>
            </a:r>
            <a:r>
              <a:rPr lang="en-US" altLang="en-US" dirty="0"/>
              <a:t> = {0, 1, 2, 3} and let the relation </a:t>
            </a:r>
            <a:r>
              <a:rPr lang="en-US" altLang="en-US" i="1" dirty="0"/>
              <a:t>R</a:t>
            </a:r>
            <a:r>
              <a:rPr lang="en-US" altLang="en-US" dirty="0"/>
              <a:t> on </a:t>
            </a:r>
            <a:r>
              <a:rPr lang="en-US" altLang="en-US" i="1" dirty="0"/>
              <a:t>X</a:t>
            </a:r>
            <a:r>
              <a:rPr lang="en-US" altLang="en-US" dirty="0"/>
              <a:t> be given by 	</a:t>
            </a:r>
            <a:r>
              <a:rPr lang="en-US" altLang="en-US" i="1" dirty="0"/>
              <a:t>R</a:t>
            </a:r>
            <a:r>
              <a:rPr lang="en-US" altLang="en-US" dirty="0"/>
              <a:t> = {(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):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 ℕ,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1341438" indent="-1341438">
              <a:buNone/>
              <a:tabLst>
                <a:tab pos="712788" algn="l"/>
                <a:tab pos="13414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	List all the elements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{(0, 1), (0, 2), (0, 3), (1, 2), (1, 3), (2, 3)}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E236693D-3995-40FF-B28D-7522C5A2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BAEEBF-8D54-4BFE-B8D1-23B1BE39245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6C841E4-1F30-4078-9B72-00443F9FB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0844B27-9A40-4931-98A9-ABB3D3B26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3990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(ii)	Sketch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and circle the elements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		         </a:t>
            </a: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71A152C4-1E1B-4AA5-AC06-2183A8C2B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9" y="5573713"/>
            <a:ext cx="433863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A8B3A63F-2326-4126-BAD5-DAFDAB67F71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820988" y="4475163"/>
            <a:ext cx="3643313" cy="1428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2BB52240-45E2-4D13-A8AF-4DCDBFE1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14642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3</a:t>
            </a:r>
            <a:endParaRPr lang="en-GB" altLang="en-US" b="1">
              <a:solidFill>
                <a:srgbClr val="0070C0"/>
              </a:solidFill>
            </a:endParaRP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98C6DEF4-B101-43D4-83C1-A044D56C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88937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2</a:t>
            </a:r>
            <a:endParaRPr lang="en-GB" altLang="en-US" b="1">
              <a:solidFill>
                <a:srgbClr val="0070C0"/>
              </a:solidFill>
            </a:endParaRPr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39392D94-8F49-44CE-AE37-EDB41608D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4584700"/>
            <a:ext cx="7112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1</a:t>
            </a:r>
            <a:endParaRPr lang="en-GB" altLang="en-US" b="1" dirty="0">
              <a:solidFill>
                <a:srgbClr val="0070C0"/>
              </a:solidFill>
            </a:endParaRPr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6A91D46A-D5CC-49D9-A9B2-7CB15FBB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663" y="556577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0</a:t>
            </a:r>
            <a:endParaRPr lang="en-GB" altLang="en-US" b="1">
              <a:solidFill>
                <a:srgbClr val="0070C0"/>
              </a:solidFill>
            </a:endParaRPr>
          </a:p>
        </p:txBody>
      </p:sp>
      <p:sp>
        <p:nvSpPr>
          <p:cNvPr id="16395" name="Text Box 10">
            <a:extLst>
              <a:ext uri="{FF2B5EF4-FFF2-40B4-BE49-F238E27FC236}">
                <a16:creationId xmlns:a16="http://schemas.microsoft.com/office/drawing/2014/main" id="{5698A909-72CE-4852-A73D-6FC57171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5653088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1</a:t>
            </a:r>
            <a:endParaRPr lang="en-GB" altLang="en-US" b="1">
              <a:solidFill>
                <a:srgbClr val="0070C0"/>
              </a:solidFill>
            </a:endParaRPr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3594031D-A3F3-421E-85FE-1D3FD71C4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5637213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0070C0"/>
                </a:solidFill>
              </a:rPr>
              <a:t>2</a:t>
            </a:r>
            <a:endParaRPr lang="en-GB" altLang="en-US" b="1">
              <a:solidFill>
                <a:srgbClr val="0070C0"/>
              </a:solidFill>
            </a:endParaRPr>
          </a:p>
        </p:txBody>
      </p:sp>
      <p:sp>
        <p:nvSpPr>
          <p:cNvPr id="16397" name="Text Box 12">
            <a:extLst>
              <a:ext uri="{FF2B5EF4-FFF2-40B4-BE49-F238E27FC236}">
                <a16:creationId xmlns:a16="http://schemas.microsoft.com/office/drawing/2014/main" id="{C065AEE7-30CC-46F3-A527-DE487299C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5664200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3</a:t>
            </a:r>
            <a:endParaRPr lang="en-GB" altLang="en-US" b="1" dirty="0">
              <a:solidFill>
                <a:srgbClr val="0070C0"/>
              </a:solidFill>
            </a:endParaRPr>
          </a:p>
        </p:txBody>
      </p:sp>
      <p:sp>
        <p:nvSpPr>
          <p:cNvPr id="16398" name="Text Box 13">
            <a:extLst>
              <a:ext uri="{FF2B5EF4-FFF2-40B4-BE49-F238E27FC236}">
                <a16:creationId xmlns:a16="http://schemas.microsoft.com/office/drawing/2014/main" id="{C12A8DE8-229F-46C4-ACC0-B6DC009F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25400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i="1">
                <a:solidFill>
                  <a:srgbClr val="171BAD"/>
                </a:solidFill>
              </a:rPr>
              <a:t>y</a:t>
            </a:r>
            <a:endParaRPr lang="en-GB" altLang="en-US" b="1" i="1">
              <a:solidFill>
                <a:srgbClr val="171BAD"/>
              </a:solidFill>
            </a:endParaRPr>
          </a:p>
        </p:txBody>
      </p:sp>
      <p:sp>
        <p:nvSpPr>
          <p:cNvPr id="16399" name="Text Box 14">
            <a:extLst>
              <a:ext uri="{FF2B5EF4-FFF2-40B4-BE49-F238E27FC236}">
                <a16:creationId xmlns:a16="http://schemas.microsoft.com/office/drawing/2014/main" id="{C5ED8E2B-1139-4508-BFB9-6B0C1C32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963" y="5610225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 i="1">
                <a:solidFill>
                  <a:srgbClr val="0070C0"/>
                </a:solidFill>
              </a:rPr>
              <a:t>x</a:t>
            </a:r>
            <a:endParaRPr lang="en-GB" altLang="en-US" b="1" i="1">
              <a:solidFill>
                <a:srgbClr val="0070C0"/>
              </a:solidFill>
            </a:endParaRPr>
          </a:p>
        </p:txBody>
      </p:sp>
      <p:grpSp>
        <p:nvGrpSpPr>
          <p:cNvPr id="16400" name="Group 23">
            <a:extLst>
              <a:ext uri="{FF2B5EF4-FFF2-40B4-BE49-F238E27FC236}">
                <a16:creationId xmlns:a16="http://schemas.microsoft.com/office/drawing/2014/main" id="{884AD319-13AF-4425-BEB1-2C53065EBC45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3208338"/>
            <a:ext cx="361950" cy="361950"/>
            <a:chOff x="490" y="2606"/>
            <a:chExt cx="228" cy="228"/>
          </a:xfrm>
        </p:grpSpPr>
        <p:sp>
          <p:nvSpPr>
            <p:cNvPr id="16437" name="Line 21">
              <a:extLst>
                <a:ext uri="{FF2B5EF4-FFF2-40B4-BE49-F238E27FC236}">
                  <a16:creationId xmlns:a16="http://schemas.microsoft.com/office/drawing/2014/main" id="{CE21759E-C822-4D2A-9C86-BDCD05AA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8" name="Line 22">
              <a:extLst>
                <a:ext uri="{FF2B5EF4-FFF2-40B4-BE49-F238E27FC236}">
                  <a16:creationId xmlns:a16="http://schemas.microsoft.com/office/drawing/2014/main" id="{BBEE2D83-CE3B-48EF-8967-CF3C3F157F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1" name="Group 24">
            <a:extLst>
              <a:ext uri="{FF2B5EF4-FFF2-40B4-BE49-F238E27FC236}">
                <a16:creationId xmlns:a16="http://schemas.microsoft.com/office/drawing/2014/main" id="{C789047F-7946-433C-9B77-4F229EF56463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3952875"/>
            <a:ext cx="361950" cy="361950"/>
            <a:chOff x="490" y="2606"/>
            <a:chExt cx="228" cy="228"/>
          </a:xfrm>
        </p:grpSpPr>
        <p:sp>
          <p:nvSpPr>
            <p:cNvPr id="16435" name="Line 25">
              <a:extLst>
                <a:ext uri="{FF2B5EF4-FFF2-40B4-BE49-F238E27FC236}">
                  <a16:creationId xmlns:a16="http://schemas.microsoft.com/office/drawing/2014/main" id="{F1A19E87-BC76-4E09-AD53-C50B2948A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6" name="Line 26">
              <a:extLst>
                <a:ext uri="{FF2B5EF4-FFF2-40B4-BE49-F238E27FC236}">
                  <a16:creationId xmlns:a16="http://schemas.microsoft.com/office/drawing/2014/main" id="{661CDE40-BBE8-4351-B34F-5568720226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2" name="Group 27">
            <a:extLst>
              <a:ext uri="{FF2B5EF4-FFF2-40B4-BE49-F238E27FC236}">
                <a16:creationId xmlns:a16="http://schemas.microsoft.com/office/drawing/2014/main" id="{2FA0C6BB-56D8-4702-A250-F25846DCF9F2}"/>
              </a:ext>
            </a:extLst>
          </p:cNvPr>
          <p:cNvGrpSpPr>
            <a:grpSpLocks/>
          </p:cNvGrpSpPr>
          <p:nvPr/>
        </p:nvGrpSpPr>
        <p:grpSpPr bwMode="auto">
          <a:xfrm>
            <a:off x="5191125" y="4640263"/>
            <a:ext cx="361950" cy="361950"/>
            <a:chOff x="490" y="2606"/>
            <a:chExt cx="228" cy="228"/>
          </a:xfrm>
        </p:grpSpPr>
        <p:sp>
          <p:nvSpPr>
            <p:cNvPr id="16433" name="Line 28">
              <a:extLst>
                <a:ext uri="{FF2B5EF4-FFF2-40B4-BE49-F238E27FC236}">
                  <a16:creationId xmlns:a16="http://schemas.microsoft.com/office/drawing/2014/main" id="{89410643-6576-4BAE-B22F-614B43126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4" name="Line 29">
              <a:extLst>
                <a:ext uri="{FF2B5EF4-FFF2-40B4-BE49-F238E27FC236}">
                  <a16:creationId xmlns:a16="http://schemas.microsoft.com/office/drawing/2014/main" id="{FA110574-B6DD-4DA7-B0D4-9024E5E27E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3" name="Group 30">
            <a:extLst>
              <a:ext uri="{FF2B5EF4-FFF2-40B4-BE49-F238E27FC236}">
                <a16:creationId xmlns:a16="http://schemas.microsoft.com/office/drawing/2014/main" id="{5D220B62-DFA6-4864-B9FD-6FF49AE890B8}"/>
              </a:ext>
            </a:extLst>
          </p:cNvPr>
          <p:cNvGrpSpPr>
            <a:grpSpLocks/>
          </p:cNvGrpSpPr>
          <p:nvPr/>
        </p:nvGrpSpPr>
        <p:grpSpPr bwMode="auto">
          <a:xfrm>
            <a:off x="5907088" y="3227388"/>
            <a:ext cx="361950" cy="361950"/>
            <a:chOff x="490" y="2606"/>
            <a:chExt cx="228" cy="228"/>
          </a:xfrm>
        </p:grpSpPr>
        <p:sp>
          <p:nvSpPr>
            <p:cNvPr id="16431" name="Line 31">
              <a:extLst>
                <a:ext uri="{FF2B5EF4-FFF2-40B4-BE49-F238E27FC236}">
                  <a16:creationId xmlns:a16="http://schemas.microsoft.com/office/drawing/2014/main" id="{22A9252B-D88A-411E-AF47-1EE40193D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2" name="Line 32">
              <a:extLst>
                <a:ext uri="{FF2B5EF4-FFF2-40B4-BE49-F238E27FC236}">
                  <a16:creationId xmlns:a16="http://schemas.microsoft.com/office/drawing/2014/main" id="{E78BC94A-56FF-43EA-8B58-4941F4DCE1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4" name="Group 33">
            <a:extLst>
              <a:ext uri="{FF2B5EF4-FFF2-40B4-BE49-F238E27FC236}">
                <a16:creationId xmlns:a16="http://schemas.microsoft.com/office/drawing/2014/main" id="{A7837DD7-63E9-489A-A881-BE81D5E59199}"/>
              </a:ext>
            </a:extLst>
          </p:cNvPr>
          <p:cNvGrpSpPr>
            <a:grpSpLocks/>
          </p:cNvGrpSpPr>
          <p:nvPr/>
        </p:nvGrpSpPr>
        <p:grpSpPr bwMode="auto">
          <a:xfrm>
            <a:off x="5908675" y="3943350"/>
            <a:ext cx="361950" cy="361950"/>
            <a:chOff x="490" y="2606"/>
            <a:chExt cx="228" cy="228"/>
          </a:xfrm>
        </p:grpSpPr>
        <p:sp>
          <p:nvSpPr>
            <p:cNvPr id="16429" name="Line 34">
              <a:extLst>
                <a:ext uri="{FF2B5EF4-FFF2-40B4-BE49-F238E27FC236}">
                  <a16:creationId xmlns:a16="http://schemas.microsoft.com/office/drawing/2014/main" id="{DD660C2A-22A0-4B94-B402-B4293D237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30" name="Line 35">
              <a:extLst>
                <a:ext uri="{FF2B5EF4-FFF2-40B4-BE49-F238E27FC236}">
                  <a16:creationId xmlns:a16="http://schemas.microsoft.com/office/drawing/2014/main" id="{86F2CF8E-453B-4A7B-99E4-A0923790B4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5" name="Group 36">
            <a:extLst>
              <a:ext uri="{FF2B5EF4-FFF2-40B4-BE49-F238E27FC236}">
                <a16:creationId xmlns:a16="http://schemas.microsoft.com/office/drawing/2014/main" id="{B9422430-9083-43E0-98AD-2F1FBF0E9995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4645025"/>
            <a:ext cx="361950" cy="361950"/>
            <a:chOff x="490" y="2606"/>
            <a:chExt cx="228" cy="228"/>
          </a:xfrm>
        </p:grpSpPr>
        <p:sp>
          <p:nvSpPr>
            <p:cNvPr id="16427" name="Line 37">
              <a:extLst>
                <a:ext uri="{FF2B5EF4-FFF2-40B4-BE49-F238E27FC236}">
                  <a16:creationId xmlns:a16="http://schemas.microsoft.com/office/drawing/2014/main" id="{AA9C56D4-17D9-46D1-A964-38D3D0EDE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8" name="Line 38">
              <a:extLst>
                <a:ext uri="{FF2B5EF4-FFF2-40B4-BE49-F238E27FC236}">
                  <a16:creationId xmlns:a16="http://schemas.microsoft.com/office/drawing/2014/main" id="{EF337369-6B7C-4376-AB9B-2B2C121909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6" name="Group 39">
            <a:extLst>
              <a:ext uri="{FF2B5EF4-FFF2-40B4-BE49-F238E27FC236}">
                <a16:creationId xmlns:a16="http://schemas.microsoft.com/office/drawing/2014/main" id="{C1B3BC1C-5D4B-4170-8397-8AF4DB29A15F}"/>
              </a:ext>
            </a:extLst>
          </p:cNvPr>
          <p:cNvGrpSpPr>
            <a:grpSpLocks/>
          </p:cNvGrpSpPr>
          <p:nvPr/>
        </p:nvGrpSpPr>
        <p:grpSpPr bwMode="auto">
          <a:xfrm>
            <a:off x="6626225" y="3946525"/>
            <a:ext cx="361950" cy="361950"/>
            <a:chOff x="490" y="2606"/>
            <a:chExt cx="228" cy="228"/>
          </a:xfrm>
        </p:grpSpPr>
        <p:sp>
          <p:nvSpPr>
            <p:cNvPr id="16425" name="Line 40">
              <a:extLst>
                <a:ext uri="{FF2B5EF4-FFF2-40B4-BE49-F238E27FC236}">
                  <a16:creationId xmlns:a16="http://schemas.microsoft.com/office/drawing/2014/main" id="{25EA0E0D-4929-4EE9-8D1E-CE8D1CAD5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6" name="Line 41">
              <a:extLst>
                <a:ext uri="{FF2B5EF4-FFF2-40B4-BE49-F238E27FC236}">
                  <a16:creationId xmlns:a16="http://schemas.microsoft.com/office/drawing/2014/main" id="{6FC22142-4C2A-4785-B5E2-94380ADCC7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7" name="Group 42">
            <a:extLst>
              <a:ext uri="{FF2B5EF4-FFF2-40B4-BE49-F238E27FC236}">
                <a16:creationId xmlns:a16="http://schemas.microsoft.com/office/drawing/2014/main" id="{EB8A77AE-1B42-45EA-B3EA-CECE3C7B1879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4662488"/>
            <a:ext cx="361950" cy="361950"/>
            <a:chOff x="490" y="2606"/>
            <a:chExt cx="228" cy="228"/>
          </a:xfrm>
        </p:grpSpPr>
        <p:sp>
          <p:nvSpPr>
            <p:cNvPr id="16423" name="Line 43">
              <a:extLst>
                <a:ext uri="{FF2B5EF4-FFF2-40B4-BE49-F238E27FC236}">
                  <a16:creationId xmlns:a16="http://schemas.microsoft.com/office/drawing/2014/main" id="{C4B4044A-B419-46A8-9F3F-607899165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4" name="Line 44">
              <a:extLst>
                <a:ext uri="{FF2B5EF4-FFF2-40B4-BE49-F238E27FC236}">
                  <a16:creationId xmlns:a16="http://schemas.microsoft.com/office/drawing/2014/main" id="{07A2EB47-ADD8-498E-845D-F9A5F99B51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6408" name="Group 45">
            <a:extLst>
              <a:ext uri="{FF2B5EF4-FFF2-40B4-BE49-F238E27FC236}">
                <a16:creationId xmlns:a16="http://schemas.microsoft.com/office/drawing/2014/main" id="{09736388-72E5-4439-81C8-31B60195825D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3235325"/>
            <a:ext cx="361950" cy="361950"/>
            <a:chOff x="490" y="2606"/>
            <a:chExt cx="228" cy="228"/>
          </a:xfrm>
        </p:grpSpPr>
        <p:sp>
          <p:nvSpPr>
            <p:cNvPr id="16421" name="Line 46">
              <a:extLst>
                <a:ext uri="{FF2B5EF4-FFF2-40B4-BE49-F238E27FC236}">
                  <a16:creationId xmlns:a16="http://schemas.microsoft.com/office/drawing/2014/main" id="{BEBFF8F6-F991-4FB4-AA96-07D4E38BD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260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422" name="Line 47">
              <a:extLst>
                <a:ext uri="{FF2B5EF4-FFF2-40B4-BE49-F238E27FC236}">
                  <a16:creationId xmlns:a16="http://schemas.microsoft.com/office/drawing/2014/main" id="{AED28FD6-F5A3-4834-AE69-C4F1633369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04" y="2616"/>
              <a:ext cx="0" cy="2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20912" name="Oval 48">
            <a:extLst>
              <a:ext uri="{FF2B5EF4-FFF2-40B4-BE49-F238E27FC236}">
                <a16:creationId xmlns:a16="http://schemas.microsoft.com/office/drawing/2014/main" id="{747FC20D-8694-474C-B68F-5A27E11D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889375"/>
            <a:ext cx="508000" cy="508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913" name="Oval 49">
            <a:extLst>
              <a:ext uri="{FF2B5EF4-FFF2-40B4-BE49-F238E27FC236}">
                <a16:creationId xmlns:a16="http://schemas.microsoft.com/office/drawing/2014/main" id="{16211FB3-AD26-4B45-AC67-BBDE3FD0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4584700"/>
            <a:ext cx="508000" cy="508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915" name="Oval 51">
            <a:extLst>
              <a:ext uri="{FF2B5EF4-FFF2-40B4-BE49-F238E27FC236}">
                <a16:creationId xmlns:a16="http://schemas.microsoft.com/office/drawing/2014/main" id="{2B641545-D16B-45E6-A22C-3840F77D3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3144838"/>
            <a:ext cx="508000" cy="508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916" name="Oval 52">
            <a:extLst>
              <a:ext uri="{FF2B5EF4-FFF2-40B4-BE49-F238E27FC236}">
                <a16:creationId xmlns:a16="http://schemas.microsoft.com/office/drawing/2014/main" id="{E7B5A628-38B6-49A0-823C-9189809F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3167063"/>
            <a:ext cx="508000" cy="508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917" name="Oval 53">
            <a:extLst>
              <a:ext uri="{FF2B5EF4-FFF2-40B4-BE49-F238E27FC236}">
                <a16:creationId xmlns:a16="http://schemas.microsoft.com/office/drawing/2014/main" id="{7380DD75-A443-459F-B1D1-A5B31B610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168650"/>
            <a:ext cx="508000" cy="508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4" name="Line 55">
            <a:extLst>
              <a:ext uri="{FF2B5EF4-FFF2-40B4-BE49-F238E27FC236}">
                <a16:creationId xmlns:a16="http://schemas.microsoft.com/office/drawing/2014/main" id="{A5529F2B-15EC-4B96-91EB-5A5FE1927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7338" y="5370513"/>
            <a:ext cx="0" cy="361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5" name="Line 58">
            <a:extLst>
              <a:ext uri="{FF2B5EF4-FFF2-40B4-BE49-F238E27FC236}">
                <a16:creationId xmlns:a16="http://schemas.microsoft.com/office/drawing/2014/main" id="{A87F424F-9B93-410C-BDF2-592CC272C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5375275"/>
            <a:ext cx="0" cy="361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6" name="Line 61">
            <a:extLst>
              <a:ext uri="{FF2B5EF4-FFF2-40B4-BE49-F238E27FC236}">
                <a16:creationId xmlns:a16="http://schemas.microsoft.com/office/drawing/2014/main" id="{79D97C04-94F7-4AFD-87B6-3CA3F1D57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5378450"/>
            <a:ext cx="0" cy="361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20927" name="Oval 63">
            <a:extLst>
              <a:ext uri="{FF2B5EF4-FFF2-40B4-BE49-F238E27FC236}">
                <a16:creationId xmlns:a16="http://schemas.microsoft.com/office/drawing/2014/main" id="{B5AE5377-24F6-4B0C-AEBD-E3475BA2B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3897313"/>
            <a:ext cx="508000" cy="508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18" name="Line 66">
            <a:extLst>
              <a:ext uri="{FF2B5EF4-FFF2-40B4-BE49-F238E27FC236}">
                <a16:creationId xmlns:a16="http://schemas.microsoft.com/office/drawing/2014/main" id="{47D1F591-439B-4ABB-A64D-94D943643AA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41850" y="3235325"/>
            <a:ext cx="0" cy="361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19" name="Line 69">
            <a:extLst>
              <a:ext uri="{FF2B5EF4-FFF2-40B4-BE49-F238E27FC236}">
                <a16:creationId xmlns:a16="http://schemas.microsoft.com/office/drawing/2014/main" id="{ACDE89D2-C78B-473D-934E-59E9811C4C9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43438" y="3960813"/>
            <a:ext cx="0" cy="361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6420" name="Line 72">
            <a:extLst>
              <a:ext uri="{FF2B5EF4-FFF2-40B4-BE49-F238E27FC236}">
                <a16:creationId xmlns:a16="http://schemas.microsoft.com/office/drawing/2014/main" id="{63A6AFA5-A843-4AB2-869A-1C19D87CB19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45025" y="4676775"/>
            <a:ext cx="0" cy="3619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 animBg="1"/>
      <p:bldP spid="420913" grpId="0" animBg="1"/>
      <p:bldP spid="420915" grpId="0" animBg="1"/>
      <p:bldP spid="420916" grpId="0" animBg="1"/>
      <p:bldP spid="420917" grpId="0" animBg="1"/>
      <p:bldP spid="4209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31D22814-1C12-433B-A34F-66A2D99E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EE2D3-1036-46EC-B166-0926D81CC9D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D8F9478-A273-40B3-846F-6C24C9363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427B0B0-63DB-4B6E-83CB-AD14582EF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629" y="1365251"/>
            <a:ext cx="11164529" cy="51977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2.	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be the relation on </a:t>
            </a:r>
            <a:r>
              <a:rPr lang="en-US" altLang="en-US" dirty="0">
                <a:sym typeface="Symbol" panose="05050102010706020507" pitchFamily="18" charset="2"/>
              </a:rPr>
              <a:t>ℕ</a:t>
            </a:r>
            <a:r>
              <a:rPr lang="en-US" altLang="en-US" dirty="0">
                <a:ea typeface="ＭＳ 明朝" panose="02020609040205080304" pitchFamily="49" charset="-128"/>
              </a:rPr>
              <a:t> given by </a:t>
            </a:r>
            <a:r>
              <a:rPr lang="en-US" altLang="en-US" i="1" dirty="0">
                <a:ea typeface="ＭＳ 明朝" panose="02020609040205080304" pitchFamily="49" charset="-128"/>
              </a:rPr>
              <a:t>R</a:t>
            </a:r>
            <a:r>
              <a:rPr lang="en-US" altLang="en-US" baseline="-25000" dirty="0">
                <a:ea typeface="ＭＳ 明朝" panose="02020609040205080304" pitchFamily="49" charset="-128"/>
              </a:rPr>
              <a:t>1</a:t>
            </a:r>
            <a:r>
              <a:rPr lang="en-US" altLang="en-US" dirty="0">
                <a:ea typeface="ＭＳ 明朝" panose="02020609040205080304" pitchFamily="49" charset="-128"/>
              </a:rPr>
              <a:t> = </a:t>
            </a:r>
            <a:r>
              <a:rPr lang="en-US" altLang="en-US" dirty="0"/>
              <a:t>{(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):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}. </a:t>
            </a:r>
            <a:endParaRPr lang="en-US" altLang="en-US" dirty="0">
              <a:ea typeface="ＭＳ 明朝" panose="02020609040205080304" pitchFamily="49" charset="-128"/>
            </a:endParaRPr>
          </a:p>
          <a:p>
            <a:pPr marL="722313" indent="-722313">
              <a:buNone/>
            </a:pPr>
            <a:r>
              <a:rPr lang="en-US" altLang="en-US" dirty="0">
                <a:ea typeface="ＭＳ 明朝" panose="02020609040205080304" pitchFamily="49" charset="-128"/>
              </a:rPr>
              <a:t>	</a:t>
            </a: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be the relation on ℝ</a:t>
            </a:r>
            <a:r>
              <a:rPr lang="en-US" altLang="en-US" dirty="0">
                <a:ea typeface="ＭＳ 明朝" panose="02020609040205080304" pitchFamily="49" charset="-128"/>
              </a:rPr>
              <a:t> given by </a:t>
            </a:r>
            <a:r>
              <a:rPr lang="en-US" altLang="en-US" i="1" dirty="0">
                <a:ea typeface="ＭＳ 明朝" panose="02020609040205080304" pitchFamily="49" charset="-128"/>
              </a:rPr>
              <a:t>R</a:t>
            </a:r>
            <a:r>
              <a:rPr lang="en-US" altLang="en-US" baseline="-25000" dirty="0">
                <a:ea typeface="ＭＳ 明朝" panose="02020609040205080304" pitchFamily="49" charset="-128"/>
              </a:rPr>
              <a:t>2</a:t>
            </a:r>
            <a:r>
              <a:rPr lang="en-US" altLang="en-US" dirty="0">
                <a:ea typeface="ＭＳ 明朝" panose="02020609040205080304" pitchFamily="49" charset="-128"/>
              </a:rPr>
              <a:t> = </a:t>
            </a:r>
            <a:r>
              <a:rPr lang="en-US" altLang="en-US" dirty="0"/>
              <a:t>{(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):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}. </a:t>
            </a:r>
            <a:r>
              <a:rPr lang="en-US" altLang="en-US" dirty="0">
                <a:ea typeface="ＭＳ 明朝" panose="02020609040205080304" pitchFamily="49" charset="-128"/>
              </a:rPr>
              <a:t>By sketching each relation, we can see how the “input set” makes a difference to the elements in the relation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E18DDEC8-745C-498B-8C71-A0AD89DA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3630614"/>
            <a:ext cx="6211888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8C398D46-F0F2-4D52-A105-76C55F78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83367-F67A-488F-909E-D5D89823E4B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7A8AFC6-A24A-4C6E-ABAA-F006B39F3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99B8245D-16AC-4F6A-ABB9-5417F1B0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9392" y="1771651"/>
            <a:ext cx="9581408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A</a:t>
            </a:r>
            <a:r>
              <a:rPr lang="en-US" altLang="en-US" dirty="0"/>
              <a:t> = {0, 1} and </a:t>
            </a:r>
            <a:r>
              <a:rPr lang="en-US" altLang="en-US" i="1" dirty="0"/>
              <a:t>B</a:t>
            </a:r>
            <a:r>
              <a:rPr lang="en-US" altLang="en-US" dirty="0"/>
              <a:t> = {-1, 0, 1}. Let two relations from </a:t>
            </a:r>
            <a:r>
              <a:rPr lang="en-US" altLang="en-US" i="1" dirty="0"/>
              <a:t>A</a:t>
            </a:r>
            <a:r>
              <a:rPr lang="en-US" altLang="en-US" dirty="0"/>
              <a:t> to </a:t>
            </a:r>
            <a:r>
              <a:rPr lang="en-US" altLang="en-US" i="1" dirty="0"/>
              <a:t>B</a:t>
            </a:r>
            <a:r>
              <a:rPr lang="en-US" altLang="en-US" dirty="0"/>
              <a:t> be given by </a:t>
            </a:r>
          </a:p>
          <a:p>
            <a:pPr marL="0" indent="0"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= {(0, -1), (1, -1), (1, 0)}, </a:t>
            </a:r>
          </a:p>
          <a:p>
            <a:pPr marL="0" indent="0">
              <a:buNone/>
            </a:pPr>
            <a:r>
              <a:rPr lang="en-US" altLang="en-US" dirty="0"/>
              <a:t>	and 		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{(0, 0), (1, 1), (1, -1)}.</a:t>
            </a:r>
          </a:p>
          <a:p>
            <a:pPr marL="0" indent="0">
              <a:buNone/>
            </a:pPr>
            <a:r>
              <a:rPr lang="en-US" altLang="en-US" dirty="0"/>
              <a:t>Write down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{(1, -1)}</a:t>
            </a:r>
          </a:p>
          <a:p>
            <a:pPr marL="0" indent="0">
              <a:buNone/>
            </a:pPr>
            <a:r>
              <a:rPr lang="en-US" altLang="en-US" dirty="0"/>
              <a:t>	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{(0, -1), (0, 0), (1, -1), (1, 0), (1, 1)}.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3FAA65EE-1B90-4A20-BF2B-3E614063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3B300C-7F1E-4CDC-B19E-A6E9EA75152D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03AF1D2-8A95-4D75-AA26-EBA3C7CC6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and Range of Relations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087B0EC5-2363-44F5-AFEC-01BA7EDB0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from </a:t>
            </a:r>
            <a:r>
              <a:rPr lang="en-US" altLang="en-US" i="1" dirty="0"/>
              <a:t>A</a:t>
            </a:r>
            <a:r>
              <a:rPr lang="en-US" altLang="en-US" dirty="0"/>
              <a:t> to </a:t>
            </a:r>
            <a:r>
              <a:rPr lang="en-US" altLang="en-US" i="1" dirty="0"/>
              <a:t>B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/>
              <a:t>Then the </a:t>
            </a:r>
            <a:r>
              <a:rPr lang="en-US" altLang="en-US" b="1" dirty="0">
                <a:solidFill>
                  <a:schemeClr val="hlink"/>
                </a:solidFill>
              </a:rPr>
              <a:t>domain of </a:t>
            </a:r>
            <a:r>
              <a:rPr lang="en-US" altLang="en-US" b="1" i="1" dirty="0">
                <a:solidFill>
                  <a:schemeClr val="hlink"/>
                </a:solidFill>
              </a:rPr>
              <a:t>R</a:t>
            </a:r>
            <a:r>
              <a:rPr lang="en-US" altLang="en-US" dirty="0"/>
              <a:t>, denoted by Dom </a:t>
            </a:r>
            <a:r>
              <a:rPr lang="en-US" altLang="en-US" i="1" dirty="0"/>
              <a:t>R</a:t>
            </a:r>
            <a:r>
              <a:rPr lang="en-US" altLang="en-US" dirty="0"/>
              <a:t>, is given by </a:t>
            </a:r>
          </a:p>
          <a:p>
            <a:pPr marL="0" indent="0">
              <a:buNone/>
            </a:pPr>
            <a:r>
              <a:rPr lang="en-US" altLang="en-US" dirty="0"/>
              <a:t>			Dom </a:t>
            </a:r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x</a:t>
            </a:r>
            <a:r>
              <a:rPr lang="en-US" altLang="en-US" dirty="0"/>
              <a:t>: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xRy</a:t>
            </a:r>
            <a:r>
              <a:rPr lang="en-US" altLang="en-US" dirty="0">
                <a:sym typeface="Symbol" panose="05050102010706020507" pitchFamily="18" charset="2"/>
              </a:rPr>
              <a:t>} 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and the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range of </a:t>
            </a:r>
            <a:r>
              <a:rPr lang="en-US" altLang="en-US" b="1" i="1" dirty="0">
                <a:solidFill>
                  <a:schemeClr val="hlink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denoted Range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is given by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Range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{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: 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 err="1">
                <a:sym typeface="Symbol" panose="05050102010706020507" pitchFamily="18" charset="2"/>
              </a:rPr>
              <a:t>xRy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  <a:endParaRPr lang="en-US" altLang="en-US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endParaRPr lang="en-US" altLang="en-US" dirty="0">
              <a:ea typeface="ＭＳ 明朝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99CEB71-258A-4EE8-99A9-683E2F2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DA307-9F35-4AA8-BEC7-3A8C614280ED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EAC33D3-FFEF-4702-94F1-E53423C3D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958AEA06-E825-4E61-B831-14F8E9293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	Let </a:t>
            </a:r>
            <a:r>
              <a:rPr lang="en-US" altLang="en-US" i="1" dirty="0"/>
              <a:t>A</a:t>
            </a:r>
            <a:r>
              <a:rPr lang="en-US" altLang="en-US" dirty="0"/>
              <a:t> = {0, 1, 2, 3} and let </a:t>
            </a:r>
            <a:r>
              <a:rPr lang="en-US" altLang="en-US" i="1" dirty="0"/>
              <a:t>R</a:t>
            </a:r>
            <a:r>
              <a:rPr lang="en-US" altLang="en-US" dirty="0"/>
              <a:t> be a relation on </a:t>
            </a:r>
            <a:r>
              <a:rPr lang="en-US" altLang="en-US" i="1" dirty="0"/>
              <a:t>A</a:t>
            </a:r>
            <a:r>
              <a:rPr lang="en-US" altLang="en-US" dirty="0"/>
              <a:t> given by 		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= {(0, 0), (0, 1), (0, 2), (3, 0)}.</a:t>
            </a:r>
          </a:p>
          <a:p>
            <a:pPr marL="0" indent="0">
              <a:buNone/>
            </a:pPr>
            <a:r>
              <a:rPr lang="en-US" altLang="en-US" dirty="0"/>
              <a:t>	Write down Dom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and Range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	Dom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 {0, 3}</a:t>
            </a:r>
          </a:p>
          <a:p>
            <a:pPr marL="0" indent="0">
              <a:buNone/>
            </a:pPr>
            <a:r>
              <a:rPr lang="en-US" altLang="en-US" dirty="0"/>
              <a:t>	Range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= {0, 1, 2}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	Let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be the relation on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 dirty="0"/>
              <a:t> given by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{(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): </a:t>
            </a:r>
            <a:r>
              <a:rPr lang="en-US" altLang="en-US" i="1" dirty="0" err="1"/>
              <a:t>xy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 0}. </a:t>
            </a:r>
          </a:p>
          <a:p>
            <a:pPr marL="0" indent="0">
              <a:buNone/>
            </a:pPr>
            <a:r>
              <a:rPr lang="en-US" altLang="en-US" dirty="0">
                <a:ea typeface="ＭＳ 明朝" panose="02020609040205080304" pitchFamily="49" charset="-128"/>
              </a:rPr>
              <a:t>	What are </a:t>
            </a:r>
            <a:r>
              <a:rPr lang="en-US" altLang="en-US" dirty="0"/>
              <a:t>Dom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and Range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	Dom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ea typeface="ＭＳ 明朝" panose="02020609040205080304" pitchFamily="49" charset="-128"/>
              </a:rPr>
              <a:t> - {0</a:t>
            </a:r>
            <a:r>
              <a:rPr lang="en-US" altLang="en-US" dirty="0"/>
              <a:t>}</a:t>
            </a:r>
          </a:p>
          <a:p>
            <a:pPr marL="0" indent="0">
              <a:buNone/>
            </a:pPr>
            <a:r>
              <a:rPr lang="en-US" altLang="en-US" dirty="0"/>
              <a:t>	Range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ea typeface="ＭＳ 明朝" panose="02020609040205080304" pitchFamily="49" charset="-128"/>
              </a:rPr>
              <a:t> - {0</a:t>
            </a:r>
            <a:r>
              <a:rPr lang="en-US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04A9805E-0C1F-4AC2-AA62-A7AA012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2CA94B-74D4-400C-88A7-326AD6042B0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337A2E9-908F-400C-A0E2-452982D6A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and Range of Relations: Notes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F0AB2955-3309-47F0-923A-CDFC93FB0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712788" indent="-712788">
              <a:buNone/>
            </a:pPr>
            <a:r>
              <a:rPr lang="en-US" altLang="en-US" dirty="0"/>
              <a:t>1.	Let </a:t>
            </a:r>
            <a:r>
              <a:rPr lang="en-US" altLang="en-US" i="1" dirty="0"/>
              <a:t>R</a:t>
            </a:r>
            <a:r>
              <a:rPr lang="en-US" altLang="en-US" dirty="0"/>
              <a:t> be a relation from </a:t>
            </a:r>
            <a:r>
              <a:rPr lang="en-US" altLang="en-US" i="1" dirty="0"/>
              <a:t>A</a:t>
            </a:r>
            <a:r>
              <a:rPr lang="en-US" altLang="en-US" dirty="0"/>
              <a:t> to </a:t>
            </a:r>
            <a:r>
              <a:rPr lang="en-US" altLang="en-US" i="1" dirty="0"/>
              <a:t>B</a:t>
            </a:r>
            <a:r>
              <a:rPr lang="en-US" altLang="en-US" dirty="0"/>
              <a:t>. Then Dom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	Range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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712788" indent="-712788">
              <a:buNone/>
            </a:pPr>
            <a:r>
              <a:rPr lang="en-US" altLang="en-US" dirty="0"/>
              <a:t>2.	We could say that Dom </a:t>
            </a:r>
            <a:r>
              <a:rPr lang="en-US" altLang="en-US" i="1" dirty="0"/>
              <a:t>R</a:t>
            </a:r>
            <a:r>
              <a:rPr lang="en-US" altLang="en-US" dirty="0"/>
              <a:t> is the set of all first elements in the ordered pairs that belong to </a:t>
            </a:r>
            <a:r>
              <a:rPr lang="en-US" altLang="en-US" i="1" dirty="0"/>
              <a:t>R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US" altLang="en-US" dirty="0"/>
          </a:p>
          <a:p>
            <a:pPr marL="628650" indent="-628650">
              <a:buNone/>
            </a:pPr>
            <a:r>
              <a:rPr lang="en-US" altLang="en-US" dirty="0"/>
              <a:t>	Range </a:t>
            </a:r>
            <a:r>
              <a:rPr lang="en-US" altLang="en-US" i="1" dirty="0"/>
              <a:t>R</a:t>
            </a:r>
            <a:r>
              <a:rPr lang="en-US" altLang="en-US" dirty="0"/>
              <a:t> is the set of all second elements in the ordered pairs that belong to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61C0EB06-AC7F-4DFF-AA10-D28A8F06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362A1E-8165-4D75-8FB5-7DCE20EA635D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D3600F0-F1C5-425F-8E40-FB3C6C237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Relations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9A1DED9-10DC-43D7-90FE-35064B65E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from </a:t>
            </a:r>
            <a:r>
              <a:rPr lang="en-US" altLang="en-US" i="1" dirty="0"/>
              <a:t>A</a:t>
            </a:r>
            <a:r>
              <a:rPr lang="en-US" altLang="en-US" dirty="0"/>
              <a:t> to </a:t>
            </a:r>
            <a:r>
              <a:rPr lang="en-US" altLang="en-US" i="1" dirty="0"/>
              <a:t>B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r>
              <a:rPr lang="en-US" altLang="en-US" dirty="0"/>
              <a:t>We define the </a:t>
            </a:r>
            <a:r>
              <a:rPr lang="en-US" altLang="en-US" b="1" dirty="0">
                <a:solidFill>
                  <a:schemeClr val="hlink"/>
                </a:solidFill>
              </a:rPr>
              <a:t>inverse relation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30000" dirty="0"/>
              <a:t>-1</a:t>
            </a:r>
            <a:r>
              <a:rPr lang="en-US" altLang="en-US" dirty="0"/>
              <a:t>, from </a:t>
            </a:r>
            <a:r>
              <a:rPr lang="en-US" altLang="en-US" i="1" dirty="0"/>
              <a:t>B</a:t>
            </a:r>
            <a:r>
              <a:rPr lang="en-US" altLang="en-US" dirty="0"/>
              <a:t> to </a:t>
            </a:r>
            <a:r>
              <a:rPr lang="en-US" altLang="en-US" i="1" dirty="0"/>
              <a:t>A</a:t>
            </a:r>
            <a:r>
              <a:rPr lang="en-US" altLang="en-US" dirty="0"/>
              <a:t> as </a:t>
            </a:r>
          </a:p>
          <a:p>
            <a:pPr marL="0" indent="0"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R</a:t>
            </a:r>
            <a:r>
              <a:rPr lang="en-US" altLang="en-US" baseline="30000" dirty="0"/>
              <a:t>-1</a:t>
            </a:r>
            <a:r>
              <a:rPr lang="en-US" altLang="en-US" dirty="0"/>
              <a:t> = {(</a:t>
            </a:r>
            <a:r>
              <a:rPr lang="en-US" altLang="en-US" i="1" dirty="0"/>
              <a:t>y</a:t>
            </a:r>
            <a:r>
              <a:rPr lang="en-US" altLang="en-US" dirty="0"/>
              <a:t>, </a:t>
            </a:r>
            <a:r>
              <a:rPr lang="en-US" altLang="en-US" i="1" dirty="0"/>
              <a:t>x</a:t>
            </a:r>
            <a:r>
              <a:rPr lang="en-US" altLang="en-US" dirty="0"/>
              <a:t>): (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  <a:endParaRPr lang="en-US" alt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EBC3CE-1135-412F-A483-66706FE90EC3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FE968515-05F7-4851-9489-3C301984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7E1288-FD12-427C-AD47-E5EAA7ED7B3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FCA179E-55AA-4C2F-BAB2-F3CE58186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Relations: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00A07591-638A-4534-8C1B-CC7CAB2AD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021" y="1771651"/>
            <a:ext cx="9450779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Consider the relation </a:t>
            </a:r>
            <a:r>
              <a:rPr lang="en-US" altLang="en-US" i="1" dirty="0"/>
              <a:t>R</a:t>
            </a:r>
            <a:r>
              <a:rPr lang="en-US" altLang="en-US" dirty="0"/>
              <a:t> from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 to </a:t>
            </a:r>
            <a:r>
              <a:rPr lang="en-US" altLang="en-US" i="1" dirty="0"/>
              <a:t>B </a:t>
            </a:r>
            <a:r>
              <a:rPr lang="en-US" altLang="en-US" dirty="0"/>
              <a:t>= {1, 2, 3, 4}.</a:t>
            </a:r>
          </a:p>
          <a:p>
            <a:pPr marL="0" indent="0"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R</a:t>
            </a:r>
            <a:r>
              <a:rPr lang="en-US" altLang="en-US" dirty="0"/>
              <a:t> = {(</a:t>
            </a:r>
            <a:r>
              <a:rPr lang="en-US" altLang="en-US" i="1" dirty="0"/>
              <a:t>a</a:t>
            </a:r>
            <a:r>
              <a:rPr lang="en-US" altLang="en-US" dirty="0"/>
              <a:t>, 1), (</a:t>
            </a:r>
            <a:r>
              <a:rPr lang="en-US" altLang="en-US" i="1" dirty="0"/>
              <a:t>b</a:t>
            </a:r>
            <a:r>
              <a:rPr lang="en-US" altLang="en-US" dirty="0"/>
              <a:t>, 2), (</a:t>
            </a:r>
            <a:r>
              <a:rPr lang="en-US" altLang="en-US" i="1" dirty="0"/>
              <a:t>c</a:t>
            </a:r>
            <a:r>
              <a:rPr lang="en-US" altLang="en-US" dirty="0"/>
              <a:t>, 3), (</a:t>
            </a:r>
            <a:r>
              <a:rPr lang="en-US" altLang="en-US" i="1" dirty="0"/>
              <a:t>a</a:t>
            </a:r>
            <a:r>
              <a:rPr lang="en-US" altLang="en-US" dirty="0"/>
              <a:t>, 4)}.</a:t>
            </a:r>
          </a:p>
          <a:p>
            <a:pPr marL="0" indent="0">
              <a:buNone/>
            </a:pPr>
            <a:endParaRPr lang="en-US" altLang="en-US" dirty="0"/>
          </a:p>
          <a:p>
            <a:pPr marL="534988" indent="0">
              <a:buNone/>
            </a:pPr>
            <a:r>
              <a:rPr lang="en-US" altLang="en-US" dirty="0"/>
              <a:t>The inverse relation, </a:t>
            </a:r>
            <a:r>
              <a:rPr lang="en-US" altLang="en-US" i="1" dirty="0"/>
              <a:t>R</a:t>
            </a:r>
            <a:r>
              <a:rPr lang="en-US" altLang="en-US" baseline="30000" dirty="0"/>
              <a:t>-1</a:t>
            </a:r>
            <a:r>
              <a:rPr lang="en-US" altLang="en-US" dirty="0"/>
              <a:t>, is simply each ordered pair written “in reverse”. </a:t>
            </a:r>
          </a:p>
          <a:p>
            <a:pPr marL="0" indent="0">
              <a:buNone/>
            </a:pPr>
            <a:r>
              <a:rPr lang="en-US" altLang="en-US" dirty="0"/>
              <a:t>			</a:t>
            </a:r>
            <a:r>
              <a:rPr lang="en-US" altLang="en-US" i="1" dirty="0"/>
              <a:t>R</a:t>
            </a:r>
            <a:r>
              <a:rPr lang="en-US" altLang="en-US" baseline="30000" dirty="0"/>
              <a:t>-1</a:t>
            </a:r>
            <a:r>
              <a:rPr lang="en-US" altLang="en-US" dirty="0"/>
              <a:t> = {(1, </a:t>
            </a:r>
            <a:r>
              <a:rPr lang="en-US" altLang="en-US" i="1" dirty="0"/>
              <a:t>a</a:t>
            </a:r>
            <a:r>
              <a:rPr lang="en-US" altLang="en-US" dirty="0"/>
              <a:t>), (2, </a:t>
            </a:r>
            <a:r>
              <a:rPr lang="en-US" altLang="en-US" i="1" dirty="0"/>
              <a:t>b</a:t>
            </a:r>
            <a:r>
              <a:rPr lang="en-US" altLang="en-US" dirty="0"/>
              <a:t>), (3, </a:t>
            </a:r>
            <a:r>
              <a:rPr lang="en-US" altLang="en-US" i="1" dirty="0"/>
              <a:t>c</a:t>
            </a:r>
            <a:r>
              <a:rPr lang="en-US" altLang="en-US" dirty="0"/>
              <a:t>), (4, </a:t>
            </a:r>
            <a:r>
              <a:rPr lang="en-US" altLang="en-US" i="1" dirty="0"/>
              <a:t>a</a:t>
            </a:r>
            <a:r>
              <a:rPr lang="en-US" altLang="en-US" dirty="0"/>
              <a:t>)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C0218BD-568D-47CC-9821-B12071926AE4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88394238-39E6-4DEE-BA1B-9C779FE9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181A4-CEEC-4DC0-968B-838D0D99B1B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0293011-40DA-4327-B05A-FE776CDE7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Relations: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E2F7646F-9763-4A85-8078-09DDD8104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784" y="1771651"/>
            <a:ext cx="1023653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2.	Define a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on ℕ as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2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</a:p>
          <a:p>
            <a:pPr marL="1341438" indent="-53340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	Write down three elements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 Write down three 		elements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30000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Three elements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	: (1, 2), (2, 4), (3, 6)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Three elements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30000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 	: (2, 1), (4, 2), (6, 3)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7099E0B-1A85-42CB-BBBC-08F0DA77964D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2156154D-3CFB-4BBB-9D7E-79ECA90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85382-A29C-49DC-90F7-13271D1696F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72EAD35-0FDA-4802-9F61-9E27963FC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956BE4B-1A07-4F1A-B96A-ACE48ACFF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Understand what is a relation and function.</a:t>
            </a:r>
          </a:p>
          <a:p>
            <a:pPr eaLnBrk="1" hangingPunct="1"/>
            <a:r>
              <a:rPr lang="en-US" altLang="en-US" sz="2400" dirty="0"/>
              <a:t>Determine the domain and range of relation and function.</a:t>
            </a:r>
          </a:p>
          <a:p>
            <a:pPr eaLnBrk="1" hangingPunct="1"/>
            <a:r>
              <a:rPr lang="en-US" altLang="en-US" sz="2400" dirty="0"/>
              <a:t>Evaluate the properties of relation such as reflexivity, symmetry and transitivity.</a:t>
            </a:r>
          </a:p>
          <a:p>
            <a:r>
              <a:rPr lang="en-US" altLang="en-US" sz="2400" dirty="0"/>
              <a:t>Understand what is a function, one-to-one and onto function</a:t>
            </a:r>
          </a:p>
          <a:p>
            <a:pPr eaLnBrk="1" hangingPunct="1"/>
            <a:r>
              <a:rPr lang="en-US" altLang="en-US" sz="2400" dirty="0"/>
              <a:t>Find the existence of inverse functio</a:t>
            </a:r>
            <a:r>
              <a:rPr lang="en-US" altLang="en-US" dirty="0"/>
              <a:t>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9086AC17-4AB5-4226-877F-497A13D1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BC677-BD3A-40D1-BD2B-BD84F77181A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5CE275F-FFE8-4C0F-AC60-813C92C57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Relations: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BE46404-E752-4A4F-8743-F50857573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7549" y="1438503"/>
            <a:ext cx="9628279" cy="48654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2.	(ii)	Sketch a graph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30000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 on coordinate axes.</a:t>
            </a:r>
          </a:p>
        </p:txBody>
      </p:sp>
      <p:grpSp>
        <p:nvGrpSpPr>
          <p:cNvPr id="2" name="Group 84">
            <a:extLst>
              <a:ext uri="{FF2B5EF4-FFF2-40B4-BE49-F238E27FC236}">
                <a16:creationId xmlns:a16="http://schemas.microsoft.com/office/drawing/2014/main" id="{E3EC84FB-5457-4F2F-8C54-DEE227A631AE}"/>
              </a:ext>
            </a:extLst>
          </p:cNvPr>
          <p:cNvGrpSpPr>
            <a:grpSpLocks/>
          </p:cNvGrpSpPr>
          <p:nvPr/>
        </p:nvGrpSpPr>
        <p:grpSpPr bwMode="auto">
          <a:xfrm>
            <a:off x="3919539" y="2039939"/>
            <a:ext cx="4873625" cy="4264025"/>
            <a:chOff x="1509" y="1285"/>
            <a:chExt cx="3070" cy="2686"/>
          </a:xfrm>
        </p:grpSpPr>
        <p:sp>
          <p:nvSpPr>
            <p:cNvPr id="32774" name="Line 5">
              <a:extLst>
                <a:ext uri="{FF2B5EF4-FFF2-40B4-BE49-F238E27FC236}">
                  <a16:creationId xmlns:a16="http://schemas.microsoft.com/office/drawing/2014/main" id="{DB1766AB-27B5-4212-B0F9-A340B9B0F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3511"/>
              <a:ext cx="2733" cy="0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775" name="Line 6">
              <a:extLst>
                <a:ext uri="{FF2B5EF4-FFF2-40B4-BE49-F238E27FC236}">
                  <a16:creationId xmlns:a16="http://schemas.microsoft.com/office/drawing/2014/main" id="{41C49CB2-1E78-40AF-8D48-0EF6D95720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89" y="2691"/>
              <a:ext cx="2551" cy="9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776" name="Text Box 7">
              <a:extLst>
                <a:ext uri="{FF2B5EF4-FFF2-40B4-BE49-F238E27FC236}">
                  <a16:creationId xmlns:a16="http://schemas.microsoft.com/office/drawing/2014/main" id="{DC3FC53F-8C39-44B7-96D1-1B4D181F1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1982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>
                  <a:solidFill>
                    <a:srgbClr val="171BAD"/>
                  </a:solidFill>
                </a:rPr>
                <a:t>3</a:t>
              </a:r>
              <a:endParaRPr lang="en-GB" altLang="en-US" b="1" dirty="0">
                <a:solidFill>
                  <a:srgbClr val="171BAD"/>
                </a:solidFill>
              </a:endParaRPr>
            </a:p>
          </p:txBody>
        </p:sp>
        <p:sp>
          <p:nvSpPr>
            <p:cNvPr id="32777" name="Text Box 8">
              <a:extLst>
                <a:ext uri="{FF2B5EF4-FFF2-40B4-BE49-F238E27FC236}">
                  <a16:creationId xmlns:a16="http://schemas.microsoft.com/office/drawing/2014/main" id="{C610E64B-319C-49BB-9CD0-EB8B70984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2470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171BAD"/>
                  </a:solidFill>
                </a:rPr>
                <a:t>2</a:t>
              </a:r>
              <a:endParaRPr lang="en-GB" altLang="en-US" b="1">
                <a:solidFill>
                  <a:srgbClr val="171BAD"/>
                </a:solidFill>
              </a:endParaRPr>
            </a:p>
          </p:txBody>
        </p:sp>
        <p:sp>
          <p:nvSpPr>
            <p:cNvPr id="32778" name="Text Box 9">
              <a:extLst>
                <a:ext uri="{FF2B5EF4-FFF2-40B4-BE49-F238E27FC236}">
                  <a16:creationId xmlns:a16="http://schemas.microsoft.com/office/drawing/2014/main" id="{5D9D64BB-7E12-4871-8DEC-20E4102F8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290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171BAD"/>
                  </a:solidFill>
                </a:rPr>
                <a:t>1</a:t>
              </a:r>
              <a:endParaRPr lang="en-GB" altLang="en-US" b="1">
                <a:solidFill>
                  <a:srgbClr val="171BAD"/>
                </a:solidFill>
              </a:endParaRPr>
            </a:p>
          </p:txBody>
        </p:sp>
        <p:sp>
          <p:nvSpPr>
            <p:cNvPr id="32779" name="Text Box 10">
              <a:extLst>
                <a:ext uri="{FF2B5EF4-FFF2-40B4-BE49-F238E27FC236}">
                  <a16:creationId xmlns:a16="http://schemas.microsoft.com/office/drawing/2014/main" id="{FEB1D893-A9D2-4E9C-8D6B-C5C9F93CC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526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171BAD"/>
                  </a:solidFill>
                </a:rPr>
                <a:t>0</a:t>
              </a:r>
              <a:endParaRPr lang="en-GB" altLang="en-US" b="1">
                <a:solidFill>
                  <a:srgbClr val="171BAD"/>
                </a:solidFill>
              </a:endParaRPr>
            </a:p>
          </p:txBody>
        </p:sp>
        <p:sp>
          <p:nvSpPr>
            <p:cNvPr id="32780" name="Text Box 11">
              <a:extLst>
                <a:ext uri="{FF2B5EF4-FFF2-40B4-BE49-F238E27FC236}">
                  <a16:creationId xmlns:a16="http://schemas.microsoft.com/office/drawing/2014/main" id="{9D05F732-BFD6-4EB8-83C6-D4CAF8BFC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3581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171BAD"/>
                  </a:solidFill>
                </a:rPr>
                <a:t>1</a:t>
              </a:r>
              <a:endParaRPr lang="en-GB" altLang="en-US" b="1">
                <a:solidFill>
                  <a:srgbClr val="171BAD"/>
                </a:solidFill>
              </a:endParaRPr>
            </a:p>
          </p:txBody>
        </p:sp>
        <p:sp>
          <p:nvSpPr>
            <p:cNvPr id="32781" name="Text Box 12">
              <a:extLst>
                <a:ext uri="{FF2B5EF4-FFF2-40B4-BE49-F238E27FC236}">
                  <a16:creationId xmlns:a16="http://schemas.microsoft.com/office/drawing/2014/main" id="{1E2E099F-1ABA-48D4-9268-1BD5BBCBE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7" y="3571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171BAD"/>
                  </a:solidFill>
                </a:rPr>
                <a:t>2</a:t>
              </a:r>
              <a:endParaRPr lang="en-GB" altLang="en-US" b="1">
                <a:solidFill>
                  <a:srgbClr val="171BAD"/>
                </a:solidFill>
              </a:endParaRPr>
            </a:p>
          </p:txBody>
        </p:sp>
        <p:sp>
          <p:nvSpPr>
            <p:cNvPr id="32782" name="Text Box 13">
              <a:extLst>
                <a:ext uri="{FF2B5EF4-FFF2-40B4-BE49-F238E27FC236}">
                  <a16:creationId xmlns:a16="http://schemas.microsoft.com/office/drawing/2014/main" id="{A383EDA7-FC15-4EFF-8DF6-2949AA0AC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358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171BAD"/>
                  </a:solidFill>
                </a:rPr>
                <a:t>3</a:t>
              </a:r>
              <a:endParaRPr lang="en-GB" altLang="en-US" b="1">
                <a:solidFill>
                  <a:srgbClr val="171BAD"/>
                </a:solidFill>
              </a:endParaRPr>
            </a:p>
          </p:txBody>
        </p:sp>
        <p:sp>
          <p:nvSpPr>
            <p:cNvPr id="32783" name="Text Box 14">
              <a:extLst>
                <a:ext uri="{FF2B5EF4-FFF2-40B4-BE49-F238E27FC236}">
                  <a16:creationId xmlns:a16="http://schemas.microsoft.com/office/drawing/2014/main" id="{678FFD69-56BD-469D-A4DE-707DE3D83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285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>
                  <a:solidFill>
                    <a:srgbClr val="171BAD"/>
                  </a:solidFill>
                </a:rPr>
                <a:t>y</a:t>
              </a:r>
              <a:endParaRPr lang="en-GB" altLang="en-US" b="1" i="1">
                <a:solidFill>
                  <a:srgbClr val="171BAD"/>
                </a:solidFill>
              </a:endParaRPr>
            </a:p>
          </p:txBody>
        </p:sp>
        <p:sp>
          <p:nvSpPr>
            <p:cNvPr id="32784" name="Text Box 15">
              <a:extLst>
                <a:ext uri="{FF2B5EF4-FFF2-40B4-BE49-F238E27FC236}">
                  <a16:creationId xmlns:a16="http://schemas.microsoft.com/office/drawing/2014/main" id="{C88738E5-3599-460C-B8AC-9CB55599F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3554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>
                  <a:solidFill>
                    <a:srgbClr val="171BAD"/>
                  </a:solidFill>
                </a:rPr>
                <a:t>x</a:t>
              </a:r>
              <a:endParaRPr lang="en-GB" altLang="en-US" b="1" i="1">
                <a:solidFill>
                  <a:srgbClr val="171BAD"/>
                </a:solidFill>
              </a:endParaRPr>
            </a:p>
          </p:txBody>
        </p:sp>
        <p:sp>
          <p:nvSpPr>
            <p:cNvPr id="32785" name="Line 16">
              <a:extLst>
                <a:ext uri="{FF2B5EF4-FFF2-40B4-BE49-F238E27FC236}">
                  <a16:creationId xmlns:a16="http://schemas.microsoft.com/office/drawing/2014/main" id="{8191D2AC-D646-4CF8-B14B-BC03395DE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2149"/>
              <a:ext cx="13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2786" name="Group 22">
              <a:extLst>
                <a:ext uri="{FF2B5EF4-FFF2-40B4-BE49-F238E27FC236}">
                  <a16:creationId xmlns:a16="http://schemas.microsoft.com/office/drawing/2014/main" id="{5390A107-A4B6-4E06-B642-B375E90AA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7" y="1583"/>
              <a:ext cx="228" cy="228"/>
              <a:chOff x="490" y="2606"/>
              <a:chExt cx="228" cy="228"/>
            </a:xfrm>
          </p:grpSpPr>
          <p:sp>
            <p:nvSpPr>
              <p:cNvPr id="32813" name="Line 23">
                <a:extLst>
                  <a:ext uri="{FF2B5EF4-FFF2-40B4-BE49-F238E27FC236}">
                    <a16:creationId xmlns:a16="http://schemas.microsoft.com/office/drawing/2014/main" id="{14DEE1FE-C2CE-4CCF-84F2-1C0D0D01C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0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814" name="Line 24">
                <a:extLst>
                  <a:ext uri="{FF2B5EF4-FFF2-40B4-BE49-F238E27FC236}">
                    <a16:creationId xmlns:a16="http://schemas.microsoft.com/office/drawing/2014/main" id="{022884DB-89B6-408A-8164-24E784E11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04" y="261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32787" name="Group 25">
              <a:extLst>
                <a:ext uri="{FF2B5EF4-FFF2-40B4-BE49-F238E27FC236}">
                  <a16:creationId xmlns:a16="http://schemas.microsoft.com/office/drawing/2014/main" id="{33373368-C584-40F9-A1C9-30E45974A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0" y="2490"/>
              <a:ext cx="228" cy="228"/>
              <a:chOff x="490" y="2606"/>
              <a:chExt cx="228" cy="228"/>
            </a:xfrm>
          </p:grpSpPr>
          <p:sp>
            <p:nvSpPr>
              <p:cNvPr id="32811" name="Line 26">
                <a:extLst>
                  <a:ext uri="{FF2B5EF4-FFF2-40B4-BE49-F238E27FC236}">
                    <a16:creationId xmlns:a16="http://schemas.microsoft.com/office/drawing/2014/main" id="{C10BCB49-0B31-4D8A-AFB0-BF85440CF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0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812" name="Line 27">
                <a:extLst>
                  <a:ext uri="{FF2B5EF4-FFF2-40B4-BE49-F238E27FC236}">
                    <a16:creationId xmlns:a16="http://schemas.microsoft.com/office/drawing/2014/main" id="{92E8B72E-AD25-4AAD-BA0C-5D78D1073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04" y="261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2788" name="Line 29">
              <a:extLst>
                <a:ext uri="{FF2B5EF4-FFF2-40B4-BE49-F238E27FC236}">
                  <a16:creationId xmlns:a16="http://schemas.microsoft.com/office/drawing/2014/main" id="{6D14706C-6C4F-4338-AB2C-E2BCB6995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389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2789" name="Group 31">
              <a:extLst>
                <a:ext uri="{FF2B5EF4-FFF2-40B4-BE49-F238E27FC236}">
                  <a16:creationId xmlns:a16="http://schemas.microsoft.com/office/drawing/2014/main" id="{8B8E2880-B90D-4731-8729-47A503542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" y="2478"/>
              <a:ext cx="228" cy="228"/>
              <a:chOff x="490" y="2606"/>
              <a:chExt cx="228" cy="228"/>
            </a:xfrm>
          </p:grpSpPr>
          <p:sp>
            <p:nvSpPr>
              <p:cNvPr id="32809" name="Line 32">
                <a:extLst>
                  <a:ext uri="{FF2B5EF4-FFF2-40B4-BE49-F238E27FC236}">
                    <a16:creationId xmlns:a16="http://schemas.microsoft.com/office/drawing/2014/main" id="{5928B674-98D8-4004-94E8-2DA124891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0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810" name="Line 33">
                <a:extLst>
                  <a:ext uri="{FF2B5EF4-FFF2-40B4-BE49-F238E27FC236}">
                    <a16:creationId xmlns:a16="http://schemas.microsoft.com/office/drawing/2014/main" id="{754AC996-E42D-4485-B30A-C7785AA1C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04" y="261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2790" name="Line 36">
              <a:extLst>
                <a:ext uri="{FF2B5EF4-FFF2-40B4-BE49-F238E27FC236}">
                  <a16:creationId xmlns:a16="http://schemas.microsoft.com/office/drawing/2014/main" id="{C0445A5E-FEB3-4A75-86AB-C2D765D847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76" y="1588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2791" name="Group 37">
              <a:extLst>
                <a:ext uri="{FF2B5EF4-FFF2-40B4-BE49-F238E27FC236}">
                  <a16:creationId xmlns:a16="http://schemas.microsoft.com/office/drawing/2014/main" id="{7C339DA3-31E6-400D-93E4-18874EC5AF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5" y="2926"/>
              <a:ext cx="228" cy="228"/>
              <a:chOff x="490" y="2606"/>
              <a:chExt cx="228" cy="228"/>
            </a:xfrm>
          </p:grpSpPr>
          <p:sp>
            <p:nvSpPr>
              <p:cNvPr id="32807" name="Line 38">
                <a:extLst>
                  <a:ext uri="{FF2B5EF4-FFF2-40B4-BE49-F238E27FC236}">
                    <a16:creationId xmlns:a16="http://schemas.microsoft.com/office/drawing/2014/main" id="{E678342B-4936-4C65-8C92-62F59D469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0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808" name="Line 39">
                <a:extLst>
                  <a:ext uri="{FF2B5EF4-FFF2-40B4-BE49-F238E27FC236}">
                    <a16:creationId xmlns:a16="http://schemas.microsoft.com/office/drawing/2014/main" id="{71486E40-6CD9-47C6-AB8B-45A92CF9B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04" y="261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2792" name="Line 55">
              <a:extLst>
                <a:ext uri="{FF2B5EF4-FFF2-40B4-BE49-F238E27FC236}">
                  <a16:creationId xmlns:a16="http://schemas.microsoft.com/office/drawing/2014/main" id="{1CE420FE-3673-4B02-A85A-70473793D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3383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793" name="Line 58">
              <a:extLst>
                <a:ext uri="{FF2B5EF4-FFF2-40B4-BE49-F238E27FC236}">
                  <a16:creationId xmlns:a16="http://schemas.microsoft.com/office/drawing/2014/main" id="{DBBF236E-168F-4A70-88E5-26AB55BF7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" y="3386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794" name="Line 61">
              <a:extLst>
                <a:ext uri="{FF2B5EF4-FFF2-40B4-BE49-F238E27FC236}">
                  <a16:creationId xmlns:a16="http://schemas.microsoft.com/office/drawing/2014/main" id="{8E976A14-8803-4746-9B71-E522F8C2D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" y="3388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2795" name="Line 66">
              <a:extLst>
                <a:ext uri="{FF2B5EF4-FFF2-40B4-BE49-F238E27FC236}">
                  <a16:creationId xmlns:a16="http://schemas.microsoft.com/office/drawing/2014/main" id="{E031FDB1-7F3E-4A57-B6FA-B0AB932373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64" y="2032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796" name="Line 69">
              <a:extLst>
                <a:ext uri="{FF2B5EF4-FFF2-40B4-BE49-F238E27FC236}">
                  <a16:creationId xmlns:a16="http://schemas.microsoft.com/office/drawing/2014/main" id="{2895D58F-DAE8-4F54-8F91-098973BC3C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65" y="2489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797" name="Line 72">
              <a:extLst>
                <a:ext uri="{FF2B5EF4-FFF2-40B4-BE49-F238E27FC236}">
                  <a16:creationId xmlns:a16="http://schemas.microsoft.com/office/drawing/2014/main" id="{218A3F3A-E92A-4579-A837-9255264815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66" y="2946"/>
              <a:ext cx="0" cy="228"/>
            </a:xfrm>
            <a:prstGeom prst="line">
              <a:avLst/>
            </a:prstGeom>
            <a:noFill/>
            <a:ln w="38100">
              <a:solidFill>
                <a:srgbClr val="171B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32798" name="Group 73">
              <a:extLst>
                <a:ext uri="{FF2B5EF4-FFF2-40B4-BE49-F238E27FC236}">
                  <a16:creationId xmlns:a16="http://schemas.microsoft.com/office/drawing/2014/main" id="{01F41B09-D1B2-4957-88E2-89E9D4992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3" y="3384"/>
              <a:ext cx="228" cy="228"/>
              <a:chOff x="490" y="2606"/>
              <a:chExt cx="228" cy="228"/>
            </a:xfrm>
          </p:grpSpPr>
          <p:sp>
            <p:nvSpPr>
              <p:cNvPr id="32805" name="Line 74">
                <a:extLst>
                  <a:ext uri="{FF2B5EF4-FFF2-40B4-BE49-F238E27FC236}">
                    <a16:creationId xmlns:a16="http://schemas.microsoft.com/office/drawing/2014/main" id="{7358639D-6D10-4125-9985-72983647B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06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171BA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806" name="Line 75">
                <a:extLst>
                  <a:ext uri="{FF2B5EF4-FFF2-40B4-BE49-F238E27FC236}">
                    <a16:creationId xmlns:a16="http://schemas.microsoft.com/office/drawing/2014/main" id="{C64C7C38-BDF7-4C9E-9234-8EBDE2079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04" y="2616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171BA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2799" name="Text Box 76">
              <a:extLst>
                <a:ext uri="{FF2B5EF4-FFF2-40B4-BE49-F238E27FC236}">
                  <a16:creationId xmlns:a16="http://schemas.microsoft.com/office/drawing/2014/main" id="{C06EEE73-5281-4FC6-ADBB-B1759FA8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" y="1552"/>
              <a:ext cx="478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dirty="0">
                  <a:solidFill>
                    <a:srgbClr val="171BAD"/>
                  </a:solidFill>
                </a:rPr>
                <a:t>4</a:t>
              </a:r>
              <a:endParaRPr lang="en-GB" altLang="en-US" b="1" dirty="0">
                <a:solidFill>
                  <a:srgbClr val="171BAD"/>
                </a:solidFill>
              </a:endParaRPr>
            </a:p>
          </p:txBody>
        </p:sp>
        <p:sp>
          <p:nvSpPr>
            <p:cNvPr id="32800" name="Text Box 77">
              <a:extLst>
                <a:ext uri="{FF2B5EF4-FFF2-40B4-BE49-F238E27FC236}">
                  <a16:creationId xmlns:a16="http://schemas.microsoft.com/office/drawing/2014/main" id="{03E2B50D-2B3C-4168-B962-B31A377EA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584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rgbClr val="171BAD"/>
                  </a:solidFill>
                </a:rPr>
                <a:t>4</a:t>
              </a:r>
              <a:endParaRPr lang="en-GB" altLang="en-US" b="1">
                <a:solidFill>
                  <a:srgbClr val="171BAD"/>
                </a:solidFill>
              </a:endParaRPr>
            </a:p>
          </p:txBody>
        </p:sp>
        <p:sp>
          <p:nvSpPr>
            <p:cNvPr id="32801" name="Line 80">
              <a:extLst>
                <a:ext uri="{FF2B5EF4-FFF2-40B4-BE49-F238E27FC236}">
                  <a16:creationId xmlns:a16="http://schemas.microsoft.com/office/drawing/2014/main" id="{7754C5B2-9065-43D7-B5D5-A4E1D5869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6" y="1362"/>
              <a:ext cx="1079" cy="214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02" name="Line 81">
              <a:extLst>
                <a:ext uri="{FF2B5EF4-FFF2-40B4-BE49-F238E27FC236}">
                  <a16:creationId xmlns:a16="http://schemas.microsoft.com/office/drawing/2014/main" id="{3AE1524F-16CC-4FA4-9CFE-97EB58C87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7" y="2322"/>
              <a:ext cx="2404" cy="11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803" name="Text Box 82">
              <a:extLst>
                <a:ext uri="{FF2B5EF4-FFF2-40B4-BE49-F238E27FC236}">
                  <a16:creationId xmlns:a16="http://schemas.microsoft.com/office/drawing/2014/main" id="{4A547F8B-4DC6-458A-9D83-DBDCCA38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506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 dirty="0">
                  <a:solidFill>
                    <a:schemeClr val="tx2">
                      <a:lumMod val="75000"/>
                    </a:schemeClr>
                  </a:solidFill>
                  <a:sym typeface="Symbol" panose="05050102010706020507" pitchFamily="18" charset="2"/>
                </a:rPr>
                <a:t>R</a:t>
              </a:r>
              <a:r>
                <a:rPr lang="en-US" altLang="en-US" b="1" baseline="30000" dirty="0">
                  <a:solidFill>
                    <a:schemeClr val="tx2">
                      <a:lumMod val="75000"/>
                    </a:schemeClr>
                  </a:solidFill>
                  <a:sym typeface="Symbol" panose="05050102010706020507" pitchFamily="18" charset="2"/>
                </a:rPr>
                <a:t>-1</a:t>
              </a:r>
              <a:endParaRPr lang="en-GB" altLang="en-US" b="1" baseline="30000" dirty="0">
                <a:solidFill>
                  <a:schemeClr val="tx2">
                    <a:lumMod val="75000"/>
                  </a:schemeClr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2804" name="Text Box 83">
              <a:extLst>
                <a:ext uri="{FF2B5EF4-FFF2-40B4-BE49-F238E27FC236}">
                  <a16:creationId xmlns:a16="http://schemas.microsoft.com/office/drawing/2014/main" id="{1E50AB40-18A6-4BEB-8FC5-0189A5A92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856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 dirty="0">
                  <a:solidFill>
                    <a:srgbClr val="00B0F0"/>
                  </a:solidFill>
                  <a:sym typeface="Symbol" panose="05050102010706020507" pitchFamily="18" charset="2"/>
                </a:rPr>
                <a:t>R</a:t>
              </a:r>
              <a:endParaRPr lang="en-GB" altLang="en-US" b="1" baseline="30000" dirty="0">
                <a:solidFill>
                  <a:srgbClr val="00B0F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6DA07C2-9361-4B61-ABC3-DC8A61E82825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1F9E3CAF-34B8-4399-8DEF-8ECCA5EB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BF191-6570-4615-A7B9-75FC6C8615F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CAA1ACB-B31E-4075-A19E-4D04E8674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1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275" name="Rectangle 3">
                <a:extLst>
                  <a:ext uri="{FF2B5EF4-FFF2-40B4-BE49-F238E27FC236}">
                    <a16:creationId xmlns:a16="http://schemas.microsoft.com/office/drawing/2014/main" id="{EA7B3F37-2295-4C2B-89F6-E9BE72B2EC1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52599" y="1308515"/>
                <a:ext cx="9059779" cy="42179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3200" dirty="0">
                    <a:sym typeface="Symbol" panose="05050102010706020507" pitchFamily="18" charset="2"/>
                  </a:rPr>
                  <a:t>2.   (iii)	Write down a simple definition of 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R</a:t>
                </a:r>
                <a:r>
                  <a:rPr lang="en-US" altLang="en-US" sz="3200" baseline="30000" dirty="0">
                    <a:sym typeface="Symbol" panose="05050102010706020507" pitchFamily="18" charset="2"/>
                  </a:rPr>
                  <a:t>-1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.</a:t>
                </a:r>
              </a:p>
              <a:p>
                <a:pPr marL="514350" indent="-514350">
                  <a:buAutoNum type="arabicPeriod"/>
                </a:pPr>
                <a:endParaRPr lang="en-US" altLang="en-US" sz="32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  <a:tabLst>
                    <a:tab pos="1435100" algn="l"/>
                    <a:tab pos="1797050" algn="l"/>
                  </a:tabLst>
                </a:pPr>
                <a:r>
                  <a:rPr lang="en-US" altLang="en-US" dirty="0">
                    <a:sym typeface="Symbol" panose="05050102010706020507" pitchFamily="18" charset="2"/>
                  </a:rPr>
                  <a:t>		</a:t>
                </a:r>
                <a:r>
                  <a:rPr lang="en-US" altLang="en-US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Finding the rule for </a:t>
                </a:r>
                <a:r>
                  <a:rPr lang="en-US" altLang="en-US" b="1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R</a:t>
                </a:r>
                <a:r>
                  <a:rPr lang="en-US" altLang="en-US" b="1" baseline="30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-1</a:t>
                </a:r>
                <a:r>
                  <a:rPr lang="en-US" altLang="en-US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:</a:t>
                </a:r>
              </a:p>
              <a:p>
                <a:pPr marL="1771650" lvl="5" indent="0">
                  <a:buNone/>
                  <a:tabLst>
                    <a:tab pos="2244725" algn="l"/>
                  </a:tabLst>
                </a:pPr>
                <a:r>
                  <a:rPr lang="en-US" altLang="en-US" sz="2800" b="1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y</a:t>
                </a:r>
                <a:r>
                  <a:rPr lang="en-US" altLang="en-US" sz="28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= 2x</a:t>
                </a:r>
                <a:endParaRPr lang="en-US" altLang="en-US" sz="2800" b="1" baseline="30000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marL="1771650" lvl="5" indent="0">
                  <a:buNone/>
                  <a:tabLst>
                    <a:tab pos="2244725" algn="l"/>
                  </a:tabLst>
                </a:pPr>
                <a:r>
                  <a:rPr lang="en-US" altLang="en-US" sz="2800" b="1" i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en-US" sz="28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sz="2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SG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en-US" sz="2800" b="1" kern="0" baseline="300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 </a:t>
                </a:r>
                <a:endParaRPr lang="en-US" altLang="en-US" sz="2800" b="1" kern="0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marL="1771650" lvl="5" indent="0">
                  <a:buNone/>
                  <a:tabLst>
                    <a:tab pos="2244725" algn="l"/>
                  </a:tabLst>
                </a:pPr>
                <a:r>
                  <a:rPr lang="en-US" altLang="en-US" sz="2800" b="1" kern="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Exchanging x and y, we get the rule:</a:t>
                </a:r>
                <a:r>
                  <a:rPr lang="en-SG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SG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SG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SG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800" b="1" kern="0" dirty="0">
                  <a:solidFill>
                    <a:srgbClr val="0070C0"/>
                  </a:solidFill>
                  <a:sym typeface="Symbol" panose="05050102010706020507" pitchFamily="18" charset="2"/>
                </a:endParaRPr>
              </a:p>
              <a:p>
                <a:pPr marL="1028700" lvl="3" indent="0">
                  <a:buNone/>
                  <a:tabLst>
                    <a:tab pos="1436688" algn="l"/>
                  </a:tabLst>
                </a:pPr>
                <a:r>
                  <a:rPr lang="en-US" altLang="en-US" dirty="0">
                    <a:sym typeface="Symbol" panose="05050102010706020507" pitchFamily="18" charset="2"/>
                  </a:rPr>
                  <a:t> 	</a:t>
                </a:r>
              </a:p>
              <a:p>
                <a:pPr marL="1028700" lvl="3" indent="0">
                  <a:buNone/>
                  <a:tabLst>
                    <a:tab pos="1436688" algn="l"/>
                  </a:tabLst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Hence, 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R</a:t>
                </a:r>
                <a:r>
                  <a:rPr lang="en-US" altLang="en-US" sz="3200" baseline="30000" dirty="0">
                    <a:sym typeface="Symbol" panose="05050102010706020507" pitchFamily="18" charset="2"/>
                  </a:rPr>
                  <a:t>-1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= {(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, 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): 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= ½ 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}.</a:t>
                </a: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38275" name="Rectangle 3">
                <a:extLst>
                  <a:ext uri="{FF2B5EF4-FFF2-40B4-BE49-F238E27FC236}">
                    <a16:creationId xmlns:a16="http://schemas.microsoft.com/office/drawing/2014/main" id="{EA7B3F37-2295-4C2B-89F6-E9BE72B2E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52599" y="1308515"/>
                <a:ext cx="9059779" cy="4217990"/>
              </a:xfrm>
              <a:blipFill>
                <a:blip r:embed="rId2"/>
                <a:stretch>
                  <a:fillRect l="-1681" t="-30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FDEA12C-BEA1-4834-A5F4-39CDE8212F51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E946F8D0-D280-4645-BA2C-0BB9EEB5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72523-1103-414B-959E-6029ADEE78C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EF15381-740F-4F06-A62A-5C25276AB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Reflexivity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ED4C6E4-3297-4B9C-A3E2-696B90826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be a relation on the set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reflexive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if and only if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E946F8D0-D280-4645-BA2C-0BB9EEB5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72523-1103-414B-959E-6029ADEE78C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4D6CD1D-89BB-488D-B99E-5595A2F8C26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1183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69DB1-B58B-467C-9549-19166EABF17F}"/>
              </a:ext>
            </a:extLst>
          </p:cNvPr>
          <p:cNvSpPr txBox="1"/>
          <p:nvPr/>
        </p:nvSpPr>
        <p:spPr>
          <a:xfrm>
            <a:off x="245790" y="1492686"/>
            <a:ext cx="5086349" cy="419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Example 1: Let B1 = {s, t} and let </a:t>
            </a: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R1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 be the relation on B1 given by </a:t>
            </a:r>
          </a:p>
          <a:p>
            <a:pPr marL="0" indent="0">
              <a:buNone/>
            </a:pP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		R1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 = {(s, s), (t, t)}.</a:t>
            </a:r>
          </a:p>
          <a:p>
            <a:pPr marL="0" indent="0">
              <a:buNone/>
            </a:pPr>
            <a:endParaRPr lang="en-US" altLang="en-US" sz="22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Verification/Proof: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	Verifying each x  B1 as follows:</a:t>
            </a:r>
          </a:p>
          <a:p>
            <a:pPr marL="0" marR="0" lvl="0" indent="0" algn="l" defTabSz="477838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343025" algn="l"/>
              </a:tabLst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	s  B1: (s, s)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R1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		t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  B1: (t, t)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R1</a:t>
            </a:r>
          </a:p>
          <a:p>
            <a:pPr marL="987425" marR="0" lvl="0" indent="-987425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8650" algn="l"/>
              </a:tabLst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	So, the statement,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x  B1, (x, x)  </a:t>
            </a:r>
            <a:r>
              <a:rPr kumimoji="0" lang="en-US" alt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R1, is true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	Hence, R1 is reflexive.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endParaRPr lang="en-US" altLang="en-US" sz="2200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399CA-1165-4513-A516-DE9EF276A4F9}"/>
              </a:ext>
            </a:extLst>
          </p:cNvPr>
          <p:cNvSpPr txBox="1"/>
          <p:nvPr/>
        </p:nvSpPr>
        <p:spPr>
          <a:xfrm>
            <a:off x="5939589" y="1492686"/>
            <a:ext cx="5929992" cy="4602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Example 2: Let B2 = {s, t, u} and let </a:t>
            </a:r>
            <a:r>
              <a:rPr lang="en-US" altLang="en-US" sz="22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R2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be the relation on B2 given by </a:t>
            </a:r>
          </a:p>
          <a:p>
            <a:pPr marL="0" indent="0">
              <a:buNone/>
            </a:pPr>
            <a:r>
              <a:rPr lang="en-US" altLang="en-US" sz="22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R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2= {(s, s), (t, t)}.</a:t>
            </a:r>
          </a:p>
          <a:p>
            <a:pPr marL="0" indent="0">
              <a:buNone/>
            </a:pPr>
            <a:endParaRPr lang="en-US" altLang="en-US" sz="2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Verification/Proof: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Verifying each x  B2 as follows: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s  B2: (s, s)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R2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en-US" sz="22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t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 B2: (t, t)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R2</a:t>
            </a:r>
          </a:p>
          <a:p>
            <a:pPr marL="987425" indent="-987425"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		u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 B2: But, (u, u) 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R2</a:t>
            </a:r>
          </a:p>
          <a:p>
            <a:pPr marL="1166813" marR="0" lvl="0" indent="-11668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719138" algn="l"/>
              </a:tabLst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So, the statement,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x  B2, (x, x) 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R2,  </a:t>
            </a:r>
            <a:r>
              <a:rPr kumimoji="0" lang="en-US" altLang="en-US" sz="2200" b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is false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.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Hence, R2 is not reflexive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endParaRPr lang="en-US" altLang="en-US" sz="28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D1B6237-E920-4EDF-A10E-911A9C967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358" y="136523"/>
            <a:ext cx="119192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Reflexivity: Example 1 and 2 (Relations listed out directly)</a:t>
            </a:r>
            <a:endParaRPr lang="en-GB" altLang="en-US" sz="3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6ECB0195-77E7-4C0E-ABF7-38F3F4C4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85784B-FA1E-4F9A-96DA-55DC312CC38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093B94-42E5-479D-A208-C2C2CBA1B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358" y="136523"/>
            <a:ext cx="119192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Reflexivity: Example 3 (Relation defined using set builder notation)</a:t>
            </a:r>
            <a:endParaRPr lang="en-GB" altLang="en-US" sz="3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54D1A047-1165-40F6-925D-B279951E3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9126" y="1552575"/>
            <a:ext cx="11333748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be a relation on ℕ defined by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a factor of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For each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ℕ, x = 1x.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Hence, x is a factor of itself. 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Thus,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so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reflexive.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Informally</a:t>
            </a:r>
            <a:r>
              <a:rPr lang="en-US" altLang="en-US" dirty="0">
                <a:sym typeface="Symbol" panose="05050102010706020507" pitchFamily="18" charset="2"/>
              </a:rPr>
              <a:t>, a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on a set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is reflexive if each element in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is related to itself by R.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8A079044-6287-4D00-A0E9-CEB6382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CB781-811A-412D-9A60-F3733C861CF1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47C84A-B231-4861-8355-B3444A5E6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AC49957-220D-499B-AEB0-966CCB5E6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be a relation on the set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symmetric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if and only if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y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 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). 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8A079044-6287-4D00-A0E9-CEB6382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CB781-811A-412D-9A60-F3733C861CF1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5BA67-C4CD-4C5D-AAC9-5840676E1AEA}"/>
              </a:ext>
            </a:extLst>
          </p:cNvPr>
          <p:cNvSpPr txBox="1"/>
          <p:nvPr/>
        </p:nvSpPr>
        <p:spPr>
          <a:xfrm>
            <a:off x="250943" y="1516648"/>
            <a:ext cx="5437415" cy="449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Example 1: Let B3 = {s, t} and let </a:t>
            </a: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R3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 be the relation on B3 given by </a:t>
            </a:r>
          </a:p>
          <a:p>
            <a:pPr marL="0" indent="0">
              <a:buNone/>
            </a:pP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		R3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 = {(s, s), (t, t)}.</a:t>
            </a:r>
          </a:p>
          <a:p>
            <a:pPr marL="0" indent="0">
              <a:buNone/>
            </a:pPr>
            <a:endParaRPr lang="en-US" altLang="en-US" sz="22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Verification/Proof: </a:t>
            </a:r>
          </a:p>
          <a:p>
            <a:pPr marL="358775" marR="0" lvl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Verifying each x, y  B3 with (x, y)  R3 as follows: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719138" algn="l"/>
              </a:tabLst>
              <a:defRPr/>
            </a:pP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	s, s  B3 with (s, s)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R3: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 (s, s)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R3 </a:t>
            </a:r>
          </a:p>
          <a:p>
            <a:pPr marL="358775" indent="-358775" defTabSz="358775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		t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, t  B3 with (t, t)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R3: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 (t, t)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R3 </a:t>
            </a:r>
          </a:p>
          <a:p>
            <a:pPr marL="809625" indent="-809625" defTabSz="358775">
              <a:lnSpc>
                <a:spcPct val="90000"/>
              </a:lnSpc>
              <a:spcBef>
                <a:spcPts val="750"/>
              </a:spcBef>
              <a:tabLst>
                <a:tab pos="360363" algn="l"/>
              </a:tabLst>
              <a:defRPr/>
            </a:pP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	</a:t>
            </a:r>
            <a:r>
              <a:rPr lang="en-US" altLang="en-US" sz="2200" dirty="0">
                <a:solidFill>
                  <a:srgbClr val="00B050"/>
                </a:solidFill>
                <a:sym typeface="Symbol" panose="05050102010706020507" pitchFamily="18" charset="2"/>
              </a:rPr>
              <a:t>So, the statement,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x, y  B3 such that (x, y) 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R3 implies  (y, x)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 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R3, is true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. </a:t>
            </a: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</a:p>
          <a:p>
            <a:pPr marL="358775" indent="-358775" defTabSz="358775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en-US" sz="2200" i="1" dirty="0">
                <a:solidFill>
                  <a:srgbClr val="00B050"/>
                </a:solidFill>
                <a:sym typeface="Symbol" panose="05050102010706020507" pitchFamily="18" charset="2"/>
              </a:rPr>
              <a:t>	Hence R3 is symmetric.</a:t>
            </a:r>
            <a:endParaRPr lang="en-US" altLang="en-US" sz="2200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A912-C22C-403F-BFDB-16693FBC3836}"/>
              </a:ext>
            </a:extLst>
          </p:cNvPr>
          <p:cNvSpPr txBox="1"/>
          <p:nvPr/>
        </p:nvSpPr>
        <p:spPr>
          <a:xfrm>
            <a:off x="5688358" y="1516648"/>
            <a:ext cx="6490608" cy="426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Example 2: Let B4 = {s, t, u} and let </a:t>
            </a:r>
            <a:r>
              <a:rPr lang="en-US" altLang="en-US" sz="22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R4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be the relation on B4 given by </a:t>
            </a:r>
          </a:p>
          <a:p>
            <a:pPr marL="0" indent="0">
              <a:buNone/>
            </a:pPr>
            <a:r>
              <a:rPr lang="en-US" altLang="en-US" sz="22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R4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= {(s, s), (t, t), (t, u)}.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Verification/Proof: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61950" algn="l"/>
                <a:tab pos="719138" algn="l"/>
              </a:tabLst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Verifying each x, y  B4 with (x, y)  B4 as follows: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58775" algn="l"/>
              </a:tabLst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s, s  B4 with (s, s)  R4: (s, s)  R4 </a:t>
            </a:r>
          </a:p>
          <a:p>
            <a:pPr marL="0" marR="0" lvl="0" indent="0" algn="l" defTabSz="719138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58775" algn="l"/>
              </a:tabLst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t, t  B4 with (t, t)  R4: (t, t)  R4 </a:t>
            </a:r>
          </a:p>
          <a:p>
            <a:pPr marL="0" marR="0" lvl="0" indent="0" algn="l" defTabSz="719138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58775" algn="l"/>
              </a:tabLst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t, u  B4 with (t, u)  R4: But, (u, t)  R4 </a:t>
            </a:r>
          </a:p>
          <a:p>
            <a:pPr marL="714375" marR="0" lvl="0" indent="-714375" algn="l" defTabSz="719138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61950" algn="l"/>
                <a:tab pos="534988" algn="l"/>
              </a:tabLst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So, the statement, x, y  B4 such that (x, y)  R4 implies (y, x)  R4,  is false. 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58775" algn="l"/>
              </a:tabLst>
              <a:defRPr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Hence R4 is not symmetric.</a:t>
            </a:r>
            <a:endParaRPr lang="en-US" altLang="en-US" sz="28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1980E68-192F-4EB4-8D88-D03B018E6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775" y="0"/>
            <a:ext cx="119192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Symmetry: Example 1 and 2 (Relations listed out directly)</a:t>
            </a:r>
            <a:endParaRPr lang="en-GB" altLang="en-US" sz="3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F3FA3449-86EC-4F55-8718-4D2092C3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B136D-63D2-4C1C-9D5F-04D04F9A532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359523D2-4521-4F40-BE72-41FAA9DBC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416" y="1426746"/>
            <a:ext cx="10351168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be a relation on </a:t>
            </a:r>
            <a:r>
              <a:rPr lang="en-US" altLang="en-US" dirty="0"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 given by 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	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ab</a:t>
            </a:r>
            <a:r>
              <a:rPr lang="en-US" altLang="en-US" dirty="0">
                <a:sym typeface="Symbol" panose="05050102010706020507" pitchFamily="18" charset="2"/>
              </a:rPr>
              <a:t>  0}.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dirty="0"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, if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i="1" dirty="0">
                <a:sym typeface="Symbol" panose="05050102010706020507" pitchFamily="18" charset="2"/>
              </a:rPr>
              <a:t>ab</a:t>
            </a:r>
            <a:r>
              <a:rPr lang="en-US" altLang="en-US" dirty="0">
                <a:sym typeface="Symbol" panose="05050102010706020507" pitchFamily="18" charset="2"/>
              </a:rPr>
              <a:t>  0.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This implies that </a:t>
            </a:r>
            <a:r>
              <a:rPr lang="en-US" altLang="en-US" i="1" dirty="0" err="1">
                <a:sym typeface="Symbol" panose="05050102010706020507" pitchFamily="18" charset="2"/>
              </a:rPr>
              <a:t>ba</a:t>
            </a:r>
            <a:r>
              <a:rPr lang="en-US" altLang="en-US" dirty="0">
                <a:sym typeface="Symbol" panose="05050102010706020507" pitchFamily="18" charset="2"/>
              </a:rPr>
              <a:t>  0.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Thus, then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Hence,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is symmetric.</a:t>
            </a:r>
            <a:endParaRPr lang="en-US" altLang="en-US" b="1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b="1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Informally</a:t>
            </a:r>
            <a:r>
              <a:rPr lang="en-US" altLang="en-US" dirty="0">
                <a:sym typeface="Symbol" panose="05050102010706020507" pitchFamily="18" charset="2"/>
              </a:rPr>
              <a:t>, a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on a set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is symmetric if you can “swap” the elements in ordered pairs in 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around and still get ordered pairs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B1ABFC-E3A6-4569-8344-C309BCD95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358" y="136523"/>
            <a:ext cx="119192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Symmetry: Example 3 (Relation defined using set builder notation)</a:t>
            </a:r>
            <a:endParaRPr lang="en-GB" altLang="en-US" sz="3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979B787-7B31-468F-AD3C-B4BF5F1A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5571D7-F455-4AF9-AA84-71B7BF68D2A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6CB1AFC-A44D-4306-8C4B-E759F9662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EDB8108-080F-42B1-B3F0-D906F9A1C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be a relation on the set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transitive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if and only if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 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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8917" name="Rectangle 8">
            <a:extLst>
              <a:ext uri="{FF2B5EF4-FFF2-40B4-BE49-F238E27FC236}">
                <a16:creationId xmlns:a16="http://schemas.microsoft.com/office/drawing/2014/main" id="{024EA433-96E0-4F3A-A74E-CE906563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629" y="2684464"/>
            <a:ext cx="3206337" cy="5693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979B787-7B31-468F-AD3C-B4BF5F1A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5571D7-F455-4AF9-AA84-71B7BF68D2A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5BC8D-E679-465E-8C37-69ED980ABEC1}"/>
              </a:ext>
            </a:extLst>
          </p:cNvPr>
          <p:cNvSpPr txBox="1"/>
          <p:nvPr/>
        </p:nvSpPr>
        <p:spPr>
          <a:xfrm>
            <a:off x="27213" y="1558711"/>
            <a:ext cx="5674179" cy="414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Example 1: Let B5 = {s, t, u} and let </a:t>
            </a:r>
            <a:r>
              <a:rPr lang="en-US" altLang="en-US" sz="2000" i="1" dirty="0">
                <a:solidFill>
                  <a:srgbClr val="00B050"/>
                </a:solidFill>
                <a:sym typeface="Symbol" panose="05050102010706020507" pitchFamily="18" charset="2"/>
              </a:rPr>
              <a:t>R5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 be the relation on B5 given by </a:t>
            </a:r>
          </a:p>
          <a:p>
            <a:pPr marL="0" indent="0">
              <a:buNone/>
            </a:pPr>
            <a:r>
              <a:rPr lang="en-US" altLang="en-US" sz="2000" i="1" dirty="0">
                <a:solidFill>
                  <a:srgbClr val="00B050"/>
                </a:solidFill>
                <a:sym typeface="Symbol" panose="05050102010706020507" pitchFamily="18" charset="2"/>
              </a:rPr>
              <a:t>		R5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 = {(s, s), (t, t)}.</a:t>
            </a:r>
          </a:p>
          <a:p>
            <a:pPr marL="0" indent="0">
              <a:buNone/>
            </a:pPr>
            <a:endParaRPr lang="en-US" altLang="en-US" sz="8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Verification/Proof: </a:t>
            </a:r>
          </a:p>
          <a:p>
            <a:pPr marL="358775" marR="0" lvl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Verifying each x, y, z B5 with (x, y)  R5 and (y, z)  R5  as follows:</a:t>
            </a:r>
          </a:p>
          <a:p>
            <a:pPr marL="985838" marR="0" lvl="0" indent="-6286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8650" algn="l"/>
              </a:tabLst>
              <a:defRPr/>
            </a:pP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	Since there is no x, y, z B5 with (x, y)  R5 and (y, z)  R5,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 there is </a:t>
            </a:r>
            <a:r>
              <a:rPr lang="en-US" altLang="en-US" sz="2000" i="1" dirty="0">
                <a:solidFill>
                  <a:srgbClr val="00B050"/>
                </a:solidFill>
                <a:sym typeface="Symbol" panose="05050102010706020507" pitchFamily="18" charset="2"/>
              </a:rPr>
              <a:t>nothing to check.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628650" indent="-628650" defTabSz="358775">
              <a:lnSpc>
                <a:spcPct val="90000"/>
              </a:lnSpc>
              <a:spcBef>
                <a:spcPts val="750"/>
              </a:spcBef>
              <a:tabLst>
                <a:tab pos="358775" algn="l"/>
              </a:tabLst>
              <a:defRPr/>
            </a:pPr>
            <a:r>
              <a:rPr lang="en-US" altLang="en-US" sz="2000" i="1" dirty="0">
                <a:solidFill>
                  <a:srgbClr val="00B050"/>
                </a:solidFill>
                <a:sym typeface="Symbol" panose="05050102010706020507" pitchFamily="18" charset="2"/>
              </a:rPr>
              <a:t>	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So, the statement,  x, y, z B5 such that (x, y)  R5 and (y, z)  R5  implies (x, z)  R5,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is satisfied</a:t>
            </a:r>
            <a:r>
              <a:rPr lang="en-US" altLang="en-US" sz="2000" i="1" dirty="0">
                <a:solidFill>
                  <a:srgbClr val="00B050"/>
                </a:solidFill>
                <a:sym typeface="Symbol" panose="05050102010706020507" pitchFamily="18" charset="2"/>
              </a:rPr>
              <a:t> (no violation of this predicate on R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5) 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. </a:t>
            </a:r>
            <a:endParaRPr lang="en-US" altLang="en-US" sz="2000" i="1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358775" indent="-358775" defTabSz="358775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en-US" sz="2000" i="1" dirty="0">
                <a:solidFill>
                  <a:srgbClr val="00B050"/>
                </a:solidFill>
                <a:sym typeface="Symbol" panose="05050102010706020507" pitchFamily="18" charset="2"/>
              </a:rPr>
              <a:t>	Hence R5 is transitive.</a:t>
            </a:r>
            <a:endParaRPr lang="en-US" altLang="en-US" sz="2000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F5CF9-066F-48E3-818A-BD3E4981F023}"/>
              </a:ext>
            </a:extLst>
          </p:cNvPr>
          <p:cNvSpPr txBox="1"/>
          <p:nvPr/>
        </p:nvSpPr>
        <p:spPr>
          <a:xfrm>
            <a:off x="5674179" y="1590731"/>
            <a:ext cx="6490608" cy="4349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Example 2: Let B6 = {s, t, u} and let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R6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be the relation on B6 given by </a:t>
            </a:r>
          </a:p>
          <a:p>
            <a:pPr marL="0" indent="0">
              <a:buNone/>
            </a:pP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	R6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 = {(s, s), (t, t), (t, u), (u, t)}.</a:t>
            </a:r>
          </a:p>
          <a:p>
            <a:pPr marL="0" indent="0">
              <a:buNone/>
            </a:pPr>
            <a:endParaRPr lang="en-US" altLang="en-US" sz="8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Verification/Proof: 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719138" algn="l"/>
              </a:tabLst>
              <a:defRPr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Verifying each x, y, z B6 with (x, y)  R6 and (y, z)  R6  as follows: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tabLst>
                <a:tab pos="361950" algn="l"/>
              </a:tabLst>
              <a:defRPr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t, u, t B6 with (t, u)  R6 and (u, t)  R6: (t, t)  R6</a:t>
            </a:r>
          </a:p>
          <a:p>
            <a:pPr marL="361950" marR="0" lvl="0" indent="-3619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61950" algn="l"/>
              </a:tabLst>
              <a:defRPr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t, t, u B6 with (t, t)  R6 and (t, u)  R6: (t, u)  R6 </a:t>
            </a:r>
          </a:p>
          <a:p>
            <a:pPr marL="361950" indent="-361950" defTabSz="719138">
              <a:lnSpc>
                <a:spcPct val="90000"/>
              </a:lnSpc>
              <a:spcBef>
                <a:spcPts val="750"/>
              </a:spcBef>
              <a:tabLst>
                <a:tab pos="715963" algn="l"/>
              </a:tabLst>
              <a:defRPr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	u, u, t B6 with (u, t)  R6 and (t, u)  R6: But (u, u)  R6 </a:t>
            </a:r>
          </a:p>
          <a:p>
            <a:pPr marL="358775" marR="0" lvl="0" indent="-358775" algn="l" defTabSz="719138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5475" algn="l"/>
              </a:tabLst>
              <a:defRPr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So, the statement,  x, y, z B6 such that (x, y)  R6 and (y, z)  R6  implies (x, y)  R6, is false. 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58775" algn="l"/>
              </a:tabLst>
              <a:defRPr/>
            </a:pP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Hence R6 is not transitive.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B116136-0B6B-4D24-87C6-20085B5DB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775" y="0"/>
            <a:ext cx="119192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Transitivity: Example 1 and 2 (Relations listed out directly)</a:t>
            </a:r>
            <a:endParaRPr lang="en-GB" altLang="en-US" sz="3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141720D6-EB9A-493B-82FC-1E5C5EA0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16BDB-6AF8-4C33-833B-67D87D5A54E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28D7BE-0436-4235-A6F5-23CCE14D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2165351"/>
            <a:ext cx="8785225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5a</a:t>
            </a:r>
          </a:p>
          <a:p>
            <a:pPr eaLnBrk="1" hangingPunct="1">
              <a:defRPr/>
            </a:pPr>
            <a:r>
              <a:rPr lang="en-US" altLang="en-US" sz="6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lang="en-GB" altLang="en-US" sz="6000" b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8096A43C-70EF-4BCF-95AE-F717BDA1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0356EE-E03C-4477-9E16-5318398DC80E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ABFCB37D-C43B-46F0-B763-28C757A32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be the relation on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 </a:t>
            </a:r>
            <a:r>
              <a:rPr lang="en-US" altLang="en-US" dirty="0">
                <a:ea typeface="ＭＳ 明朝" panose="02020609040205080304" pitchFamily="49" charset="-128"/>
              </a:rPr>
              <a:t>defined by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&lt;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(x, y)  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and (y, z)  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. Since (x, y)  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, x &lt; y. Since (y, z)  R</a:t>
            </a:r>
            <a:r>
              <a:rPr lang="en-US" altLang="en-US" baseline="-25000" dirty="0">
                <a:sym typeface="Symbol" panose="05050102010706020507" pitchFamily="18" charset="2"/>
              </a:rPr>
              <a:t>3 </a:t>
            </a:r>
            <a:r>
              <a:rPr lang="en-US" altLang="en-US" dirty="0">
                <a:sym typeface="Symbol" panose="05050102010706020507" pitchFamily="18" charset="2"/>
              </a:rPr>
              <a:t>, y &lt; z.  This implies that x &lt; z. Hence, (x, z)  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. Therefore, R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is transitive.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78775B-1AEC-4BFB-9048-C10C3DFCE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6523"/>
            <a:ext cx="1219199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Transitivity: Example 3 (Relation defined using set builder notation)</a:t>
            </a:r>
            <a:endParaRPr lang="en-GB" altLang="en-US" sz="3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9F2D9991-DA92-4311-8F50-24883D8A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FACA2-DCB8-4BF8-AC42-432FEDC3153B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A503935-C950-494A-B7ED-036AD0947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Relations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F2559EB-45D8-4A6F-92F6-6F5797116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Let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be a relation on the set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is an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equivalence relation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on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if and only if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is </a:t>
            </a:r>
            <a:r>
              <a:rPr lang="en-US" altLang="en-US" i="1">
                <a:sym typeface="Symbol" panose="05050102010706020507" pitchFamily="18" charset="2"/>
              </a:rPr>
              <a:t>reflexive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 i="1">
                <a:sym typeface="Symbol" panose="05050102010706020507" pitchFamily="18" charset="2"/>
              </a:rPr>
              <a:t>symmetric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i="1">
                <a:sym typeface="Symbol" panose="05050102010706020507" pitchFamily="18" charset="2"/>
              </a:rPr>
              <a:t>transitive</a:t>
            </a:r>
            <a:r>
              <a:rPr lang="en-US" altLang="en-US">
                <a:sym typeface="Symbol" panose="05050102010706020507" pitchFamily="18" charset="2"/>
              </a:rPr>
              <a:t> on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BB589CAA-F803-4E8E-9C2A-C7369DCD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234DEB-7794-4489-8E14-4DF96C4E342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36D9151-53E0-4F8F-86B2-3900E8361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Relation: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C48BB5B9-C4EC-43F2-B356-02D7D6DE8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984251"/>
            <a:ext cx="9043988" cy="5280025"/>
          </a:xfrm>
        </p:spPr>
        <p:txBody>
          <a:bodyPr>
            <a:normAutofit fontScale="92500" lnSpcReduction="10000"/>
          </a:bodyPr>
          <a:lstStyle/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dirty="0">
                <a:sym typeface="Symbol" panose="05050102010706020507" pitchFamily="18" charset="2"/>
              </a:rPr>
              <a:t>1.	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be a identity relation 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. Then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an equivalence relation.</a:t>
            </a:r>
          </a:p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i="1" dirty="0">
                <a:sym typeface="Symbol" panose="05050102010706020507" pitchFamily="18" charset="2"/>
              </a:rPr>
              <a:t>	Proof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i="1" dirty="0">
                <a:sym typeface="Symbol" panose="05050102010706020507" pitchFamily="18" charset="2"/>
              </a:rPr>
              <a:t>	Reflexive</a:t>
            </a:r>
            <a:r>
              <a:rPr lang="en-US" altLang="en-US" dirty="0">
                <a:sym typeface="Symbol" panose="05050102010706020507" pitchFamily="18" charset="2"/>
              </a:rPr>
              <a:t>: 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that is,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. 	</a:t>
            </a:r>
          </a:p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dirty="0">
                <a:sym typeface="Symbol" panose="05050102010706020507" pitchFamily="18" charset="2"/>
              </a:rPr>
              <a:t>		Thus,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reflexive.</a:t>
            </a:r>
          </a:p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i="1" dirty="0">
                <a:sym typeface="Symbol" panose="05050102010706020507" pitchFamily="18" charset="2"/>
              </a:rPr>
              <a:t>	Symmetric</a:t>
            </a:r>
            <a:r>
              <a:rPr lang="en-US" altLang="en-US" dirty="0">
                <a:sym typeface="Symbol" panose="05050102010706020507" pitchFamily="18" charset="2"/>
              </a:rPr>
              <a:t>: 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, if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b.</a:t>
            </a:r>
          </a:p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dirty="0">
                <a:sym typeface="Symbol" panose="05050102010706020507" pitchFamily="18" charset="2"/>
              </a:rPr>
              <a:t>		Thus,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and hence,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. 	</a:t>
            </a:r>
          </a:p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dirty="0">
                <a:sym typeface="Symbol" panose="05050102010706020507" pitchFamily="18" charset="2"/>
              </a:rPr>
              <a:t>		Hence,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is symmetric.</a:t>
            </a:r>
          </a:p>
          <a:p>
            <a:pPr marL="363538" indent="-363538">
              <a:buNone/>
              <a:tabLst>
                <a:tab pos="363538" algn="l"/>
              </a:tabLst>
              <a:defRPr/>
            </a:pPr>
            <a:r>
              <a:rPr lang="en-US" altLang="en-US" dirty="0">
                <a:sym typeface="Symbol" panose="05050102010706020507" pitchFamily="18" charset="2"/>
              </a:rPr>
              <a:t> 	</a:t>
            </a:r>
            <a:r>
              <a:rPr lang="en-US" altLang="en-US" i="1" dirty="0">
                <a:sym typeface="Symbol" panose="05050102010706020507" pitchFamily="18" charset="2"/>
              </a:rPr>
              <a:t>Transitive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</a:p>
          <a:p>
            <a:pPr marL="628650" indent="-628650">
              <a:buNone/>
              <a:tabLst>
                <a:tab pos="628650" algn="l"/>
              </a:tabLst>
              <a:defRPr/>
            </a:pPr>
            <a:r>
              <a:rPr lang="en-US" altLang="en-US" dirty="0">
                <a:sym typeface="Symbol" panose="05050102010706020507" pitchFamily="18" charset="2"/>
              </a:rPr>
              <a:t>	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, if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and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c.</a:t>
            </a:r>
            <a:r>
              <a:rPr lang="en-US" altLang="en-US" dirty="0">
                <a:sym typeface="Symbol" panose="05050102010706020507" pitchFamily="18" charset="2"/>
              </a:rPr>
              <a:t> Thus, </a:t>
            </a:r>
            <a:r>
              <a:rPr lang="en-US" altLang="en-US" i="1" dirty="0"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, and hence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363538" indent="-363538">
              <a:buNone/>
              <a:tabLst>
                <a:tab pos="355600" algn="l"/>
                <a:tab pos="628650" algn="l"/>
              </a:tabLst>
              <a:defRPr/>
            </a:pPr>
            <a:r>
              <a:rPr lang="en-US" altLang="en-US" dirty="0">
                <a:sym typeface="Symbol" panose="05050102010706020507" pitchFamily="18" charset="2"/>
              </a:rPr>
              <a:t>			Therefore,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transitive. </a:t>
            </a:r>
          </a:p>
          <a:p>
            <a:pPr marL="0" indent="0" defTabSz="628650"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	Therefore,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an equivalence relation.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F421403-BC29-4F24-80EA-A2E1D19E4466}"/>
              </a:ext>
            </a:extLst>
          </p:cNvPr>
          <p:cNvSpPr txBox="1"/>
          <p:nvPr/>
        </p:nvSpPr>
        <p:spPr>
          <a:xfrm>
            <a:off x="9060720" y="2622755"/>
            <a:ext cx="2767486" cy="1200329"/>
          </a:xfrm>
          <a:prstGeom prst="rect">
            <a:avLst/>
          </a:prstGeom>
          <a:gradFill>
            <a:gsLst>
              <a:gs pos="12925">
                <a:schemeClr val="accent1">
                  <a:lumMod val="45000"/>
                  <a:lumOff val="55000"/>
                  <a:alpha val="59000"/>
                </a:schemeClr>
              </a:gs>
              <a:gs pos="81000">
                <a:srgbClr val="00B050"/>
              </a:gs>
              <a:gs pos="83000">
                <a:schemeClr val="accent1">
                  <a:lumMod val="45000"/>
                  <a:lumOff val="55000"/>
                  <a:alpha val="59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Note: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Identity Relation:</a:t>
            </a:r>
          </a:p>
          <a:p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ℝ}</a:t>
            </a:r>
          </a:p>
          <a:p>
            <a:endParaRPr lang="en-SG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85003CEA-2575-40B8-BB44-BA3A4768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381B0-D5BE-4353-A924-DD40C86E198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9BD70B0-8AFF-45E2-BA24-358E26E0B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Non-Equivalence Relation: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9374EBDC-6D30-4450-B9C2-1B20A6F1E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2.	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be the relation on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 given by 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	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ab</a:t>
            </a:r>
            <a:r>
              <a:rPr lang="en-US" altLang="en-US" dirty="0">
                <a:sym typeface="Symbol" panose="05050102010706020507" pitchFamily="18" charset="2"/>
              </a:rPr>
              <a:t>  0}.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Reflexive</a:t>
            </a:r>
            <a:r>
              <a:rPr lang="en-US" altLang="en-US" dirty="0">
                <a:sym typeface="Symbol" panose="05050102010706020507" pitchFamily="18" charset="2"/>
              </a:rPr>
              <a:t>: We must show 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 0.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But, we note that 0 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 and 0  0 = 0.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Hence, (0, 0) 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Therefore,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is NOT reflexive. 	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Therefore,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is not an equivalence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CE349C87-48BF-4504-A01F-B4131BFE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3114" y="6492875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DEBA79-A43F-45EC-8736-C72937586B9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920005A-BAE1-46B1-892F-D2C74F0C5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9060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380A9CCB-932A-4E05-8DD7-917DCF0F2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3765" y="641268"/>
            <a:ext cx="11162805" cy="6044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Consider the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en-US" dirty="0"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 given by 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	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ab</a:t>
            </a:r>
            <a:r>
              <a:rPr lang="en-US" altLang="en-US" dirty="0">
                <a:sym typeface="Symbol" panose="05050102010706020507" pitchFamily="18" charset="2"/>
              </a:rPr>
              <a:t>  0}.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Is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symmetric or transitive?</a:t>
            </a:r>
            <a:r>
              <a:rPr lang="en-US" altLang="en-US" i="1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Symmetric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dirty="0"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, if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i="1" dirty="0">
                <a:sym typeface="Symbol" panose="05050102010706020507" pitchFamily="18" charset="2"/>
              </a:rPr>
              <a:t>ab</a:t>
            </a:r>
            <a:r>
              <a:rPr lang="en-US" altLang="en-US" dirty="0">
                <a:sym typeface="Symbol" panose="05050102010706020507" pitchFamily="18" charset="2"/>
              </a:rPr>
              <a:t>  0.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This implies that </a:t>
            </a:r>
            <a:r>
              <a:rPr lang="en-US" altLang="en-US" i="1" dirty="0" err="1">
                <a:sym typeface="Symbol" panose="05050102010706020507" pitchFamily="18" charset="2"/>
              </a:rPr>
              <a:t>ba</a:t>
            </a:r>
            <a:r>
              <a:rPr lang="en-US" altLang="en-US" dirty="0">
                <a:sym typeface="Symbol" panose="05050102010706020507" pitchFamily="18" charset="2"/>
              </a:rPr>
              <a:t>  0.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Thus, then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Hence,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is symmetric.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Transitive</a:t>
            </a:r>
            <a:r>
              <a:rPr lang="en-US" altLang="en-US" dirty="0">
                <a:sym typeface="Symbol" panose="05050102010706020507" pitchFamily="18" charset="2"/>
              </a:rPr>
              <a:t>:</a:t>
            </a:r>
          </a:p>
          <a:p>
            <a:pPr marL="0" indent="0" defTabSz="927100">
              <a:buNone/>
              <a:tabLst>
                <a:tab pos="1790700" algn="l"/>
                <a:tab pos="27813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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dirty="0"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, if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and 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i="1" dirty="0">
                <a:sym typeface="Symbol" panose="05050102010706020507" pitchFamily="18" charset="2"/>
              </a:rPr>
              <a:t>ab </a:t>
            </a:r>
            <a:r>
              <a:rPr lang="en-US" altLang="en-US" dirty="0">
                <a:sym typeface="Symbol" panose="05050102010706020507" pitchFamily="18" charset="2"/>
              </a:rPr>
              <a:t> 0 and </a:t>
            </a:r>
            <a:r>
              <a:rPr lang="en-US" altLang="en-US" i="1" dirty="0" err="1">
                <a:sym typeface="Symbol" panose="05050102010706020507" pitchFamily="18" charset="2"/>
              </a:rPr>
              <a:t>bc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 0.</a:t>
            </a:r>
          </a:p>
          <a:p>
            <a:pPr marL="0" indent="0" defTabSz="927100">
              <a:buNone/>
              <a:tabLst>
                <a:tab pos="1790700" algn="l"/>
                <a:tab pos="27813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This implies that </a:t>
            </a:r>
            <a:r>
              <a:rPr lang="en-US" altLang="en-US" i="1" dirty="0">
                <a:sym typeface="Symbol" panose="05050102010706020507" pitchFamily="18" charset="2"/>
              </a:rPr>
              <a:t>ac </a:t>
            </a:r>
            <a:r>
              <a:rPr lang="en-US" altLang="en-US" dirty="0">
                <a:sym typeface="Symbol" panose="05050102010706020507" pitchFamily="18" charset="2"/>
              </a:rPr>
              <a:t> 0.</a:t>
            </a:r>
          </a:p>
          <a:p>
            <a:pPr marL="0" indent="0" defTabSz="927100">
              <a:buNone/>
              <a:tabLst>
                <a:tab pos="1790700" algn="l"/>
                <a:tab pos="27813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Thus, 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 defTabSz="927100">
              <a:buNone/>
              <a:tabLst>
                <a:tab pos="1790700" algn="l"/>
                <a:tab pos="2781300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Hence,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is transitive.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4CE4BB1-1E64-452C-BC41-16361308EF00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FF802792-B5AA-44E2-B575-3F90B6F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D4332C-809A-40DD-B91E-C5981F87EF3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23E7C99-8F89-48E2-A5B5-CD7C329F2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6FB1BCA3-DD5A-4A6E-868D-D60D307CD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(ii)	How can we adjust the relation so that it becomes and 	equivalence relation?</a:t>
            </a:r>
            <a:r>
              <a:rPr lang="en-US" altLang="en-US" i="1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r>
              <a:rPr lang="en-US" altLang="en-US" i="1">
                <a:sym typeface="Symbol" panose="05050102010706020507" pitchFamily="18" charset="2"/>
              </a:rPr>
              <a:t>	</a:t>
            </a:r>
            <a:r>
              <a:rPr lang="en-US" altLang="en-US">
                <a:sym typeface="Symbol" panose="05050102010706020507" pitchFamily="18" charset="2"/>
              </a:rPr>
              <a:t>Adjust </a:t>
            </a:r>
            <a:r>
              <a:rPr lang="en-US" altLang="en-US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>
                <a:sym typeface="Symbol" panose="05050102010706020507" pitchFamily="18" charset="2"/>
              </a:rPr>
              <a:t> to </a:t>
            </a:r>
            <a:r>
              <a:rPr lang="en-US" altLang="en-US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>
                <a:sym typeface="Symbol" panose="05050102010706020507" pitchFamily="18" charset="2"/>
              </a:rPr>
              <a:t> - {0}.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1170F00-9EBA-42D6-86A7-80D7587D2C29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B42AD045-0AB2-4E82-A4CE-42B3052C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00B49D-62A5-43CB-8952-1AE3AFC33EA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2FBB15E-B7D6-48E9-B738-F07DF92C7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Relations: Notes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71A28D10-1709-4CEB-8197-3B7AF1279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1.	To prove a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an equivalence relation, you must prove </a:t>
            </a:r>
            <a:r>
              <a:rPr lang="en-US" altLang="en-US" i="1" dirty="0">
                <a:sym typeface="Symbol" panose="05050102010706020507" pitchFamily="18" charset="2"/>
              </a:rPr>
              <a:t>all three</a:t>
            </a:r>
            <a:r>
              <a:rPr lang="en-US" altLang="en-US" dirty="0">
                <a:sym typeface="Symbol" panose="05050102010706020507" pitchFamily="18" charset="2"/>
              </a:rPr>
              <a:t> properties.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2.	To disprove that a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an equivalence relation, 	you must show that </a:t>
            </a:r>
            <a:r>
              <a:rPr lang="en-US" altLang="en-US" i="1" dirty="0">
                <a:sym typeface="Symbol" panose="05050102010706020507" pitchFamily="18" charset="2"/>
              </a:rPr>
              <a:t>one</a:t>
            </a:r>
            <a:r>
              <a:rPr lang="en-US" altLang="en-US" dirty="0">
                <a:sym typeface="Symbol" panose="05050102010706020507" pitchFamily="18" charset="2"/>
              </a:rPr>
              <a:t> of the three properties does </a:t>
            </a:r>
            <a:r>
              <a:rPr lang="en-US" altLang="en-US" i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 hold, usually by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counterexample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244EA009-DA1D-43BF-AD38-D20C94F9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4FD366-A089-48D8-AB02-9E71AE39939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F9C6BB9-6333-42CC-B170-B1763BB60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Relations: Example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D3CD7D15-6729-4485-95B1-129A7F11B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{0, 1, 2} and let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be the relation on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given by 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	R</a:t>
            </a:r>
            <a:r>
              <a:rPr lang="en-US" altLang="en-US" dirty="0">
                <a:sym typeface="Symbol" panose="05050102010706020507" pitchFamily="18" charset="2"/>
              </a:rPr>
              <a:t> = {(0, 0), (1, 1), (2, 2), (0, 1), (1, 0)}.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Prove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an equivalence relation on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Reflexive</a:t>
            </a:r>
            <a:r>
              <a:rPr lang="en-US" altLang="en-US" dirty="0">
                <a:sym typeface="Symbol" panose="05050102010706020507" pitchFamily="18" charset="2"/>
              </a:rPr>
              <a:t>:	For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0: (0, 0)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For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1: (1, 1)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For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2: (2, 2)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So, 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Thus,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reflexive.</a:t>
            </a:r>
            <a:endParaRPr lang="en-US" altLang="en-US" baseline="-25000" dirty="0">
              <a:sym typeface="Symbol" panose="05050102010706020507" pitchFamily="18" charset="2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B5870F-91EB-4694-9184-E6BB5FBEA40C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D4923645-08A4-43EE-BC43-C700E239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44882-8BF9-464D-BCC6-343920700D2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59DDC48-111E-4D4F-B0E6-0DF90F613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Relations: Example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CDEBBB63-0057-45B7-82D3-5D076BAB2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643" y="1771651"/>
            <a:ext cx="10212779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Symmetric</a:t>
            </a:r>
            <a:r>
              <a:rPr lang="en-US" altLang="en-US" dirty="0">
                <a:sym typeface="Symbol" panose="05050102010706020507" pitchFamily="18" charset="2"/>
              </a:rPr>
              <a:t>:	We must check each ordered pair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to see if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is also in the relation.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For (0, 0), (1, 1), (2, 2) symmetry obviously holds.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For (0, 1), we need to check that (1, 0)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For (1, 0), we need to check that (0, 1)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Thus,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symmetric.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3ADC61-DED5-4995-9984-52943D5A1688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6C6C1CF2-242D-444A-9150-BFD0A03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4E2DD-5E87-450E-A06C-3469648F5BA8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D372652-5306-4644-A5BE-F27584114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652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Relations: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6437918E-21E8-4544-AAD9-3C8B8EDC0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527" y="1092709"/>
            <a:ext cx="10940716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Transitive</a:t>
            </a:r>
            <a:r>
              <a:rPr lang="en-US" altLang="en-US" dirty="0">
                <a:sym typeface="Symbol" panose="05050102010706020507" pitchFamily="18" charset="2"/>
              </a:rPr>
              <a:t>:	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We must check each pair of elements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that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(0, 0), (0, 1)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so (0, 1) should be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(1, 1), (1, 0)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so (1, 0) should be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(0, 1), (1, 1)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so (0, 1) should be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(0, 1), (1, 0)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so (0, 0) should be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(1, 0), (0, 1)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so (1, 1) should be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(1, 0), (0, 0)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so (1, 0) should be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which it is.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Thus,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transitive.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Therefore,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an equivalence relations.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5776F0C-0AB4-44B8-B766-E5C00640FA78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0ADEBFF9-A115-4F5A-AFF2-88C3C082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AA2C9-51BF-468F-B1AA-AA142789B57E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2F08ED0-B899-40FE-914B-00B41C67E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E33BB19F-CBF5-498C-A988-4B3AE8DEE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Given two sets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, the </a:t>
            </a:r>
            <a:r>
              <a:rPr lang="en-US" altLang="en-US" b="1" dirty="0">
                <a:solidFill>
                  <a:schemeClr val="hlink"/>
                </a:solidFill>
              </a:rPr>
              <a:t>Cartesian product</a:t>
            </a:r>
            <a:r>
              <a:rPr lang="en-US" altLang="en-US" dirty="0"/>
              <a:t> of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, denoted by </a:t>
            </a:r>
            <a:r>
              <a:rPr lang="en-US" altLang="en-US" b="1" i="1" dirty="0"/>
              <a:t>A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 </a:t>
            </a:r>
            <a:r>
              <a:rPr lang="en-US" altLang="en-US" b="1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(read “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cross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”), is the set of all ordered pairs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), where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is in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is in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Symbolically,</a:t>
            </a:r>
          </a:p>
          <a:p>
            <a:pPr marL="0" indent="0">
              <a:buNone/>
            </a:pPr>
            <a:r>
              <a:rPr lang="en-US" altLang="en-US" i="1" dirty="0"/>
              <a:t>		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= {(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A783BDC5-E19B-4AB6-9AF6-C193A8ED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984B61-A668-4606-9971-2BF99081632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1CC3DAF-7B90-48C1-A27B-A50D4A623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Class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B6793E1-13B3-4672-8183-E389C6904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Let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be an equivalence relation on the set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Then for each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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, we define the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equivalence class of </a:t>
            </a:r>
            <a:r>
              <a:rPr lang="en-US" altLang="en-US" b="1" i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as </a:t>
            </a:r>
          </a:p>
          <a:p>
            <a:pPr marL="0" indent="0">
              <a:buNone/>
            </a:pPr>
            <a:r>
              <a:rPr lang="en-US" altLang="en-US">
                <a:sym typeface="Symbol" panose="05050102010706020507" pitchFamily="18" charset="2"/>
              </a:rPr>
              <a:t>			Class(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) = {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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: (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) 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}.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3A8878FE-4480-4817-94F3-B5F02902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FF06D-0FF4-4F35-BFE3-495911F50BF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F3202C6-4775-4A3C-AA9A-AAD98779A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 Class: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97694CE6-2464-4DF1-AAA1-870FF37F8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8161" y="1771651"/>
            <a:ext cx="8892639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A = {0, 1, 2}. Consider the following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on A in the previous example. 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	R</a:t>
            </a:r>
            <a:r>
              <a:rPr lang="en-US" altLang="en-US" dirty="0">
                <a:sym typeface="Symbol" panose="05050102010706020507" pitchFamily="18" charset="2"/>
              </a:rPr>
              <a:t> = {(0, 0), (1, 1), (2, 2), (0, 1), (1, 0)}.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534988" lvl="2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For each element in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, we write the equivalence classes as follows: </a:t>
            </a:r>
          </a:p>
          <a:p>
            <a:pPr marL="534988" lvl="2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Class(0) = {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 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: (0, 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)  </a:t>
            </a:r>
            <a:r>
              <a:rPr lang="en-US" altLang="en-US" sz="2800" i="1" dirty="0"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sym typeface="Symbol" panose="05050102010706020507" pitchFamily="18" charset="2"/>
              </a:rPr>
              <a:t>} = {0, 1}</a:t>
            </a:r>
          </a:p>
          <a:p>
            <a:pPr marL="534988" lvl="2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Class(1) = {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 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: (1, 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)  </a:t>
            </a:r>
            <a:r>
              <a:rPr lang="en-US" altLang="en-US" sz="2800" i="1" dirty="0"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sym typeface="Symbol" panose="05050102010706020507" pitchFamily="18" charset="2"/>
              </a:rPr>
              <a:t>} = {1, 0} = class(0)</a:t>
            </a:r>
          </a:p>
          <a:p>
            <a:pPr marL="534988" lvl="2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Class(2) = {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 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: (2, 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)  </a:t>
            </a:r>
            <a:r>
              <a:rPr lang="en-US" altLang="en-US" sz="2800" i="1" dirty="0"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sym typeface="Symbol" panose="05050102010706020507" pitchFamily="18" charset="2"/>
              </a:rPr>
              <a:t>} = {2}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0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0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8774A847-0BEA-4CA6-B745-E33C8EB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D8135-5548-440B-9AA7-60FCB849DEB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ECB6C4-430A-48B1-B518-92E58348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2165351"/>
            <a:ext cx="8785225" cy="14700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Arial" pitchFamily="-109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Arial" pitchFamily="-109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5b</a:t>
            </a:r>
          </a:p>
          <a:p>
            <a:pPr eaLnBrk="1" hangingPunct="1">
              <a:defRPr/>
            </a:pPr>
            <a:r>
              <a:rPr lang="en-US" altLang="en-US" sz="6000" b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GB" altLang="en-US" sz="6000" b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9340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F754AFA-34BB-46BE-BFE3-0653CB61C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69" y="1771651"/>
            <a:ext cx="11839074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is a relation from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then we say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function from </a:t>
            </a:r>
            <a:r>
              <a:rPr lang="en-US" altLang="en-US" b="1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 to </a:t>
            </a:r>
            <a:r>
              <a:rPr lang="en-US" altLang="en-US" b="1" i="1" dirty="0">
                <a:solidFill>
                  <a:schemeClr val="hlink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if and only if 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1) Dom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A.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2) For each element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there is only one value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such that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We say that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is the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codomain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set {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: 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A,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dirty="0">
                <a:sym typeface="Symbol" panose="05050102010706020507" pitchFamily="18" charset="2"/>
              </a:rPr>
              <a:t>} is called the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range</a:t>
            </a:r>
            <a:r>
              <a:rPr lang="en-US" altLang="en-US" dirty="0">
                <a:sym typeface="Symbol" panose="05050102010706020507" pitchFamily="18" charset="2"/>
              </a:rPr>
              <a:t> of F.</a:t>
            </a:r>
            <a:endParaRPr lang="en-US" altLang="en-US" dirty="0">
              <a:ea typeface="ＭＳ 明朝" panose="02020609040205080304" pitchFamily="49" charset="-128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B6B960B1-9862-4F5B-94EE-A2F368EE3F4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0FBFD1-F48A-473E-8278-39903A51180C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732C7A6-64D0-40BA-BEFA-66D0BF8DBD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Functions: Note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92E686A-13ED-42DC-ACE4-A53CA25578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60358" y="1795714"/>
            <a:ext cx="8871284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As convenient, we will now change to the more familiar function notation. We write </a:t>
            </a: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</a:t>
            </a:r>
            <a:r>
              <a:rPr lang="en-US" altLang="en-US" sz="2800" i="1" dirty="0">
                <a:sym typeface="Symbol" panose="05050102010706020507" pitchFamily="18" charset="2"/>
              </a:rPr>
              <a:t>f</a:t>
            </a:r>
            <a:r>
              <a:rPr lang="en-US" altLang="en-US" sz="2800" dirty="0">
                <a:sym typeface="Symbol" panose="05050102010706020507" pitchFamily="18" charset="2"/>
              </a:rPr>
              <a:t>: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 → 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to indicate that </a:t>
            </a:r>
            <a:r>
              <a:rPr lang="en-US" altLang="en-US" sz="2800" i="1" dirty="0">
                <a:sym typeface="Symbol" panose="05050102010706020507" pitchFamily="18" charset="2"/>
              </a:rPr>
              <a:t>f</a:t>
            </a:r>
            <a:r>
              <a:rPr lang="en-US" altLang="en-US" sz="2800" dirty="0">
                <a:sym typeface="Symbol" panose="05050102010706020507" pitchFamily="18" charset="2"/>
              </a:rPr>
              <a:t> is a function from </a:t>
            </a:r>
            <a:r>
              <a:rPr lang="en-US" altLang="en-US" sz="2800" i="1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ym typeface="Symbol" panose="05050102010706020507" pitchFamily="18" charset="2"/>
              </a:rPr>
              <a:t> to </a:t>
            </a:r>
            <a:r>
              <a:rPr lang="en-US" altLang="en-US" sz="2800" i="1" dirty="0">
                <a:sym typeface="Symbol" panose="05050102010706020507" pitchFamily="18" charset="2"/>
              </a:rPr>
              <a:t>B</a:t>
            </a:r>
            <a:r>
              <a:rPr lang="en-US" altLang="en-US" sz="2800" dirty="0">
                <a:sym typeface="Symbol" panose="05050102010706020507" pitchFamily="18" charset="2"/>
              </a:rPr>
              <a:t>, and we write </a:t>
            </a: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		</a:t>
            </a:r>
            <a:r>
              <a:rPr lang="en-US" altLang="en-US" sz="2800" i="1" dirty="0"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i="1" dirty="0">
                <a:sym typeface="Symbol" panose="05050102010706020507" pitchFamily="18" charset="2"/>
              </a:rPr>
              <a:t>f</a:t>
            </a:r>
            <a:r>
              <a:rPr lang="en-US" altLang="en-US" sz="2800" dirty="0">
                <a:sym typeface="Symbol" panose="05050102010706020507" pitchFamily="18" charset="2"/>
              </a:rPr>
              <a:t>(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to mean exactly the same thing as (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, </a:t>
            </a:r>
            <a:r>
              <a:rPr lang="en-US" altLang="en-US" sz="2800" i="1" dirty="0"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ym typeface="Symbol" panose="05050102010706020507" pitchFamily="18" charset="2"/>
              </a:rPr>
              <a:t>)  </a:t>
            </a:r>
            <a:r>
              <a:rPr lang="en-US" altLang="en-US" sz="2800" i="1" dirty="0">
                <a:sym typeface="Symbol" panose="05050102010706020507" pitchFamily="18" charset="2"/>
              </a:rPr>
              <a:t>f</a:t>
            </a:r>
            <a:r>
              <a:rPr lang="en-US" altLang="en-US" sz="2800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In this case, we may say that </a:t>
            </a:r>
            <a:r>
              <a:rPr lang="en-US" altLang="en-US" sz="2800" i="1" dirty="0"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ym typeface="Symbol" panose="05050102010706020507" pitchFamily="18" charset="2"/>
              </a:rPr>
              <a:t> is </a:t>
            </a:r>
            <a:r>
              <a:rPr lang="en-US" alt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the image of </a:t>
            </a:r>
            <a:r>
              <a:rPr lang="en-US" altLang="en-US" sz="2800" b="1" i="1" dirty="0">
                <a:solidFill>
                  <a:srgbClr val="0070C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 under </a:t>
            </a:r>
            <a:r>
              <a:rPr lang="en-US" altLang="en-US" sz="2800" b="1" i="1" dirty="0">
                <a:solidFill>
                  <a:srgbClr val="0070C0"/>
                </a:solidFill>
                <a:sym typeface="Symbol" panose="05050102010706020507" pitchFamily="18" charset="2"/>
              </a:rPr>
              <a:t>f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464" y="0"/>
            <a:ext cx="11951368" cy="45342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Proving/Disproving/Justifying Function for Relation F from A to B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299E35-3016-4576-8001-044715B372A8}"/>
              </a:ext>
            </a:extLst>
          </p:cNvPr>
          <p:cNvSpPr txBox="1">
            <a:spLocks noChangeArrowheads="1"/>
          </p:cNvSpPr>
          <p:nvPr/>
        </p:nvSpPr>
        <p:spPr>
          <a:xfrm>
            <a:off x="176464" y="2829698"/>
            <a:ext cx="11839072" cy="2688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u="sng" dirty="0">
                <a:solidFill>
                  <a:srgbClr val="0000FF"/>
                </a:solidFill>
                <a:sym typeface="Symbol" panose="05050102010706020507" pitchFamily="18" charset="2"/>
              </a:rPr>
              <a:t>Infinite cases?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For 1</a:t>
            </a:r>
            <a:r>
              <a:rPr lang="en-US" altLang="en-US" sz="2400" b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st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property, we need to prove A  Dom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F ( because of Dom F  A).</a:t>
            </a:r>
            <a:endParaRPr lang="en-US" altLang="en-US" sz="24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For 2</a:t>
            </a:r>
            <a:r>
              <a:rPr lang="en-US" altLang="en-US" sz="2400" b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nd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property, we need to prove the following: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 x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, x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 A, if (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), (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) 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F such that x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= x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, then y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= y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endParaRPr lang="en-US" altLang="en-US" sz="24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0D7609-92EA-4ECA-A1A2-01D5CF5B7B85}"/>
              </a:ext>
            </a:extLst>
          </p:cNvPr>
          <p:cNvSpPr txBox="1">
            <a:spLocks noChangeArrowheads="1"/>
          </p:cNvSpPr>
          <p:nvPr/>
        </p:nvSpPr>
        <p:spPr>
          <a:xfrm>
            <a:off x="176464" y="453422"/>
            <a:ext cx="10507578" cy="2383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u="sng" dirty="0">
                <a:solidFill>
                  <a:srgbClr val="0000FF"/>
                </a:solidFill>
                <a:sym typeface="Symbol" panose="05050102010706020507" pitchFamily="18" charset="2"/>
              </a:rPr>
              <a:t>Finite cases?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For 1</a:t>
            </a:r>
            <a:r>
              <a:rPr lang="en-US" altLang="en-US" sz="2400" b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st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property, find Dom F directly, and compare Dom F with A to conclude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.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For 2</a:t>
            </a:r>
            <a:r>
              <a:rPr lang="en-US" altLang="en-US" sz="2400" b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nd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property, check whether is there any x  A such that  xFy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and xFy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and y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 y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.  If no, the property is satisfied.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22D95-1F56-4D7D-9F31-143632E55965}"/>
              </a:ext>
            </a:extLst>
          </p:cNvPr>
          <p:cNvSpPr txBox="1"/>
          <p:nvPr/>
        </p:nvSpPr>
        <p:spPr>
          <a:xfrm>
            <a:off x="176464" y="5388915"/>
            <a:ext cx="12015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tabLst>
                <a:tab pos="449263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Note: 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  <a:defRPr/>
            </a:pPr>
            <a:r>
              <a:rPr lang="en-US" altLang="en-US" sz="2000" b="1" dirty="0">
                <a:latin typeface="Calibri" panose="020F0502020204030204"/>
                <a:sym typeface="Symbol" panose="05050102010706020507" pitchFamily="18" charset="2"/>
              </a:rPr>
              <a:t>For infinite cases, the 2</a:t>
            </a:r>
            <a:r>
              <a:rPr lang="en-US" altLang="en-US" sz="2000" b="1" baseline="30000" dirty="0">
                <a:latin typeface="Calibri" panose="020F0502020204030204"/>
                <a:sym typeface="Symbol" panose="05050102010706020507" pitchFamily="18" charset="2"/>
              </a:rPr>
              <a:t>nd</a:t>
            </a:r>
            <a:r>
              <a:rPr lang="en-US" altLang="en-US" sz="2000" b="1" dirty="0">
                <a:latin typeface="Calibri" panose="020F0502020204030204"/>
                <a:sym typeface="Symbol" panose="05050102010706020507" pitchFamily="18" charset="2"/>
              </a:rPr>
              <a:t> Property can be checked by Vertical line test also (will be explained later with example).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7B048953-EC7A-4A0E-A7BE-470D6B59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EC3802-ED42-47D7-9DB6-D4B498F66D20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D8CFDBA-E7D2-4EB7-AFDB-8E7B9D527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Case: Examples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94BBD826-1453-4390-B400-2DA71221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3787" y="1771651"/>
            <a:ext cx="10000013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{2, 4, 6} and let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{1, 3, 5}. Consider the following relations from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1.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{(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+ 1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= {(2, 3), (4, 5)}.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Dom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{2, 4} 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Thus,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not a function.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2.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={(2, 5), (4, 1), (4, 5), (6, 5)}.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Dom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{2, 4, 6} =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However, 4 is related to both 1 and 5.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Thus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is not a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220CC-1D77-471E-AA84-39C5C1036E41}"/>
              </a:ext>
            </a:extLst>
          </p:cNvPr>
          <p:cNvSpPr txBox="1"/>
          <p:nvPr/>
        </p:nvSpPr>
        <p:spPr>
          <a:xfrm>
            <a:off x="7319211" y="3039633"/>
            <a:ext cx="4607011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en-US" sz="20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Finite cases (relation F from A to B)?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For 1</a:t>
            </a:r>
            <a:r>
              <a:rPr lang="en-US" altLang="en-US" sz="2000" b="1" baseline="30000" dirty="0">
                <a:solidFill>
                  <a:schemeClr val="accent6"/>
                </a:solidFill>
                <a:sym typeface="Symbol" panose="05050102010706020507" pitchFamily="18" charset="2"/>
              </a:rPr>
              <a:t>st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property, find Dom F directly, and compare Dom F with A to conclude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.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For 2</a:t>
            </a:r>
            <a:r>
              <a:rPr lang="en-US" altLang="en-US" sz="2000" b="1" baseline="30000" dirty="0">
                <a:solidFill>
                  <a:schemeClr val="accent6"/>
                </a:solidFill>
                <a:sym typeface="Symbol" panose="05050102010706020507" pitchFamily="18" charset="2"/>
              </a:rPr>
              <a:t>nd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property, check whether is there any x  A such that xRy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and xRy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and y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 y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.  If no, the property is satisfied.</a:t>
            </a:r>
            <a:r>
              <a:rPr lang="en-US" altLang="en-US" sz="1800" dirty="0">
                <a:solidFill>
                  <a:schemeClr val="accent6"/>
                </a:solidFill>
                <a:sym typeface="Symbol" panose="05050102010706020507" pitchFamily="18" charset="2"/>
              </a:rPr>
              <a:t>	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70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93405"/>
            <a:ext cx="8229600" cy="5124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Function</a:t>
            </a:r>
            <a:endParaRPr lang="en-GB" altLang="en-US" sz="2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505326" y="1027410"/>
            <a:ext cx="10972800" cy="79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Show that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 defined by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{(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is a function.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469000-1556-427F-9815-AEB7183CF783}"/>
              </a:ext>
            </a:extLst>
          </p:cNvPr>
          <p:cNvSpPr txBox="1">
            <a:spLocks noChangeArrowheads="1"/>
          </p:cNvSpPr>
          <p:nvPr/>
        </p:nvSpPr>
        <p:spPr>
          <a:xfrm>
            <a:off x="368969" y="2142337"/>
            <a:ext cx="11823031" cy="395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Proof:</a:t>
            </a:r>
          </a:p>
          <a:p>
            <a:pPr marL="538163" lvl="1" indent="-538163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(1)	Let x 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ℝ, from the definition of</a:t>
            </a:r>
            <a:r>
              <a:rPr lang="en-US" altLang="zh-CN" sz="2600" i="1" dirty="0"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lang="en-US" altLang="zh-CN" sz="26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1,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(x, </a:t>
            </a:r>
            <a:r>
              <a:rPr lang="en-US" altLang="zh-CN" sz="26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en-US" sz="2600" dirty="0">
                <a:sym typeface="Symbol" panose="05050102010706020507" pitchFamily="18" charset="2"/>
              </a:rPr>
              <a:t>)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6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6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538163" lvl="1" indent="-195263">
              <a:buNone/>
            </a:pP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	This implies that x</a:t>
            </a:r>
            <a:r>
              <a:rPr lang="en-US" altLang="en-US" sz="2600" dirty="0">
                <a:sym typeface="Symbol" panose="05050102010706020507" pitchFamily="18" charset="2"/>
              </a:rPr>
              <a:t> 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Dom</a:t>
            </a:r>
            <a:r>
              <a:rPr lang="en-US" altLang="en-US" sz="2600" i="1" dirty="0">
                <a:sym typeface="Symbol" panose="05050102010706020507" pitchFamily="18" charset="2"/>
              </a:rPr>
              <a:t> R</a:t>
            </a:r>
            <a:r>
              <a:rPr lang="en-US" altLang="en-US" sz="2600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</a:p>
          <a:p>
            <a:pPr marL="538163" lvl="1" indent="-450850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	Thus,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ℝ  Dom </a:t>
            </a:r>
            <a:r>
              <a:rPr lang="en-US" altLang="en-US" sz="2600" i="1" dirty="0">
                <a:sym typeface="Symbol" panose="05050102010706020507" pitchFamily="18" charset="2"/>
              </a:rPr>
              <a:t>R</a:t>
            </a:r>
            <a:r>
              <a:rPr lang="en-US" altLang="en-US" sz="2600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marL="538163" lvl="1" indent="-195263">
              <a:buNone/>
            </a:pPr>
            <a:r>
              <a:rPr lang="en-US" altLang="en-US" sz="2600" dirty="0">
                <a:ea typeface="宋体" panose="02010600030101010101" pitchFamily="2" charset="-122"/>
                <a:sym typeface="Symbol" panose="05050102010706020507" pitchFamily="18" charset="2"/>
              </a:rPr>
              <a:t>	Hence, the 1</a:t>
            </a:r>
            <a:r>
              <a:rPr lang="en-US" altLang="en-US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st</a:t>
            </a:r>
            <a:r>
              <a:rPr lang="en-US" altLang="en-US" sz="2600" dirty="0">
                <a:ea typeface="宋体" panose="02010600030101010101" pitchFamily="2" charset="-122"/>
                <a:sym typeface="Symbol" panose="05050102010706020507" pitchFamily="18" charset="2"/>
              </a:rPr>
              <a:t> property of function is satisfied.</a:t>
            </a:r>
            <a:endParaRPr lang="en-US" altLang="zh-CN" sz="26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38163" lvl="1" indent="-538163">
              <a:buAutoNum type="arabicParenBoth" startAt="2"/>
            </a:pPr>
            <a:r>
              <a:rPr lang="en-US" altLang="en-US" sz="2600" dirty="0">
                <a:sym typeface="Symbol" panose="05050102010706020507" pitchFamily="18" charset="2"/>
              </a:rPr>
              <a:t>Let (</a:t>
            </a:r>
            <a:r>
              <a:rPr lang="en-US" altLang="en-US" sz="2600" i="1" dirty="0">
                <a:sym typeface="Symbol" panose="05050102010706020507" pitchFamily="18" charset="2"/>
              </a:rPr>
              <a:t>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, </a:t>
            </a:r>
            <a:r>
              <a:rPr lang="en-US" altLang="en-US" sz="2600" i="1" dirty="0">
                <a:sym typeface="Symbol" panose="05050102010706020507" pitchFamily="18" charset="2"/>
              </a:rPr>
              <a:t>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), (</a:t>
            </a:r>
            <a:r>
              <a:rPr lang="en-US" altLang="en-US" sz="2600" i="1" dirty="0">
                <a:sym typeface="Symbol" panose="05050102010706020507" pitchFamily="18" charset="2"/>
              </a:rPr>
              <a:t>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2600" dirty="0">
                <a:sym typeface="Symbol" panose="05050102010706020507" pitchFamily="18" charset="2"/>
              </a:rPr>
              <a:t>, </a:t>
            </a:r>
            <a:r>
              <a:rPr lang="en-US" altLang="en-US" sz="2600" i="1" dirty="0">
                <a:sym typeface="Symbol" panose="05050102010706020507" pitchFamily="18" charset="2"/>
              </a:rPr>
              <a:t>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2600" dirty="0">
                <a:sym typeface="Symbol" panose="05050102010706020507" pitchFamily="18" charset="2"/>
              </a:rPr>
              <a:t>) 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en-US" sz="2600" i="1" dirty="0">
                <a:sym typeface="Symbol" panose="05050102010706020507" pitchFamily="18" charset="2"/>
              </a:rPr>
              <a:t>such that 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 = 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</a:p>
          <a:p>
            <a:pPr marL="0" lvl="1" indent="0">
              <a:buNone/>
              <a:tabLst>
                <a:tab pos="538163" algn="l"/>
              </a:tabLst>
            </a:pPr>
            <a:r>
              <a:rPr lang="en-US" altLang="en-US" sz="2600" dirty="0">
                <a:sym typeface="Symbol" panose="05050102010706020507" pitchFamily="18" charset="2"/>
              </a:rPr>
              <a:t>	Then, </a:t>
            </a:r>
            <a:r>
              <a:rPr lang="en-US" altLang="en-US" sz="2600" i="1" dirty="0">
                <a:sym typeface="Symbol" panose="05050102010706020507" pitchFamily="18" charset="2"/>
              </a:rPr>
              <a:t>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2600" dirty="0">
                <a:sym typeface="Symbol" panose="05050102010706020507" pitchFamily="18" charset="2"/>
              </a:rPr>
              <a:t>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en-US" sz="2600" i="1" dirty="0">
                <a:sym typeface="Symbol" panose="05050102010706020507" pitchFamily="18" charset="2"/>
              </a:rPr>
              <a:t>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00" i="1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en-US" sz="2600" i="1" dirty="0">
                <a:sym typeface="Symbol" panose="05050102010706020507" pitchFamily="18" charset="2"/>
              </a:rPr>
              <a:t>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en-US" sz="2600" i="1" dirty="0">
                <a:sym typeface="Symbol" panose="05050102010706020507" pitchFamily="18" charset="2"/>
              </a:rPr>
              <a:t>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538163" lvl="1" indent="-538163">
              <a:buNone/>
              <a:tabLst>
                <a:tab pos="538163" algn="l"/>
              </a:tabLst>
            </a:pP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	Hence, the 2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property of function is satisfied.</a:t>
            </a:r>
            <a:endParaRPr lang="en-US" altLang="en-US" sz="2600" baseline="-25000" dirty="0">
              <a:sym typeface="Symbol" panose="05050102010706020507" pitchFamily="18" charset="2"/>
            </a:endParaRPr>
          </a:p>
          <a:p>
            <a:pPr marL="538163" lvl="1" indent="-538163">
              <a:buNone/>
              <a:tabLst>
                <a:tab pos="538163" algn="l"/>
              </a:tabLst>
            </a:pP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Therefore</a:t>
            </a:r>
            <a:r>
              <a:rPr lang="en-US" altLang="en-US" sz="2600" i="1" dirty="0">
                <a:sym typeface="Symbol" panose="05050102010706020507" pitchFamily="18" charset="2"/>
              </a:rPr>
              <a:t> R</a:t>
            </a:r>
            <a:r>
              <a:rPr lang="en-US" altLang="en-US" sz="2600" baseline="-25000" dirty="0">
                <a:sym typeface="Symbol" panose="05050102010706020507" pitchFamily="18" charset="2"/>
              </a:rPr>
              <a:t>1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, is a function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  <a:endParaRPr lang="en-US" altLang="zh-CN" sz="26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602014-7C27-41E4-9736-ACDB02901B0C}"/>
              </a:ext>
            </a:extLst>
          </p:cNvPr>
          <p:cNvSpPr txBox="1">
            <a:spLocks noChangeArrowheads="1"/>
          </p:cNvSpPr>
          <p:nvPr/>
        </p:nvSpPr>
        <p:spPr>
          <a:xfrm>
            <a:off x="7644063" y="1538216"/>
            <a:ext cx="4397975" cy="378156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0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Infinite cases (relation F from A to B)?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For 1</a:t>
            </a:r>
            <a:r>
              <a:rPr lang="en-US" altLang="en-US" sz="2000" b="1" baseline="30000" dirty="0">
                <a:solidFill>
                  <a:schemeClr val="accent6"/>
                </a:solidFill>
                <a:sym typeface="Symbol" panose="05050102010706020507" pitchFamily="18" charset="2"/>
              </a:rPr>
              <a:t>st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property, we need to prove A  Dom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 (Since Dom F  A is always true, this implies 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Dom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 = A).</a:t>
            </a:r>
            <a:endParaRPr lang="en-US" altLang="en-US" sz="2000" b="1" dirty="0">
              <a:solidFill>
                <a:schemeClr val="accent6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For 2</a:t>
            </a:r>
            <a:r>
              <a:rPr lang="en-US" altLang="en-US" sz="2000" b="1" baseline="30000" dirty="0">
                <a:solidFill>
                  <a:schemeClr val="accent6"/>
                </a:solidFill>
                <a:sym typeface="Symbol" panose="05050102010706020507" pitchFamily="18" charset="2"/>
              </a:rPr>
              <a:t>nd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property, we need to prove the following:</a:t>
            </a:r>
          </a:p>
          <a:p>
            <a:pPr marL="538163" indent="-538163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	x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 A, if 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), 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 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 such that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=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, then 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= 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endParaRPr lang="en-US" altLang="en-US" sz="2000" b="1" dirty="0">
              <a:solidFill>
                <a:schemeClr val="accent6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118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495" y="129119"/>
            <a:ext cx="10291009" cy="72901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Non-Function (Violating the 1</a:t>
            </a:r>
            <a:r>
              <a:rPr lang="en-US" altLang="en-US" sz="3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Property)</a:t>
            </a:r>
            <a:b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529390" y="1237148"/>
            <a:ext cx="10972800" cy="793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Show that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 defined by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{(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is not a function as it violates the first property.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469000-1556-427F-9815-AEB7183CF783}"/>
              </a:ext>
            </a:extLst>
          </p:cNvPr>
          <p:cNvSpPr txBox="1">
            <a:spLocks noChangeArrowheads="1"/>
          </p:cNvSpPr>
          <p:nvPr/>
        </p:nvSpPr>
        <p:spPr>
          <a:xfrm>
            <a:off x="529390" y="2409531"/>
            <a:ext cx="7542933" cy="395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Take x = -1 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sz="2800" dirty="0">
                <a:sym typeface="Symbol" panose="05050102010706020507" pitchFamily="18" charset="2"/>
              </a:rPr>
              <a:t> . </a:t>
            </a:r>
          </a:p>
          <a:p>
            <a:pPr marL="793750" lvl="1" indent="-79375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Since y</a:t>
            </a:r>
            <a:r>
              <a:rPr lang="en-US" altLang="zh-CN" sz="28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en-US" sz="2800" dirty="0">
                <a:sym typeface="Symbol" panose="05050102010706020507" pitchFamily="18" charset="2"/>
              </a:rPr>
              <a:t>is always nonnegative, there is no y 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ℝ such that -1 = y</a:t>
            </a:r>
            <a:r>
              <a:rPr lang="en-US" altLang="zh-CN" sz="28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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ℝ.</a:t>
            </a:r>
          </a:p>
          <a:p>
            <a:pPr marL="793750" lvl="1" indent="-793750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Hence, there is no y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ℝ such that (-1, y)  </a:t>
            </a:r>
            <a:r>
              <a:rPr lang="en-US" altLang="en-US" sz="2800" i="1" dirty="0">
                <a:sym typeface="Symbol" panose="05050102010706020507" pitchFamily="18" charset="2"/>
              </a:rPr>
              <a:t>R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793750">
              <a:buNone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Thus, -1  Dom </a:t>
            </a:r>
            <a:r>
              <a:rPr lang="en-US" altLang="en-US" sz="2800" i="1" dirty="0">
                <a:sym typeface="Symbol" panose="05050102010706020507" pitchFamily="18" charset="2"/>
              </a:rPr>
              <a:t>R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</a:p>
          <a:p>
            <a:pPr marL="793750" lvl="1" indent="-793750"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Hence,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ℝ is not a subset of Dom </a:t>
            </a:r>
            <a:r>
              <a:rPr lang="en-US" altLang="en-US" sz="2800" i="1" dirty="0">
                <a:sym typeface="Symbol" panose="05050102010706020507" pitchFamily="18" charset="2"/>
              </a:rPr>
              <a:t>R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538163" lvl="1" indent="-538163">
              <a:buNone/>
              <a:tabLst>
                <a:tab pos="538163" algn="l"/>
              </a:tabLst>
            </a:pP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Therefore,</a:t>
            </a:r>
            <a:r>
              <a:rPr lang="en-US" altLang="en-US" sz="2600" i="1" dirty="0">
                <a:sym typeface="Symbol" panose="05050102010706020507" pitchFamily="18" charset="2"/>
              </a:rPr>
              <a:t> R</a:t>
            </a:r>
            <a:r>
              <a:rPr lang="en-US" altLang="en-US" sz="2600" baseline="-25000" dirty="0"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is not a function as it violates the 1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st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property.</a:t>
            </a: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CEFCEB-3131-4A6E-BC6D-BED4DFCD02E7}"/>
              </a:ext>
            </a:extLst>
          </p:cNvPr>
          <p:cNvSpPr txBox="1">
            <a:spLocks noChangeArrowheads="1"/>
          </p:cNvSpPr>
          <p:nvPr/>
        </p:nvSpPr>
        <p:spPr>
          <a:xfrm>
            <a:off x="7684169" y="1834996"/>
            <a:ext cx="4443663" cy="14777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0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Infinite cases? (relation F from A to B)</a:t>
            </a:r>
          </a:p>
          <a:p>
            <a:pPr marL="457200" indent="-45720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For 1</a:t>
            </a:r>
            <a:r>
              <a:rPr lang="en-US" altLang="en-US" sz="2000" b="1" baseline="30000" dirty="0">
                <a:solidFill>
                  <a:schemeClr val="accent6"/>
                </a:solidFill>
                <a:sym typeface="Symbol" panose="05050102010706020507" pitchFamily="18" charset="2"/>
              </a:rPr>
              <a:t>st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property, we need to disprove A  Dom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</a:t>
            </a:r>
            <a:endParaRPr lang="en-US" altLang="en-US" sz="2400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53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495" y="129119"/>
            <a:ext cx="10291009" cy="72901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Non-Function (Violating the 2</a:t>
            </a:r>
            <a:r>
              <a:rPr lang="en-US" altLang="en-US" sz="3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Property)</a:t>
            </a:r>
            <a:b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529390" y="1237148"/>
            <a:ext cx="10972800" cy="793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Show that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 defined by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{(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is not a function as it violates the second property.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469000-1556-427F-9815-AEB7183CF783}"/>
              </a:ext>
            </a:extLst>
          </p:cNvPr>
          <p:cNvSpPr txBox="1">
            <a:spLocks noChangeArrowheads="1"/>
          </p:cNvSpPr>
          <p:nvPr/>
        </p:nvSpPr>
        <p:spPr>
          <a:xfrm>
            <a:off x="529390" y="2409531"/>
            <a:ext cx="10291010" cy="395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Take 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 </a:t>
            </a:r>
            <a:r>
              <a:rPr lang="en-US" altLang="en-US" sz="2600" dirty="0">
                <a:sym typeface="Symbol" panose="05050102010706020507" pitchFamily="18" charset="2"/>
              </a:rPr>
              <a:t>= 4 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ℝ </a:t>
            </a:r>
            <a:r>
              <a:rPr lang="en-US" altLang="en-US" sz="2600" dirty="0">
                <a:sym typeface="Symbol" panose="05050102010706020507" pitchFamily="18" charset="2"/>
              </a:rPr>
              <a:t>and 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 </a:t>
            </a:r>
            <a:r>
              <a:rPr lang="en-US" altLang="en-US" sz="2600" dirty="0">
                <a:sym typeface="Symbol" panose="05050102010706020507" pitchFamily="18" charset="2"/>
              </a:rPr>
              <a:t>= 2 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</a:p>
          <a:p>
            <a:pPr marL="793750" lvl="1" indent="-793750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Since 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 </a:t>
            </a:r>
            <a:r>
              <a:rPr lang="en-US" altLang="en-US" sz="2600" dirty="0">
                <a:sym typeface="Symbol" panose="05050102010706020507" pitchFamily="18" charset="2"/>
              </a:rPr>
              <a:t>=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4 = 2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en-US" sz="2600" dirty="0">
                <a:sym typeface="Symbol" panose="05050102010706020507" pitchFamily="18" charset="2"/>
              </a:rPr>
              <a:t>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1 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, from definition of </a:t>
            </a:r>
            <a:r>
              <a:rPr lang="en-US" altLang="zh-CN" sz="26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6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, (4,</a:t>
            </a:r>
            <a:r>
              <a:rPr lang="en-US" altLang="en-US" sz="2600" dirty="0">
                <a:sym typeface="Symbol" panose="05050102010706020507" pitchFamily="18" charset="2"/>
              </a:rPr>
              <a:t> 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en-US" sz="2600" dirty="0">
                <a:sym typeface="Symbol" panose="05050102010706020507" pitchFamily="18" charset="2"/>
              </a:rPr>
              <a:t> </a:t>
            </a:r>
            <a:r>
              <a:rPr lang="en-US" altLang="en-US" sz="2600" i="1" dirty="0">
                <a:sym typeface="Symbol" panose="05050102010706020507" pitchFamily="18" charset="2"/>
              </a:rPr>
              <a:t> R</a:t>
            </a:r>
            <a:r>
              <a:rPr lang="en-US" altLang="en-US" sz="2600" baseline="-25000" dirty="0">
                <a:sym typeface="Symbol" panose="05050102010706020507" pitchFamily="18" charset="2"/>
              </a:rPr>
              <a:t>2.</a:t>
            </a:r>
            <a:endParaRPr lang="en-US" altLang="en-US" sz="800" baseline="-25000" dirty="0">
              <a:sym typeface="Symbol" panose="05050102010706020507" pitchFamily="18" charset="2"/>
            </a:endParaRPr>
          </a:p>
          <a:p>
            <a:pPr marL="793750" lvl="1" indent="-793750">
              <a:buNone/>
            </a:pPr>
            <a:endParaRPr lang="en-US" altLang="zh-CN" sz="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Likewise, take 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 </a:t>
            </a:r>
            <a:r>
              <a:rPr lang="en-US" altLang="en-US" sz="2600" dirty="0">
                <a:sym typeface="Symbol" panose="05050102010706020507" pitchFamily="18" charset="2"/>
              </a:rPr>
              <a:t>= 4 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ℝ </a:t>
            </a:r>
            <a:r>
              <a:rPr lang="en-US" altLang="en-US" sz="2600" dirty="0">
                <a:sym typeface="Symbol" panose="05050102010706020507" pitchFamily="18" charset="2"/>
              </a:rPr>
              <a:t>and 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 </a:t>
            </a:r>
            <a:r>
              <a:rPr lang="en-US" altLang="en-US" sz="2600" dirty="0">
                <a:sym typeface="Symbol" panose="05050102010706020507" pitchFamily="18" charset="2"/>
              </a:rPr>
              <a:t>= -2  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sz="2600" dirty="0">
                <a:sym typeface="Symbol" panose="05050102010706020507" pitchFamily="18" charset="2"/>
              </a:rPr>
              <a:t>.</a:t>
            </a:r>
          </a:p>
          <a:p>
            <a:pPr marL="793750" lvl="1" indent="-793750"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Since x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 </a:t>
            </a:r>
            <a:r>
              <a:rPr lang="en-US" altLang="en-US" sz="2600" dirty="0">
                <a:sym typeface="Symbol" panose="05050102010706020507" pitchFamily="18" charset="2"/>
              </a:rPr>
              <a:t>=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4 = (-2)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en-US" sz="2600" dirty="0">
                <a:sym typeface="Symbol" panose="05050102010706020507" pitchFamily="18" charset="2"/>
              </a:rPr>
              <a:t>y</a:t>
            </a:r>
            <a:r>
              <a:rPr lang="en-US" altLang="en-US" sz="2600" i="1" baseline="-25000" dirty="0">
                <a:sym typeface="Symbol" panose="05050102010706020507" pitchFamily="18" charset="2"/>
              </a:rPr>
              <a:t>2 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, from definition of </a:t>
            </a:r>
            <a:r>
              <a:rPr lang="en-US" altLang="zh-CN" sz="2600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600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, (4,</a:t>
            </a:r>
            <a:r>
              <a:rPr lang="en-US" altLang="en-US" sz="2600" dirty="0">
                <a:sym typeface="Symbol" panose="05050102010706020507" pitchFamily="18" charset="2"/>
              </a:rPr>
              <a:t> -2) </a:t>
            </a:r>
            <a:r>
              <a:rPr lang="en-US" altLang="en-US" sz="2600" i="1" dirty="0">
                <a:sym typeface="Symbol" panose="05050102010706020507" pitchFamily="18" charset="2"/>
              </a:rPr>
              <a:t> R</a:t>
            </a:r>
            <a:r>
              <a:rPr lang="en-US" altLang="en-US" sz="2600" baseline="-25000" dirty="0">
                <a:sym typeface="Symbol" panose="05050102010706020507" pitchFamily="18" charset="2"/>
              </a:rPr>
              <a:t>2.</a:t>
            </a:r>
            <a:endParaRPr lang="en-US" altLang="zh-CN" sz="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793750">
              <a:buNone/>
            </a:pPr>
            <a:endParaRPr lang="en-US" altLang="zh-CN" sz="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793750">
              <a:buNone/>
            </a:pP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Hence,  we have </a:t>
            </a:r>
            <a:r>
              <a:rPr lang="en-US" altLang="en-US" sz="2600" dirty="0">
                <a:sym typeface="Symbol" panose="05050102010706020507" pitchFamily="18" charset="2"/>
              </a:rPr>
              <a:t>(4, 2), (4, -2)  </a:t>
            </a:r>
            <a:r>
              <a:rPr lang="en-US" altLang="en-US" sz="2600" i="1" dirty="0">
                <a:sym typeface="Symbol" panose="05050102010706020507" pitchFamily="18" charset="2"/>
              </a:rPr>
              <a:t>R</a:t>
            </a:r>
            <a:r>
              <a:rPr lang="en-US" altLang="en-US" sz="2600" baseline="-25000" dirty="0">
                <a:sym typeface="Symbol" panose="05050102010706020507" pitchFamily="18" charset="2"/>
              </a:rPr>
              <a:t>2 </a:t>
            </a:r>
            <a:r>
              <a:rPr lang="en-US" altLang="en-US" sz="2600" i="1" dirty="0">
                <a:sym typeface="Symbol" panose="05050102010706020507" pitchFamily="18" charset="2"/>
              </a:rPr>
              <a:t>such that 4</a:t>
            </a:r>
            <a:r>
              <a:rPr lang="en-US" altLang="en-US" sz="2600" dirty="0">
                <a:sym typeface="Symbol" panose="05050102010706020507" pitchFamily="18" charset="2"/>
              </a:rPr>
              <a:t> = 4</a:t>
            </a:r>
            <a:r>
              <a:rPr lang="en-US" altLang="en-US" sz="2600" i="1" dirty="0">
                <a:sym typeface="Symbol" panose="05050102010706020507" pitchFamily="18" charset="2"/>
              </a:rPr>
              <a:t>, but 2</a:t>
            </a:r>
            <a:r>
              <a:rPr lang="en-US" altLang="en-US" sz="2600" dirty="0">
                <a:sym typeface="Symbol" panose="05050102010706020507" pitchFamily="18" charset="2"/>
              </a:rPr>
              <a:t>  -2</a:t>
            </a:r>
            <a:r>
              <a:rPr lang="en-US" altLang="en-US" sz="2600" i="1" dirty="0">
                <a:sym typeface="Symbol" panose="05050102010706020507" pitchFamily="18" charset="2"/>
              </a:rPr>
              <a:t>.</a:t>
            </a:r>
            <a:endParaRPr lang="en-US" altLang="zh-CN" sz="26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793750">
              <a:buNone/>
            </a:pP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Therefore,</a:t>
            </a:r>
            <a:r>
              <a:rPr lang="en-US" altLang="en-US" sz="2600" i="1" dirty="0">
                <a:sym typeface="Symbol" panose="05050102010706020507" pitchFamily="18" charset="2"/>
              </a:rPr>
              <a:t> R</a:t>
            </a:r>
            <a:r>
              <a:rPr lang="en-US" altLang="en-US" sz="2600" baseline="-25000" dirty="0">
                <a:sym typeface="Symbol" panose="05050102010706020507" pitchFamily="18" charset="2"/>
              </a:rPr>
              <a:t>2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is not a function as it violates the 2</a:t>
            </a:r>
            <a:r>
              <a:rPr lang="en-US" altLang="zh-CN" sz="2600" baseline="30000" dirty="0"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sz="2600" dirty="0">
                <a:ea typeface="宋体" panose="02010600030101010101" pitchFamily="2" charset="-122"/>
                <a:sym typeface="Symbol" panose="05050102010706020507" pitchFamily="18" charset="2"/>
              </a:rPr>
              <a:t> property.</a:t>
            </a:r>
          </a:p>
          <a:p>
            <a:pPr marL="793750" lvl="1" indent="-793750">
              <a:buNone/>
            </a:pPr>
            <a:endParaRPr lang="en-US" altLang="zh-CN" sz="26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D89311-F994-41C0-AC9F-FE7434665867}"/>
              </a:ext>
            </a:extLst>
          </p:cNvPr>
          <p:cNvSpPr txBox="1">
            <a:spLocks noChangeArrowheads="1"/>
          </p:cNvSpPr>
          <p:nvPr/>
        </p:nvSpPr>
        <p:spPr>
          <a:xfrm>
            <a:off x="7970488" y="1633833"/>
            <a:ext cx="4221512" cy="257037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en-US" sz="20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Infinite cases(relation F from A to B)?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AutoNum type="arabicParenBoth"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For 2</a:t>
            </a:r>
            <a:r>
              <a:rPr lang="en-US" altLang="en-US" sz="2000" b="1" baseline="30000" dirty="0">
                <a:solidFill>
                  <a:schemeClr val="accent6"/>
                </a:solidFill>
                <a:sym typeface="Symbol" panose="05050102010706020507" pitchFamily="18" charset="2"/>
              </a:rPr>
              <a:t>nd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property, we need to disprove the following:</a:t>
            </a:r>
          </a:p>
          <a:p>
            <a:pPr marL="538163" indent="-538163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	x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 A, if 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), 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 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 such that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=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, then 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= y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endParaRPr lang="en-US" altLang="en-US" sz="2000" b="1" dirty="0">
              <a:solidFill>
                <a:schemeClr val="accent6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162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06282C12-5E0B-4621-B11C-DBD733CF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EFC674-3540-4893-8214-AF6CF3F300B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636548-3FEA-4686-93D1-CFE087AE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301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D223D593-AD1E-4B1A-B52E-4AD36E70E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8684" y="1499395"/>
            <a:ext cx="9050977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}, </a:t>
            </a:r>
            <a:r>
              <a:rPr lang="en-US" altLang="en-US" i="1" dirty="0"/>
              <a:t>B</a:t>
            </a:r>
            <a:r>
              <a:rPr lang="en-US" altLang="en-US" dirty="0"/>
              <a:t> = {1, 2, 3}, </a:t>
            </a:r>
            <a:r>
              <a:rPr lang="en-US" altLang="en-US" i="1" dirty="0"/>
              <a:t>C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}. Find the followings.</a:t>
            </a:r>
          </a:p>
          <a:p>
            <a:pPr marL="0" indent="0">
              <a:buNone/>
            </a:pPr>
            <a:r>
              <a:rPr lang="en-US" altLang="en-US" dirty="0"/>
              <a:t>a.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/>
              <a:t> 	b. 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C		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a.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1),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2), 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3), 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1), 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2), 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3)}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b. (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C </a:t>
            </a:r>
            <a:r>
              <a:rPr lang="en-US" altLang="en-US" dirty="0">
                <a:sym typeface="Symbol" panose="05050102010706020507" pitchFamily="18" charset="2"/>
              </a:rPr>
              <a:t>= {(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v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/>
              <a:t>C</a:t>
            </a:r>
            <a:r>
              <a:rPr lang="en-US" altLang="en-US" dirty="0"/>
              <a:t>}</a:t>
            </a:r>
          </a:p>
          <a:p>
            <a:pPr marL="0" indent="0">
              <a:buNone/>
            </a:pPr>
            <a:r>
              <a:rPr lang="en-US" altLang="en-US" dirty="0"/>
              <a:t> 	= </a:t>
            </a:r>
            <a:r>
              <a:rPr lang="en-US" altLang="en-US" dirty="0">
                <a:sym typeface="Symbol" panose="05050102010706020507" pitchFamily="18" charset="2"/>
              </a:rPr>
              <a:t>{((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1),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2),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3),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1),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2),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), 	     ((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3), </a:t>
            </a:r>
            <a:r>
              <a:rPr lang="en-US" altLang="en-US" i="1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1),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2),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3),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1),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), 	     ((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2),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), ((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3), </a:t>
            </a:r>
            <a:r>
              <a:rPr lang="en-US" altLang="en-US" i="1" dirty="0"/>
              <a:t>b</a:t>
            </a:r>
            <a:r>
              <a:rPr lang="en-US" altLang="en-US" dirty="0">
                <a:sym typeface="Symbol" panose="05050102010706020507" pitchFamily="18" charset="2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326" y="193405"/>
            <a:ext cx="11028948" cy="5124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Checking 2</a:t>
            </a:r>
            <a:r>
              <a:rPr lang="en-US" altLang="en-US" sz="3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Property Using Vertical Line Test</a:t>
            </a:r>
            <a:endParaRPr lang="en-GB" altLang="en-US" sz="2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505326" y="1027410"/>
            <a:ext cx="10972800" cy="793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Show that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 defined by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{(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satisfies the 2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Property of function.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A63EC24-574E-490D-B16B-319853005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816105"/>
            <a:ext cx="39243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C2BA1-3278-4744-8907-F445D45828FB}"/>
              </a:ext>
            </a:extLst>
          </p:cNvPr>
          <p:cNvSpPr txBox="1"/>
          <p:nvPr/>
        </p:nvSpPr>
        <p:spPr>
          <a:xfrm>
            <a:off x="1395663" y="1727143"/>
            <a:ext cx="10082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Draw the graph of the 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Check whether if a vertical line always cut the graph by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one point only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: If yes, it satisfies, otherwise, not satisfies.</a:t>
            </a:r>
            <a:endParaRPr lang="en-SG" sz="2400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E3A2743E-999B-4EBC-BCF9-F4433E585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170" y="3055906"/>
            <a:ext cx="0" cy="263674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AF518-8EB5-4AC5-AE45-C90EA4006684}"/>
              </a:ext>
            </a:extLst>
          </p:cNvPr>
          <p:cNvSpPr txBox="1"/>
          <p:nvPr/>
        </p:nvSpPr>
        <p:spPr>
          <a:xfrm>
            <a:off x="6544474" y="3145699"/>
            <a:ext cx="41322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Since the vertical line always cuts the graph by one point only, R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satisfies the 2</a:t>
            </a:r>
            <a:r>
              <a:rPr lang="en-US" altLang="en-US" sz="2400" b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nd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property of function.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86043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9FBDCF3D-8B02-44B6-81A6-D102758B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43F5E-6134-4074-999A-7D5BBD9CAA2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4959F31-CB7A-4363-9AF4-EDF8D0B46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Functions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DF13B1A-665F-451E-B978-28671A39F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→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be a function.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one-to-one</a:t>
            </a:r>
            <a:r>
              <a:rPr lang="en-US" altLang="en-US" dirty="0">
                <a:sym typeface="Symbol" panose="05050102010706020507" pitchFamily="18" charset="2"/>
              </a:rPr>
              <a:t> if and only if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(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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8060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299E35-3016-4576-8001-044715B372A8}"/>
              </a:ext>
            </a:extLst>
          </p:cNvPr>
          <p:cNvSpPr txBox="1">
            <a:spLocks noChangeArrowheads="1"/>
          </p:cNvSpPr>
          <p:nvPr/>
        </p:nvSpPr>
        <p:spPr>
          <a:xfrm>
            <a:off x="212558" y="3335600"/>
            <a:ext cx="10435389" cy="1754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u="sng" dirty="0">
                <a:solidFill>
                  <a:srgbClr val="0000FF"/>
                </a:solidFill>
                <a:sym typeface="Symbol" panose="05050102010706020507" pitchFamily="18" charset="2"/>
              </a:rPr>
              <a:t>Infinite Cases?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We need to prove the following:	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x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, x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 A, if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) =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f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b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, then x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= x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endParaRPr lang="en-US" altLang="en-US" sz="24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1617896-5CD8-48CC-8822-DA5698385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905" y="0"/>
            <a:ext cx="11694695" cy="608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Proving/Disproving/Justifying One-To-One Function (f: A → B) 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565ECE-D8D3-4256-B587-69764BDF8EB8}"/>
              </a:ext>
            </a:extLst>
          </p:cNvPr>
          <p:cNvGrpSpPr/>
          <p:nvPr/>
        </p:nvGrpSpPr>
        <p:grpSpPr>
          <a:xfrm>
            <a:off x="176464" y="977669"/>
            <a:ext cx="10507578" cy="2383253"/>
            <a:chOff x="176464" y="977669"/>
            <a:chExt cx="10507578" cy="2383253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F1B709F1-951D-4D6C-91C6-728A7365CF6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6464" y="977669"/>
              <a:ext cx="10507578" cy="23832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en-US" altLang="en-US" sz="2400" b="1" u="sng" dirty="0">
                  <a:solidFill>
                    <a:srgbClr val="0000FF"/>
                  </a:solidFill>
                  <a:sym typeface="Symbol" panose="05050102010706020507" pitchFamily="18" charset="2"/>
                </a:rPr>
                <a:t>Finite cases?</a:t>
              </a:r>
              <a:r>
                <a:rPr lang="en-US" altLang="en-US" sz="2400" dirty="0">
                  <a:solidFill>
                    <a:srgbClr val="0000FF"/>
                  </a:solidFill>
                  <a:sym typeface="Symbol" panose="05050102010706020507" pitchFamily="18" charset="2"/>
                </a:rPr>
                <a:t>	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0FEC40-A403-4AB7-BC7D-15DA84F8FD28}"/>
                </a:ext>
              </a:extLst>
            </p:cNvPr>
            <p:cNvSpPr txBox="1"/>
            <p:nvPr/>
          </p:nvSpPr>
          <p:spPr>
            <a:xfrm>
              <a:off x="176464" y="1560509"/>
              <a:ext cx="1008246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 dirty="0">
                  <a:solidFill>
                    <a:srgbClr val="0000FF"/>
                  </a:solidFill>
                  <a:sym typeface="Symbol" panose="05050102010706020507" pitchFamily="18" charset="2"/>
                </a:rPr>
                <a:t>We check whether there are x1, x2  A such that x1  x2 and  f(x1) = f(x2). If no, the property is satisfied. Hence, f is one-to-one.</a:t>
              </a:r>
              <a:endParaRPr lang="en-SG" sz="2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B985BD-AFF6-417F-A0D6-1685A410FCC1}"/>
              </a:ext>
            </a:extLst>
          </p:cNvPr>
          <p:cNvSpPr txBox="1"/>
          <p:nvPr/>
        </p:nvSpPr>
        <p:spPr>
          <a:xfrm>
            <a:off x="206543" y="5386936"/>
            <a:ext cx="12015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tabLst>
                <a:tab pos="449263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Note: 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49263" algn="l"/>
              </a:tabLst>
              <a:defRPr/>
            </a:pPr>
            <a:r>
              <a:rPr lang="en-US" altLang="en-US" sz="2000" b="1" dirty="0">
                <a:latin typeface="Calibri" panose="020F0502020204030204"/>
                <a:sym typeface="Symbol" panose="05050102010706020507" pitchFamily="18" charset="2"/>
              </a:rPr>
              <a:t>For infinite cases, it can also be checked by Horizontal line test also (will be explained later with example).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8349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A7DAA502-8F68-4253-8A9C-74D9A449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425BF-890C-482A-A301-6B38E3A52A23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24C9B4A-F99E-44CF-BDFF-BC950DA4A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Cases: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05D3232B-C765-45C3-8A3F-15CA62205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2947" y="176075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Which of the following are one-to-one functions?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	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{1, 2, 3},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{(1, 2), (2, 3), (3, 1)}.</a:t>
            </a:r>
          </a:p>
          <a:p>
            <a:pPr marL="625475" indent="-625475">
              <a:buNone/>
            </a:pPr>
            <a:r>
              <a:rPr lang="en-US" altLang="en-US" dirty="0">
                <a:sym typeface="Symbol" panose="05050102010706020507" pitchFamily="18" charset="2"/>
              </a:rPr>
              <a:t>	No two different elements in A are related to the same element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Hence,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is  a one-to-one function.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(ii)	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{1, 2, 3},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{(1, 2), (2, 1), (3, 1)}.</a:t>
            </a:r>
          </a:p>
          <a:p>
            <a:pPr marL="625475" indent="-625475">
              <a:buNone/>
            </a:pPr>
            <a:r>
              <a:rPr lang="en-US" altLang="en-US" dirty="0">
                <a:sym typeface="Symbol" panose="05050102010706020507" pitchFamily="18" charset="2"/>
              </a:rPr>
              <a:t>	No, since both 2 and 3 have the same image 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724B8-FF2E-4E04-80DA-B6C322B7BD85}"/>
              </a:ext>
            </a:extLst>
          </p:cNvPr>
          <p:cNvSpPr txBox="1"/>
          <p:nvPr/>
        </p:nvSpPr>
        <p:spPr>
          <a:xfrm>
            <a:off x="8903369" y="671237"/>
            <a:ext cx="3181891" cy="26776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Finite cases (f: A → B) ? </a:t>
            </a:r>
          </a:p>
          <a:p>
            <a:r>
              <a:rPr lang="en-US" altLang="en-US" sz="2400" b="1" dirty="0">
                <a:solidFill>
                  <a:schemeClr val="accent6"/>
                </a:solidFill>
                <a:sym typeface="Symbol" panose="05050102010706020507" pitchFamily="18" charset="2"/>
              </a:rPr>
              <a:t>We check whether there are x1, x2  A such that x1  x2 and  f(x1) = f(x2). If no, the property is satisfied. Hence, f is one-to-one.</a:t>
            </a:r>
            <a:endParaRPr lang="en-SG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5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663" y="715"/>
            <a:ext cx="11686673" cy="1150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One-To-One Function</a:t>
            </a:r>
            <a:b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0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521369" y="1364294"/>
            <a:ext cx="10972800" cy="512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Let f: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SG" sz="2800" dirty="0"/>
              <a:t>→ </a:t>
            </a:r>
            <a:r>
              <a:rPr lang="en-US" altLang="en-US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ℤ </a:t>
            </a:r>
            <a:r>
              <a:rPr lang="en-US" altLang="en-US" dirty="0">
                <a:ea typeface="ＭＳ 明朝" panose="02020609040205080304" pitchFamily="49" charset="-128"/>
              </a:rPr>
              <a:t>be a function</a:t>
            </a:r>
            <a:r>
              <a:rPr lang="en-US" altLang="en-US" dirty="0">
                <a:sym typeface="Symbol" panose="05050102010706020507" pitchFamily="18" charset="2"/>
              </a:rPr>
              <a:t>, defined as f(x) = 2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. Show that f is a one-to-one function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469000-1556-427F-9815-AEB7183CF783}"/>
              </a:ext>
            </a:extLst>
          </p:cNvPr>
          <p:cNvSpPr txBox="1">
            <a:spLocks noChangeArrowheads="1"/>
          </p:cNvSpPr>
          <p:nvPr/>
        </p:nvSpPr>
        <p:spPr>
          <a:xfrm>
            <a:off x="665748" y="2479221"/>
            <a:ext cx="10291010" cy="2445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Let x</a:t>
            </a:r>
            <a:r>
              <a:rPr lang="en-US" altLang="en-US" sz="2400" baseline="-25000" dirty="0">
                <a:sym typeface="Symbol" panose="05050102010706020507" pitchFamily="18" charset="2"/>
              </a:rPr>
              <a:t>1 , </a:t>
            </a:r>
            <a:r>
              <a:rPr lang="en-US" altLang="en-US" sz="2400" dirty="0">
                <a:sym typeface="Symbol" panose="05050102010706020507" pitchFamily="18" charset="2"/>
              </a:rPr>
              <a:t>x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 </a:t>
            </a:r>
            <a:r>
              <a:rPr lang="en-US" altLang="en-US" sz="2400" dirty="0">
                <a:ea typeface="ＭＳ 明朝" panose="02020609040205080304" pitchFamily="49" charset="-128"/>
              </a:rPr>
              <a:t>ℤ such that </a:t>
            </a:r>
            <a:r>
              <a:rPr lang="en-US" altLang="en-US" sz="2400" dirty="0">
                <a:sym typeface="Symbol" panose="05050102010706020507" pitchFamily="18" charset="2"/>
              </a:rPr>
              <a:t>f(x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) = f(x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).</a:t>
            </a:r>
          </a:p>
          <a:p>
            <a:pPr marL="57150" indent="-57150">
              <a:buNone/>
              <a:tabLst>
                <a:tab pos="2687638" algn="l"/>
                <a:tab pos="420846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Since f(x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) = f(x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), 2x</a:t>
            </a:r>
            <a:r>
              <a:rPr lang="en-US" altLang="en-US" sz="2400" baseline="-25000" dirty="0">
                <a:sym typeface="Symbol" panose="05050102010706020507" pitchFamily="18" charset="2"/>
              </a:rPr>
              <a:t>1 </a:t>
            </a:r>
            <a:r>
              <a:rPr lang="en-US" altLang="en-US" sz="2400" dirty="0">
                <a:sym typeface="Symbol" panose="05050102010706020507" pitchFamily="18" charset="2"/>
              </a:rPr>
              <a:t>= 2x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400050" lvl="1" indent="-400050">
              <a:buNone/>
              <a:tabLst>
                <a:tab pos="42084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This implies x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= x</a:t>
            </a:r>
            <a:r>
              <a:rPr lang="en-US" altLang="en-US" baseline="-25000" dirty="0">
                <a:sym typeface="Symbol" panose="05050102010706020507" pitchFamily="18" charset="2"/>
              </a:rPr>
              <a:t>2.</a:t>
            </a:r>
          </a:p>
          <a:p>
            <a:pPr marL="400050" lvl="1" indent="-400050">
              <a:buNone/>
              <a:tabLst>
                <a:tab pos="42084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Therefore, f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is one-to-one</a:t>
            </a: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C7A7E5-1FDC-46F6-A137-54198F8E231F}"/>
              </a:ext>
            </a:extLst>
          </p:cNvPr>
          <p:cNvSpPr txBox="1">
            <a:spLocks noChangeArrowheads="1"/>
          </p:cNvSpPr>
          <p:nvPr/>
        </p:nvSpPr>
        <p:spPr>
          <a:xfrm>
            <a:off x="7339263" y="2455162"/>
            <a:ext cx="4014537" cy="192433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0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Infinite Cases (f: A → B) 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We need to prove the following:	</a:t>
            </a:r>
          </a:p>
          <a:p>
            <a:pPr marL="360363" indent="-360363" defTabSz="360363">
              <a:spcAft>
                <a:spcPts val="120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	x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 A, if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 =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, then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=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endParaRPr lang="en-US" altLang="en-US" sz="2000" b="1" dirty="0">
              <a:solidFill>
                <a:schemeClr val="accent6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203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820" y="213722"/>
            <a:ext cx="10515601" cy="9012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Not One-To-One</a:t>
            </a:r>
            <a:b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521369" y="1364294"/>
            <a:ext cx="10972800" cy="51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Let f: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SG" sz="2800" dirty="0"/>
              <a:t>→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, defined as f(x) =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. Show that f is not a one-to-one function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469000-1556-427F-9815-AEB7183CF783}"/>
              </a:ext>
            </a:extLst>
          </p:cNvPr>
          <p:cNvSpPr txBox="1">
            <a:spLocks noChangeArrowheads="1"/>
          </p:cNvSpPr>
          <p:nvPr/>
        </p:nvSpPr>
        <p:spPr>
          <a:xfrm>
            <a:off x="665748" y="2479221"/>
            <a:ext cx="10291010" cy="2445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Take x</a:t>
            </a:r>
            <a:r>
              <a:rPr lang="en-US" altLang="en-US" sz="2400" baseline="-25000" dirty="0">
                <a:sym typeface="Symbol" panose="05050102010706020507" pitchFamily="18" charset="2"/>
              </a:rPr>
              <a:t>1 </a:t>
            </a:r>
            <a:r>
              <a:rPr lang="en-US" altLang="en-US" sz="2400" dirty="0">
                <a:sym typeface="Symbol" panose="05050102010706020507" pitchFamily="18" charset="2"/>
              </a:rPr>
              <a:t>= 3  ℝ and  x</a:t>
            </a:r>
            <a:r>
              <a:rPr lang="en-US" altLang="en-US" sz="2400" baseline="-25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= -3  ℝ</a:t>
            </a:r>
          </a:p>
          <a:p>
            <a:pPr marL="0" indent="0">
              <a:buNone/>
            </a:pPr>
            <a:r>
              <a:rPr lang="en-US" altLang="en-US" sz="2400" dirty="0">
                <a:ea typeface="ＭＳ 明朝" panose="02020609040205080304" pitchFamily="49" charset="-128"/>
              </a:rPr>
              <a:t>Then, </a:t>
            </a:r>
            <a:r>
              <a:rPr lang="en-US" altLang="en-US" sz="2400" dirty="0">
                <a:sym typeface="Symbol" panose="05050102010706020507" pitchFamily="18" charset="2"/>
              </a:rPr>
              <a:t>f(x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) = f(3) =</a:t>
            </a:r>
            <a:r>
              <a:rPr lang="en-US" altLang="en-US" sz="16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3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= 9 and f(x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) = f(-3) =</a:t>
            </a:r>
            <a:r>
              <a:rPr lang="en-US" altLang="en-US" sz="16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(-3)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= 9 .</a:t>
            </a:r>
          </a:p>
          <a:p>
            <a:pPr marL="57150" indent="-57150">
              <a:buNone/>
              <a:tabLst>
                <a:tab pos="2687638" algn="l"/>
                <a:tab pos="420846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Hence, f(3) =  f(-3) = 9.</a:t>
            </a:r>
          </a:p>
          <a:p>
            <a:pPr marL="400050" lvl="1" indent="-400050">
              <a:buNone/>
              <a:tabLst>
                <a:tab pos="42084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But, 3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 -3</a:t>
            </a:r>
            <a:r>
              <a:rPr lang="en-US" altLang="en-US" baseline="-25000" dirty="0">
                <a:sym typeface="Symbol" panose="05050102010706020507" pitchFamily="18" charset="2"/>
              </a:rPr>
              <a:t>.</a:t>
            </a:r>
          </a:p>
          <a:p>
            <a:pPr marL="400050" lvl="1" indent="-400050">
              <a:buNone/>
              <a:tabLst>
                <a:tab pos="42084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Therefore, f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is not one-to-one.</a:t>
            </a:r>
          </a:p>
          <a:p>
            <a:pPr marL="793750" lvl="1" indent="-45085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7AEE65-BE95-4A79-8B18-60EE24B8CE0A}"/>
              </a:ext>
            </a:extLst>
          </p:cNvPr>
          <p:cNvSpPr txBox="1">
            <a:spLocks noChangeArrowheads="1"/>
          </p:cNvSpPr>
          <p:nvPr/>
        </p:nvSpPr>
        <p:spPr>
          <a:xfrm>
            <a:off x="7563852" y="2192213"/>
            <a:ext cx="4014537" cy="192433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0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Infinite Cases (f: A → B)?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We need to disprove the following:</a:t>
            </a:r>
          </a:p>
          <a:p>
            <a:pPr marL="360363" indent="-360363" defTabSz="360363">
              <a:spcAft>
                <a:spcPts val="1200"/>
              </a:spcAft>
              <a:buNone/>
            </a:pP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	x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, 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 A, if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 = 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f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="1" i="1" dirty="0">
                <a:solidFill>
                  <a:schemeClr val="accent6"/>
                </a:solidFill>
                <a:sym typeface="Symbol" panose="05050102010706020507" pitchFamily="18" charset="2"/>
              </a:rPr>
              <a:t>, then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 = x</a:t>
            </a:r>
            <a:r>
              <a:rPr lang="en-US" altLang="en-US" sz="2000" b="1" i="1" baseline="-25000" dirty="0">
                <a:solidFill>
                  <a:schemeClr val="accent6"/>
                </a:solidFill>
                <a:sym typeface="Symbol" panose="05050102010706020507" pitchFamily="18" charset="2"/>
              </a:rPr>
              <a:t>2</a:t>
            </a:r>
            <a:endParaRPr lang="en-US" altLang="en-US" sz="2000" b="1" dirty="0">
              <a:solidFill>
                <a:schemeClr val="accent6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86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5326" y="193405"/>
            <a:ext cx="11028948" cy="51244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Checking One-To-One Using Horizontal Line Test</a:t>
            </a:r>
            <a:endParaRPr lang="en-GB" altLang="en-US" sz="22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505326" y="1027410"/>
            <a:ext cx="10972800" cy="793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Show that F 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 defined by F = {(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is not a one-to-one function.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A63EC24-574E-490D-B16B-319853005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48" y="3194772"/>
            <a:ext cx="39243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C2BA1-3278-4744-8907-F445D45828FB}"/>
              </a:ext>
            </a:extLst>
          </p:cNvPr>
          <p:cNvSpPr txBox="1"/>
          <p:nvPr/>
        </p:nvSpPr>
        <p:spPr>
          <a:xfrm>
            <a:off x="1271337" y="1641953"/>
            <a:ext cx="10082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Draw the graph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Check whether if a horizontal line always cuts the graph by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one point only</a:t>
            </a:r>
            <a:r>
              <a:rPr 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: If yes, then it is one-to-one, otherwise, it is not.</a:t>
            </a:r>
            <a:endParaRPr lang="en-SG" sz="2400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E3A2743E-999B-4EBC-BCF9-F4433E5850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1218" y="4435639"/>
            <a:ext cx="2831434" cy="561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E032B-318C-4089-9B75-62EB2C54C1B6}"/>
              </a:ext>
            </a:extLst>
          </p:cNvPr>
          <p:cNvSpPr txBox="1"/>
          <p:nvPr/>
        </p:nvSpPr>
        <p:spPr>
          <a:xfrm>
            <a:off x="6372727" y="3488401"/>
            <a:ext cx="4132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Since the horizontal line cuts the graph by multiple points, F is not a one-to-one function.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161417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97261A46-9E2A-48EB-B942-83B8C70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574B2-852D-4EF5-B987-FA34F0345D2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B43A6ED-E946-4EAF-82E5-3399BC5F1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 Functions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B4517C3-C972-4548-9844-CE6834624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→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be a function. </a:t>
            </a:r>
          </a:p>
          <a:p>
            <a:pPr marL="0" indent="0">
              <a:buNone/>
            </a:pP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is </a:t>
            </a:r>
            <a:r>
              <a:rPr lang="en-US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onto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if and only if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Range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that is,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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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075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9FBDCF3D-8B02-44B6-81A6-D102758B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43F5E-6134-4074-999A-7D5BBD9CAA22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E97E4-582D-41F9-BCBB-2B796FF634AB}"/>
              </a:ext>
            </a:extLst>
          </p:cNvPr>
          <p:cNvSpPr txBox="1">
            <a:spLocks noChangeArrowheads="1"/>
          </p:cNvSpPr>
          <p:nvPr/>
        </p:nvSpPr>
        <p:spPr>
          <a:xfrm>
            <a:off x="176464" y="3223780"/>
            <a:ext cx="8838769" cy="2556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u="sng" dirty="0">
                <a:solidFill>
                  <a:srgbClr val="0000FF"/>
                </a:solidFill>
                <a:sym typeface="Symbol" panose="05050102010706020507" pitchFamily="18" charset="2"/>
              </a:rPr>
              <a:t>Infinite cases?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We need to prove the following:	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 y  B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x  A, y = f(x)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or Range f = B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AE557F-5E64-42F2-86E0-B26A379E926C}"/>
              </a:ext>
            </a:extLst>
          </p:cNvPr>
          <p:cNvSpPr txBox="1">
            <a:spLocks noChangeArrowheads="1"/>
          </p:cNvSpPr>
          <p:nvPr/>
        </p:nvSpPr>
        <p:spPr>
          <a:xfrm>
            <a:off x="7559521" y="5161559"/>
            <a:ext cx="4415480" cy="1130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u="sng" dirty="0">
                <a:solidFill>
                  <a:srgbClr val="171BAD"/>
                </a:solidFill>
                <a:sym typeface="Symbol" panose="05050102010706020507" pitchFamily="18" charset="2"/>
              </a:rPr>
              <a:t>How to find </a:t>
            </a:r>
            <a:r>
              <a:rPr lang="en-US" altLang="en-US" sz="2400" b="1" i="1" u="sng" dirty="0">
                <a:solidFill>
                  <a:srgbClr val="171BAD"/>
                </a:solidFill>
                <a:sym typeface="Symbol" panose="05050102010706020507" pitchFamily="18" charset="2"/>
              </a:rPr>
              <a:t>x </a:t>
            </a:r>
            <a:r>
              <a:rPr lang="en-US" altLang="en-US" sz="2400" b="1" u="sng" dirty="0">
                <a:solidFill>
                  <a:srgbClr val="171BAD"/>
                </a:solidFill>
                <a:sym typeface="Symbol" panose="05050102010706020507" pitchFamily="18" charset="2"/>
              </a:rPr>
              <a:t> A for the proof?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171BAD"/>
                </a:solidFill>
                <a:sym typeface="Symbol" panose="05050102010706020507" pitchFamily="18" charset="2"/>
              </a:rPr>
              <a:t>From y = f(x) solve x in terms of y. 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3D4783C-4608-41FE-9E3B-8F1256F05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822" y="0"/>
            <a:ext cx="10278978" cy="608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Proving/Disproving/Justifying Onto Function (f: A → B) 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C1E651-207B-4D80-B315-A5DE1E39A455}"/>
              </a:ext>
            </a:extLst>
          </p:cNvPr>
          <p:cNvGrpSpPr/>
          <p:nvPr/>
        </p:nvGrpSpPr>
        <p:grpSpPr>
          <a:xfrm>
            <a:off x="176464" y="977669"/>
            <a:ext cx="10507578" cy="2383253"/>
            <a:chOff x="176464" y="977669"/>
            <a:chExt cx="10507578" cy="2383253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200F750B-D392-4804-B78F-68E208138C0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6464" y="977669"/>
              <a:ext cx="10507578" cy="23832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en-US" altLang="en-US" sz="2400" b="1" u="sng" dirty="0">
                  <a:solidFill>
                    <a:srgbClr val="0000FF"/>
                  </a:solidFill>
                  <a:sym typeface="Symbol" panose="05050102010706020507" pitchFamily="18" charset="2"/>
                </a:rPr>
                <a:t>Finite cases?</a:t>
              </a:r>
              <a:r>
                <a:rPr lang="en-US" altLang="en-US" sz="2400" dirty="0">
                  <a:solidFill>
                    <a:srgbClr val="0000FF"/>
                  </a:solidFill>
                  <a:sym typeface="Symbol" panose="05050102010706020507" pitchFamily="18" charset="2"/>
                </a:rPr>
                <a:t>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F7B6EF-5A92-48CA-84DA-7A6E3C466215}"/>
                </a:ext>
              </a:extLst>
            </p:cNvPr>
            <p:cNvSpPr txBox="1"/>
            <p:nvPr/>
          </p:nvSpPr>
          <p:spPr>
            <a:xfrm>
              <a:off x="176464" y="1560509"/>
              <a:ext cx="1008246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2400" b="1" dirty="0">
                  <a:solidFill>
                    <a:srgbClr val="0000FF"/>
                  </a:solidFill>
                  <a:sym typeface="Symbol" panose="05050102010706020507" pitchFamily="18" charset="2"/>
                </a:rPr>
                <a:t>Find Range R directly. If Range f = B, then f is onto, otherwise, f is not onto.</a:t>
              </a:r>
              <a:endParaRPr lang="en-SG" sz="2400" dirty="0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80E0EC83-A01F-46FD-AECB-D513C70E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B7909-099D-48B2-B896-66A1E94B2665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3D69287-182F-4352-9B0E-0068271C3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Cases: Example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BEB1427F-5507-4F4A-BC8E-F339C057D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0036" y="1771651"/>
            <a:ext cx="8880764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Determine which of the following functions are onto.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sym typeface="Symbol" panose="05050102010706020507" pitchFamily="18" charset="2"/>
              </a:rPr>
              <a:t>A =</a:t>
            </a:r>
            <a:r>
              <a:rPr lang="en-US" altLang="en-US" dirty="0">
                <a:sym typeface="Symbol" panose="05050102010706020507" pitchFamily="18" charset="2"/>
              </a:rPr>
              <a:t> {1, 2, 3, 4, 5} and</a:t>
            </a:r>
            <a:r>
              <a:rPr lang="en-US" altLang="en-US" i="1" dirty="0">
                <a:sym typeface="Symbol" panose="05050102010706020507" pitchFamily="18" charset="2"/>
              </a:rPr>
              <a:t> B</a:t>
            </a:r>
            <a:r>
              <a:rPr lang="en-US" altLang="en-US" dirty="0">
                <a:sym typeface="Symbol" panose="05050102010706020507" pitchFamily="18" charset="2"/>
              </a:rPr>
              <a:t> ={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	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→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= {(1,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), (2,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), (3,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), (4,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), (5,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)}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Since range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= {a, c, d} ≠ </a:t>
            </a:r>
            <a:r>
              <a:rPr lang="en-US" altLang="en-US" i="1" dirty="0">
                <a:sym typeface="Symbol" panose="05050102010706020507" pitchFamily="18" charset="2"/>
              </a:rPr>
              <a:t>B, </a:t>
            </a:r>
            <a:r>
              <a:rPr lang="en-US" altLang="en-US" dirty="0">
                <a:sym typeface="Symbol" panose="05050102010706020507" pitchFamily="18" charset="2"/>
              </a:rPr>
              <a:t>hence,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is not onto.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(ii)	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→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{(1,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), (2,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), (3,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), (4, </a:t>
            </a:r>
            <a:r>
              <a:rPr lang="en-US" altLang="en-US" i="1" dirty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), (5,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)}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Yes, since range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{a, b, c, d} =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6ADE6C-78EF-4C26-ABB2-90FCB2AF8B76}"/>
              </a:ext>
            </a:extLst>
          </p:cNvPr>
          <p:cNvSpPr txBox="1">
            <a:spLocks noChangeArrowheads="1"/>
          </p:cNvSpPr>
          <p:nvPr/>
        </p:nvSpPr>
        <p:spPr>
          <a:xfrm>
            <a:off x="9145951" y="580024"/>
            <a:ext cx="3046049" cy="2383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accent6"/>
              </a:solidFill>
              <a:sym typeface="Symbol" panose="05050102010706020507" pitchFamily="18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44DBF-6B1B-4C36-A412-EC1731CB78B5}"/>
              </a:ext>
            </a:extLst>
          </p:cNvPr>
          <p:cNvSpPr txBox="1"/>
          <p:nvPr/>
        </p:nvSpPr>
        <p:spPr>
          <a:xfrm>
            <a:off x="9207569" y="722656"/>
            <a:ext cx="2922812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000" u="sng" dirty="0">
                <a:solidFill>
                  <a:srgbClr val="00B050"/>
                </a:solidFill>
                <a:sym typeface="Symbol" panose="05050102010706020507" pitchFamily="18" charset="2"/>
              </a:rPr>
              <a:t>Finite cases (f: A → B) </a:t>
            </a:r>
            <a:r>
              <a:rPr lang="en-US" altLang="en-US" sz="2000" b="1" u="sng" dirty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  <a:endParaRPr lang="en-US" altLang="en-US" sz="24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Find Range R directly. If Range f = B, then f is onto, otherwise, f is not onto.</a:t>
            </a:r>
            <a:endParaRPr lang="en-SG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1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5E383843-7726-44B7-BD68-C885780F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640D4-3AF8-43DE-AD11-F258FA93D7DA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D010416-0CEB-42A4-BD0E-824869F4B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2447" y="13652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1013F8A-D442-4256-AE9B-4B1AF71F0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1971" y="1279523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Let </a:t>
            </a:r>
            <a:r>
              <a:rPr lang="en-US" altLang="en-US" i="1" dirty="0"/>
              <a:t>A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be sets. We say that </a:t>
            </a:r>
            <a:r>
              <a:rPr lang="en-US" altLang="en-US" i="1" dirty="0"/>
              <a:t>R</a:t>
            </a:r>
            <a:r>
              <a:rPr lang="en-US" altLang="en-US" dirty="0"/>
              <a:t> is a (binary) </a:t>
            </a:r>
            <a:r>
              <a:rPr lang="en-US" altLang="en-US" b="1" dirty="0">
                <a:solidFill>
                  <a:schemeClr val="hlink"/>
                </a:solidFill>
              </a:rPr>
              <a:t>relation from </a:t>
            </a:r>
            <a:r>
              <a:rPr lang="en-US" altLang="en-US" b="1" i="1" dirty="0">
                <a:solidFill>
                  <a:schemeClr val="hlink"/>
                </a:solidFill>
              </a:rPr>
              <a:t>A</a:t>
            </a:r>
            <a:r>
              <a:rPr lang="en-US" altLang="en-US" b="1" dirty="0">
                <a:solidFill>
                  <a:schemeClr val="hlink"/>
                </a:solidFill>
              </a:rPr>
              <a:t> to </a:t>
            </a:r>
            <a:r>
              <a:rPr lang="en-US" altLang="en-US" b="1" i="1" dirty="0">
                <a:solidFill>
                  <a:schemeClr val="hlink"/>
                </a:solidFill>
              </a:rPr>
              <a:t>B</a:t>
            </a:r>
            <a:r>
              <a:rPr lang="en-US" altLang="en-US" dirty="0"/>
              <a:t> if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we will say that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relation on </a:t>
            </a:r>
            <a:r>
              <a:rPr lang="en-US" altLang="en-US" b="1" i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Further, if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we will frequently write </a:t>
            </a:r>
            <a:r>
              <a:rPr lang="en-US" altLang="en-US" i="1" dirty="0" err="1">
                <a:sym typeface="Symbol" panose="05050102010706020507" pitchFamily="18" charset="2"/>
              </a:rPr>
              <a:t>aRb</a:t>
            </a:r>
            <a:r>
              <a:rPr lang="en-US" altLang="en-US" dirty="0">
                <a:sym typeface="Symbol" panose="05050102010706020507" pitchFamily="18" charset="2"/>
              </a:rPr>
              <a:t> and say that “</a:t>
            </a:r>
            <a:r>
              <a:rPr lang="en-US" altLang="en-US" b="1" i="1" dirty="0">
                <a:sym typeface="Symbol" panose="05050102010706020507" pitchFamily="18" charset="2"/>
              </a:rPr>
              <a:t>a</a:t>
            </a:r>
            <a:r>
              <a:rPr lang="en-US" altLang="en-US" b="1" dirty="0">
                <a:sym typeface="Symbol" panose="05050102010706020507" pitchFamily="18" charset="2"/>
              </a:rPr>
              <a:t> is related to b by </a:t>
            </a:r>
            <a:r>
              <a:rPr lang="en-US" altLang="en-US" b="1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”, symbolically, denoted as </a:t>
            </a:r>
            <a:r>
              <a:rPr lang="en-US" altLang="en-US" b="1" dirty="0" err="1">
                <a:sym typeface="Symbol" panose="05050102010706020507" pitchFamily="18" charset="2"/>
              </a:rPr>
              <a:t>aRb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663" y="715"/>
            <a:ext cx="11686673" cy="1150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3600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b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0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453527" y="934870"/>
            <a:ext cx="7381535" cy="127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Let</a:t>
            </a:r>
            <a:r>
              <a:rPr lang="en-US" altLang="en-US" i="1" dirty="0">
                <a:sym typeface="Symbol" panose="05050102010706020507" pitchFamily="18" charset="2"/>
              </a:rPr>
              <a:t>  f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 →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 be a function defined as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= 4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-1. Show that f</a:t>
            </a:r>
            <a:r>
              <a:rPr lang="en-US" altLang="en-US" baseline="-25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is a onto function.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A469000-1556-427F-9815-AEB7183CF783}"/>
              </a:ext>
            </a:extLst>
          </p:cNvPr>
          <p:cNvSpPr txBox="1">
            <a:spLocks noChangeArrowheads="1"/>
          </p:cNvSpPr>
          <p:nvPr/>
        </p:nvSpPr>
        <p:spPr>
          <a:xfrm>
            <a:off x="665748" y="2479221"/>
            <a:ext cx="5229726" cy="4242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Proof:</a:t>
            </a: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Let </a:t>
            </a:r>
            <a:r>
              <a:rPr lang="en-US" altLang="en-US" sz="2800" i="1" dirty="0"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ym typeface="Symbol" panose="05050102010706020507" pitchFamily="18" charset="2"/>
              </a:rPr>
              <a:t> 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ℝ.</a:t>
            </a: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Take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=                </a:t>
            </a:r>
            <a:r>
              <a:rPr lang="en-US" altLang="en-US" sz="2800" dirty="0"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ℝ.</a:t>
            </a:r>
            <a:endParaRPr lang="en-US" altLang="zh-CN" sz="9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endParaRPr lang="en-US" altLang="zh-CN" sz="9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endParaRPr lang="en-US" altLang="zh-CN" sz="9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Then,  </a:t>
            </a:r>
            <a:r>
              <a:rPr lang="en-US" altLang="en-US" sz="2800" i="1" dirty="0">
                <a:sym typeface="Symbol" panose="05050102010706020507" pitchFamily="18" charset="2"/>
              </a:rPr>
              <a:t>f</a:t>
            </a:r>
            <a:r>
              <a:rPr lang="en-US" altLang="en-US" sz="2800" baseline="-25000" dirty="0"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ym typeface="Symbol" panose="05050102010706020507" pitchFamily="18" charset="2"/>
              </a:rPr>
              <a:t>(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r>
              <a:rPr lang="en-US" altLang="en-US" sz="2800" dirty="0">
                <a:sym typeface="Symbol" panose="05050102010706020507" pitchFamily="18" charset="2"/>
              </a:rPr>
              <a:t> 4             - 1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r>
              <a:rPr lang="en-US" altLang="en-US" sz="900" dirty="0">
                <a:sym typeface="Symbol" panose="05050102010706020507" pitchFamily="18" charset="2"/>
              </a:rPr>
              <a:t> </a:t>
            </a:r>
          </a:p>
          <a:p>
            <a:pPr marL="400050" lvl="1" indent="0">
              <a:buNone/>
              <a:tabLst>
                <a:tab pos="901700" algn="l"/>
                <a:tab pos="2149475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		= (</a:t>
            </a:r>
            <a:r>
              <a:rPr lang="en-US" altLang="en-US" sz="2800" i="1" dirty="0"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ym typeface="Symbol" panose="05050102010706020507" pitchFamily="18" charset="2"/>
              </a:rPr>
              <a:t> + 1) -1 = </a:t>
            </a:r>
            <a:r>
              <a:rPr lang="en-US" altLang="en-US" sz="2800" i="1" dirty="0">
                <a:sym typeface="Symbol" panose="05050102010706020507" pitchFamily="18" charset="2"/>
              </a:rPr>
              <a:t>y</a:t>
            </a:r>
          </a:p>
          <a:p>
            <a:pPr marL="400050" lvl="1" indent="0">
              <a:buNone/>
              <a:tabLst>
                <a:tab pos="901700" algn="l"/>
                <a:tab pos="2417763" algn="l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Hence, </a:t>
            </a:r>
            <a:r>
              <a:rPr lang="en-US" altLang="en-US" sz="2800" i="1" dirty="0">
                <a:sym typeface="Symbol" panose="05050102010706020507" pitchFamily="18" charset="2"/>
              </a:rPr>
              <a:t>y</a:t>
            </a:r>
            <a:r>
              <a:rPr lang="en-US" altLang="en-US" sz="2800" dirty="0">
                <a:sym typeface="Symbol" panose="05050102010706020507" pitchFamily="18" charset="2"/>
              </a:rPr>
              <a:t> = </a:t>
            </a:r>
            <a:r>
              <a:rPr lang="en-US" altLang="en-US" sz="2800" i="1" dirty="0">
                <a:sym typeface="Symbol" panose="05050102010706020507" pitchFamily="18" charset="2"/>
              </a:rPr>
              <a:t>f</a:t>
            </a:r>
            <a:r>
              <a:rPr lang="en-US" altLang="en-US" sz="2800" baseline="-25000" dirty="0">
                <a:sym typeface="Symbol" panose="05050102010706020507" pitchFamily="18" charset="2"/>
              </a:rPr>
              <a:t>3</a:t>
            </a:r>
            <a:r>
              <a:rPr lang="en-US" altLang="en-US" sz="2800" dirty="0">
                <a:sym typeface="Symbol" panose="05050102010706020507" pitchFamily="18" charset="2"/>
              </a:rPr>
              <a:t>(</a:t>
            </a:r>
            <a:r>
              <a:rPr lang="en-US" altLang="en-US" sz="2800" i="1" dirty="0">
                <a:sym typeface="Symbol" panose="05050102010706020507" pitchFamily="18" charset="2"/>
              </a:rPr>
              <a:t>x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Therefore,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-25000" dirty="0">
                <a:sym typeface="Symbol" panose="05050102010706020507" pitchFamily="18" charset="2"/>
              </a:rPr>
              <a:t>3 </a:t>
            </a:r>
            <a:r>
              <a:rPr lang="en-US" altLang="en-US" dirty="0">
                <a:sym typeface="Symbol" panose="05050102010706020507" pitchFamily="18" charset="2"/>
              </a:rPr>
              <a:t> is onto</a:t>
            </a:r>
          </a:p>
          <a:p>
            <a:pPr marL="793750" lvl="1" indent="-450850">
              <a:buNone/>
            </a:pPr>
            <a:endParaRPr lang="en-US" altLang="zh-CN" sz="2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FBADECA9-0127-480B-8D85-A77D95BE949A}"/>
                  </a:ext>
                </a:extLst>
              </p:cNvPr>
              <p:cNvSpPr txBox="1"/>
              <p:nvPr/>
            </p:nvSpPr>
            <p:spPr bwMode="auto">
              <a:xfrm>
                <a:off x="2377249" y="3619285"/>
                <a:ext cx="712787" cy="788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FBADECA9-0127-480B-8D85-A77D95BE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7249" y="3619285"/>
                <a:ext cx="712787" cy="788988"/>
              </a:xfrm>
              <a:prstGeom prst="rect">
                <a:avLst/>
              </a:prstGeom>
              <a:blipFill>
                <a:blip r:embed="rId2"/>
                <a:stretch>
                  <a:fillRect r="-3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B548D46F-B2BB-4656-AA6E-E580EC167D68}"/>
                  </a:ext>
                </a:extLst>
              </p:cNvPr>
              <p:cNvSpPr txBox="1"/>
              <p:nvPr/>
            </p:nvSpPr>
            <p:spPr bwMode="auto">
              <a:xfrm>
                <a:off x="3431508" y="4329530"/>
                <a:ext cx="712787" cy="788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SG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SG" sz="2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SG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2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B548D46F-B2BB-4656-AA6E-E580EC167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508" y="4329530"/>
                <a:ext cx="712787" cy="788988"/>
              </a:xfrm>
              <a:prstGeom prst="rect">
                <a:avLst/>
              </a:prstGeom>
              <a:blipFill>
                <a:blip r:embed="rId3"/>
                <a:stretch>
                  <a:fillRect r="-3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2EA17F05-562C-4C0E-969C-8041A078F140}"/>
              </a:ext>
            </a:extLst>
          </p:cNvPr>
          <p:cNvSpPr txBox="1">
            <a:spLocks noChangeArrowheads="1"/>
          </p:cNvSpPr>
          <p:nvPr/>
        </p:nvSpPr>
        <p:spPr>
          <a:xfrm>
            <a:off x="8519441" y="3339897"/>
            <a:ext cx="2925518" cy="244570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 u="sng" dirty="0">
                <a:solidFill>
                  <a:srgbClr val="00B050"/>
                </a:solidFill>
                <a:sym typeface="Symbol" panose="05050102010706020507" pitchFamily="18" charset="2"/>
              </a:rPr>
              <a:t>Note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Why take x = (y+1)/4?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361950" algn="l"/>
              </a:tabLst>
            </a:pP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	(solve x in terms of y)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     	y = </a:t>
            </a:r>
            <a:r>
              <a:rPr lang="en-US" altLang="en-US" sz="2400" i="1" dirty="0">
                <a:solidFill>
                  <a:srgbClr val="00B050"/>
                </a:solidFill>
                <a:sym typeface="Symbol" panose="05050102010706020507" pitchFamily="18" charset="2"/>
              </a:rPr>
              <a:t>f</a:t>
            </a:r>
            <a:r>
              <a:rPr lang="en-US" altLang="en-US" sz="2400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olidFill>
                  <a:srgbClr val="00B05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) = 4x -1</a:t>
            </a:r>
          </a:p>
          <a:p>
            <a:pPr marL="0" indent="0" defTabSz="361950"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4x = y + 1</a:t>
            </a:r>
          </a:p>
          <a:p>
            <a:pPr marL="0" indent="0" defTabSz="361950">
              <a:buNone/>
            </a:pP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x = (y+1)/4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Clearly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= (y+1)/4</a:t>
            </a: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400" dirty="0">
                <a:solidFill>
                  <a:srgbClr val="00B05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endParaRPr lang="en-US" altLang="zh-CN" dirty="0">
              <a:solidFill>
                <a:srgbClr val="00B05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4915DDB-AFDE-429F-9BA4-7695651DE535}"/>
              </a:ext>
            </a:extLst>
          </p:cNvPr>
          <p:cNvSpPr txBox="1">
            <a:spLocks noChangeArrowheads="1"/>
          </p:cNvSpPr>
          <p:nvPr/>
        </p:nvSpPr>
        <p:spPr>
          <a:xfrm>
            <a:off x="8363777" y="694226"/>
            <a:ext cx="3374696" cy="207492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u="sng" dirty="0">
                <a:solidFill>
                  <a:srgbClr val="00B050"/>
                </a:solidFill>
                <a:sym typeface="Symbol" panose="05050102010706020507" pitchFamily="18" charset="2"/>
              </a:rPr>
              <a:t>Infinite cases (f: A → B)?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We need to prove the following:	</a:t>
            </a:r>
          </a:p>
          <a:p>
            <a:pPr marL="354013" indent="-354013">
              <a:spcAft>
                <a:spcPts val="1200"/>
              </a:spcAft>
              <a:buNone/>
              <a:tabLst>
                <a:tab pos="354013" algn="l"/>
              </a:tabLst>
            </a:pP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	y  B</a:t>
            </a:r>
            <a:r>
              <a:rPr lang="en-US" altLang="en-US" sz="2400" i="1" dirty="0">
                <a:solidFill>
                  <a:srgbClr val="00B05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x  A, y = f(x)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136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7D8877B2-66C0-4D3A-8EC6-2CB6C391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1F4607-485E-4CC7-A0D4-8ECEAF1CD6F9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E1087BC-8D97-4F97-916C-980F2E30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663" y="715"/>
            <a:ext cx="11686673" cy="11505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Not </a:t>
            </a:r>
            <a:r>
              <a:rPr lang="en-US" altLang="en-US" sz="3600" b="1" dirty="0" err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b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en-US" sz="20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E1E4AB-1807-4450-8B5A-1FC5EE27D9E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63492"/>
            <a:ext cx="8937523" cy="1514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en-US" dirty="0">
                <a:sym typeface="Symbol" panose="05050102010706020507" pitchFamily="18" charset="2"/>
              </a:rPr>
              <a:t>Let</a:t>
            </a:r>
            <a:r>
              <a:rPr lang="en-US" altLang="en-US" i="1" dirty="0">
                <a:sym typeface="Symbol" panose="05050102010706020507" pitchFamily="18" charset="2"/>
              </a:rPr>
              <a:t> A = </a:t>
            </a:r>
            <a:r>
              <a:rPr lang="en-US" altLang="en-US" dirty="0">
                <a:sym typeface="Symbol" panose="05050102010706020507" pitchFamily="18" charset="2"/>
              </a:rPr>
              <a:t>{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ℝ: -1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 1} and F be a function from A to 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defined as  F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=             .    Show that F is not onto.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6704249D-954A-4F96-8A01-6B900A68BFE0}"/>
                  </a:ext>
                </a:extLst>
              </p:cNvPr>
              <p:cNvSpPr txBox="1"/>
              <p:nvPr/>
            </p:nvSpPr>
            <p:spPr bwMode="auto">
              <a:xfrm>
                <a:off x="2474131" y="1682234"/>
                <a:ext cx="1154572" cy="789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2  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6704249D-954A-4F96-8A01-6B900A68B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4131" y="1682234"/>
                <a:ext cx="1154572" cy="789378"/>
              </a:xfrm>
              <a:prstGeom prst="rect">
                <a:avLst/>
              </a:prstGeom>
              <a:blipFill>
                <a:blip r:embed="rId2"/>
                <a:stretch>
                  <a:fillRect r="-1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>
            <a:extLst>
              <a:ext uri="{FF2B5EF4-FFF2-40B4-BE49-F238E27FC236}">
                <a16:creationId xmlns:a16="http://schemas.microsoft.com/office/drawing/2014/main" id="{F1023A8A-7576-43C0-8C22-21CE9A2402E0}"/>
              </a:ext>
            </a:extLst>
          </p:cNvPr>
          <p:cNvSpPr txBox="1">
            <a:spLocks noChangeArrowheads="1"/>
          </p:cNvSpPr>
          <p:nvPr/>
        </p:nvSpPr>
        <p:spPr>
          <a:xfrm>
            <a:off x="252663" y="2359056"/>
            <a:ext cx="6885767" cy="3997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400" dirty="0"/>
              <a:t>We shall use Proof by Contradiction to show that f is not onto. </a:t>
            </a:r>
            <a:r>
              <a:rPr lang="en-US" altLang="en-US" sz="2400" dirty="0">
                <a:sym typeface="Symbol" panose="05050102010706020507" pitchFamily="18" charset="2"/>
              </a:rPr>
              <a:t>Justification/Proof of Not Onto:</a:t>
            </a:r>
          </a:p>
          <a:p>
            <a:pPr marL="793750" lvl="1" indent="-45085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lvl="2" indent="0" algn="l" defTabSz="355600">
              <a:buNone/>
              <a:tabLst>
                <a:tab pos="355600" algn="l"/>
              </a:tabLst>
            </a:pPr>
            <a:r>
              <a:rPr lang="en-US" sz="2400" dirty="0"/>
              <a:t>	Suppose that f is onto.</a:t>
            </a:r>
            <a:endParaRPr lang="en-SG" sz="2400" dirty="0"/>
          </a:p>
          <a:p>
            <a:pPr marL="342900" lvl="1" indent="0" algn="l">
              <a:buNone/>
            </a:pPr>
            <a:r>
              <a:rPr lang="en-US" sz="2400" dirty="0"/>
              <a:t>Then, Range f = A .</a:t>
            </a:r>
          </a:p>
          <a:p>
            <a:pPr marL="342900" lvl="1" indent="0" algn="l">
              <a:buNone/>
            </a:pPr>
            <a:r>
              <a:rPr lang="en-US" sz="2400" dirty="0"/>
              <a:t>Since -1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A, </a:t>
            </a:r>
            <a:r>
              <a:rPr lang="en-US" dirty="0"/>
              <a:t>-1</a:t>
            </a:r>
            <a:r>
              <a:rPr lang="en-US" sz="2400" baseline="-250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Range f.</a:t>
            </a:r>
            <a:endParaRPr lang="en-SG" sz="2400" dirty="0"/>
          </a:p>
          <a:p>
            <a:pPr marL="342900" lvl="1" indent="0" algn="l">
              <a:buNone/>
            </a:pPr>
            <a:r>
              <a:rPr lang="en-US" sz="2400" dirty="0"/>
              <a:t>Hence, there is a 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A such that F(x) = -1.</a:t>
            </a:r>
          </a:p>
          <a:p>
            <a:pPr marL="342900" lvl="1" indent="0" algn="l">
              <a:buNone/>
            </a:pPr>
            <a:endParaRPr lang="en-SG" sz="2400" dirty="0"/>
          </a:p>
          <a:p>
            <a:pPr marL="342900" lvl="1" indent="0" algn="l">
              <a:buNone/>
            </a:pPr>
            <a:r>
              <a:rPr lang="en-US" sz="2400" dirty="0"/>
              <a:t>This implies that                    </a:t>
            </a:r>
            <a:r>
              <a:rPr lang="en-SG" sz="2400" dirty="0"/>
              <a:t>= -1</a:t>
            </a:r>
            <a:r>
              <a:rPr lang="en-US" sz="2400" dirty="0"/>
              <a:t>.</a:t>
            </a:r>
            <a:endParaRPr lang="en-SG" sz="2400" dirty="0"/>
          </a:p>
          <a:p>
            <a:pPr marL="342900" lvl="1" indent="0" algn="l">
              <a:buNone/>
            </a:pPr>
            <a:endParaRPr lang="en-US" sz="2400" dirty="0"/>
          </a:p>
          <a:p>
            <a:pPr marL="342900" lvl="1" indent="0" algn="l">
              <a:buNone/>
            </a:pPr>
            <a:r>
              <a:rPr lang="en-US" sz="2400" dirty="0"/>
              <a:t>Since         </a:t>
            </a:r>
            <a:r>
              <a:rPr lang="en-SG" sz="2400" baseline="30000" dirty="0"/>
              <a:t>              </a:t>
            </a:r>
            <a:r>
              <a:rPr lang="en-US" sz="2400" dirty="0">
                <a:sym typeface="Symbol" panose="05050102010706020507" pitchFamily="18" charset="2"/>
              </a:rPr>
              <a:t> 0, t</a:t>
            </a:r>
            <a:r>
              <a:rPr lang="en-US" sz="2400" dirty="0"/>
              <a:t>his is a contradiction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  <a:endParaRPr lang="en-SG" sz="2400" dirty="0"/>
          </a:p>
          <a:p>
            <a:pPr marL="342900" lvl="1" indent="0" algn="l">
              <a:buNone/>
            </a:pPr>
            <a:endParaRPr lang="en-US" sz="2400" dirty="0"/>
          </a:p>
          <a:p>
            <a:pPr marL="793750" lvl="1" indent="-450850">
              <a:buNone/>
            </a:pPr>
            <a:r>
              <a:rPr lang="en-US" altLang="en-US" dirty="0">
                <a:sym typeface="Symbol" panose="05050102010706020507" pitchFamily="18" charset="2"/>
              </a:rPr>
              <a:t>Therefore,  F is not onto</a:t>
            </a:r>
            <a:r>
              <a:rPr lang="en-US" altLang="en-US" i="1" dirty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CF06099-9985-4796-BA4C-B8B36FB93789}"/>
              </a:ext>
            </a:extLst>
          </p:cNvPr>
          <p:cNvSpPr txBox="1">
            <a:spLocks noChangeArrowheads="1"/>
          </p:cNvSpPr>
          <p:nvPr/>
        </p:nvSpPr>
        <p:spPr>
          <a:xfrm>
            <a:off x="8765123" y="150505"/>
            <a:ext cx="3068077" cy="245390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000" u="sng" dirty="0">
                <a:solidFill>
                  <a:srgbClr val="00B050"/>
                </a:solidFill>
                <a:sym typeface="Symbol" panose="05050102010706020507" pitchFamily="18" charset="2"/>
              </a:rPr>
              <a:t>Infinite cases (f: A → B)?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We need to disprove the following:	</a:t>
            </a:r>
          </a:p>
          <a:p>
            <a:pPr marL="354013" indent="-354013">
              <a:spcAft>
                <a:spcPts val="1200"/>
              </a:spcAft>
              <a:buNone/>
              <a:tabLst>
                <a:tab pos="354013" algn="l"/>
              </a:tabLst>
            </a:pP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	y  B</a:t>
            </a:r>
            <a:r>
              <a:rPr lang="en-US" altLang="en-US" sz="2000" i="1" dirty="0">
                <a:solidFill>
                  <a:srgbClr val="00B05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x  A, </a:t>
            </a:r>
            <a:r>
              <a:rPr lang="en-US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y = f(x)</a:t>
            </a:r>
          </a:p>
          <a:p>
            <a:pPr marL="354013" indent="-354013">
              <a:spcAft>
                <a:spcPts val="1200"/>
              </a:spcAft>
              <a:buNone/>
              <a:tabLst>
                <a:tab pos="354013" algn="l"/>
              </a:tabLst>
            </a:pPr>
            <a:r>
              <a:rPr lang="en-US" altLang="en-US" sz="2000" dirty="0">
                <a:solidFill>
                  <a:srgbClr val="00B050"/>
                </a:solidFill>
                <a:sym typeface="Symbol" panose="05050102010706020507" pitchFamily="18" charset="2"/>
              </a:rPr>
              <a:t>or Range f = B</a:t>
            </a:r>
          </a:p>
          <a:p>
            <a:pPr marL="354013" indent="-354013">
              <a:spcAft>
                <a:spcPts val="1200"/>
              </a:spcAft>
              <a:buNone/>
              <a:tabLst>
                <a:tab pos="354013" algn="l"/>
              </a:tabLst>
            </a:pPr>
            <a:endParaRPr lang="en-US" altLang="en-US" sz="240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CE3A0A98-C68B-457E-8398-7329FE7574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31428" y="4325085"/>
                <a:ext cx="5509465" cy="2257847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B05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How to get a value not in the Range</a:t>
                </a:r>
                <a:r>
                  <a:rPr lang="en-SG" sz="2000" dirty="0">
                    <a:solidFill>
                      <a:srgbClr val="00B050"/>
                    </a:solidFill>
                  </a:rPr>
                  <a:t> Range for the proof by Contradiction</a:t>
                </a:r>
                <a:r>
                  <a:rPr lang="en-US" altLang="zh-CN" sz="2000" dirty="0">
                    <a:solidFill>
                      <a:srgbClr val="00B05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B05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y = 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00B05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Since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1− </m:t>
                        </m:r>
                        <m:r>
                          <a:rPr lang="en-SG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sz="2000" b="0" i="1" baseline="30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SG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en-US" sz="2000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 0 </a:t>
                </a:r>
                <a:r>
                  <a:rPr lang="en-SG" sz="2000" dirty="0">
                    <a:solidFill>
                      <a:srgbClr val="00B050"/>
                    </a:solidFill>
                  </a:rPr>
                  <a:t>this implies that  it is impossible for y &lt; 0.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00B05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Therefore, we choose y = -1.</a:t>
                </a:r>
                <a:endParaRPr lang="en-US" altLang="en-US" sz="2000" dirty="0">
                  <a:solidFill>
                    <a:srgbClr val="00B050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CE3A0A98-C68B-457E-8398-7329FE757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4325085"/>
                <a:ext cx="5509465" cy="2257847"/>
              </a:xfrm>
              <a:prstGeom prst="rect">
                <a:avLst/>
              </a:prstGeom>
              <a:blipFill>
                <a:blip r:embed="rId3"/>
                <a:stretch>
                  <a:fillRect l="-993" t="-2413" r="-44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47EEE36E-D177-4DC2-8F12-7A5E33441647}"/>
                  </a:ext>
                </a:extLst>
              </p:cNvPr>
              <p:cNvSpPr txBox="1"/>
              <p:nvPr/>
            </p:nvSpPr>
            <p:spPr bwMode="auto">
              <a:xfrm>
                <a:off x="6841680" y="4888369"/>
                <a:ext cx="1264028" cy="476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G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2  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47EEE36E-D177-4DC2-8F12-7A5E33441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1680" y="4888369"/>
                <a:ext cx="1264028" cy="476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A939CB1F-4958-A094-0EB0-B520CCFB107C}"/>
                  </a:ext>
                </a:extLst>
              </p:cNvPr>
              <p:cNvSpPr txBox="1"/>
              <p:nvPr/>
            </p:nvSpPr>
            <p:spPr bwMode="auto">
              <a:xfrm>
                <a:off x="2572171" y="4506770"/>
                <a:ext cx="1154572" cy="467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2  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A939CB1F-4958-A094-0EB0-B520CCFB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2171" y="4506770"/>
                <a:ext cx="1154572" cy="4673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FCADBC1A-DCC5-2A77-FCDD-702E3BE438AE}"/>
                  </a:ext>
                </a:extLst>
              </p:cNvPr>
              <p:cNvSpPr txBox="1"/>
              <p:nvPr/>
            </p:nvSpPr>
            <p:spPr bwMode="auto">
              <a:xfrm>
                <a:off x="1319559" y="5081606"/>
                <a:ext cx="1154572" cy="467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2  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FCADBC1A-DCC5-2A77-FCDD-702E3BE43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9559" y="5081606"/>
                <a:ext cx="1154572" cy="4673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429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468F7ACE-91C0-4B5D-A782-5DE2E3C8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4CD91-72BA-466E-8CFE-076A2F35F79D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BAD4C11-AC1E-478D-8903-A59BE6DBC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Functions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BB54A3F4-78AA-4948-806D-24646BDF9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For any function, there is an inverse relation, however, this inverse relation is not always a function.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inverse relation of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will also be a function when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is one-to-one and onto. In this case, we call the inverse relation of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b="1" dirty="0">
                <a:sym typeface="Symbol" panose="05050102010706020507" pitchFamily="18" charset="2"/>
              </a:rPr>
              <a:t>the inverse function of F.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E68DC26-6380-44CF-9312-90CD07607963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049FE61C-F56B-4AC9-91B3-A042B1FF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7366C-DCAE-41BC-BC13-D97260E07D3E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C9074CF-C85E-48A8-8E89-8FBE1EC08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-26193"/>
            <a:ext cx="8229600" cy="4399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Finding Inverse Function</a:t>
            </a:r>
            <a:endParaRPr lang="en-GB" altLang="en-US" sz="36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12B38E0-D7DD-4DEB-AC14-035D44ABF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8649" y="749945"/>
            <a:ext cx="7797452" cy="34059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Sketch the function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from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{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ℝ: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 0} to A given by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=	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}.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Sketch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. Find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Is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-1</a:t>
            </a:r>
            <a:r>
              <a:rPr lang="en-US" altLang="en-US" dirty="0">
                <a:sym typeface="Symbol" panose="05050102010706020507" pitchFamily="18" charset="2"/>
              </a:rPr>
              <a:t> a function?</a:t>
            </a: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447FCD64-2CB0-4591-B793-BD17B1E10852}"/>
              </a:ext>
            </a:extLst>
          </p:cNvPr>
          <p:cNvGrpSpPr>
            <a:grpSpLocks/>
          </p:cNvGrpSpPr>
          <p:nvPr/>
        </p:nvGrpSpPr>
        <p:grpSpPr bwMode="auto">
          <a:xfrm>
            <a:off x="5557157" y="1170204"/>
            <a:ext cx="3450334" cy="2869572"/>
            <a:chOff x="1509" y="1285"/>
            <a:chExt cx="3070" cy="2712"/>
          </a:xfrm>
        </p:grpSpPr>
        <p:sp>
          <p:nvSpPr>
            <p:cNvPr id="91144" name="Line 5">
              <a:extLst>
                <a:ext uri="{FF2B5EF4-FFF2-40B4-BE49-F238E27FC236}">
                  <a16:creationId xmlns:a16="http://schemas.microsoft.com/office/drawing/2014/main" id="{8A60E41B-9B97-4F28-8CAE-C8892D802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3511"/>
              <a:ext cx="27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145" name="Line 6">
              <a:extLst>
                <a:ext uri="{FF2B5EF4-FFF2-40B4-BE49-F238E27FC236}">
                  <a16:creationId xmlns:a16="http://schemas.microsoft.com/office/drawing/2014/main" id="{14BBB231-9DB4-4971-9021-13AF4C9FFA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689" y="2691"/>
              <a:ext cx="2551" cy="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146" name="Text Box 9">
              <a:extLst>
                <a:ext uri="{FF2B5EF4-FFF2-40B4-BE49-F238E27FC236}">
                  <a16:creationId xmlns:a16="http://schemas.microsoft.com/office/drawing/2014/main" id="{9E8D7029-DF9E-4B20-984F-789A1FA7F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" y="2251"/>
              <a:ext cx="44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chemeClr val="accent2"/>
                  </a:solidFill>
                </a:rPr>
                <a:t>1</a:t>
              </a:r>
              <a:endParaRPr lang="en-GB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1147" name="Text Box 10">
              <a:extLst>
                <a:ext uri="{FF2B5EF4-FFF2-40B4-BE49-F238E27FC236}">
                  <a16:creationId xmlns:a16="http://schemas.microsoft.com/office/drawing/2014/main" id="{B78BD884-CE6C-439F-BD24-7B6674851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3526"/>
              <a:ext cx="44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chemeClr val="accent2"/>
                  </a:solidFill>
                </a:rPr>
                <a:t>0</a:t>
              </a:r>
              <a:endParaRPr lang="en-GB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1148" name="Text Box 11">
              <a:extLst>
                <a:ext uri="{FF2B5EF4-FFF2-40B4-BE49-F238E27FC236}">
                  <a16:creationId xmlns:a16="http://schemas.microsoft.com/office/drawing/2014/main" id="{55C9E62E-2714-4C81-8081-4CCBE3921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5" y="3581"/>
              <a:ext cx="44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>
                  <a:solidFill>
                    <a:schemeClr val="accent2"/>
                  </a:solidFill>
                </a:rPr>
                <a:t>1</a:t>
              </a:r>
              <a:endParaRPr lang="en-GB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1149" name="Text Box 14">
              <a:extLst>
                <a:ext uri="{FF2B5EF4-FFF2-40B4-BE49-F238E27FC236}">
                  <a16:creationId xmlns:a16="http://schemas.microsoft.com/office/drawing/2014/main" id="{A2C62EC8-C106-4785-9228-56D45E35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285"/>
              <a:ext cx="44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</a:rPr>
                <a:t>y</a:t>
              </a:r>
              <a:endParaRPr lang="en-GB" altLang="en-US" b="1" i="1">
                <a:solidFill>
                  <a:schemeClr val="accent2"/>
                </a:solidFill>
              </a:endParaRPr>
            </a:p>
          </p:txBody>
        </p:sp>
        <p:sp>
          <p:nvSpPr>
            <p:cNvPr id="91150" name="Text Box 15">
              <a:extLst>
                <a:ext uri="{FF2B5EF4-FFF2-40B4-BE49-F238E27FC236}">
                  <a16:creationId xmlns:a16="http://schemas.microsoft.com/office/drawing/2014/main" id="{EEFB5EB1-ECC7-44DE-93EB-5AD19A29D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3554"/>
              <a:ext cx="44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</a:rPr>
                <a:t>x</a:t>
              </a:r>
              <a:endParaRPr lang="en-GB" altLang="en-US" b="1" i="1">
                <a:solidFill>
                  <a:schemeClr val="accent2"/>
                </a:solidFill>
              </a:endParaRPr>
            </a:p>
          </p:txBody>
        </p:sp>
        <p:sp>
          <p:nvSpPr>
            <p:cNvPr id="91151" name="Line 32">
              <a:extLst>
                <a:ext uri="{FF2B5EF4-FFF2-40B4-BE49-F238E27FC236}">
                  <a16:creationId xmlns:a16="http://schemas.microsoft.com/office/drawing/2014/main" id="{F4917CFC-3952-41F8-A334-2186AE043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" y="3404"/>
              <a:ext cx="0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1152" name="Line 34">
              <a:extLst>
                <a:ext uri="{FF2B5EF4-FFF2-40B4-BE49-F238E27FC236}">
                  <a16:creationId xmlns:a16="http://schemas.microsoft.com/office/drawing/2014/main" id="{9FB781CF-8F8F-4FF4-A3E2-7C474742F4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73" y="2272"/>
              <a:ext cx="0" cy="2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91153" name="Group 37">
              <a:extLst>
                <a:ext uri="{FF2B5EF4-FFF2-40B4-BE49-F238E27FC236}">
                  <a16:creationId xmlns:a16="http://schemas.microsoft.com/office/drawing/2014/main" id="{F1B19AD5-601F-43F6-BCB9-11C6E1CB3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3" y="3384"/>
              <a:ext cx="228" cy="228"/>
              <a:chOff x="490" y="2606"/>
              <a:chExt cx="228" cy="228"/>
            </a:xfrm>
          </p:grpSpPr>
          <p:sp>
            <p:nvSpPr>
              <p:cNvPr id="91158" name="Line 38">
                <a:extLst>
                  <a:ext uri="{FF2B5EF4-FFF2-40B4-BE49-F238E27FC236}">
                    <a16:creationId xmlns:a16="http://schemas.microsoft.com/office/drawing/2014/main" id="{484B5A44-1C38-4DE0-BC7F-F128CDFF4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" y="260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1159" name="Line 39">
                <a:extLst>
                  <a:ext uri="{FF2B5EF4-FFF2-40B4-BE49-F238E27FC236}">
                    <a16:creationId xmlns:a16="http://schemas.microsoft.com/office/drawing/2014/main" id="{C782BAF8-A868-40F3-A045-5243A52CC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604" y="2616"/>
                <a:ext cx="0" cy="2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1154" name="Text Box 44">
              <a:extLst>
                <a:ext uri="{FF2B5EF4-FFF2-40B4-BE49-F238E27FC236}">
                  <a16:creationId xmlns:a16="http://schemas.microsoft.com/office/drawing/2014/main" id="{370690E0-4958-4FB6-828D-85709FFC0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2506"/>
              <a:ext cx="51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 dirty="0">
                  <a:solidFill>
                    <a:srgbClr val="CCCC00"/>
                  </a:solidFill>
                  <a:sym typeface="Symbol" panose="05050102010706020507" pitchFamily="18" charset="2"/>
                </a:rPr>
                <a:t>F</a:t>
              </a:r>
              <a:r>
                <a:rPr lang="en-US" altLang="en-US" b="1" baseline="30000" dirty="0">
                  <a:solidFill>
                    <a:srgbClr val="CCCC00"/>
                  </a:solidFill>
                  <a:sym typeface="Symbol" panose="05050102010706020507" pitchFamily="18" charset="2"/>
                </a:rPr>
                <a:t>-1</a:t>
              </a:r>
              <a:endParaRPr lang="en-GB" altLang="en-US" b="1" baseline="30000" dirty="0">
                <a:solidFill>
                  <a:srgbClr val="CCCC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91155" name="Text Box 45">
              <a:extLst>
                <a:ext uri="{FF2B5EF4-FFF2-40B4-BE49-F238E27FC236}">
                  <a16:creationId xmlns:a16="http://schemas.microsoft.com/office/drawing/2014/main" id="{A5958BF4-A272-453C-B450-296098167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1856"/>
              <a:ext cx="512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 dirty="0">
                  <a:solidFill>
                    <a:srgbClr val="FF3300"/>
                  </a:solidFill>
                  <a:sym typeface="Symbol" panose="05050102010706020507" pitchFamily="18" charset="2"/>
                </a:rPr>
                <a:t>F</a:t>
              </a:r>
              <a:endParaRPr lang="en-GB" altLang="en-US" b="1" baseline="30000" dirty="0">
                <a:solidFill>
                  <a:srgbClr val="FF33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91156" name="Arc 46">
              <a:extLst>
                <a:ext uri="{FF2B5EF4-FFF2-40B4-BE49-F238E27FC236}">
                  <a16:creationId xmlns:a16="http://schemas.microsoft.com/office/drawing/2014/main" id="{F54336D0-364A-4A53-9BA0-F379E0F03EF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957" y="1654"/>
              <a:ext cx="1507" cy="18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en-SG"/>
            </a:p>
          </p:txBody>
        </p:sp>
        <p:sp>
          <p:nvSpPr>
            <p:cNvPr id="91157" name="Arc 47">
              <a:extLst>
                <a:ext uri="{FF2B5EF4-FFF2-40B4-BE49-F238E27FC236}">
                  <a16:creationId xmlns:a16="http://schemas.microsoft.com/office/drawing/2014/main" id="{29212861-7DAA-49C5-B9A7-6309300CE2F0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1975" y="2247"/>
              <a:ext cx="2477" cy="1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93618" name="Text Box 50">
            <a:extLst>
              <a:ext uri="{FF2B5EF4-FFF2-40B4-BE49-F238E27FC236}">
                <a16:creationId xmlns:a16="http://schemas.microsoft.com/office/drawing/2014/main" id="{D4A57041-E9CD-40EA-B640-3B8CDCBC1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290" y="4298744"/>
            <a:ext cx="8088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 dirty="0">
                <a:latin typeface="+mn-lt"/>
              </a:rPr>
              <a:t>F</a:t>
            </a:r>
            <a:r>
              <a:rPr lang="en-US" altLang="en-US" baseline="30000" dirty="0">
                <a:latin typeface="+mn-lt"/>
              </a:rPr>
              <a:t>-1</a:t>
            </a:r>
            <a:r>
              <a:rPr lang="en-US" altLang="en-US" dirty="0">
                <a:latin typeface="+mn-lt"/>
              </a:rPr>
              <a:t> is a function since </a:t>
            </a:r>
            <a:r>
              <a:rPr lang="en-US" altLang="en-US" i="1" dirty="0">
                <a:latin typeface="+mn-lt"/>
              </a:rPr>
              <a:t>F</a:t>
            </a:r>
            <a:r>
              <a:rPr lang="en-US" altLang="en-US" dirty="0">
                <a:latin typeface="+mn-lt"/>
              </a:rPr>
              <a:t> is one-to-one and onto.</a:t>
            </a:r>
            <a:endParaRPr lang="en-GB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056" name="Object 8">
                <a:extLst>
                  <a:ext uri="{FF2B5EF4-FFF2-40B4-BE49-F238E27FC236}">
                    <a16:creationId xmlns:a16="http://schemas.microsoft.com/office/drawing/2014/main" id="{41784ADF-997D-4E8B-ACC7-8FE3E51F7D7D}"/>
                  </a:ext>
                </a:extLst>
              </p:cNvPr>
              <p:cNvSpPr txBox="1"/>
              <p:nvPr/>
            </p:nvSpPr>
            <p:spPr bwMode="auto">
              <a:xfrm>
                <a:off x="1717217" y="3128892"/>
                <a:ext cx="3192461" cy="6477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14056" name="Object 8">
                <a:extLst>
                  <a:ext uri="{FF2B5EF4-FFF2-40B4-BE49-F238E27FC236}">
                    <a16:creationId xmlns:a16="http://schemas.microsoft.com/office/drawing/2014/main" id="{41784ADF-997D-4E8B-ACC7-8FE3E51F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7217" y="3128892"/>
                <a:ext cx="3192461" cy="647701"/>
              </a:xfrm>
              <a:prstGeom prst="rect">
                <a:avLst/>
              </a:prstGeom>
              <a:blipFill>
                <a:blip r:embed="rId2"/>
                <a:stretch>
                  <a:fillRect l="-57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B3708611-B03D-4F65-8056-5C58A32B6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4092" y="4796239"/>
                <a:ext cx="8950850" cy="1782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00">
                    <a:solidFill>
                      <a:schemeClr val="tx1"/>
                    </a:solidFill>
                    <a:latin typeface="+mj-lt"/>
                    <a:cs typeface="+mj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000">
                    <a:solidFill>
                      <a:schemeClr val="tx1"/>
                    </a:solidFill>
                    <a:latin typeface="+mj-lt"/>
                    <a:cs typeface="+mj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+mj-lt"/>
                    <a:cs typeface="+mj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+mj-lt"/>
                    <a:cs typeface="+mj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+mj-lt"/>
                    <a:cs typeface="+mj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+mj-lt"/>
                    <a:cs typeface="+mj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+mj-lt"/>
                    <a:cs typeface="+mj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en-US" altLang="en-US" kern="0" dirty="0">
                    <a:sym typeface="Symbol" panose="05050102010706020507" pitchFamily="18" charset="2"/>
                  </a:rPr>
                  <a:t>Note: Finding rule for inverse function:</a:t>
                </a:r>
              </a:p>
              <a:p>
                <a:pPr marL="400050" lvl="1" indent="0" eaLnBrk="1" hangingPunct="1">
                  <a:buNone/>
                </a:pPr>
                <a:r>
                  <a:rPr lang="en-US" altLang="en-US" sz="2400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=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sz="2400" kern="0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baseline="30000" dirty="0">
                    <a:sym typeface="Symbol" panose="05050102010706020507" pitchFamily="18" charset="2"/>
                  </a:rPr>
                  <a:t>2</a:t>
                </a:r>
              </a:p>
              <a:p>
                <a:pPr marL="400050" lvl="1" indent="0" eaLnBrk="1" hangingPunct="1">
                  <a:buNone/>
                </a:pPr>
                <a:r>
                  <a:rPr lang="en-US" altLang="en-US" sz="2400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en-US" sz="2400" kern="0" baseline="30000" dirty="0">
                    <a:sym typeface="Symbol" panose="05050102010706020507" pitchFamily="18" charset="2"/>
                  </a:rPr>
                  <a:t>   </a:t>
                </a:r>
                <a:r>
                  <a:rPr lang="en-US" altLang="en-US" sz="2400" kern="0" dirty="0">
                    <a:sym typeface="Symbol" panose="05050102010706020507" pitchFamily="18" charset="2"/>
                  </a:rPr>
                  <a:t>(from algebra and x</a:t>
                </a:r>
                <a:r>
                  <a:rPr lang="en-US" altLang="en-US" sz="2400" kern="0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2400" kern="0" dirty="0">
                    <a:sym typeface="Symbol" panose="05050102010706020507" pitchFamily="18" charset="2"/>
                  </a:rPr>
                  <a:t>  A)</a:t>
                </a:r>
              </a:p>
              <a:p>
                <a:pPr marL="400050" lvl="1" indent="0" eaLnBrk="1" hangingPunct="1">
                  <a:buNone/>
                </a:pPr>
                <a:r>
                  <a:rPr lang="en-US" altLang="en-US" sz="2400" kern="0" dirty="0">
                    <a:sym typeface="Symbol" panose="05050102010706020507" pitchFamily="18" charset="2"/>
                  </a:rPr>
                  <a:t>Exchanging x and y, we get the rule: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en-US" sz="2400" kern="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endParaRPr lang="en-US" altLang="en-US" baseline="3000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endParaRPr lang="en-US" altLang="en-US" kern="0" baseline="3000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endParaRPr lang="en-US" altLang="en-US" kern="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endParaRPr lang="en-US" altLang="en-US" kern="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B3708611-B03D-4F65-8056-5C58A32B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4092" y="4796239"/>
                <a:ext cx="8950850" cy="1782371"/>
              </a:xfrm>
              <a:prstGeom prst="rect">
                <a:avLst/>
              </a:prstGeom>
              <a:blipFill>
                <a:blip r:embed="rId3"/>
                <a:stretch>
                  <a:fillRect l="-1090" t="-2740" b="-85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04CC4BD-ECDF-477A-AB25-F02698C1243A}"/>
              </a:ext>
            </a:extLst>
          </p:cNvPr>
          <p:cNvSpPr/>
          <p:nvPr/>
        </p:nvSpPr>
        <p:spPr>
          <a:xfrm>
            <a:off x="60158" y="72189"/>
            <a:ext cx="457200" cy="457200"/>
          </a:xfrm>
          <a:prstGeom prst="flowChartConnector">
            <a:avLst/>
          </a:prstGeom>
          <a:solidFill>
            <a:srgbClr val="0000FF"/>
          </a:solidFill>
          <a:ln w="25400" cap="flat" cmpd="sng" algn="ctr">
            <a:solidFill>
              <a:srgbClr val="3366CC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800" kern="0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844D5D43-DE05-4064-B581-873C083F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24847A-0C6A-4A7A-AEC0-9B8FD406CAC7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61D6BA2-4874-45FD-86C3-0C7F1FA45C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8826" y="1427699"/>
            <a:ext cx="7772400" cy="1828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Unit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B23FB81-8DAA-414A-8095-2E86431B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22E88-48A4-407E-A434-E7607E444246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0725CDA-6298-491B-B9DA-F541DDF18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11A5EF7-B0E2-44E4-8ED5-7EB1D1307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Consider the relation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on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 given by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}.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	We can sketch a graph of this relation as follows: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8FF7759C-C515-469C-BFDD-B123DF6AD6B1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3397251"/>
            <a:ext cx="4703762" cy="2989263"/>
            <a:chOff x="1527" y="2140"/>
            <a:chExt cx="2963" cy="1883"/>
          </a:xfrm>
        </p:grpSpPr>
        <p:sp>
          <p:nvSpPr>
            <p:cNvPr id="12294" name="Line 8">
              <a:extLst>
                <a:ext uri="{FF2B5EF4-FFF2-40B4-BE49-F238E27FC236}">
                  <a16:creationId xmlns:a16="http://schemas.microsoft.com/office/drawing/2014/main" id="{F346EF29-5AE6-4635-9381-B925D400D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3520"/>
              <a:ext cx="256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5" name="Line 9">
              <a:extLst>
                <a:ext uri="{FF2B5EF4-FFF2-40B4-BE49-F238E27FC236}">
                  <a16:creationId xmlns:a16="http://schemas.microsoft.com/office/drawing/2014/main" id="{5C08DEC1-B60E-4B33-B459-8B5B24C45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0" y="2258"/>
              <a:ext cx="0" cy="17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6" name="Line 10">
              <a:extLst>
                <a:ext uri="{FF2B5EF4-FFF2-40B4-BE49-F238E27FC236}">
                  <a16:creationId xmlns:a16="http://schemas.microsoft.com/office/drawing/2014/main" id="{4EDB5B34-FC51-4047-AC4A-8D82AB2B8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4" y="2393"/>
              <a:ext cx="1371" cy="13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297" name="Text Box 11">
              <a:extLst>
                <a:ext uri="{FF2B5EF4-FFF2-40B4-BE49-F238E27FC236}">
                  <a16:creationId xmlns:a16="http://schemas.microsoft.com/office/drawing/2014/main" id="{740428F1-17EC-4C90-B380-B2E3C3770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7" y="3510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</a:rPr>
                <a:t>x</a:t>
              </a:r>
              <a:endParaRPr lang="en-GB" altLang="en-US" b="1" i="1">
                <a:solidFill>
                  <a:schemeClr val="accent2"/>
                </a:solidFill>
              </a:endParaRPr>
            </a:p>
          </p:txBody>
        </p:sp>
        <p:sp>
          <p:nvSpPr>
            <p:cNvPr id="12298" name="Text Box 12">
              <a:extLst>
                <a:ext uri="{FF2B5EF4-FFF2-40B4-BE49-F238E27FC236}">
                  <a16:creationId xmlns:a16="http://schemas.microsoft.com/office/drawing/2014/main" id="{04AAD93B-0A34-48A7-BF1A-9876F313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2140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</a:rPr>
                <a:t>y</a:t>
              </a:r>
              <a:endParaRPr lang="en-GB" altLang="en-US" b="1" i="1">
                <a:solidFill>
                  <a:schemeClr val="accent2"/>
                </a:solidFill>
              </a:endParaRPr>
            </a:p>
          </p:txBody>
        </p:sp>
        <p:sp>
          <p:nvSpPr>
            <p:cNvPr id="12299" name="Text Box 13">
              <a:extLst>
                <a:ext uri="{FF2B5EF4-FFF2-40B4-BE49-F238E27FC236}">
                  <a16:creationId xmlns:a16="http://schemas.microsoft.com/office/drawing/2014/main" id="{8CA943A7-47D8-490B-9B10-27947E438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2356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b="1" i="1">
                  <a:solidFill>
                    <a:schemeClr val="accent2"/>
                  </a:solidFill>
                </a:rPr>
                <a:t>y = x</a:t>
              </a:r>
              <a:endParaRPr lang="en-GB" altLang="en-US" b="1" i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9" name="Rectangle 93">
            <a:extLst>
              <a:ext uri="{FF2B5EF4-FFF2-40B4-BE49-F238E27FC236}">
                <a16:creationId xmlns:a16="http://schemas.microsoft.com/office/drawing/2014/main" id="{E667A060-4B22-455A-8777-2C5050456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5240338"/>
            <a:ext cx="6096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71FBDE6E-3D85-4E61-99A8-B09DCC52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B77DF-08D6-45D5-80FA-D9C62656245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C6B69BF-2681-4180-9A90-8ACADFFDE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6F19EC0-474C-42FB-AFDC-537A52201C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48650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(ii)	True of False?	1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True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1.1111R1.1111 and (1.1111, 1.1111) 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True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2.1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2.2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False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(-3, 3) 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</a:p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			False</a:t>
            </a: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65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3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2645705-AB14-44C1-BF73-4C8D9D9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EA2F85-CD85-4A59-B7D7-FD68A699C134}" type="slidenum">
              <a:rPr lang="en-GB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147F5B-DBC8-4B30-A160-A6EEC6504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92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Relations: Notes</a:t>
            </a:r>
            <a:endParaRPr lang="en-GB" altLang="en-US" sz="3600" b="1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3B9A3CE-F4E0-4D43-8A71-8A0D005D0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71651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relation in the previous discussion is usually written as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):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ℝ}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it is normally called the </a:t>
            </a: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identity relation on ℝ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6986</Words>
  <Application>Microsoft Office PowerPoint</Application>
  <PresentationFormat>Widescreen</PresentationFormat>
  <Paragraphs>651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ＭＳ 明朝</vt:lpstr>
      <vt:lpstr>Arial</vt:lpstr>
      <vt:lpstr>Calibri</vt:lpstr>
      <vt:lpstr>Calibri Light</vt:lpstr>
      <vt:lpstr>Cambria Math</vt:lpstr>
      <vt:lpstr>Times New Roman</vt:lpstr>
      <vt:lpstr>1_Office Theme</vt:lpstr>
      <vt:lpstr>MATH221 Mathematics for Computer Science</vt:lpstr>
      <vt:lpstr>OBJECTIVES</vt:lpstr>
      <vt:lpstr>PowerPoint Presentation</vt:lpstr>
      <vt:lpstr>Cartesian Product</vt:lpstr>
      <vt:lpstr>Cartesian Product: Example</vt:lpstr>
      <vt:lpstr>Relations</vt:lpstr>
      <vt:lpstr>Discussion:</vt:lpstr>
      <vt:lpstr>Discussion:</vt:lpstr>
      <vt:lpstr>Relations: Notes</vt:lpstr>
      <vt:lpstr>Examples:</vt:lpstr>
      <vt:lpstr>Examples:</vt:lpstr>
      <vt:lpstr>Examples</vt:lpstr>
      <vt:lpstr>Example:</vt:lpstr>
      <vt:lpstr>Domain and Range of Relations</vt:lpstr>
      <vt:lpstr>Examples:</vt:lpstr>
      <vt:lpstr>Domain and Range of Relations: Notes</vt:lpstr>
      <vt:lpstr>Inverse Relations</vt:lpstr>
      <vt:lpstr>Inverse Relations: Example</vt:lpstr>
      <vt:lpstr>Inverse Relations: Example</vt:lpstr>
      <vt:lpstr>Inverse Relations: Example</vt:lpstr>
      <vt:lpstr>Examples:</vt:lpstr>
      <vt:lpstr>Reflexivity</vt:lpstr>
      <vt:lpstr>Reflexivity: Example 1 and 2 (Relations listed out directly)</vt:lpstr>
      <vt:lpstr>Reflexivity: Example 3 (Relation defined using set builder notation)</vt:lpstr>
      <vt:lpstr>Symmetry</vt:lpstr>
      <vt:lpstr>Symmetry: Example 1 and 2 (Relations listed out directly)</vt:lpstr>
      <vt:lpstr>Symmetry: Example 3 (Relation defined using set builder notation)</vt:lpstr>
      <vt:lpstr>Transitivity</vt:lpstr>
      <vt:lpstr>Transitivity: Example 1 and 2 (Relations listed out directly)</vt:lpstr>
      <vt:lpstr>Transitivity: Example 3 (Relation defined using set builder notation)</vt:lpstr>
      <vt:lpstr>Equivalence Relations</vt:lpstr>
      <vt:lpstr>Equivalence Relation: Example</vt:lpstr>
      <vt:lpstr>Non-Equivalence Relation: Example</vt:lpstr>
      <vt:lpstr>Discussion:</vt:lpstr>
      <vt:lpstr>Discussion:</vt:lpstr>
      <vt:lpstr>Equivalence Relations: Notes</vt:lpstr>
      <vt:lpstr>Equivalence Relations: Example</vt:lpstr>
      <vt:lpstr>Equivalence Relations: Example</vt:lpstr>
      <vt:lpstr>Equivalence Relations: Example</vt:lpstr>
      <vt:lpstr>Equivalence Class</vt:lpstr>
      <vt:lpstr>Equivalence Class: Example</vt:lpstr>
      <vt:lpstr>PowerPoint Presentation</vt:lpstr>
      <vt:lpstr>Functions</vt:lpstr>
      <vt:lpstr>Functions: Note</vt:lpstr>
      <vt:lpstr>Proving/Disproving/Justifying Function for Relation F from A to B</vt:lpstr>
      <vt:lpstr>Finite Case: Examples</vt:lpstr>
      <vt:lpstr>Example: Function</vt:lpstr>
      <vt:lpstr>Example: Non-Function (Violating the 1st Property) </vt:lpstr>
      <vt:lpstr>Example: Non-Function (Violating the 2nd Property) </vt:lpstr>
      <vt:lpstr>Example: Checking 2nd Property Using Vertical Line Test</vt:lpstr>
      <vt:lpstr>One-To-One Functions</vt:lpstr>
      <vt:lpstr>Proving/Disproving/Justifying One-To-One Function (f: A → B) </vt:lpstr>
      <vt:lpstr>Finite Cases: Example</vt:lpstr>
      <vt:lpstr>Example: One-To-One Function </vt:lpstr>
      <vt:lpstr>Example: Not One-To-One </vt:lpstr>
      <vt:lpstr>Example: Checking One-To-One Using Horizontal Line Test</vt:lpstr>
      <vt:lpstr>Onto Functions</vt:lpstr>
      <vt:lpstr>Proving/Disproving/Justifying Onto Function (f: A → B) </vt:lpstr>
      <vt:lpstr>Finite Cases: Example</vt:lpstr>
      <vt:lpstr>Example: OnTo </vt:lpstr>
      <vt:lpstr>Example: Not OnTo </vt:lpstr>
      <vt:lpstr>Inverse Functions</vt:lpstr>
      <vt:lpstr>Example: Finding Inverse Function</vt:lpstr>
      <vt:lpstr>End of Unit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 Beng Kuan Tan</dc:creator>
  <cp:lastModifiedBy>Hee Beng Kuan Tan</cp:lastModifiedBy>
  <cp:revision>217</cp:revision>
  <cp:lastPrinted>2021-06-24T09:41:32Z</cp:lastPrinted>
  <dcterms:created xsi:type="dcterms:W3CDTF">2020-10-03T10:39:56Z</dcterms:created>
  <dcterms:modified xsi:type="dcterms:W3CDTF">2023-04-27T08:22:22Z</dcterms:modified>
</cp:coreProperties>
</file>