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589" r:id="rId2"/>
    <p:sldId id="257" r:id="rId3"/>
    <p:sldId id="561" r:id="rId4"/>
    <p:sldId id="586" r:id="rId5"/>
    <p:sldId id="562" r:id="rId6"/>
    <p:sldId id="582" r:id="rId7"/>
    <p:sldId id="583" r:id="rId8"/>
    <p:sldId id="584" r:id="rId9"/>
    <p:sldId id="587" r:id="rId10"/>
    <p:sldId id="588" r:id="rId11"/>
    <p:sldId id="653" r:id="rId12"/>
    <p:sldId id="592" r:id="rId13"/>
    <p:sldId id="564" r:id="rId14"/>
    <p:sldId id="652" r:id="rId15"/>
    <p:sldId id="565" r:id="rId16"/>
    <p:sldId id="566" r:id="rId17"/>
    <p:sldId id="601" r:id="rId18"/>
    <p:sldId id="602" r:id="rId19"/>
    <p:sldId id="691" r:id="rId20"/>
    <p:sldId id="568" r:id="rId21"/>
    <p:sldId id="569" r:id="rId22"/>
    <p:sldId id="570" r:id="rId23"/>
    <p:sldId id="650" r:id="rId24"/>
    <p:sldId id="574" r:id="rId25"/>
    <p:sldId id="605" r:id="rId26"/>
    <p:sldId id="608" r:id="rId27"/>
    <p:sldId id="613" r:id="rId28"/>
    <p:sldId id="614" r:id="rId29"/>
    <p:sldId id="685" r:id="rId30"/>
    <p:sldId id="686" r:id="rId31"/>
    <p:sldId id="615" r:id="rId32"/>
    <p:sldId id="687" r:id="rId33"/>
    <p:sldId id="619" r:id="rId34"/>
    <p:sldId id="620" r:id="rId35"/>
    <p:sldId id="621" r:id="rId36"/>
    <p:sldId id="612" r:id="rId37"/>
    <p:sldId id="623" r:id="rId38"/>
    <p:sldId id="624" r:id="rId39"/>
    <p:sldId id="625" r:id="rId40"/>
    <p:sldId id="692" r:id="rId41"/>
    <p:sldId id="676" r:id="rId42"/>
    <p:sldId id="688" r:id="rId43"/>
    <p:sldId id="678" r:id="rId44"/>
    <p:sldId id="412" r:id="rId4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e Beng Kuan Tan" initials="HBKT" lastIdx="1" clrIdx="0">
    <p:extLst>
      <p:ext uri="{19B8F6BF-5375-455C-9EA6-DF929625EA0E}">
        <p15:presenceInfo xmlns:p15="http://schemas.microsoft.com/office/powerpoint/2012/main" userId="3aa298cb380b11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1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94" d="100"/>
          <a:sy n="94" d="100"/>
        </p:scale>
        <p:origin x="16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5EDE30-E61C-44D9-80B0-A27268B34339}" type="datetimeFigureOut">
              <a:rPr lang="en-SG" smtClean="0"/>
              <a:t>5/5/2023</a:t>
            </a:fld>
            <a:endParaRPr lang="en-SG"/>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AC283E2-B821-4922-8B09-1B555FFD542C}" type="slidenum">
              <a:rPr lang="en-SG" smtClean="0"/>
              <a:t>‹#›</a:t>
            </a:fld>
            <a:endParaRPr lang="en-SG"/>
          </a:p>
        </p:txBody>
      </p:sp>
    </p:spTree>
    <p:extLst>
      <p:ext uri="{BB962C8B-B14F-4D97-AF65-F5344CB8AC3E}">
        <p14:creationId xmlns:p14="http://schemas.microsoft.com/office/powerpoint/2010/main" val="3246938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D071ED3-A809-44BF-BE56-42CA3CDF4F5A}"/>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AA88D81E-78F2-4334-84E8-B95F8F1D9E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k is divisible by some prime number.</a:t>
            </a:r>
          </a:p>
          <a:p>
            <a:r>
              <a:rPr lang="en-US" altLang="en-US">
                <a:latin typeface="Arial" panose="020B0604020202020204" pitchFamily="34" charset="0"/>
                <a:cs typeface="Arial" panose="020B0604020202020204" pitchFamily="34" charset="0"/>
              </a:rPr>
              <a:t>Since 2&lt;r&lt;k, r is divisible by some prime number, ie. p|r.</a:t>
            </a:r>
          </a:p>
          <a:p>
            <a:r>
              <a:rPr lang="en-US" altLang="en-US">
                <a:latin typeface="Arial" panose="020B0604020202020204" pitchFamily="34" charset="0"/>
                <a:cs typeface="Arial" panose="020B0604020202020204" pitchFamily="34" charset="0"/>
              </a:rPr>
              <a:t>Since p|r and r|(k+1), so p|(k+1).</a:t>
            </a:r>
          </a:p>
        </p:txBody>
      </p:sp>
      <p:sp>
        <p:nvSpPr>
          <p:cNvPr id="25604" name="Slide Number Placeholder 3">
            <a:extLst>
              <a:ext uri="{FF2B5EF4-FFF2-40B4-BE49-F238E27FC236}">
                <a16:creationId xmlns:a16="http://schemas.microsoft.com/office/drawing/2014/main" id="{EDBA2C2C-EADF-4CCA-AC06-301B219DAD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FFA7141-6505-4F0F-9A96-844BD17C53AE}" type="slidenum">
              <a:rPr lang="en-GB" altLang="en-US" smtClean="0"/>
              <a:pPr>
                <a:spcBef>
                  <a:spcPct val="0"/>
                </a:spcBef>
              </a:pPr>
              <a:t>11</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05F0D71E-40AF-4EEE-9592-BF7993B79CD3}" type="slidenum">
              <a:rPr lang="en-GB" altLang="en-US" smtClean="0"/>
              <a:pPr>
                <a:defRPr/>
              </a:pPr>
              <a:t>22</a:t>
            </a:fld>
            <a:endParaRPr lang="en-GB" altLang="en-US"/>
          </a:p>
        </p:txBody>
      </p:sp>
    </p:spTree>
    <p:extLst>
      <p:ext uri="{BB962C8B-B14F-4D97-AF65-F5344CB8AC3E}">
        <p14:creationId xmlns:p14="http://schemas.microsoft.com/office/powerpoint/2010/main" val="4179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092D-4212-41CF-BF58-D9DD36DA555E}"/>
              </a:ext>
            </a:extLst>
          </p:cNvPr>
          <p:cNvSpPr>
            <a:spLocks noGrp="1"/>
          </p:cNvSpPr>
          <p:nvPr>
            <p:ph type="ctrTitle"/>
          </p:nvPr>
        </p:nvSpPr>
        <p:spPr>
          <a:xfrm>
            <a:off x="1524000" y="1122363"/>
            <a:ext cx="9144000" cy="2387600"/>
          </a:xfrm>
        </p:spPr>
        <p:txBody>
          <a:bodyPr anchor="b"/>
          <a:lstStyle>
            <a:lvl1pPr algn="ctr">
              <a:defRPr sz="4500"/>
            </a:lvl1pPr>
          </a:lstStyle>
          <a:p>
            <a:r>
              <a:rPr lang="en-US" dirty="0"/>
              <a:t>Click to edit Master title style</a:t>
            </a:r>
            <a:endParaRPr lang="en-SG" dirty="0"/>
          </a:p>
        </p:txBody>
      </p:sp>
      <p:sp>
        <p:nvSpPr>
          <p:cNvPr id="3" name="Subtitle 2">
            <a:extLst>
              <a:ext uri="{FF2B5EF4-FFF2-40B4-BE49-F238E27FC236}">
                <a16:creationId xmlns:a16="http://schemas.microsoft.com/office/drawing/2014/main" id="{D7C2C51A-A0A3-4FD3-8F46-E03A7F11F7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SG" dirty="0"/>
          </a:p>
        </p:txBody>
      </p:sp>
      <p:sp>
        <p:nvSpPr>
          <p:cNvPr id="4" name="Date Placeholder 3">
            <a:extLst>
              <a:ext uri="{FF2B5EF4-FFF2-40B4-BE49-F238E27FC236}">
                <a16:creationId xmlns:a16="http://schemas.microsoft.com/office/drawing/2014/main" id="{4B1172D8-D585-4692-9D91-2611A81231D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7E792D4-042D-4750-B5E2-5B509CD172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B864761-5428-44D3-9DE1-9809D14FFB8A}"/>
              </a:ext>
            </a:extLst>
          </p:cNvPr>
          <p:cNvSpPr>
            <a:spLocks noGrp="1"/>
          </p:cNvSpPr>
          <p:nvPr>
            <p:ph type="sldNum" sz="quarter" idx="12"/>
          </p:nvPr>
        </p:nvSpPr>
        <p:spPr>
          <a:xfrm>
            <a:off x="9178637" y="6353468"/>
            <a:ext cx="2743200" cy="365125"/>
          </a:xfrm>
        </p:spPr>
        <p:txBody>
          <a:bodyPr/>
          <a:lstStyle/>
          <a:p>
            <a:pPr>
              <a:defRPr/>
            </a:pPr>
            <a:fld id="{6D6C4D71-B334-403F-B5E1-784B25D8624C}" type="slidenum">
              <a:rPr lang="en-GB" altLang="en-US" smtClean="0"/>
              <a:pPr>
                <a:defRPr/>
              </a:pPr>
              <a:t>‹#›</a:t>
            </a:fld>
            <a:endParaRPr lang="en-GB" altLang="en-US"/>
          </a:p>
        </p:txBody>
      </p:sp>
    </p:spTree>
    <p:extLst>
      <p:ext uri="{BB962C8B-B14F-4D97-AF65-F5344CB8AC3E}">
        <p14:creationId xmlns:p14="http://schemas.microsoft.com/office/powerpoint/2010/main" val="42504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9B95-54BB-4331-A774-CD8FC64650E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28831-7175-4364-A195-76AB238C5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4FB213-8116-4139-8B50-4A670938EFF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1D4B3E-2958-4B36-84CE-BE7C429A84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FE40EC9-7377-4159-A79B-D9EAE3D8F137}"/>
              </a:ext>
            </a:extLst>
          </p:cNvPr>
          <p:cNvSpPr>
            <a:spLocks noGrp="1"/>
          </p:cNvSpPr>
          <p:nvPr>
            <p:ph type="sldNum" sz="quarter" idx="12"/>
          </p:nvPr>
        </p:nvSpPr>
        <p:spPr/>
        <p:txBody>
          <a:bodyPr/>
          <a:lstStyle/>
          <a:p>
            <a:pPr>
              <a:defRPr/>
            </a:pPr>
            <a:fld id="{4D7B34FA-59D9-4ACB-BD9D-0D523E70916B}" type="slidenum">
              <a:rPr lang="en-GB" altLang="en-US" smtClean="0"/>
              <a:pPr>
                <a:defRPr/>
              </a:pPr>
              <a:t>‹#›</a:t>
            </a:fld>
            <a:endParaRPr lang="en-GB" altLang="en-US"/>
          </a:p>
        </p:txBody>
      </p:sp>
    </p:spTree>
    <p:extLst>
      <p:ext uri="{BB962C8B-B14F-4D97-AF65-F5344CB8AC3E}">
        <p14:creationId xmlns:p14="http://schemas.microsoft.com/office/powerpoint/2010/main" val="318228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35B5-A253-40F7-86CA-16B24ADF530A}"/>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8BFC03-01C4-415B-97CE-660BC35EF4B1}"/>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F2660B-5AAD-4620-85B5-5A444A1CFA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6E3F84-40D0-4C09-9912-EA5E78DB335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4685B7-892C-432C-9751-CEAF3A553693}"/>
              </a:ext>
            </a:extLst>
          </p:cNvPr>
          <p:cNvSpPr>
            <a:spLocks noGrp="1"/>
          </p:cNvSpPr>
          <p:nvPr>
            <p:ph type="sldNum" sz="quarter" idx="12"/>
          </p:nvPr>
        </p:nvSpPr>
        <p:spPr/>
        <p:txBody>
          <a:bodyPr/>
          <a:lstStyle/>
          <a:p>
            <a:pPr>
              <a:defRPr/>
            </a:pPr>
            <a:fld id="{2B805C72-34DF-4ED0-B468-302846DA4E88}" type="slidenum">
              <a:rPr lang="en-GB" altLang="en-US" smtClean="0"/>
              <a:pPr>
                <a:defRPr/>
              </a:pPr>
              <a:t>‹#›</a:t>
            </a:fld>
            <a:endParaRPr lang="en-GB" altLang="en-US"/>
          </a:p>
        </p:txBody>
      </p:sp>
    </p:spTree>
    <p:extLst>
      <p:ext uri="{BB962C8B-B14F-4D97-AF65-F5344CB8AC3E}">
        <p14:creationId xmlns:p14="http://schemas.microsoft.com/office/powerpoint/2010/main" val="303248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700C-F714-4CB9-A6DE-FAA2183FCE3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9C0618-233F-4B2C-A1A2-ECE9BE94D8FF}"/>
              </a:ext>
            </a:extLst>
          </p:cNvPr>
          <p:cNvSpPr>
            <a:spLocks noGrp="1"/>
          </p:cNvSpPr>
          <p:nvPr>
            <p:ph idx="1"/>
          </p:nvPr>
        </p:nvSpPr>
        <p:spPr/>
        <p:txBody>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1638E7D6-94D8-4184-BE5C-E4DB5077D72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27243B7-0D58-4351-A372-0F4C7638261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41C7699-4F3C-4117-85F4-C4207892AA6A}"/>
              </a:ext>
            </a:extLst>
          </p:cNvPr>
          <p:cNvSpPr>
            <a:spLocks noGrp="1"/>
          </p:cNvSpPr>
          <p:nvPr>
            <p:ph type="sldNum" sz="quarter" idx="12"/>
          </p:nvPr>
        </p:nvSpPr>
        <p:spPr>
          <a:xfrm>
            <a:off x="9289473" y="6295159"/>
            <a:ext cx="2743200" cy="365125"/>
          </a:xfrm>
        </p:spPr>
        <p:txBody>
          <a:bodyPr/>
          <a:lstStyle/>
          <a:p>
            <a:pPr>
              <a:defRPr/>
            </a:pPr>
            <a:fld id="{A411E565-5AAE-4302-9D71-D55C9A5ED4B5}" type="slidenum">
              <a:rPr lang="en-GB" altLang="en-US" smtClean="0"/>
              <a:pPr>
                <a:defRPr/>
              </a:pPr>
              <a:t>‹#›</a:t>
            </a:fld>
            <a:endParaRPr lang="en-GB" altLang="en-US"/>
          </a:p>
        </p:txBody>
      </p:sp>
    </p:spTree>
    <p:extLst>
      <p:ext uri="{BB962C8B-B14F-4D97-AF65-F5344CB8AC3E}">
        <p14:creationId xmlns:p14="http://schemas.microsoft.com/office/powerpoint/2010/main" val="261475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477-AFB0-4DE5-9B97-AB4AACC3ED89}"/>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41F83BD-BAF6-4477-B5D5-28CD1A7985EC}"/>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65DC7-745D-4A1A-8862-A0281CEAC9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02A01F5-1453-4310-A706-91F07CD2C69D}"/>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7654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5DFB-A478-4FFD-BF7D-5260955DA49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B3062F-1A40-45E0-ABDB-5EE1C9ADD964}"/>
              </a:ext>
            </a:extLst>
          </p:cNvPr>
          <p:cNvSpPr>
            <a:spLocks noGrp="1"/>
          </p:cNvSpPr>
          <p:nvPr>
            <p:ph sz="half" idx="1"/>
          </p:nvPr>
        </p:nvSpPr>
        <p:spPr>
          <a:xfrm>
            <a:off x="838200" y="1825625"/>
            <a:ext cx="5181600" cy="4351338"/>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Content Placeholder 3">
            <a:extLst>
              <a:ext uri="{FF2B5EF4-FFF2-40B4-BE49-F238E27FC236}">
                <a16:creationId xmlns:a16="http://schemas.microsoft.com/office/drawing/2014/main" id="{CF2E0206-64F0-4280-8310-265D514CD41E}"/>
              </a:ext>
            </a:extLst>
          </p:cNvPr>
          <p:cNvSpPr>
            <a:spLocks noGrp="1"/>
          </p:cNvSpPr>
          <p:nvPr>
            <p:ph sz="half" idx="2"/>
          </p:nvPr>
        </p:nvSpPr>
        <p:spPr>
          <a:xfrm>
            <a:off x="6172200" y="1825625"/>
            <a:ext cx="5181600" cy="4351338"/>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Date Placeholder 4">
            <a:extLst>
              <a:ext uri="{FF2B5EF4-FFF2-40B4-BE49-F238E27FC236}">
                <a16:creationId xmlns:a16="http://schemas.microsoft.com/office/drawing/2014/main" id="{1EB574C2-E648-49F7-8122-46DDA1647F17}"/>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F77D6C3-A20E-4A9F-BE71-4F798A3F506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9E2BF6A-1001-4397-BF26-5B12A8AF1A7C}"/>
              </a:ext>
            </a:extLst>
          </p:cNvPr>
          <p:cNvSpPr>
            <a:spLocks noGrp="1"/>
          </p:cNvSpPr>
          <p:nvPr>
            <p:ph type="sldNum" sz="quarter" idx="12"/>
          </p:nvPr>
        </p:nvSpPr>
        <p:spPr/>
        <p:txBody>
          <a:bodyPr/>
          <a:lstStyle/>
          <a:p>
            <a:pPr>
              <a:defRPr/>
            </a:pPr>
            <a:fld id="{2FF4DE9E-8CB3-4855-93F4-6FA7E56E3938}" type="slidenum">
              <a:rPr lang="en-GB" altLang="en-US" smtClean="0"/>
              <a:pPr>
                <a:defRPr/>
              </a:pPr>
              <a:t>‹#›</a:t>
            </a:fld>
            <a:endParaRPr lang="en-GB" altLang="en-US"/>
          </a:p>
        </p:txBody>
      </p:sp>
    </p:spTree>
    <p:extLst>
      <p:ext uri="{BB962C8B-B14F-4D97-AF65-F5344CB8AC3E}">
        <p14:creationId xmlns:p14="http://schemas.microsoft.com/office/powerpoint/2010/main" val="335197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1B0-64FF-4FE5-BC51-9D08A0B4F60A}"/>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1E9A8D-8032-45BA-ADBC-C26CB8D9E2AB}"/>
              </a:ext>
            </a:extLst>
          </p:cNvPr>
          <p:cNvSpPr>
            <a:spLocks noGrp="1"/>
          </p:cNvSpPr>
          <p:nvPr>
            <p:ph type="body" idx="1"/>
          </p:nvPr>
        </p:nvSpPr>
        <p:spPr>
          <a:xfrm>
            <a:off x="839789" y="1681163"/>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A37F984-43E2-481C-911A-724E9B088802}"/>
              </a:ext>
            </a:extLst>
          </p:cNvPr>
          <p:cNvSpPr>
            <a:spLocks noGrp="1"/>
          </p:cNvSpPr>
          <p:nvPr>
            <p:ph sz="half" idx="2"/>
          </p:nvPr>
        </p:nvSpPr>
        <p:spPr>
          <a:xfrm>
            <a:off x="839789" y="2505075"/>
            <a:ext cx="5157787" cy="3684588"/>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Text Placeholder 4">
            <a:extLst>
              <a:ext uri="{FF2B5EF4-FFF2-40B4-BE49-F238E27FC236}">
                <a16:creationId xmlns:a16="http://schemas.microsoft.com/office/drawing/2014/main" id="{8DC9F5BD-2573-41D8-97C4-09499303EE78}"/>
              </a:ext>
            </a:extLst>
          </p:cNvPr>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5D28118-F8C2-4DA7-B2F9-E38D4A4F26AF}"/>
              </a:ext>
            </a:extLst>
          </p:cNvPr>
          <p:cNvSpPr>
            <a:spLocks noGrp="1"/>
          </p:cNvSpPr>
          <p:nvPr>
            <p:ph sz="quarter" idx="4"/>
          </p:nvPr>
        </p:nvSpPr>
        <p:spPr>
          <a:xfrm>
            <a:off x="6172201" y="2505075"/>
            <a:ext cx="5183188" cy="3684588"/>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Date Placeholder 6">
            <a:extLst>
              <a:ext uri="{FF2B5EF4-FFF2-40B4-BE49-F238E27FC236}">
                <a16:creationId xmlns:a16="http://schemas.microsoft.com/office/drawing/2014/main" id="{C80D3BB3-4B72-4958-BF80-8C2CBB7B398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BE271BB-7CE0-47A6-9CB3-0B88610DB73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67B3BB3-6B4F-4352-889B-265D07A15F14}"/>
              </a:ext>
            </a:extLst>
          </p:cNvPr>
          <p:cNvSpPr>
            <a:spLocks noGrp="1"/>
          </p:cNvSpPr>
          <p:nvPr>
            <p:ph type="sldNum" sz="quarter" idx="12"/>
          </p:nvPr>
        </p:nvSpPr>
        <p:spPr/>
        <p:txBody>
          <a:bodyPr/>
          <a:lstStyle/>
          <a:p>
            <a:pPr>
              <a:defRPr/>
            </a:pPr>
            <a:fld id="{3B3F6EF9-7981-486B-BC8C-C082F2CA500D}" type="slidenum">
              <a:rPr lang="en-GB" altLang="en-US" smtClean="0"/>
              <a:pPr>
                <a:defRPr/>
              </a:pPr>
              <a:t>‹#›</a:t>
            </a:fld>
            <a:endParaRPr lang="en-GB" altLang="en-US"/>
          </a:p>
        </p:txBody>
      </p:sp>
    </p:spTree>
    <p:extLst>
      <p:ext uri="{BB962C8B-B14F-4D97-AF65-F5344CB8AC3E}">
        <p14:creationId xmlns:p14="http://schemas.microsoft.com/office/powerpoint/2010/main" val="28900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F70-B809-4C2A-AE89-BB4D9B050AE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62E6DB-76B6-4498-8D71-E62724108522}"/>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5B62BBF7-993F-4B93-95AA-3BA6F428618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E50F5F1-1BC0-476E-A4EF-23F19F2EB33F}"/>
              </a:ext>
            </a:extLst>
          </p:cNvPr>
          <p:cNvSpPr>
            <a:spLocks noGrp="1"/>
          </p:cNvSpPr>
          <p:nvPr>
            <p:ph type="sldNum" sz="quarter" idx="12"/>
          </p:nvPr>
        </p:nvSpPr>
        <p:spPr/>
        <p:txBody>
          <a:bodyPr/>
          <a:lstStyle/>
          <a:p>
            <a:pPr>
              <a:defRPr/>
            </a:pPr>
            <a:fld id="{EA89950C-F960-494B-8332-BACE3F02B25A}" type="slidenum">
              <a:rPr lang="en-GB" altLang="en-US" smtClean="0"/>
              <a:pPr>
                <a:defRPr/>
              </a:pPr>
              <a:t>‹#›</a:t>
            </a:fld>
            <a:endParaRPr lang="en-GB" altLang="en-US"/>
          </a:p>
        </p:txBody>
      </p:sp>
    </p:spTree>
    <p:extLst>
      <p:ext uri="{BB962C8B-B14F-4D97-AF65-F5344CB8AC3E}">
        <p14:creationId xmlns:p14="http://schemas.microsoft.com/office/powerpoint/2010/main" val="152987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721A3-DE04-4B30-8C39-849471D97CA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6E908AA2-753B-4744-9783-BBF538498AF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AD0A969-F139-4CD5-862F-947ED9781FED}"/>
              </a:ext>
            </a:extLst>
          </p:cNvPr>
          <p:cNvSpPr>
            <a:spLocks noGrp="1"/>
          </p:cNvSpPr>
          <p:nvPr>
            <p:ph type="sldNum" sz="quarter" idx="12"/>
          </p:nvPr>
        </p:nvSpPr>
        <p:spPr/>
        <p:txBody>
          <a:bodyPr/>
          <a:lstStyle/>
          <a:p>
            <a:pPr>
              <a:defRPr/>
            </a:pPr>
            <a:fld id="{22FEA832-A6AE-4E78-BBE9-18366D9CFBC2}" type="slidenum">
              <a:rPr lang="en-GB" altLang="en-US" smtClean="0"/>
              <a:pPr>
                <a:defRPr/>
              </a:pPr>
              <a:t>‹#›</a:t>
            </a:fld>
            <a:endParaRPr lang="en-GB" altLang="en-US"/>
          </a:p>
        </p:txBody>
      </p:sp>
    </p:spTree>
    <p:extLst>
      <p:ext uri="{BB962C8B-B14F-4D97-AF65-F5344CB8AC3E}">
        <p14:creationId xmlns:p14="http://schemas.microsoft.com/office/powerpoint/2010/main" val="372314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E15D-2854-4C12-8F24-42FC98E76C8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D6F1A4-6545-48F4-B4FE-67159C0E19C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6A9DA3A-931D-4C44-A363-880A26058EA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8EE96C-9C19-4A39-A358-2C659C1D204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4B4BB42-803B-496C-A4EE-FB9AB303B4F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2F4BC-E10F-4E6A-AC39-937C255BF231}"/>
              </a:ext>
            </a:extLst>
          </p:cNvPr>
          <p:cNvSpPr>
            <a:spLocks noGrp="1"/>
          </p:cNvSpPr>
          <p:nvPr>
            <p:ph type="sldNum" sz="quarter" idx="12"/>
          </p:nvPr>
        </p:nvSpPr>
        <p:spPr/>
        <p:txBody>
          <a:bodyPr/>
          <a:lstStyle/>
          <a:p>
            <a:pPr>
              <a:defRPr/>
            </a:pPr>
            <a:fld id="{8747A975-8FA5-4E55-960C-663ABF069E4B}" type="slidenum">
              <a:rPr lang="en-GB" altLang="en-US" smtClean="0"/>
              <a:pPr>
                <a:defRPr/>
              </a:pPr>
              <a:t>‹#›</a:t>
            </a:fld>
            <a:endParaRPr lang="en-GB" altLang="en-US"/>
          </a:p>
        </p:txBody>
      </p:sp>
    </p:spTree>
    <p:extLst>
      <p:ext uri="{BB962C8B-B14F-4D97-AF65-F5344CB8AC3E}">
        <p14:creationId xmlns:p14="http://schemas.microsoft.com/office/powerpoint/2010/main" val="69856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3B2-F5BE-4E8C-B534-BD05A90140B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E76A587-BD4A-4D67-9383-22E61D3E084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EE05BF78-BBA5-482E-881C-2BEFCEFE82F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DED3DA-6328-42F7-9772-313E1945ECA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70EF7E6-8603-4D2C-BC4B-39764680F5E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BDC209-97B1-4C28-A1B3-E345642DEC2C}"/>
              </a:ext>
            </a:extLst>
          </p:cNvPr>
          <p:cNvSpPr>
            <a:spLocks noGrp="1"/>
          </p:cNvSpPr>
          <p:nvPr>
            <p:ph type="sldNum" sz="quarter" idx="12"/>
          </p:nvPr>
        </p:nvSpPr>
        <p:spPr/>
        <p:txBody>
          <a:bodyPr/>
          <a:lstStyle/>
          <a:p>
            <a:pPr>
              <a:defRPr/>
            </a:pPr>
            <a:fld id="{E92F6AE3-965C-4549-B78A-B228D0AC5637}" type="slidenum">
              <a:rPr lang="en-GB" altLang="en-US" smtClean="0"/>
              <a:pPr>
                <a:defRPr/>
              </a:pPr>
              <a:t>‹#›</a:t>
            </a:fld>
            <a:endParaRPr lang="en-GB" altLang="en-US"/>
          </a:p>
        </p:txBody>
      </p:sp>
    </p:spTree>
    <p:extLst>
      <p:ext uri="{BB962C8B-B14F-4D97-AF65-F5344CB8AC3E}">
        <p14:creationId xmlns:p14="http://schemas.microsoft.com/office/powerpoint/2010/main" val="3885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062B0-CA3A-4DE4-BF60-A978F4734240}"/>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684E3D-0147-49FB-810C-58630EEAC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B51C0C-74FC-4C9B-83FC-B62973961A0D}"/>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22A19FD-2E16-43A8-B64C-C4F7B5010F3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F0FD751-A9E0-47BE-89A1-15AA161B189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A8A0BD3-8906-4742-8599-DF7C93EAD45E}" type="slidenum">
              <a:rPr lang="en-GB" altLang="en-US" smtClean="0"/>
              <a:pPr>
                <a:defRPr/>
              </a:pPr>
              <a:t>‹#›</a:t>
            </a:fld>
            <a:endParaRPr lang="en-GB" altLang="en-US"/>
          </a:p>
        </p:txBody>
      </p:sp>
    </p:spTree>
    <p:extLst>
      <p:ext uri="{BB962C8B-B14F-4D97-AF65-F5344CB8AC3E}">
        <p14:creationId xmlns:p14="http://schemas.microsoft.com/office/powerpoint/2010/main" val="344759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18E50E4-9026-4C74-B0AF-C14CB01461AF}"/>
              </a:ext>
            </a:extLst>
          </p:cNvPr>
          <p:cNvSpPr>
            <a:spLocks noGrp="1" noChangeArrowheads="1"/>
          </p:cNvSpPr>
          <p:nvPr>
            <p:ph type="ctrTitle"/>
          </p:nvPr>
        </p:nvSpPr>
        <p:spPr>
          <a:xfrm>
            <a:off x="1014620" y="136523"/>
            <a:ext cx="9650411" cy="1995488"/>
          </a:xfrm>
        </p:spPr>
        <p:txBody>
          <a:bodyPr/>
          <a:lstStyle/>
          <a:p>
            <a:pPr eaLnBrk="1" hangingPunct="1"/>
            <a:r>
              <a:rPr lang="en-US" altLang="en-US" b="1" u="sng" dirty="0">
                <a:solidFill>
                  <a:srgbClr val="171BAD"/>
                </a:solidFill>
                <a:latin typeface="Times New Roman" panose="02020603050405020304" pitchFamily="18" charset="0"/>
                <a:cs typeface="Times New Roman" panose="02020603050405020304" pitchFamily="18" charset="0"/>
              </a:rPr>
              <a:t>MATH221</a:t>
            </a:r>
            <a:br>
              <a:rPr lang="en-US" altLang="en-US" b="1" dirty="0">
                <a:solidFill>
                  <a:schemeClr val="folHlink"/>
                </a:solidFill>
                <a:latin typeface="Times New Roman" panose="02020603050405020304" pitchFamily="18" charset="0"/>
                <a:cs typeface="Times New Roman" panose="02020603050405020304" pitchFamily="18" charset="0"/>
              </a:rPr>
            </a:br>
            <a:r>
              <a:rPr lang="en-US" altLang="en-US" b="1" dirty="0">
                <a:solidFill>
                  <a:srgbClr val="171BAD"/>
                </a:solidFill>
                <a:latin typeface="Times New Roman" panose="02020603050405020304" pitchFamily="18" charset="0"/>
                <a:cs typeface="Times New Roman" panose="02020603050405020304" pitchFamily="18" charset="0"/>
              </a:rPr>
              <a:t>Mathematics for Computer Science</a:t>
            </a:r>
            <a:endParaRPr lang="en-GB" altLang="en-US" b="1" dirty="0">
              <a:solidFill>
                <a:srgbClr val="171BAD"/>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1270794" y="3160715"/>
            <a:ext cx="9650411" cy="147002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Unit 6</a:t>
            </a:r>
          </a:p>
          <a:p>
            <a:pPr eaLnBrk="1" hangingPunct="1">
              <a:defRPr/>
            </a:pPr>
            <a:r>
              <a:rPr lang="en-US" altLang="en-US" sz="6000" b="1" kern="0" dirty="0">
                <a:solidFill>
                  <a:srgbClr val="0070C0"/>
                </a:solidFill>
                <a:latin typeface="Times New Roman" panose="02020603050405020304" pitchFamily="18" charset="0"/>
                <a:cs typeface="Times New Roman" panose="02020603050405020304" pitchFamily="18" charset="0"/>
              </a:rPr>
              <a:t>Elementary Number Theory</a:t>
            </a:r>
            <a:endParaRPr lang="en-GB" altLang="en-US" sz="6000" b="1" kern="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5">
            <a:extLst>
              <a:ext uri="{FF2B5EF4-FFF2-40B4-BE49-F238E27FC236}">
                <a16:creationId xmlns:a16="http://schemas.microsoft.com/office/drawing/2014/main" id="{D578934E-8681-486B-BCA3-D7DD0BF4C826}"/>
              </a:ext>
            </a:extLst>
          </p:cNvPr>
          <p:cNvSpPr txBox="1">
            <a:spLocks noGrp="1"/>
          </p:cNvSpPr>
          <p:nvPr/>
        </p:nvSpPr>
        <p:spPr bwMode="auto">
          <a:xfrm>
            <a:off x="9598231" y="6245227"/>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0EA6CC8-2719-4F58-87FD-0CC9E8711862}"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a:t>
            </a:fld>
            <a:endParaRPr lang="en-GB"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a:extLst>
              <a:ext uri="{FF2B5EF4-FFF2-40B4-BE49-F238E27FC236}">
                <a16:creationId xmlns:a16="http://schemas.microsoft.com/office/drawing/2014/main" id="{3E7F7572-8D3A-48FC-A436-58A8B2D72B6D}"/>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10</a:t>
            </a:fld>
            <a:endParaRPr lang="en-GB" altLang="en-US" sz="1400" dirty="0">
              <a:latin typeface="Arial" panose="020B0604020202020204" pitchFamily="34" charset="0"/>
              <a:cs typeface="Arial" panose="020B0604020202020204" pitchFamily="34" charset="0"/>
            </a:endParaRPr>
          </a:p>
        </p:txBody>
      </p:sp>
      <p:sp>
        <p:nvSpPr>
          <p:cNvPr id="23556" name="Rectangle 2">
            <a:extLst>
              <a:ext uri="{FF2B5EF4-FFF2-40B4-BE49-F238E27FC236}">
                <a16:creationId xmlns:a16="http://schemas.microsoft.com/office/drawing/2014/main" id="{25EA98EE-1B5D-4E07-9167-778B44E96959}"/>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Transitivity of Divisibility: Proof</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8515" name="Rectangle 3">
            <a:extLst>
              <a:ext uri="{FF2B5EF4-FFF2-40B4-BE49-F238E27FC236}">
                <a16:creationId xmlns:a16="http://schemas.microsoft.com/office/drawing/2014/main" id="{AC47548D-1CF0-494D-884B-2A6ECB6601B7}"/>
              </a:ext>
            </a:extLst>
          </p:cNvPr>
          <p:cNvSpPr>
            <a:spLocks noGrp="1" noChangeArrowheads="1"/>
          </p:cNvSpPr>
          <p:nvPr>
            <p:ph type="body" idx="1"/>
          </p:nvPr>
        </p:nvSpPr>
        <p:spPr>
          <a:xfrm>
            <a:off x="1556084" y="1653381"/>
            <a:ext cx="10002253" cy="4530725"/>
          </a:xfrm>
        </p:spPr>
        <p:txBody>
          <a:bodyPr/>
          <a:lstStyle/>
          <a:p>
            <a:pPr marL="0" indent="0">
              <a:buNone/>
            </a:pPr>
            <a:r>
              <a:rPr lang="en-US" altLang="en-US" sz="2400" dirty="0">
                <a:ea typeface="ＭＳ 明朝" panose="02020609040205080304" pitchFamily="49" charset="-128"/>
              </a:rPr>
              <a:t>We know that </a:t>
            </a:r>
          </a:p>
          <a:p>
            <a:pPr marL="0" indent="0">
              <a:buNone/>
            </a:pPr>
            <a:r>
              <a:rPr lang="en-GB" altLang="en-US" sz="2400" i="1" dirty="0">
                <a:sym typeface="Symbol" panose="05050102010706020507" pitchFamily="18" charset="2"/>
              </a:rPr>
              <a:t>		a</a:t>
            </a: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b </a:t>
            </a:r>
            <a:r>
              <a:rPr lang="en-GB" altLang="en-US" sz="2400" dirty="0">
                <a:sym typeface="Symbol" panose="05050102010706020507" pitchFamily="18" charset="2"/>
              </a:rPr>
              <a:t>= </a:t>
            </a:r>
            <a:r>
              <a:rPr lang="en-GB" altLang="en-US" sz="2400" i="1" dirty="0" err="1">
                <a:sym typeface="Symbol" panose="05050102010706020507" pitchFamily="18" charset="2"/>
              </a:rPr>
              <a:t>ak</a:t>
            </a:r>
            <a:r>
              <a:rPr lang="en-GB" altLang="en-US" sz="2400" dirty="0">
                <a:sym typeface="Symbol" panose="05050102010706020507" pitchFamily="18" charset="2"/>
              </a:rPr>
              <a:t>		(1)</a:t>
            </a:r>
          </a:p>
          <a:p>
            <a:pPr marL="0" indent="0">
              <a:buNone/>
            </a:pPr>
            <a:r>
              <a:rPr lang="en-GB" altLang="en-US" sz="2400" i="1" dirty="0">
                <a:sym typeface="Symbol" panose="05050102010706020507" pitchFamily="18" charset="2"/>
              </a:rPr>
              <a:t>		b</a:t>
            </a:r>
            <a:r>
              <a:rPr lang="en-GB" altLang="en-US" sz="2400" dirty="0">
                <a:sym typeface="Symbol" panose="05050102010706020507" pitchFamily="18" charset="2"/>
              </a:rPr>
              <a:t> | </a:t>
            </a:r>
            <a:r>
              <a:rPr lang="en-GB" altLang="en-US" sz="2400" i="1" dirty="0">
                <a:sym typeface="Symbol" panose="05050102010706020507" pitchFamily="18" charset="2"/>
              </a:rPr>
              <a:t>c</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l</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c </a:t>
            </a:r>
            <a:r>
              <a:rPr lang="en-GB" altLang="en-US" sz="2400" dirty="0">
                <a:sym typeface="Symbol" panose="05050102010706020507" pitchFamily="18" charset="2"/>
              </a:rPr>
              <a:t>= </a:t>
            </a:r>
            <a:r>
              <a:rPr lang="en-GB" altLang="en-US" sz="2400" i="1" dirty="0">
                <a:sym typeface="Symbol" panose="05050102010706020507" pitchFamily="18" charset="2"/>
              </a:rPr>
              <a:t>bl		</a:t>
            </a:r>
            <a:r>
              <a:rPr lang="en-GB" altLang="en-US" sz="2400" dirty="0">
                <a:sym typeface="Symbol" panose="05050102010706020507" pitchFamily="18" charset="2"/>
              </a:rPr>
              <a:t>(2)</a:t>
            </a:r>
          </a:p>
          <a:p>
            <a:pPr marL="0" indent="0">
              <a:buNone/>
            </a:pPr>
            <a:r>
              <a:rPr lang="en-GB" altLang="en-US" sz="2400" dirty="0">
                <a:sym typeface="Symbol" panose="05050102010706020507" pitchFamily="18" charset="2"/>
              </a:rPr>
              <a:t>Show that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c</a:t>
            </a:r>
            <a:r>
              <a:rPr lang="en-GB" altLang="en-US" sz="2400" dirty="0">
                <a:sym typeface="Symbol" panose="05050102010706020507" pitchFamily="18" charset="2"/>
              </a:rPr>
              <a:t>, that is, find </a:t>
            </a:r>
            <a:r>
              <a:rPr lang="en-GB" altLang="en-US" sz="2400" i="1" dirty="0">
                <a:sym typeface="Symbol" panose="05050102010706020507" pitchFamily="18" charset="2"/>
              </a:rPr>
              <a:t>m</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such that </a:t>
            </a:r>
            <a:r>
              <a:rPr lang="en-GB" altLang="en-US" sz="2400" i="1" dirty="0">
                <a:sym typeface="Symbol" panose="05050102010706020507" pitchFamily="18" charset="2"/>
              </a:rPr>
              <a:t>c</a:t>
            </a:r>
            <a:r>
              <a:rPr lang="en-GB" altLang="en-US" sz="2400" dirty="0">
                <a:sym typeface="Symbol" panose="05050102010706020507" pitchFamily="18" charset="2"/>
              </a:rPr>
              <a:t> = </a:t>
            </a:r>
            <a:r>
              <a:rPr lang="en-GB" altLang="en-US" sz="2400" i="1" dirty="0">
                <a:sym typeface="Symbol" panose="05050102010706020507" pitchFamily="18" charset="2"/>
              </a:rPr>
              <a:t>ma</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	Now,        </a:t>
            </a:r>
            <a:r>
              <a:rPr lang="en-GB" altLang="en-US" sz="2400" i="1" dirty="0">
                <a:sym typeface="Symbol" panose="05050102010706020507" pitchFamily="18" charset="2"/>
              </a:rPr>
              <a:t>c 	</a:t>
            </a:r>
            <a:r>
              <a:rPr lang="en-GB" altLang="en-US" sz="2400" dirty="0">
                <a:sym typeface="Symbol" panose="05050102010706020507" pitchFamily="18" charset="2"/>
              </a:rPr>
              <a:t>= </a:t>
            </a:r>
            <a:r>
              <a:rPr lang="en-GB" altLang="en-US" sz="2400" i="1" dirty="0">
                <a:sym typeface="Symbol" panose="05050102010706020507" pitchFamily="18" charset="2"/>
              </a:rPr>
              <a:t>bl			</a:t>
            </a:r>
            <a:r>
              <a:rPr lang="en-GB" altLang="en-US" sz="2400" dirty="0">
                <a:sym typeface="Symbol" panose="05050102010706020507" pitchFamily="18" charset="2"/>
              </a:rPr>
              <a:t>by</a:t>
            </a:r>
            <a:r>
              <a:rPr lang="en-GB" altLang="en-US" sz="2400" i="1" dirty="0">
                <a:sym typeface="Symbol" panose="05050102010706020507" pitchFamily="18" charset="2"/>
              </a:rPr>
              <a:t> </a:t>
            </a:r>
            <a:r>
              <a:rPr lang="en-GB" altLang="en-US" sz="2400" dirty="0">
                <a:sym typeface="Symbol" panose="05050102010706020507" pitchFamily="18" charset="2"/>
              </a:rPr>
              <a:t>(2)</a:t>
            </a:r>
          </a:p>
          <a:p>
            <a:pPr marL="0" indent="0">
              <a:buNone/>
            </a:pPr>
            <a:r>
              <a:rPr lang="en-GB" altLang="en-US" sz="2400" dirty="0">
                <a:sym typeface="Symbol" panose="05050102010706020507" pitchFamily="18" charset="2"/>
              </a:rPr>
              <a:t>			= (</a:t>
            </a:r>
            <a:r>
              <a:rPr lang="en-GB" altLang="en-US" sz="2400" i="1" dirty="0" err="1">
                <a:sym typeface="Symbol" panose="05050102010706020507" pitchFamily="18" charset="2"/>
              </a:rPr>
              <a:t>ak</a:t>
            </a:r>
            <a:r>
              <a:rPr lang="en-GB" altLang="en-US" sz="2400" dirty="0">
                <a:sym typeface="Symbol" panose="05050102010706020507" pitchFamily="18" charset="2"/>
              </a:rPr>
              <a:t>)</a:t>
            </a:r>
            <a:r>
              <a:rPr lang="en-GB" altLang="en-US" sz="2400" i="1" dirty="0">
                <a:sym typeface="Symbol" panose="05050102010706020507" pitchFamily="18" charset="2"/>
              </a:rPr>
              <a:t>l		</a:t>
            </a:r>
            <a:r>
              <a:rPr lang="en-GB" altLang="en-US" sz="2400" dirty="0">
                <a:sym typeface="Symbol" panose="05050102010706020507" pitchFamily="18" charset="2"/>
              </a:rPr>
              <a:t>by (1)</a:t>
            </a:r>
          </a:p>
          <a:p>
            <a:pPr marL="0" indent="0">
              <a:buNone/>
            </a:pPr>
            <a:r>
              <a:rPr lang="en-GB" altLang="en-US" sz="2400" dirty="0">
                <a:sym typeface="Symbol" panose="05050102010706020507" pitchFamily="18" charset="2"/>
              </a:rPr>
              <a:t>			= (</a:t>
            </a:r>
            <a:r>
              <a:rPr lang="en-GB" altLang="en-US" sz="2400" i="1" dirty="0">
                <a:sym typeface="Symbol" panose="05050102010706020507" pitchFamily="18" charset="2"/>
              </a:rPr>
              <a:t>kl</a:t>
            </a:r>
            <a:r>
              <a:rPr lang="en-GB" altLang="en-US" sz="2400" dirty="0">
                <a:sym typeface="Symbol" panose="05050102010706020507" pitchFamily="18" charset="2"/>
              </a:rPr>
              <a:t>)</a:t>
            </a:r>
            <a:r>
              <a:rPr lang="en-GB" altLang="en-US" sz="2400" i="1" dirty="0">
                <a:sym typeface="Symbol" panose="05050102010706020507" pitchFamily="18" charset="2"/>
              </a:rPr>
              <a:t>a</a:t>
            </a:r>
            <a:r>
              <a:rPr lang="en-GB" altLang="en-US" sz="2400" dirty="0">
                <a:sym typeface="Symbol" panose="05050102010706020507" pitchFamily="18" charset="2"/>
              </a:rPr>
              <a:t>		by associativity and commutativity</a:t>
            </a:r>
          </a:p>
          <a:p>
            <a:pPr marL="0" indent="0">
              <a:buNone/>
            </a:pPr>
            <a:r>
              <a:rPr lang="en-GB" altLang="en-US" sz="2400" dirty="0">
                <a:sym typeface="Symbol" panose="05050102010706020507" pitchFamily="18" charset="2"/>
              </a:rPr>
              <a:t>Let </a:t>
            </a:r>
            <a:r>
              <a:rPr lang="en-GB" altLang="en-US" sz="2400" i="1" dirty="0">
                <a:sym typeface="Symbol" panose="05050102010706020507" pitchFamily="18" charset="2"/>
              </a:rPr>
              <a:t>m</a:t>
            </a:r>
            <a:r>
              <a:rPr lang="en-GB" altLang="en-US" sz="2400" dirty="0">
                <a:sym typeface="Symbol" panose="05050102010706020507" pitchFamily="18" charset="2"/>
              </a:rPr>
              <a:t> = </a:t>
            </a:r>
            <a:r>
              <a:rPr lang="en-GB" altLang="en-US" sz="2400" i="1" dirty="0">
                <a:sym typeface="Symbol" panose="05050102010706020507" pitchFamily="18" charset="2"/>
              </a:rPr>
              <a:t>kl</a:t>
            </a:r>
            <a:r>
              <a:rPr lang="en-GB" altLang="en-US" sz="2400" dirty="0">
                <a:sym typeface="Symbol" panose="05050102010706020507" pitchFamily="18" charset="2"/>
              </a:rPr>
              <a:t>, then </a:t>
            </a:r>
            <a:r>
              <a:rPr lang="en-GB" altLang="en-US" sz="2400" i="1" dirty="0">
                <a:sym typeface="Symbol" panose="05050102010706020507" pitchFamily="18" charset="2"/>
              </a:rPr>
              <a:t>m</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Therefore, </a:t>
            </a:r>
            <a:r>
              <a:rPr lang="en-GB" altLang="en-US" sz="2400" i="1" dirty="0">
                <a:sym typeface="Symbol" panose="05050102010706020507" pitchFamily="18" charset="2"/>
              </a:rPr>
              <a:t>c</a:t>
            </a:r>
            <a:r>
              <a:rPr lang="en-GB" altLang="en-US" sz="2400" dirty="0">
                <a:sym typeface="Symbol" panose="05050102010706020507" pitchFamily="18" charset="2"/>
              </a:rPr>
              <a:t> = </a:t>
            </a:r>
            <a:r>
              <a:rPr lang="en-GB" altLang="en-US" sz="2400" i="1" dirty="0">
                <a:sym typeface="Symbol" panose="05050102010706020507" pitchFamily="18" charset="2"/>
              </a:rPr>
              <a:t>ma</a:t>
            </a:r>
            <a:r>
              <a:rPr lang="en-GB" altLang="en-US" sz="2400" dirty="0">
                <a:sym typeface="Symbol" panose="05050102010706020507" pitchFamily="18" charset="2"/>
              </a:rPr>
              <a:t> and so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c</a:t>
            </a:r>
            <a:r>
              <a:rPr lang="en-GB" altLang="en-US" sz="24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8515">
                                            <p:txEl>
                                              <p:pRg st="3" end="3"/>
                                            </p:txEl>
                                          </p:spTgt>
                                        </p:tgtEl>
                                        <p:attrNameLst>
                                          <p:attrName>style.visibility</p:attrName>
                                        </p:attrNameLst>
                                      </p:cBhvr>
                                      <p:to>
                                        <p:strVal val="visible"/>
                                      </p:to>
                                    </p:set>
                                    <p:animEffect transition="in" filter="box(in)">
                                      <p:cBhvr>
                                        <p:cTn id="7" dur="500"/>
                                        <p:tgtEl>
                                          <p:spTgt spid="4485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8515">
                                            <p:txEl>
                                              <p:pRg st="4" end="4"/>
                                            </p:txEl>
                                          </p:spTgt>
                                        </p:tgtEl>
                                        <p:attrNameLst>
                                          <p:attrName>style.visibility</p:attrName>
                                        </p:attrNameLst>
                                      </p:cBhvr>
                                      <p:to>
                                        <p:strVal val="visible"/>
                                      </p:to>
                                    </p:set>
                                    <p:animEffect transition="in" filter="box(in)">
                                      <p:cBhvr>
                                        <p:cTn id="12" dur="500"/>
                                        <p:tgtEl>
                                          <p:spTgt spid="4485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8515">
                                            <p:txEl>
                                              <p:pRg st="5" end="5"/>
                                            </p:txEl>
                                          </p:spTgt>
                                        </p:tgtEl>
                                        <p:attrNameLst>
                                          <p:attrName>style.visibility</p:attrName>
                                        </p:attrNameLst>
                                      </p:cBhvr>
                                      <p:to>
                                        <p:strVal val="visible"/>
                                      </p:to>
                                    </p:set>
                                    <p:animEffect transition="in" filter="box(in)">
                                      <p:cBhvr>
                                        <p:cTn id="17" dur="500"/>
                                        <p:tgtEl>
                                          <p:spTgt spid="4485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8515">
                                            <p:txEl>
                                              <p:pRg st="6" end="6"/>
                                            </p:txEl>
                                          </p:spTgt>
                                        </p:tgtEl>
                                        <p:attrNameLst>
                                          <p:attrName>style.visibility</p:attrName>
                                        </p:attrNameLst>
                                      </p:cBhvr>
                                      <p:to>
                                        <p:strVal val="visible"/>
                                      </p:to>
                                    </p:set>
                                    <p:animEffect transition="in" filter="box(in)">
                                      <p:cBhvr>
                                        <p:cTn id="22" dur="500"/>
                                        <p:tgtEl>
                                          <p:spTgt spid="4485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8515">
                                            <p:txEl>
                                              <p:pRg st="7" end="7"/>
                                            </p:txEl>
                                          </p:spTgt>
                                        </p:tgtEl>
                                        <p:attrNameLst>
                                          <p:attrName>style.visibility</p:attrName>
                                        </p:attrNameLst>
                                      </p:cBhvr>
                                      <p:to>
                                        <p:strVal val="visible"/>
                                      </p:to>
                                    </p:set>
                                    <p:animEffect transition="in" filter="box(in)">
                                      <p:cBhvr>
                                        <p:cTn id="27" dur="500"/>
                                        <p:tgtEl>
                                          <p:spTgt spid="448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8470F97E-C0D4-4ABE-BEDF-318CFA5D9FAA}"/>
              </a:ext>
            </a:extLst>
          </p:cNvPr>
          <p:cNvSpPr>
            <a:spLocks noGrp="1" noChangeArrowheads="1"/>
          </p:cNvSpPr>
          <p:nvPr>
            <p:ph type="title"/>
          </p:nvPr>
        </p:nvSpPr>
        <p:spPr>
          <a:xfrm>
            <a:off x="1524001" y="0"/>
            <a:ext cx="9248775" cy="1143000"/>
          </a:xfrm>
        </p:spPr>
        <p:txBody>
          <a:bodyPr/>
          <a:lstStyle/>
          <a:p>
            <a:r>
              <a:rPr lang="en-US" altLang="en-US" sz="3200" b="1" dirty="0">
                <a:solidFill>
                  <a:schemeClr val="folHlink"/>
                </a:solidFill>
                <a:latin typeface="Times New Roman" panose="02020603050405020304" pitchFamily="18" charset="0"/>
                <a:cs typeface="Times New Roman" panose="02020603050405020304" pitchFamily="18" charset="0"/>
              </a:rPr>
              <a:t>Theorem - Divisible by a Prime</a:t>
            </a:r>
            <a:endParaRPr lang="en-GB"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118787" name="Rectangle 3">
            <a:extLst>
              <a:ext uri="{FF2B5EF4-FFF2-40B4-BE49-F238E27FC236}">
                <a16:creationId xmlns:a16="http://schemas.microsoft.com/office/drawing/2014/main" id="{763589B4-76D1-481D-9097-01EA894E9385}"/>
              </a:ext>
            </a:extLst>
          </p:cNvPr>
          <p:cNvSpPr>
            <a:spLocks noGrp="1" noChangeArrowheads="1"/>
          </p:cNvSpPr>
          <p:nvPr>
            <p:ph type="body" idx="1"/>
          </p:nvPr>
        </p:nvSpPr>
        <p:spPr>
          <a:xfrm>
            <a:off x="2305050" y="2078039"/>
            <a:ext cx="8229600" cy="1579561"/>
          </a:xfrm>
        </p:spPr>
        <p:txBody>
          <a:bodyPr>
            <a:normAutofit/>
          </a:bodyPr>
          <a:lstStyle/>
          <a:p>
            <a:pPr marL="0" indent="0">
              <a:buNone/>
            </a:pPr>
            <a:r>
              <a:rPr lang="en-GB" altLang="en-US" dirty="0"/>
              <a:t>Theorem:</a:t>
            </a:r>
          </a:p>
          <a:p>
            <a:pPr marL="0" indent="0">
              <a:buNone/>
            </a:pPr>
            <a:r>
              <a:rPr lang="en-GB" altLang="en-US" dirty="0"/>
              <a:t>Every integer </a:t>
            </a:r>
            <a:r>
              <a:rPr lang="en-GB" altLang="en-US" i="1" dirty="0"/>
              <a:t>n</a:t>
            </a:r>
            <a:r>
              <a:rPr lang="en-GB" altLang="en-US" dirty="0"/>
              <a:t> </a:t>
            </a:r>
            <a:r>
              <a:rPr lang="en-GB" altLang="en-US" dirty="0">
                <a:sym typeface="Symbol" panose="05050102010706020507" pitchFamily="18" charset="2"/>
              </a:rPr>
              <a:t> </a:t>
            </a:r>
            <a:r>
              <a:rPr lang="en-GB" altLang="en-US" dirty="0"/>
              <a:t>2 is divisible by some prime number.</a:t>
            </a:r>
            <a:endParaRPr lang="en-GB" altLang="en-US" dirty="0">
              <a:ea typeface="ＭＳ 明朝" panose="02020609040205080304" pitchFamily="49" charset="-128"/>
            </a:endParaRPr>
          </a:p>
        </p:txBody>
      </p:sp>
      <p:sp>
        <p:nvSpPr>
          <p:cNvPr id="2" name="Slide Number Placeholder 5">
            <a:extLst>
              <a:ext uri="{FF2B5EF4-FFF2-40B4-BE49-F238E27FC236}">
                <a16:creationId xmlns:a16="http://schemas.microsoft.com/office/drawing/2014/main" id="{DFF90282-6FD0-4E77-876B-8297EB1B9012}"/>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11</a:t>
            </a:fld>
            <a:endParaRPr lang="en-GB"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9B46480-6616-4C55-A6DE-30790112B52F}"/>
              </a:ext>
            </a:extLst>
          </p:cNvPr>
          <p:cNvSpPr>
            <a:spLocks noGrp="1" noChangeArrowheads="1"/>
          </p:cNvSpPr>
          <p:nvPr>
            <p:ph type="title"/>
          </p:nvPr>
        </p:nvSpPr>
        <p:spPr>
          <a:xfrm>
            <a:off x="1570039" y="63500"/>
            <a:ext cx="9051925" cy="615950"/>
          </a:xfrm>
        </p:spPr>
        <p:txBody>
          <a:bodyPr/>
          <a:lstStyle/>
          <a:p>
            <a:pPr eaLnBrk="1" hangingPunct="1"/>
            <a:r>
              <a:rPr lang="en-US" altLang="en-US" sz="3200" b="1" dirty="0">
                <a:solidFill>
                  <a:schemeClr val="folHlink"/>
                </a:solidFill>
                <a:latin typeface="Times New Roman" panose="02020603050405020304" pitchFamily="18" charset="0"/>
                <a:cs typeface="Times New Roman" panose="02020603050405020304" pitchFamily="18" charset="0"/>
              </a:rPr>
              <a:t>Theorem – Infinite Primes</a:t>
            </a:r>
            <a:endParaRPr lang="en-GB"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452611" name="Rectangle 3">
            <a:extLst>
              <a:ext uri="{FF2B5EF4-FFF2-40B4-BE49-F238E27FC236}">
                <a16:creationId xmlns:a16="http://schemas.microsoft.com/office/drawing/2014/main" id="{CF6E982F-9E9C-445B-9F34-C831EBB17CE3}"/>
              </a:ext>
            </a:extLst>
          </p:cNvPr>
          <p:cNvSpPr>
            <a:spLocks noGrp="1" noChangeArrowheads="1"/>
          </p:cNvSpPr>
          <p:nvPr>
            <p:ph type="body" idx="1"/>
          </p:nvPr>
        </p:nvSpPr>
        <p:spPr>
          <a:xfrm>
            <a:off x="2170114" y="1844677"/>
            <a:ext cx="9051925" cy="1508124"/>
          </a:xfrm>
        </p:spPr>
        <p:txBody>
          <a:bodyPr/>
          <a:lstStyle/>
          <a:p>
            <a:pPr marL="0" indent="0">
              <a:buNone/>
            </a:pPr>
            <a:r>
              <a:rPr lang="en-US" altLang="en-US" dirty="0">
                <a:ea typeface="ＭＳ 明朝" panose="02020609040205080304" pitchFamily="49" charset="-128"/>
              </a:rPr>
              <a:t>Theorem:</a:t>
            </a:r>
          </a:p>
          <a:p>
            <a:pPr marL="0" indent="0">
              <a:buNone/>
            </a:pPr>
            <a:r>
              <a:rPr lang="en-US" altLang="en-US" dirty="0">
                <a:ea typeface="ＭＳ 明朝" panose="02020609040205080304" pitchFamily="49" charset="-128"/>
              </a:rPr>
              <a:t>There are infinitely many primes.</a:t>
            </a:r>
          </a:p>
          <a:p>
            <a:pPr marL="0" indent="0">
              <a:buNone/>
            </a:pPr>
            <a:endParaRPr lang="en-US" altLang="en-US" sz="2400" dirty="0">
              <a:ea typeface="ＭＳ 明朝" panose="02020609040205080304" pitchFamily="49" charset="-128"/>
            </a:endParaRPr>
          </a:p>
        </p:txBody>
      </p:sp>
      <p:sp>
        <p:nvSpPr>
          <p:cNvPr id="2" name="Slide Number Placeholder 5">
            <a:extLst>
              <a:ext uri="{FF2B5EF4-FFF2-40B4-BE49-F238E27FC236}">
                <a16:creationId xmlns:a16="http://schemas.microsoft.com/office/drawing/2014/main" id="{8F1F3064-3B32-45AB-8C6F-E90F538E7FAB}"/>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12</a:t>
            </a:fld>
            <a:endParaRPr lang="en-GB"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a:extLst>
              <a:ext uri="{FF2B5EF4-FFF2-40B4-BE49-F238E27FC236}">
                <a16:creationId xmlns:a16="http://schemas.microsoft.com/office/drawing/2014/main" id="{FEABA6F6-8162-4E7A-A431-1EDD5F5D70FB}"/>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E9CBD333-36ED-42CA-8287-D3419A153395}"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13</a:t>
            </a:fld>
            <a:endParaRPr lang="en-GB" altLang="en-US" sz="1400">
              <a:latin typeface="Arial" panose="020B0604020202020204" pitchFamily="34" charset="0"/>
              <a:cs typeface="Arial" panose="020B0604020202020204" pitchFamily="34" charset="0"/>
            </a:endParaRPr>
          </a:p>
        </p:txBody>
      </p:sp>
      <p:sp>
        <p:nvSpPr>
          <p:cNvPr id="29700" name="Rectangle 2">
            <a:extLst>
              <a:ext uri="{FF2B5EF4-FFF2-40B4-BE49-F238E27FC236}">
                <a16:creationId xmlns:a16="http://schemas.microsoft.com/office/drawing/2014/main" id="{618535A1-7481-45AE-A1EE-CDCCA71B2A3B}"/>
              </a:ext>
            </a:extLst>
          </p:cNvPr>
          <p:cNvSpPr>
            <a:spLocks noGrp="1" noChangeArrowheads="1"/>
          </p:cNvSpPr>
          <p:nvPr>
            <p:ph type="title"/>
          </p:nvPr>
        </p:nvSpPr>
        <p:spPr>
          <a:xfrm>
            <a:off x="1981200" y="185739"/>
            <a:ext cx="8229600" cy="739775"/>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The Quotient-Remainder Theorem</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3796" name="Rectangle 3">
            <a:extLst>
              <a:ext uri="{FF2B5EF4-FFF2-40B4-BE49-F238E27FC236}">
                <a16:creationId xmlns:a16="http://schemas.microsoft.com/office/drawing/2014/main" id="{20334C62-F188-4D17-AF25-E0E7D5C8A2C5}"/>
              </a:ext>
            </a:extLst>
          </p:cNvPr>
          <p:cNvSpPr>
            <a:spLocks noGrp="1" noChangeArrowheads="1"/>
          </p:cNvSpPr>
          <p:nvPr>
            <p:ph type="body" idx="1"/>
          </p:nvPr>
        </p:nvSpPr>
        <p:spPr>
          <a:xfrm>
            <a:off x="1854200" y="1431925"/>
            <a:ext cx="8229600" cy="4813300"/>
          </a:xfrm>
        </p:spPr>
        <p:txBody>
          <a:bodyPr/>
          <a:lstStyle/>
          <a:p>
            <a:pPr marL="0" indent="0">
              <a:buNone/>
              <a:defRPr/>
            </a:pPr>
            <a:r>
              <a:rPr lang="en-GB" sz="2400" dirty="0"/>
              <a:t>If </a:t>
            </a:r>
            <a:r>
              <a:rPr lang="en-GB" sz="2400" i="1" dirty="0"/>
              <a:t>n</a:t>
            </a:r>
            <a:r>
              <a:rPr lang="en-GB" sz="2400" dirty="0"/>
              <a:t> </a:t>
            </a:r>
            <a:r>
              <a:rPr lang="en-GB" sz="2400" dirty="0">
                <a:sym typeface="Symbol" pitchFamily="18" charset="2"/>
              </a:rPr>
              <a:t> </a:t>
            </a:r>
            <a:r>
              <a:rPr lang="en-GB" sz="2400" dirty="0">
                <a:latin typeface="MS Mincho" pitchFamily="49" charset="-128"/>
                <a:ea typeface="MS Mincho" pitchFamily="49" charset="-128"/>
                <a:sym typeface="Symbol" pitchFamily="18" charset="2"/>
              </a:rPr>
              <a:t>ℤ </a:t>
            </a:r>
            <a:r>
              <a:rPr lang="en-GB" sz="2400" dirty="0"/>
              <a:t>and </a:t>
            </a:r>
            <a:r>
              <a:rPr lang="en-GB" sz="2400" i="1" dirty="0"/>
              <a:t>d</a:t>
            </a:r>
            <a:r>
              <a:rPr lang="en-GB" sz="2400" dirty="0"/>
              <a:t> </a:t>
            </a:r>
            <a:r>
              <a:rPr lang="en-GB" sz="2400" dirty="0">
                <a:sym typeface="Symbol" pitchFamily="18" charset="2"/>
              </a:rPr>
              <a:t> </a:t>
            </a:r>
            <a:r>
              <a:rPr lang="en-US" sz="2400" dirty="0">
                <a:sym typeface="Symbol" pitchFamily="18" charset="2"/>
              </a:rPr>
              <a:t>ℕ</a:t>
            </a:r>
            <a:r>
              <a:rPr lang="en-GB" sz="2400" dirty="0"/>
              <a:t>, then there exist unique integers </a:t>
            </a:r>
            <a:r>
              <a:rPr lang="en-GB" sz="2400" i="1" dirty="0"/>
              <a:t>q</a:t>
            </a:r>
            <a:r>
              <a:rPr lang="en-GB" sz="2400" dirty="0"/>
              <a:t> and </a:t>
            </a:r>
            <a:r>
              <a:rPr lang="en-GB" sz="2400" i="1" dirty="0"/>
              <a:t>r</a:t>
            </a:r>
            <a:r>
              <a:rPr lang="en-GB" sz="2400" dirty="0"/>
              <a:t> such that </a:t>
            </a:r>
          </a:p>
          <a:p>
            <a:pPr marL="0" indent="0">
              <a:buNone/>
              <a:defRPr/>
            </a:pPr>
            <a:r>
              <a:rPr lang="en-GB" sz="2400" i="1" dirty="0"/>
              <a:t>		n</a:t>
            </a:r>
            <a:r>
              <a:rPr lang="en-GB" sz="2400" dirty="0"/>
              <a:t> = </a:t>
            </a:r>
            <a:r>
              <a:rPr lang="en-GB" sz="2400" i="1" dirty="0" err="1"/>
              <a:t>dq</a:t>
            </a:r>
            <a:r>
              <a:rPr lang="en-GB" sz="2400" dirty="0"/>
              <a:t> + </a:t>
            </a:r>
            <a:r>
              <a:rPr lang="en-GB" sz="2400" i="1" dirty="0"/>
              <a:t>r</a:t>
            </a:r>
            <a:r>
              <a:rPr lang="en-GB" sz="2400" dirty="0"/>
              <a:t> 	and 	0 </a:t>
            </a:r>
            <a:r>
              <a:rPr lang="en-US" sz="2400" dirty="0">
                <a:sym typeface="Symbol" pitchFamily="18" charset="2"/>
              </a:rPr>
              <a:t> </a:t>
            </a:r>
            <a:r>
              <a:rPr lang="en-US" sz="2400" i="1" dirty="0">
                <a:sym typeface="Symbol" pitchFamily="18" charset="2"/>
              </a:rPr>
              <a:t>r</a:t>
            </a:r>
            <a:r>
              <a:rPr lang="en-US" sz="2400" dirty="0">
                <a:sym typeface="Symbol" pitchFamily="18" charset="2"/>
              </a:rPr>
              <a:t> &lt; </a:t>
            </a:r>
            <a:r>
              <a:rPr lang="en-US" sz="2400" i="1" dirty="0">
                <a:sym typeface="Symbol" pitchFamily="18" charset="2"/>
              </a:rPr>
              <a:t>d</a:t>
            </a:r>
            <a:r>
              <a:rPr lang="en-US" sz="2400" dirty="0">
                <a:sym typeface="Symbol" pitchFamily="18" charset="2"/>
              </a:rPr>
              <a:t>.</a:t>
            </a:r>
          </a:p>
          <a:p>
            <a:pPr marL="0" indent="0">
              <a:buNone/>
              <a:defRPr/>
            </a:pPr>
            <a:endParaRPr lang="en-US" sz="2400" dirty="0">
              <a:sym typeface="Symbol" pitchFamily="18" charset="2"/>
            </a:endParaRPr>
          </a:p>
          <a:p>
            <a:pPr marL="0" indent="0">
              <a:buNone/>
              <a:defRPr/>
            </a:pPr>
            <a:r>
              <a:rPr lang="en-US" sz="2400" dirty="0">
                <a:sym typeface="Symbol" pitchFamily="18" charset="2"/>
              </a:rPr>
              <a:t>The theorem says that when we divide any integer </a:t>
            </a:r>
            <a:r>
              <a:rPr lang="en-US" sz="2400" i="1" dirty="0">
                <a:sym typeface="Symbol" pitchFamily="18" charset="2"/>
              </a:rPr>
              <a:t>n</a:t>
            </a:r>
            <a:r>
              <a:rPr lang="en-US" sz="2400" dirty="0">
                <a:sym typeface="Symbol" pitchFamily="18" charset="2"/>
              </a:rPr>
              <a:t> by any positive integer </a:t>
            </a:r>
            <a:r>
              <a:rPr lang="en-US" sz="2400" i="1" dirty="0">
                <a:sym typeface="Symbol" pitchFamily="18" charset="2"/>
              </a:rPr>
              <a:t>d</a:t>
            </a:r>
            <a:r>
              <a:rPr lang="en-US" sz="2400" dirty="0">
                <a:sym typeface="Symbol" pitchFamily="18" charset="2"/>
              </a:rPr>
              <a:t>, there will be a</a:t>
            </a:r>
            <a:r>
              <a:rPr lang="en-US" sz="2400" dirty="0">
                <a:solidFill>
                  <a:srgbClr val="FF0000"/>
                </a:solidFill>
                <a:sym typeface="Symbol" pitchFamily="18" charset="2"/>
              </a:rPr>
              <a:t> </a:t>
            </a:r>
            <a:r>
              <a:rPr lang="en-US" sz="2400" b="1" dirty="0">
                <a:solidFill>
                  <a:srgbClr val="0070C0"/>
                </a:solidFill>
                <a:sym typeface="Symbol" pitchFamily="18" charset="2"/>
              </a:rPr>
              <a:t>unique quotient </a:t>
            </a:r>
            <a:r>
              <a:rPr lang="en-US" sz="2400" b="1" i="1" dirty="0">
                <a:solidFill>
                  <a:srgbClr val="0070C0"/>
                </a:solidFill>
                <a:sym typeface="Symbol" pitchFamily="18" charset="2"/>
              </a:rPr>
              <a:t>q</a:t>
            </a:r>
            <a:r>
              <a:rPr lang="en-US" sz="2400" b="1" dirty="0">
                <a:solidFill>
                  <a:srgbClr val="0070C0"/>
                </a:solidFill>
                <a:sym typeface="Symbol" pitchFamily="18" charset="2"/>
              </a:rPr>
              <a:t> </a:t>
            </a:r>
            <a:r>
              <a:rPr lang="en-US" sz="2400" dirty="0">
                <a:sym typeface="Symbol" pitchFamily="18" charset="2"/>
              </a:rPr>
              <a:t>and </a:t>
            </a:r>
            <a:r>
              <a:rPr lang="en-US" sz="2400" b="1" dirty="0">
                <a:solidFill>
                  <a:srgbClr val="0070C0"/>
                </a:solidFill>
                <a:sym typeface="Symbol" pitchFamily="18" charset="2"/>
              </a:rPr>
              <a:t>remainder </a:t>
            </a:r>
            <a:r>
              <a:rPr lang="en-US" sz="2400" b="1" i="1" dirty="0">
                <a:solidFill>
                  <a:srgbClr val="0070C0"/>
                </a:solidFill>
                <a:sym typeface="Symbol" pitchFamily="18" charset="2"/>
              </a:rPr>
              <a:t>r</a:t>
            </a:r>
            <a:r>
              <a:rPr lang="en-US" sz="2400" dirty="0">
                <a:sym typeface="Symbol" pitchFamily="18" charset="2"/>
              </a:rPr>
              <a:t> satisfying </a:t>
            </a:r>
            <a:r>
              <a:rPr lang="en-GB" sz="2400" dirty="0"/>
              <a:t>0 </a:t>
            </a:r>
            <a:r>
              <a:rPr lang="en-US" sz="2400" dirty="0">
                <a:sym typeface="Symbol" pitchFamily="18" charset="2"/>
              </a:rPr>
              <a:t> </a:t>
            </a:r>
            <a:r>
              <a:rPr lang="en-US" sz="2400" i="1" dirty="0">
                <a:sym typeface="Symbol" pitchFamily="18" charset="2"/>
              </a:rPr>
              <a:t>r</a:t>
            </a:r>
            <a:r>
              <a:rPr lang="en-US" sz="2400" dirty="0">
                <a:sym typeface="Symbol" pitchFamily="18" charset="2"/>
              </a:rPr>
              <a:t> &lt; </a:t>
            </a:r>
            <a:r>
              <a:rPr lang="en-US" sz="2400" i="1" dirty="0">
                <a:sym typeface="Symbol" pitchFamily="18" charset="2"/>
              </a:rPr>
              <a:t>d</a:t>
            </a:r>
            <a:r>
              <a:rPr lang="en-US" sz="2400" dirty="0">
                <a:sym typeface="Symbol" pitchFamily="18" charset="2"/>
              </a:rPr>
              <a:t>.</a:t>
            </a:r>
            <a:endParaRPr lang="en-GB" sz="24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6">
                                            <p:txEl>
                                              <p:pRg st="3" end="3"/>
                                            </p:txEl>
                                          </p:spTgt>
                                        </p:tgtEl>
                                        <p:attrNameLst>
                                          <p:attrName>style.visibility</p:attrName>
                                        </p:attrNameLst>
                                      </p:cBhvr>
                                      <p:to>
                                        <p:strVal val="visible"/>
                                      </p:to>
                                    </p:set>
                                    <p:animEffect transition="in" filter="box(in)">
                                      <p:cBhvr>
                                        <p:cTn id="7" dur="500"/>
                                        <p:tgtEl>
                                          <p:spTgt spid="33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a:extLst>
              <a:ext uri="{FF2B5EF4-FFF2-40B4-BE49-F238E27FC236}">
                <a16:creationId xmlns:a16="http://schemas.microsoft.com/office/drawing/2014/main" id="{9E9A72A0-2054-42D8-8650-480A83CAD89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C2DB215-308D-413F-B5B3-1BF1B0B06505}"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14</a:t>
            </a:fld>
            <a:endParaRPr lang="en-GB" altLang="en-US" sz="1400">
              <a:latin typeface="Arial" panose="020B0604020202020204" pitchFamily="34" charset="0"/>
              <a:cs typeface="Arial" panose="020B0604020202020204" pitchFamily="34" charset="0"/>
            </a:endParaRPr>
          </a:p>
        </p:txBody>
      </p:sp>
      <p:sp>
        <p:nvSpPr>
          <p:cNvPr id="30724" name="Rectangle 2">
            <a:extLst>
              <a:ext uri="{FF2B5EF4-FFF2-40B4-BE49-F238E27FC236}">
                <a16:creationId xmlns:a16="http://schemas.microsoft.com/office/drawing/2014/main" id="{853EE045-6168-42BA-9C78-04BA5E7BF9EC}"/>
              </a:ext>
            </a:extLst>
          </p:cNvPr>
          <p:cNvSpPr>
            <a:spLocks noGrp="1" noChangeArrowheads="1"/>
          </p:cNvSpPr>
          <p:nvPr>
            <p:ph type="title" idx="4294967295"/>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The Quotient-Remainder Theorem: Note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0725" name="Rectangle 3">
            <a:extLst>
              <a:ext uri="{FF2B5EF4-FFF2-40B4-BE49-F238E27FC236}">
                <a16:creationId xmlns:a16="http://schemas.microsoft.com/office/drawing/2014/main" id="{B5CA269C-2644-496D-A830-A0BCDFCB5706}"/>
              </a:ext>
            </a:extLst>
          </p:cNvPr>
          <p:cNvSpPr>
            <a:spLocks noGrp="1" noChangeArrowheads="1"/>
          </p:cNvSpPr>
          <p:nvPr>
            <p:ph type="body" idx="4294967295"/>
          </p:nvPr>
        </p:nvSpPr>
        <p:spPr>
          <a:xfrm>
            <a:off x="1981200" y="1771651"/>
            <a:ext cx="8229600" cy="4530725"/>
          </a:xfrm>
        </p:spPr>
        <p:txBody>
          <a:bodyPr/>
          <a:lstStyle/>
          <a:p>
            <a:pPr marL="0" indent="0">
              <a:buNone/>
            </a:pPr>
            <a:r>
              <a:rPr lang="en-GB" altLang="en-US" sz="2400" dirty="0">
                <a:sym typeface="Symbol" panose="05050102010706020507" pitchFamily="18" charset="2"/>
              </a:rPr>
              <a:t>Note that the theorem makes two assertions:</a:t>
            </a:r>
          </a:p>
          <a:p>
            <a:pPr marL="0" indent="0">
              <a:buNone/>
            </a:pPr>
            <a:endParaRPr lang="en-GB" altLang="en-US" sz="2400" dirty="0">
              <a:sym typeface="Symbol" panose="05050102010706020507" pitchFamily="18" charset="2"/>
            </a:endParaRPr>
          </a:p>
          <a:p>
            <a:pPr marL="0" indent="0">
              <a:buNone/>
            </a:pPr>
            <a:r>
              <a:rPr lang="en-GB" altLang="en-US" sz="2400" dirty="0"/>
              <a:t>1.	Existence: There exists </a:t>
            </a:r>
            <a:r>
              <a:rPr lang="en-GB" altLang="en-US" sz="2400" i="1" dirty="0"/>
              <a:t>q</a:t>
            </a:r>
            <a:r>
              <a:rPr lang="en-GB" altLang="en-US" sz="2400" dirty="0"/>
              <a:t>, </a:t>
            </a:r>
            <a:r>
              <a:rPr lang="en-GB" altLang="en-US" sz="2400" i="1" dirty="0"/>
              <a:t>r</a:t>
            </a:r>
            <a:r>
              <a:rPr lang="en-GB" altLang="en-US" sz="2400" dirty="0"/>
              <a:t> </a:t>
            </a:r>
            <a:r>
              <a:rPr lang="en-US" altLang="en-US" sz="2400" dirty="0">
                <a:sym typeface="Symbol" panose="05050102010706020507" pitchFamily="18" charset="2"/>
              </a:rPr>
              <a:t></a:t>
            </a:r>
            <a:r>
              <a:rPr lang="en-GB" altLang="en-US" sz="2400" dirty="0"/>
              <a:t> </a:t>
            </a:r>
            <a:r>
              <a:rPr lang="en-US" altLang="en-US" sz="2400" dirty="0">
                <a:latin typeface="ＭＳ 明朝" panose="02020609040205080304" pitchFamily="49" charset="-128"/>
                <a:ea typeface="ＭＳ 明朝" panose="02020609040205080304" pitchFamily="49" charset="-128"/>
              </a:rPr>
              <a:t>ℤ</a:t>
            </a:r>
            <a:r>
              <a:rPr lang="en-GB" altLang="en-US" sz="2400" dirty="0"/>
              <a:t> such that  </a:t>
            </a:r>
          </a:p>
          <a:p>
            <a:pPr marL="0" indent="0">
              <a:buNone/>
            </a:pPr>
            <a:r>
              <a:rPr lang="en-GB" altLang="en-US" sz="2400" i="1" dirty="0"/>
              <a:t>			n</a:t>
            </a:r>
            <a:r>
              <a:rPr lang="en-GB" altLang="en-US" sz="2400" dirty="0"/>
              <a:t> = </a:t>
            </a:r>
            <a:r>
              <a:rPr lang="en-GB" altLang="en-US" sz="2400" i="1" dirty="0" err="1"/>
              <a:t>dq</a:t>
            </a:r>
            <a:r>
              <a:rPr lang="en-GB" altLang="en-US" sz="2400" dirty="0"/>
              <a:t> + </a:t>
            </a:r>
            <a:r>
              <a:rPr lang="en-GB" altLang="en-US" sz="2400" i="1" dirty="0"/>
              <a:t>r</a:t>
            </a:r>
            <a:r>
              <a:rPr lang="en-GB" altLang="en-US" sz="2400" dirty="0"/>
              <a:t> 	and 	0 </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 &lt; </a:t>
            </a:r>
            <a:r>
              <a:rPr lang="en-US" altLang="en-US" sz="2400" i="1" dirty="0">
                <a:sym typeface="Symbol" panose="05050102010706020507" pitchFamily="18" charset="2"/>
              </a:rPr>
              <a:t>d</a:t>
            </a:r>
            <a:r>
              <a:rPr lang="en-US" altLang="en-US" sz="2400" dirty="0">
                <a:sym typeface="Symbol" panose="05050102010706020507" pitchFamily="18" charset="2"/>
              </a:rPr>
              <a:t>.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2.	Uniqueness: There is only one pair of values of </a:t>
            </a:r>
            <a:r>
              <a:rPr lang="en-US" altLang="en-US" sz="2400" i="1" dirty="0">
                <a:sym typeface="Symbol" panose="05050102010706020507" pitchFamily="18" charset="2"/>
              </a:rPr>
              <a:t>q</a:t>
            </a:r>
            <a:r>
              <a:rPr lang="en-US" altLang="en-US" sz="2400" dirty="0">
                <a:sym typeface="Symbol" panose="05050102010706020507" pitchFamily="18" charset="2"/>
              </a:rPr>
              <a:t> and </a:t>
            </a:r>
            <a:r>
              <a:rPr lang="en-US" altLang="en-US" sz="2400" i="1" dirty="0">
                <a:sym typeface="Symbol" panose="05050102010706020507" pitchFamily="18" charset="2"/>
              </a:rPr>
              <a:t>r</a:t>
            </a:r>
            <a:r>
              <a:rPr lang="en-US" altLang="en-US" sz="2400" dirty="0">
                <a:sym typeface="Symbol" panose="05050102010706020507" pitchFamily="18" charset="2"/>
              </a:rPr>
              <a:t> 			with these properties.</a:t>
            </a:r>
            <a:endParaRPr lang="en-GB" altLang="en-US" sz="2400" dirty="0">
              <a:sym typeface="Symbol" panose="05050102010706020507"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a:extLst>
              <a:ext uri="{FF2B5EF4-FFF2-40B4-BE49-F238E27FC236}">
                <a16:creationId xmlns:a16="http://schemas.microsoft.com/office/drawing/2014/main" id="{CB3D3DB3-3A4B-4136-8960-CB8596D0C4CF}"/>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192D01FD-A161-42B9-B9C7-F236E36831F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15</a:t>
            </a:fld>
            <a:endParaRPr lang="en-GB" altLang="en-US" sz="1400">
              <a:latin typeface="Arial" panose="020B0604020202020204" pitchFamily="34" charset="0"/>
              <a:cs typeface="Arial" panose="020B0604020202020204" pitchFamily="34" charset="0"/>
            </a:endParaRPr>
          </a:p>
        </p:txBody>
      </p:sp>
      <p:sp>
        <p:nvSpPr>
          <p:cNvPr id="38916" name="Rectangle 2">
            <a:extLst>
              <a:ext uri="{FF2B5EF4-FFF2-40B4-BE49-F238E27FC236}">
                <a16:creationId xmlns:a16="http://schemas.microsoft.com/office/drawing/2014/main" id="{50A7D509-8F4E-4B14-A1CC-591ED88F8076}"/>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The Quotient-Remainder Theorem: Note</a:t>
            </a:r>
          </a:p>
        </p:txBody>
      </p:sp>
      <p:sp>
        <p:nvSpPr>
          <p:cNvPr id="424963" name="Rectangle 3">
            <a:extLst>
              <a:ext uri="{FF2B5EF4-FFF2-40B4-BE49-F238E27FC236}">
                <a16:creationId xmlns:a16="http://schemas.microsoft.com/office/drawing/2014/main" id="{9AA74D09-F4FF-4061-9135-2053A1B68FBF}"/>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a:sym typeface="Symbol" panose="05050102010706020507" pitchFamily="18" charset="2"/>
              </a:rPr>
              <a:t>The Quotient-Remainder Theorem says that when we divide any integer </a:t>
            </a:r>
            <a:r>
              <a:rPr lang="en-GB" altLang="en-US" sz="2400" i="1">
                <a:sym typeface="Symbol" panose="05050102010706020507" pitchFamily="18" charset="2"/>
              </a:rPr>
              <a:t>n</a:t>
            </a:r>
            <a:r>
              <a:rPr lang="en-GB" altLang="en-US" sz="2400">
                <a:sym typeface="Symbol" panose="05050102010706020507" pitchFamily="18" charset="2"/>
              </a:rPr>
              <a:t> by any positive integer </a:t>
            </a:r>
            <a:r>
              <a:rPr lang="en-GB" altLang="en-US" sz="2400" i="1">
                <a:sym typeface="Symbol" panose="05050102010706020507" pitchFamily="18" charset="2"/>
              </a:rPr>
              <a:t>d</a:t>
            </a:r>
            <a:r>
              <a:rPr lang="en-GB" altLang="en-US" sz="2400">
                <a:sym typeface="Symbol" panose="05050102010706020507" pitchFamily="18" charset="2"/>
              </a:rPr>
              <a:t>, there will be a quotient </a:t>
            </a:r>
            <a:r>
              <a:rPr lang="en-GB" altLang="en-US" sz="2400" i="1">
                <a:sym typeface="Symbol" panose="05050102010706020507" pitchFamily="18" charset="2"/>
              </a:rPr>
              <a:t>q</a:t>
            </a:r>
            <a:r>
              <a:rPr lang="en-GB" altLang="en-US" sz="2400">
                <a:sym typeface="Symbol" panose="05050102010706020507" pitchFamily="18" charset="2"/>
              </a:rPr>
              <a:t> and a remainder </a:t>
            </a:r>
            <a:r>
              <a:rPr lang="en-GB" altLang="en-US" sz="2400" i="1">
                <a:sym typeface="Symbol" panose="05050102010706020507" pitchFamily="18" charset="2"/>
              </a:rPr>
              <a:t>r</a:t>
            </a:r>
            <a:r>
              <a:rPr lang="en-GB" altLang="en-US" sz="2400">
                <a:sym typeface="Symbol" panose="05050102010706020507" pitchFamily="18" charset="2"/>
              </a:rPr>
              <a:t>, where </a:t>
            </a:r>
            <a:r>
              <a:rPr lang="en-GB" altLang="en-US" sz="2400"/>
              <a:t>0 </a:t>
            </a:r>
            <a:r>
              <a:rPr lang="en-US" altLang="en-US" sz="2400">
                <a:sym typeface="Symbol" panose="05050102010706020507" pitchFamily="18" charset="2"/>
              </a:rPr>
              <a:t> </a:t>
            </a:r>
            <a:r>
              <a:rPr lang="en-US" altLang="en-US" sz="2400" i="1">
                <a:sym typeface="Symbol" panose="05050102010706020507" pitchFamily="18" charset="2"/>
              </a:rPr>
              <a:t>r</a:t>
            </a:r>
            <a:r>
              <a:rPr lang="en-US" altLang="en-US" sz="2400">
                <a:sym typeface="Symbol" panose="05050102010706020507" pitchFamily="18" charset="2"/>
              </a:rPr>
              <a:t> &lt; </a:t>
            </a:r>
            <a:r>
              <a:rPr lang="en-US" altLang="en-US" sz="2400" i="1">
                <a:sym typeface="Symbol" panose="05050102010706020507" pitchFamily="18" charset="2"/>
              </a:rPr>
              <a:t>d</a:t>
            </a:r>
            <a:r>
              <a:rPr lang="en-US" altLang="en-US" sz="2400">
                <a:sym typeface="Symbol" panose="05050102010706020507" pitchFamily="18" charset="2"/>
              </a:rPr>
              <a:t>.</a:t>
            </a:r>
          </a:p>
          <a:p>
            <a:pPr marL="0" indent="0">
              <a:buNone/>
            </a:pPr>
            <a:endParaRPr lang="en-US" altLang="en-US" sz="2400">
              <a:sym typeface="Symbol" panose="05050102010706020507" pitchFamily="18" charset="2"/>
            </a:endParaRPr>
          </a:p>
          <a:p>
            <a:pPr marL="0" indent="0">
              <a:buNone/>
            </a:pPr>
            <a:r>
              <a:rPr lang="en-US" altLang="en-US" sz="2400">
                <a:sym typeface="Symbol" panose="05050102010706020507" pitchFamily="18" charset="2"/>
              </a:rPr>
              <a:t>Example.</a:t>
            </a:r>
          </a:p>
          <a:p>
            <a:pPr marL="0" indent="0">
              <a:buNone/>
            </a:pPr>
            <a:r>
              <a:rPr lang="en-US" altLang="en-US" sz="2400">
                <a:sym typeface="Symbol" panose="05050102010706020507" pitchFamily="18" charset="2"/>
              </a:rPr>
              <a:t>	Let </a:t>
            </a:r>
            <a:r>
              <a:rPr lang="en-US" altLang="en-US" sz="2400" i="1">
                <a:sym typeface="Symbol" panose="05050102010706020507" pitchFamily="18" charset="2"/>
              </a:rPr>
              <a:t>n</a:t>
            </a:r>
            <a:r>
              <a:rPr lang="en-US" altLang="en-US" sz="2400">
                <a:sym typeface="Symbol" panose="05050102010706020507" pitchFamily="18" charset="2"/>
              </a:rPr>
              <a:t> = 11, </a:t>
            </a:r>
            <a:r>
              <a:rPr lang="en-US" altLang="en-US" sz="2400" i="1">
                <a:sym typeface="Symbol" panose="05050102010706020507" pitchFamily="18" charset="2"/>
              </a:rPr>
              <a:t>d</a:t>
            </a:r>
            <a:r>
              <a:rPr lang="en-US" altLang="en-US" sz="2400">
                <a:sym typeface="Symbol" panose="05050102010706020507" pitchFamily="18" charset="2"/>
              </a:rPr>
              <a:t> = 4. </a:t>
            </a:r>
          </a:p>
          <a:p>
            <a:pPr marL="0" indent="0">
              <a:buNone/>
            </a:pPr>
            <a:r>
              <a:rPr lang="en-US" altLang="en-US" sz="2400">
                <a:sym typeface="Symbol" panose="05050102010706020507" pitchFamily="18" charset="2"/>
              </a:rPr>
              <a:t>	Then we have 11 = 4  2 + 3;</a:t>
            </a:r>
          </a:p>
          <a:p>
            <a:pPr marL="0" indent="0">
              <a:buNone/>
            </a:pPr>
            <a:r>
              <a:rPr lang="en-US" altLang="en-US" sz="2400">
                <a:sym typeface="Symbol" panose="05050102010706020507" pitchFamily="18" charset="2"/>
              </a:rPr>
              <a:t>	That is, </a:t>
            </a:r>
            <a:r>
              <a:rPr lang="en-US" altLang="en-US" sz="2400" i="1">
                <a:sym typeface="Symbol" panose="05050102010706020507" pitchFamily="18" charset="2"/>
              </a:rPr>
              <a:t>q</a:t>
            </a:r>
            <a:r>
              <a:rPr lang="en-US" altLang="en-US" sz="2400">
                <a:sym typeface="Symbol" panose="05050102010706020507" pitchFamily="18" charset="2"/>
              </a:rPr>
              <a:t> = 2 and </a:t>
            </a:r>
            <a:r>
              <a:rPr lang="en-US" altLang="en-US" sz="2400" i="1">
                <a:sym typeface="Symbol" panose="05050102010706020507" pitchFamily="18" charset="2"/>
              </a:rPr>
              <a:t>r</a:t>
            </a:r>
            <a:r>
              <a:rPr lang="en-US" altLang="en-US" sz="2400">
                <a:sym typeface="Symbol" panose="05050102010706020507" pitchFamily="18" charset="2"/>
              </a:rPr>
              <a:t> = 3.</a:t>
            </a:r>
            <a:endParaRPr lang="en-US" altLang="en-US" sz="2400">
              <a:latin typeface="ＭＳ 明朝" panose="02020609040205080304" pitchFamily="49" charset="-128"/>
              <a:ea typeface="ＭＳ 明朝" panose="02020609040205080304" pitchFamily="49" charset="-128"/>
              <a:sym typeface="Symbol" panose="05050102010706020507" pitchFamily="18" charset="2"/>
            </a:endParaRPr>
          </a:p>
          <a:p>
            <a:pPr marL="0" indent="0">
              <a:buNone/>
            </a:pPr>
            <a:endParaRPr lang="en-US" altLang="en-US" sz="2400">
              <a:sym typeface="Symbol" panose="05050102010706020507" pitchFamily="18" charset="2"/>
            </a:endParaRPr>
          </a:p>
          <a:p>
            <a:pPr marL="0" indent="0">
              <a:buNone/>
            </a:pPr>
            <a:endParaRPr lang="en-US" altLang="en-US" sz="2400">
              <a:sym typeface="Symbol" panose="05050102010706020507" pitchFamily="18" charset="2"/>
            </a:endParaRPr>
          </a:p>
          <a:p>
            <a:pPr marL="0" indent="0">
              <a:buNone/>
            </a:pPr>
            <a:endParaRPr lang="en-US" altLang="en-US" sz="24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4963">
                                            <p:txEl>
                                              <p:pRg st="2" end="2"/>
                                            </p:txEl>
                                          </p:spTgt>
                                        </p:tgtEl>
                                        <p:attrNameLst>
                                          <p:attrName>style.visibility</p:attrName>
                                        </p:attrNameLst>
                                      </p:cBhvr>
                                      <p:to>
                                        <p:strVal val="visible"/>
                                      </p:to>
                                    </p:set>
                                    <p:animEffect transition="in" filter="box(in)">
                                      <p:cBhvr>
                                        <p:cTn id="7" dur="500"/>
                                        <p:tgtEl>
                                          <p:spTgt spid="4249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4963">
                                            <p:txEl>
                                              <p:pRg st="3" end="3"/>
                                            </p:txEl>
                                          </p:spTgt>
                                        </p:tgtEl>
                                        <p:attrNameLst>
                                          <p:attrName>style.visibility</p:attrName>
                                        </p:attrNameLst>
                                      </p:cBhvr>
                                      <p:to>
                                        <p:strVal val="visible"/>
                                      </p:to>
                                    </p:set>
                                    <p:animEffect transition="in" filter="box(in)">
                                      <p:cBhvr>
                                        <p:cTn id="12" dur="500"/>
                                        <p:tgtEl>
                                          <p:spTgt spid="4249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4963">
                                            <p:txEl>
                                              <p:pRg st="4" end="4"/>
                                            </p:txEl>
                                          </p:spTgt>
                                        </p:tgtEl>
                                        <p:attrNameLst>
                                          <p:attrName>style.visibility</p:attrName>
                                        </p:attrNameLst>
                                      </p:cBhvr>
                                      <p:to>
                                        <p:strVal val="visible"/>
                                      </p:to>
                                    </p:set>
                                    <p:animEffect transition="in" filter="box(in)">
                                      <p:cBhvr>
                                        <p:cTn id="17" dur="500"/>
                                        <p:tgtEl>
                                          <p:spTgt spid="4249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4963">
                                            <p:txEl>
                                              <p:pRg st="5" end="5"/>
                                            </p:txEl>
                                          </p:spTgt>
                                        </p:tgtEl>
                                        <p:attrNameLst>
                                          <p:attrName>style.visibility</p:attrName>
                                        </p:attrNameLst>
                                      </p:cBhvr>
                                      <p:to>
                                        <p:strVal val="visible"/>
                                      </p:to>
                                    </p:set>
                                    <p:animEffect transition="in" filter="box(in)">
                                      <p:cBhvr>
                                        <p:cTn id="22" dur="500"/>
                                        <p:tgtEl>
                                          <p:spTgt spid="424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6D0D9F06-B110-48E3-B83A-4EC505A539D5}"/>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E2FF2037-27B5-4818-B548-4E8240A26BF5}"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16</a:t>
            </a:fld>
            <a:endParaRPr lang="en-GB" altLang="en-US" sz="1400">
              <a:latin typeface="Arial" panose="020B0604020202020204" pitchFamily="34" charset="0"/>
              <a:cs typeface="Arial" panose="020B0604020202020204" pitchFamily="34" charset="0"/>
            </a:endParaRPr>
          </a:p>
        </p:txBody>
      </p:sp>
      <p:sp>
        <p:nvSpPr>
          <p:cNvPr id="39940" name="Rectangle 2">
            <a:extLst>
              <a:ext uri="{FF2B5EF4-FFF2-40B4-BE49-F238E27FC236}">
                <a16:creationId xmlns:a16="http://schemas.microsoft.com/office/drawing/2014/main" id="{BB5CCF01-EC70-4885-AE14-772F05B8FF99}"/>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25987" name="Rectangle 3">
            <a:extLst>
              <a:ext uri="{FF2B5EF4-FFF2-40B4-BE49-F238E27FC236}">
                <a16:creationId xmlns:a16="http://schemas.microsoft.com/office/drawing/2014/main" id="{FD948B94-63EA-442D-A6A5-1F38ABE32C34}"/>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Find values for </a:t>
            </a:r>
            <a:r>
              <a:rPr lang="en-US" altLang="en-US" sz="2400" i="1" dirty="0">
                <a:sym typeface="Symbol" panose="05050102010706020507" pitchFamily="18" charset="2"/>
              </a:rPr>
              <a:t>q</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dirty="0">
                <a:ea typeface="ＭＳ 明朝" panose="02020609040205080304" pitchFamily="49" charset="-128"/>
              </a:rPr>
              <a:t>ℤ such that </a:t>
            </a:r>
            <a:r>
              <a:rPr lang="en-US" altLang="en-US" sz="2400" i="1" dirty="0">
                <a:ea typeface="ＭＳ 明朝" panose="02020609040205080304" pitchFamily="49" charset="-128"/>
              </a:rPr>
              <a:t>n</a:t>
            </a:r>
            <a:r>
              <a:rPr lang="en-US" altLang="en-US" sz="2400" dirty="0">
                <a:ea typeface="ＭＳ 明朝" panose="02020609040205080304" pitchFamily="49" charset="-128"/>
              </a:rPr>
              <a:t> = </a:t>
            </a:r>
            <a:r>
              <a:rPr lang="en-US" altLang="en-US" sz="2400" i="1" dirty="0">
                <a:ea typeface="ＭＳ 明朝" panose="02020609040205080304" pitchFamily="49" charset="-128"/>
              </a:rPr>
              <a:t>d</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 </a:t>
            </a:r>
            <a:r>
              <a:rPr lang="en-GB" altLang="en-US" sz="2400" dirty="0"/>
              <a:t>0 </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 &lt; </a:t>
            </a:r>
            <a:r>
              <a:rPr lang="en-US" altLang="en-US" sz="2400" i="1" dirty="0">
                <a:sym typeface="Symbol" panose="05050102010706020507" pitchFamily="18" charset="2"/>
              </a:rPr>
              <a:t>d</a:t>
            </a:r>
            <a:r>
              <a:rPr lang="en-US" altLang="en-US" sz="2400" dirty="0">
                <a:sym typeface="Symbol" panose="05050102010706020507" pitchFamily="18" charset="2"/>
              </a:rPr>
              <a:t>, for the following.</a:t>
            </a:r>
          </a:p>
          <a:p>
            <a:pPr marL="0" indent="0">
              <a:buNone/>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 54, </a:t>
            </a:r>
            <a:r>
              <a:rPr lang="en-US" altLang="en-US" sz="2400" i="1" dirty="0">
                <a:sym typeface="Symbol" panose="05050102010706020507" pitchFamily="18" charset="2"/>
              </a:rPr>
              <a:t>d</a:t>
            </a:r>
            <a:r>
              <a:rPr lang="en-US" altLang="en-US" sz="2400" dirty="0">
                <a:sym typeface="Symbol" panose="05050102010706020507" pitchFamily="18" charset="2"/>
              </a:rPr>
              <a:t> = 4</a:t>
            </a:r>
          </a:p>
          <a:p>
            <a:pPr marL="0" indent="0">
              <a:buNone/>
            </a:pPr>
            <a:r>
              <a:rPr lang="en-GB" altLang="en-US" sz="2400" dirty="0">
                <a:sym typeface="Symbol" panose="05050102010706020507" pitchFamily="18" charset="2"/>
              </a:rPr>
              <a:t>	For positive </a:t>
            </a:r>
            <a:r>
              <a:rPr lang="en-GB" altLang="en-US" sz="2400" i="1" dirty="0">
                <a:sym typeface="Symbol" panose="05050102010706020507" pitchFamily="18" charset="2"/>
              </a:rPr>
              <a:t>n</a:t>
            </a:r>
            <a:r>
              <a:rPr lang="en-GB" altLang="en-US" sz="2400" dirty="0">
                <a:sym typeface="Symbol" panose="05050102010706020507" pitchFamily="18" charset="2"/>
              </a:rPr>
              <a:t>, a positive quotient </a:t>
            </a:r>
            <a:r>
              <a:rPr lang="en-GB" altLang="en-US" sz="2400" i="1" dirty="0">
                <a:sym typeface="Symbol" panose="05050102010706020507" pitchFamily="18" charset="2"/>
              </a:rPr>
              <a:t>q</a:t>
            </a:r>
            <a:r>
              <a:rPr lang="en-GB" altLang="en-US" sz="2400" dirty="0">
                <a:sym typeface="Symbol" panose="05050102010706020507" pitchFamily="18" charset="2"/>
              </a:rPr>
              <a:t> is multiplied to the 	divisor </a:t>
            </a:r>
            <a:r>
              <a:rPr lang="en-GB" altLang="en-US" sz="2400" i="1" dirty="0">
                <a:sym typeface="Symbol" panose="05050102010706020507" pitchFamily="18" charset="2"/>
              </a:rPr>
              <a:t>d</a:t>
            </a:r>
            <a:r>
              <a:rPr lang="en-GB" altLang="en-US" sz="2400" dirty="0">
                <a:sym typeface="Symbol" panose="05050102010706020507" pitchFamily="18" charset="2"/>
              </a:rPr>
              <a:t> to obtain a number slightly smaller than </a:t>
            </a:r>
            <a:r>
              <a:rPr lang="en-GB" altLang="en-US" sz="2400" i="1" dirty="0">
                <a:sym typeface="Symbol" panose="05050102010706020507" pitchFamily="18" charset="2"/>
              </a:rPr>
              <a:t>n</a:t>
            </a:r>
            <a:r>
              <a:rPr lang="en-GB" altLang="en-US" sz="2400" dirty="0">
                <a:sym typeface="Symbol" panose="05050102010706020507" pitchFamily="18" charset="2"/>
              </a:rPr>
              <a:t>. </a:t>
            </a:r>
          </a:p>
          <a:p>
            <a:pPr marL="0" indent="0">
              <a:buNone/>
            </a:pPr>
            <a:r>
              <a:rPr lang="en-GB" altLang="en-US" sz="2400" dirty="0">
                <a:sym typeface="Symbol" panose="05050102010706020507" pitchFamily="18" charset="2"/>
              </a:rPr>
              <a:t>	Then the nonnegative integer </a:t>
            </a:r>
            <a:r>
              <a:rPr lang="en-GB" altLang="en-US" sz="2400" i="1" dirty="0">
                <a:sym typeface="Symbol" panose="05050102010706020507" pitchFamily="18" charset="2"/>
              </a:rPr>
              <a:t>r</a:t>
            </a:r>
            <a:r>
              <a:rPr lang="en-GB" altLang="en-US" sz="2400" dirty="0">
                <a:sym typeface="Symbol" panose="05050102010706020507" pitchFamily="18" charset="2"/>
              </a:rPr>
              <a:t> is then added to the 	product (</a:t>
            </a:r>
            <a:r>
              <a:rPr lang="en-US" altLang="en-US" sz="2400" i="1" dirty="0">
                <a:ea typeface="ＭＳ 明朝" panose="02020609040205080304" pitchFamily="49" charset="-128"/>
              </a:rPr>
              <a:t>d</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i="1" dirty="0">
                <a:sym typeface="Symbol" panose="05050102010706020507" pitchFamily="18" charset="2"/>
              </a:rPr>
              <a:t>q</a:t>
            </a:r>
            <a:r>
              <a:rPr lang="en-GB" altLang="en-US" sz="2400" dirty="0">
                <a:sym typeface="Symbol" panose="05050102010706020507" pitchFamily="18" charset="2"/>
              </a:rPr>
              <a:t>) to make it equal to </a:t>
            </a:r>
            <a:r>
              <a:rPr lang="en-GB" altLang="en-US" sz="2400" i="1" dirty="0">
                <a:sym typeface="Symbol" panose="05050102010706020507" pitchFamily="18" charset="2"/>
              </a:rPr>
              <a:t>n</a:t>
            </a:r>
            <a:r>
              <a:rPr lang="en-GB" altLang="en-US" sz="2400" dirty="0">
                <a:sym typeface="Symbol" panose="05050102010706020507" pitchFamily="18" charset="2"/>
              </a:rPr>
              <a:t>.</a:t>
            </a:r>
          </a:p>
          <a:p>
            <a:pPr marL="0" indent="0">
              <a:buNone/>
            </a:pPr>
            <a:r>
              <a:rPr lang="en-GB" altLang="en-US" sz="2400" i="1" dirty="0">
                <a:sym typeface="Symbol" panose="05050102010706020507" pitchFamily="18" charset="2"/>
              </a:rPr>
              <a:t>	</a:t>
            </a:r>
            <a:r>
              <a:rPr lang="en-GB" altLang="en-US" sz="2400" dirty="0">
                <a:sym typeface="Symbol" panose="05050102010706020507" pitchFamily="18" charset="2"/>
              </a:rPr>
              <a:t>That is, </a:t>
            </a:r>
          </a:p>
          <a:p>
            <a:pPr marL="0" indent="0">
              <a:buNone/>
            </a:pPr>
            <a:r>
              <a:rPr lang="en-GB" altLang="en-US" sz="2400" dirty="0">
                <a:sym typeface="Symbol" panose="05050102010706020507" pitchFamily="18" charset="2"/>
              </a:rPr>
              <a:t>			54 = 4 </a:t>
            </a:r>
            <a:r>
              <a:rPr lang="en-US" altLang="en-US" sz="2400" dirty="0">
                <a:sym typeface="Symbol" panose="05050102010706020507" pitchFamily="18" charset="2"/>
              </a:rPr>
              <a:t> 13 + 2.</a:t>
            </a:r>
            <a:r>
              <a:rPr lang="en-GB" altLang="en-US" sz="2400" dirty="0">
                <a:sym typeface="Symbol" panose="05050102010706020507" pitchFamily="18" charset="2"/>
              </a:rPr>
              <a:t> </a:t>
            </a:r>
            <a:r>
              <a:rPr lang="en-GB" altLang="en-US" sz="2400" i="1" dirty="0">
                <a:sym typeface="Symbol" panose="05050102010706020507" pitchFamily="18" charset="2"/>
              </a:rPr>
              <a:t>	</a:t>
            </a:r>
          </a:p>
          <a:p>
            <a:pPr marL="0" indent="0">
              <a:buNone/>
            </a:pPr>
            <a:r>
              <a:rPr lang="en-GB" altLang="en-US" sz="2400" i="1" dirty="0">
                <a:sym typeface="Symbol" panose="05050102010706020507" pitchFamily="18" charset="2"/>
              </a:rPr>
              <a:t>	</a:t>
            </a:r>
            <a:r>
              <a:rPr lang="en-GB" altLang="en-US" sz="2400" dirty="0">
                <a:sym typeface="Symbol" panose="05050102010706020507" pitchFamily="18" charset="2"/>
              </a:rPr>
              <a:t>Hence,</a:t>
            </a:r>
            <a:r>
              <a:rPr lang="en-GB" altLang="en-US" sz="2400" i="1" dirty="0">
                <a:sym typeface="Symbol" panose="05050102010706020507" pitchFamily="18" charset="2"/>
              </a:rPr>
              <a:t> q</a:t>
            </a:r>
            <a:r>
              <a:rPr lang="en-GB" altLang="en-US" sz="2400" dirty="0">
                <a:sym typeface="Symbol" panose="05050102010706020507" pitchFamily="18" charset="2"/>
              </a:rPr>
              <a:t> = 13, </a:t>
            </a:r>
            <a:r>
              <a:rPr lang="en-GB" altLang="en-US" sz="2400" i="1" dirty="0">
                <a:sym typeface="Symbol" panose="05050102010706020507" pitchFamily="18" charset="2"/>
              </a:rPr>
              <a:t>r</a:t>
            </a:r>
            <a:r>
              <a:rPr lang="en-GB" altLang="en-US" sz="2400" dirty="0">
                <a:sym typeface="Symbol" panose="05050102010706020507" pitchFamily="18" charset="2"/>
              </a:rPr>
              <a:t>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5987">
                                            <p:txEl>
                                              <p:pRg st="2" end="2"/>
                                            </p:txEl>
                                          </p:spTgt>
                                        </p:tgtEl>
                                        <p:attrNameLst>
                                          <p:attrName>style.visibility</p:attrName>
                                        </p:attrNameLst>
                                      </p:cBhvr>
                                      <p:to>
                                        <p:strVal val="visible"/>
                                      </p:to>
                                    </p:set>
                                    <p:animEffect transition="in" filter="box(in)">
                                      <p:cBhvr>
                                        <p:cTn id="7" dur="500"/>
                                        <p:tgtEl>
                                          <p:spTgt spid="4259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5987">
                                            <p:txEl>
                                              <p:pRg st="3" end="3"/>
                                            </p:txEl>
                                          </p:spTgt>
                                        </p:tgtEl>
                                        <p:attrNameLst>
                                          <p:attrName>style.visibility</p:attrName>
                                        </p:attrNameLst>
                                      </p:cBhvr>
                                      <p:to>
                                        <p:strVal val="visible"/>
                                      </p:to>
                                    </p:set>
                                    <p:animEffect transition="in" filter="box(in)">
                                      <p:cBhvr>
                                        <p:cTn id="12" dur="500"/>
                                        <p:tgtEl>
                                          <p:spTgt spid="4259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5987">
                                            <p:txEl>
                                              <p:pRg st="4" end="4"/>
                                            </p:txEl>
                                          </p:spTgt>
                                        </p:tgtEl>
                                        <p:attrNameLst>
                                          <p:attrName>style.visibility</p:attrName>
                                        </p:attrNameLst>
                                      </p:cBhvr>
                                      <p:to>
                                        <p:strVal val="visible"/>
                                      </p:to>
                                    </p:set>
                                    <p:animEffect transition="in" filter="box(in)">
                                      <p:cBhvr>
                                        <p:cTn id="17" dur="500"/>
                                        <p:tgtEl>
                                          <p:spTgt spid="4259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5987">
                                            <p:txEl>
                                              <p:pRg st="5" end="5"/>
                                            </p:txEl>
                                          </p:spTgt>
                                        </p:tgtEl>
                                        <p:attrNameLst>
                                          <p:attrName>style.visibility</p:attrName>
                                        </p:attrNameLst>
                                      </p:cBhvr>
                                      <p:to>
                                        <p:strVal val="visible"/>
                                      </p:to>
                                    </p:set>
                                    <p:animEffect transition="in" filter="box(in)">
                                      <p:cBhvr>
                                        <p:cTn id="22" dur="500"/>
                                        <p:tgtEl>
                                          <p:spTgt spid="4259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5987">
                                            <p:txEl>
                                              <p:pRg st="6" end="6"/>
                                            </p:txEl>
                                          </p:spTgt>
                                        </p:tgtEl>
                                        <p:attrNameLst>
                                          <p:attrName>style.visibility</p:attrName>
                                        </p:attrNameLst>
                                      </p:cBhvr>
                                      <p:to>
                                        <p:strVal val="visible"/>
                                      </p:to>
                                    </p:set>
                                    <p:animEffect transition="in" filter="box(in)">
                                      <p:cBhvr>
                                        <p:cTn id="27" dur="500"/>
                                        <p:tgtEl>
                                          <p:spTgt spid="425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a:extLst>
              <a:ext uri="{FF2B5EF4-FFF2-40B4-BE49-F238E27FC236}">
                <a16:creationId xmlns:a16="http://schemas.microsoft.com/office/drawing/2014/main" id="{604D0DCB-1C79-4DE8-A376-407039D425A7}"/>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804DE222-4B86-4A73-8F02-C38E70402B69}"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17</a:t>
            </a:fld>
            <a:endParaRPr lang="en-GB" altLang="en-US" sz="1400">
              <a:latin typeface="Arial" panose="020B0604020202020204" pitchFamily="34" charset="0"/>
              <a:cs typeface="Arial" panose="020B0604020202020204" pitchFamily="34" charset="0"/>
            </a:endParaRPr>
          </a:p>
        </p:txBody>
      </p:sp>
      <p:sp>
        <p:nvSpPr>
          <p:cNvPr id="40964" name="Rectangle 2">
            <a:extLst>
              <a:ext uri="{FF2B5EF4-FFF2-40B4-BE49-F238E27FC236}">
                <a16:creationId xmlns:a16="http://schemas.microsoft.com/office/drawing/2014/main" id="{F355D5E0-10E8-42F1-B131-9CB93FF25EC9}"/>
              </a:ext>
            </a:extLst>
          </p:cNvPr>
          <p:cNvSpPr>
            <a:spLocks noGrp="1" noChangeArrowheads="1"/>
          </p:cNvSpPr>
          <p:nvPr>
            <p:ph type="title"/>
          </p:nvPr>
        </p:nvSpPr>
        <p:spPr>
          <a:xfrm>
            <a:off x="1695450" y="-82210"/>
            <a:ext cx="8229600" cy="751681"/>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a:t>
            </a:r>
          </a:p>
        </p:txBody>
      </p:sp>
      <p:sp>
        <p:nvSpPr>
          <p:cNvPr id="462851" name="Rectangle 3">
            <a:extLst>
              <a:ext uri="{FF2B5EF4-FFF2-40B4-BE49-F238E27FC236}">
                <a16:creationId xmlns:a16="http://schemas.microsoft.com/office/drawing/2014/main" id="{B5365ECB-6C63-47E8-9E71-EB9DF7F3C010}"/>
              </a:ext>
            </a:extLst>
          </p:cNvPr>
          <p:cNvSpPr>
            <a:spLocks noGrp="1" noChangeArrowheads="1"/>
          </p:cNvSpPr>
          <p:nvPr>
            <p:ph type="body" idx="1"/>
          </p:nvPr>
        </p:nvSpPr>
        <p:spPr>
          <a:xfrm>
            <a:off x="212271" y="669471"/>
            <a:ext cx="11576958" cy="5632905"/>
          </a:xfrm>
        </p:spPr>
        <p:txBody>
          <a:bodyPr>
            <a:noAutofit/>
          </a:bodyPr>
          <a:lstStyle/>
          <a:p>
            <a:pPr marL="0" indent="0">
              <a:buNone/>
            </a:pPr>
            <a:r>
              <a:rPr lang="en-GB" altLang="en-US" dirty="0">
                <a:sym typeface="Symbol" panose="05050102010706020507" pitchFamily="18" charset="2"/>
              </a:rPr>
              <a:t>(ii)	</a:t>
            </a:r>
            <a:r>
              <a:rPr lang="en-US" altLang="en-US" i="1" dirty="0">
                <a:sym typeface="Symbol" panose="05050102010706020507" pitchFamily="18" charset="2"/>
              </a:rPr>
              <a:t>n</a:t>
            </a:r>
            <a:r>
              <a:rPr lang="en-US" altLang="en-US" dirty="0">
                <a:sym typeface="Symbol" panose="05050102010706020507" pitchFamily="18" charset="2"/>
              </a:rPr>
              <a:t> = -54, </a:t>
            </a:r>
            <a:r>
              <a:rPr lang="en-US" altLang="en-US" i="1" dirty="0">
                <a:sym typeface="Symbol" panose="05050102010706020507" pitchFamily="18" charset="2"/>
              </a:rPr>
              <a:t>d</a:t>
            </a:r>
            <a:r>
              <a:rPr lang="en-US" altLang="en-US" dirty="0">
                <a:sym typeface="Symbol" panose="05050102010706020507" pitchFamily="18" charset="2"/>
              </a:rPr>
              <a:t> = 4</a:t>
            </a:r>
          </a:p>
          <a:p>
            <a:pPr marL="0" indent="0">
              <a:buNone/>
            </a:pPr>
            <a:r>
              <a:rPr lang="en-GB" altLang="en-US" dirty="0">
                <a:sym typeface="Symbol" panose="05050102010706020507" pitchFamily="18" charset="2"/>
              </a:rPr>
              <a:t>	Follow the following steps (3 steps):</a:t>
            </a:r>
          </a:p>
          <a:p>
            <a:pPr marL="0" indent="0">
              <a:buNone/>
              <a:tabLst>
                <a:tab pos="719138" algn="l"/>
                <a:tab pos="987425" algn="l"/>
              </a:tabLst>
            </a:pPr>
            <a:r>
              <a:rPr lang="en-US" altLang="en-US" dirty="0">
                <a:sym typeface="Symbol" panose="05050102010706020507" pitchFamily="18" charset="2"/>
              </a:rPr>
              <a:t>		Step 1: as per basic division to divide 54 by 4:</a:t>
            </a:r>
          </a:p>
          <a:p>
            <a:pPr marL="0" indent="0" defTabSz="427038">
              <a:buNone/>
            </a:pPr>
            <a:r>
              <a:rPr lang="en-US" altLang="en-US" dirty="0">
                <a:sym typeface="Symbol" panose="05050102010706020507" pitchFamily="18" charset="2"/>
              </a:rPr>
              <a:t>			We get quotient =  13 and remainder = 2</a:t>
            </a:r>
          </a:p>
          <a:p>
            <a:pPr marL="1976438" indent="-989013" defTabSz="493713">
              <a:buNone/>
            </a:pPr>
            <a:r>
              <a:rPr lang="en-US" altLang="en-US" dirty="0">
                <a:sym typeface="Symbol" panose="05050102010706020507" pitchFamily="18" charset="2"/>
              </a:rPr>
              <a:t>Step 2: change the above quotient to negative number and subtract 1 from it, we get:</a:t>
            </a:r>
          </a:p>
          <a:p>
            <a:pPr marL="0" indent="0">
              <a:buNone/>
            </a:pPr>
            <a:r>
              <a:rPr lang="en-US" altLang="en-US" dirty="0">
                <a:sym typeface="Symbol" panose="05050102010706020507" pitchFamily="18" charset="2"/>
              </a:rPr>
              <a:t>		The required quotient = -13 - 1 = -14</a:t>
            </a:r>
          </a:p>
          <a:p>
            <a:pPr marL="0" indent="0">
              <a:buNone/>
              <a:tabLst>
                <a:tab pos="987425" algn="l"/>
              </a:tabLst>
            </a:pPr>
            <a:r>
              <a:rPr lang="en-US" altLang="en-US" dirty="0">
                <a:sym typeface="Symbol" panose="05050102010706020507" pitchFamily="18" charset="2"/>
              </a:rPr>
              <a:t>	Step 3: Find the required remainder:</a:t>
            </a:r>
          </a:p>
          <a:p>
            <a:pPr marL="0" indent="0">
              <a:buNone/>
            </a:pPr>
            <a:r>
              <a:rPr lang="en-US" altLang="en-US" dirty="0">
                <a:sym typeface="Symbol" panose="05050102010706020507" pitchFamily="18" charset="2"/>
              </a:rPr>
              <a:t>		-54 = 4 x(-14) + r</a:t>
            </a:r>
          </a:p>
          <a:p>
            <a:pPr marL="0" indent="0">
              <a:buNone/>
            </a:pPr>
            <a:r>
              <a:rPr lang="en-US" altLang="en-US" dirty="0">
                <a:sym typeface="Symbol" panose="05050102010706020507" pitchFamily="18" charset="2"/>
              </a:rPr>
              <a:t>		r = -54 + 56 = 2</a:t>
            </a:r>
          </a:p>
          <a:p>
            <a:pPr marL="0" indent="0">
              <a:buNone/>
            </a:pPr>
            <a:r>
              <a:rPr lang="en-US" altLang="en-US" dirty="0">
                <a:sym typeface="Symbol" panose="05050102010706020507" pitchFamily="18" charset="2"/>
              </a:rPr>
              <a:t>	We get the expression according quotient-remainder theorem as:</a:t>
            </a:r>
          </a:p>
          <a:p>
            <a:pPr marL="0" indent="0">
              <a:buNone/>
            </a:pPr>
            <a:r>
              <a:rPr lang="en-US" altLang="en-US" dirty="0">
                <a:sym typeface="Symbol" panose="05050102010706020507" pitchFamily="18" charset="2"/>
              </a:rPr>
              <a:t>			</a:t>
            </a:r>
            <a:r>
              <a:rPr lang="en-GB" altLang="en-US" dirty="0">
                <a:sym typeface="Symbol" panose="05050102010706020507" pitchFamily="18" charset="2"/>
              </a:rPr>
              <a:t> -54 = 4 </a:t>
            </a:r>
            <a:r>
              <a:rPr lang="en-US" altLang="en-US" dirty="0">
                <a:sym typeface="Symbol" panose="05050102010706020507" pitchFamily="18" charset="2"/>
              </a:rPr>
              <a:t> (-14) + 2.</a:t>
            </a:r>
            <a:r>
              <a:rPr lang="en-GB" altLang="en-US" dirty="0">
                <a:sym typeface="Symbol" panose="05050102010706020507" pitchFamily="18" charset="2"/>
              </a:rPr>
              <a:t> </a:t>
            </a:r>
            <a:endParaRPr lang="en-US" altLang="en-US" dirty="0">
              <a:sym typeface="Symbol" panose="05050102010706020507" pitchFamily="18" charset="2"/>
            </a:endParaRPr>
          </a:p>
        </p:txBody>
      </p:sp>
      <p:sp>
        <p:nvSpPr>
          <p:cNvPr id="6" name="TextBox 2">
            <a:extLst>
              <a:ext uri="{FF2B5EF4-FFF2-40B4-BE49-F238E27FC236}">
                <a16:creationId xmlns:a16="http://schemas.microsoft.com/office/drawing/2014/main" id="{27CE9B98-4BEF-4BE9-9154-6BBDCDA23598}"/>
              </a:ext>
            </a:extLst>
          </p:cNvPr>
          <p:cNvSpPr txBox="1"/>
          <p:nvPr/>
        </p:nvSpPr>
        <p:spPr>
          <a:xfrm>
            <a:off x="7754352" y="4137319"/>
            <a:ext cx="4225377" cy="1015663"/>
          </a:xfrm>
          <a:prstGeom prst="rect">
            <a:avLst/>
          </a:prstGeom>
          <a:gradFill>
            <a:gsLst>
              <a:gs pos="12925">
                <a:schemeClr val="accent1">
                  <a:lumMod val="45000"/>
                  <a:lumOff val="55000"/>
                  <a:alpha val="59000"/>
                </a:schemeClr>
              </a:gs>
              <a:gs pos="81000">
                <a:srgbClr val="00B050"/>
              </a:gs>
              <a:gs pos="83000">
                <a:schemeClr val="accent1">
                  <a:lumMod val="45000"/>
                  <a:lumOff val="55000"/>
                  <a:alpha val="59000"/>
                </a:schemeClr>
              </a:gs>
              <a:gs pos="100000">
                <a:schemeClr val="accent1">
                  <a:lumMod val="30000"/>
                  <a:lumOff val="70000"/>
                </a:schemeClr>
              </a:gs>
            </a:gsLst>
            <a:lin ang="4200000" scaled="0"/>
          </a:gra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b="1" dirty="0"/>
              <a:t>Note:</a:t>
            </a:r>
          </a:p>
          <a:p>
            <a:r>
              <a:rPr lang="en-SG" b="1" dirty="0"/>
              <a:t>-54 = 4</a:t>
            </a:r>
            <a:r>
              <a:rPr lang="en-US" altLang="en-US" dirty="0">
                <a:sym typeface="Symbol" panose="05050102010706020507" pitchFamily="18" charset="2"/>
              </a:rPr>
              <a:t> (-13) + (-2)</a:t>
            </a:r>
          </a:p>
          <a:p>
            <a:r>
              <a:rPr lang="en-US" altLang="en-US" dirty="0">
                <a:solidFill>
                  <a:srgbClr val="FF0000"/>
                </a:solidFill>
                <a:sym typeface="Symbol" panose="05050102010706020507" pitchFamily="18" charset="2"/>
              </a:rPr>
              <a:t>         </a:t>
            </a:r>
            <a:r>
              <a:rPr lang="en-US" altLang="en-US" sz="2400" dirty="0">
                <a:solidFill>
                  <a:srgbClr val="FF0000"/>
                </a:solidFill>
                <a:sym typeface="Symbol" panose="05050102010706020507" pitchFamily="18" charset="2"/>
              </a:rPr>
              <a:t>X</a:t>
            </a:r>
            <a:r>
              <a:rPr lang="en-US" altLang="en-US" dirty="0">
                <a:solidFill>
                  <a:srgbClr val="FF0000"/>
                </a:solidFill>
                <a:sym typeface="Symbol" panose="05050102010706020507" pitchFamily="18" charset="2"/>
              </a:rPr>
              <a:t> </a:t>
            </a:r>
            <a:r>
              <a:rPr lang="en-US" altLang="en-US" sz="2000" dirty="0">
                <a:solidFill>
                  <a:srgbClr val="FF0000"/>
                </a:solidFill>
                <a:sym typeface="Symbol" panose="05050102010706020507" pitchFamily="18" charset="2"/>
              </a:rPr>
              <a:t>(the remainder must be 0  r &lt; 4</a:t>
            </a:r>
            <a:endParaRPr lang="en-US" altLang="en-US"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Effect transition="in" filter="box(in)">
                                      <p:cBhvr>
                                        <p:cTn id="7" dur="500"/>
                                        <p:tgtEl>
                                          <p:spTgt spid="462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2851">
                                            <p:txEl>
                                              <p:pRg st="2" end="2"/>
                                            </p:txEl>
                                          </p:spTgt>
                                        </p:tgtEl>
                                        <p:attrNameLst>
                                          <p:attrName>style.visibility</p:attrName>
                                        </p:attrNameLst>
                                      </p:cBhvr>
                                      <p:to>
                                        <p:strVal val="visible"/>
                                      </p:to>
                                    </p:set>
                                    <p:animEffect transition="in" filter="box(in)">
                                      <p:cBhvr>
                                        <p:cTn id="12" dur="500"/>
                                        <p:tgtEl>
                                          <p:spTgt spid="4628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2851">
                                            <p:txEl>
                                              <p:pRg st="3" end="3"/>
                                            </p:txEl>
                                          </p:spTgt>
                                        </p:tgtEl>
                                        <p:attrNameLst>
                                          <p:attrName>style.visibility</p:attrName>
                                        </p:attrNameLst>
                                      </p:cBhvr>
                                      <p:to>
                                        <p:strVal val="visible"/>
                                      </p:to>
                                    </p:set>
                                    <p:animEffect transition="in" filter="box(in)">
                                      <p:cBhvr>
                                        <p:cTn id="17" dur="500"/>
                                        <p:tgtEl>
                                          <p:spTgt spid="4628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2851">
                                            <p:txEl>
                                              <p:pRg st="4" end="4"/>
                                            </p:txEl>
                                          </p:spTgt>
                                        </p:tgtEl>
                                        <p:attrNameLst>
                                          <p:attrName>style.visibility</p:attrName>
                                        </p:attrNameLst>
                                      </p:cBhvr>
                                      <p:to>
                                        <p:strVal val="visible"/>
                                      </p:to>
                                    </p:set>
                                    <p:animEffect transition="in" filter="box(in)">
                                      <p:cBhvr>
                                        <p:cTn id="22" dur="500"/>
                                        <p:tgtEl>
                                          <p:spTgt spid="4628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2851">
                                            <p:txEl>
                                              <p:pRg st="5" end="5"/>
                                            </p:txEl>
                                          </p:spTgt>
                                        </p:tgtEl>
                                        <p:attrNameLst>
                                          <p:attrName>style.visibility</p:attrName>
                                        </p:attrNameLst>
                                      </p:cBhvr>
                                      <p:to>
                                        <p:strVal val="visible"/>
                                      </p:to>
                                    </p:set>
                                    <p:animEffect transition="in" filter="box(in)">
                                      <p:cBhvr>
                                        <p:cTn id="27" dur="500"/>
                                        <p:tgtEl>
                                          <p:spTgt spid="4628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62851">
                                            <p:txEl>
                                              <p:pRg st="6" end="6"/>
                                            </p:txEl>
                                          </p:spTgt>
                                        </p:tgtEl>
                                        <p:attrNameLst>
                                          <p:attrName>style.visibility</p:attrName>
                                        </p:attrNameLst>
                                      </p:cBhvr>
                                      <p:to>
                                        <p:strVal val="visible"/>
                                      </p:to>
                                    </p:set>
                                    <p:animEffect transition="in" filter="box(in)">
                                      <p:cBhvr>
                                        <p:cTn id="32" dur="500"/>
                                        <p:tgtEl>
                                          <p:spTgt spid="46285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62851">
                                            <p:txEl>
                                              <p:pRg st="7" end="7"/>
                                            </p:txEl>
                                          </p:spTgt>
                                        </p:tgtEl>
                                        <p:attrNameLst>
                                          <p:attrName>style.visibility</p:attrName>
                                        </p:attrNameLst>
                                      </p:cBhvr>
                                      <p:to>
                                        <p:strVal val="visible"/>
                                      </p:to>
                                    </p:set>
                                    <p:animEffect transition="in" filter="box(in)">
                                      <p:cBhvr>
                                        <p:cTn id="37" dur="500"/>
                                        <p:tgtEl>
                                          <p:spTgt spid="46285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62851">
                                            <p:txEl>
                                              <p:pRg st="8" end="8"/>
                                            </p:txEl>
                                          </p:spTgt>
                                        </p:tgtEl>
                                        <p:attrNameLst>
                                          <p:attrName>style.visibility</p:attrName>
                                        </p:attrNameLst>
                                      </p:cBhvr>
                                      <p:to>
                                        <p:strVal val="visible"/>
                                      </p:to>
                                    </p:set>
                                    <p:animEffect transition="in" filter="box(in)">
                                      <p:cBhvr>
                                        <p:cTn id="42" dur="500"/>
                                        <p:tgtEl>
                                          <p:spTgt spid="46285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62851">
                                            <p:txEl>
                                              <p:pRg st="9" end="9"/>
                                            </p:txEl>
                                          </p:spTgt>
                                        </p:tgtEl>
                                        <p:attrNameLst>
                                          <p:attrName>style.visibility</p:attrName>
                                        </p:attrNameLst>
                                      </p:cBhvr>
                                      <p:to>
                                        <p:strVal val="visible"/>
                                      </p:to>
                                    </p:set>
                                    <p:animEffect transition="in" filter="box(in)">
                                      <p:cBhvr>
                                        <p:cTn id="47" dur="500"/>
                                        <p:tgtEl>
                                          <p:spTgt spid="46285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62851">
                                            <p:txEl>
                                              <p:pRg st="10" end="10"/>
                                            </p:txEl>
                                          </p:spTgt>
                                        </p:tgtEl>
                                        <p:attrNameLst>
                                          <p:attrName>style.visibility</p:attrName>
                                        </p:attrNameLst>
                                      </p:cBhvr>
                                      <p:to>
                                        <p:strVal val="visible"/>
                                      </p:to>
                                    </p:set>
                                    <p:animEffect transition="in" filter="box(in)">
                                      <p:cBhvr>
                                        <p:cTn id="52" dur="500"/>
                                        <p:tgtEl>
                                          <p:spTgt spid="46285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3AF84BA7-4684-461C-B45E-73AA97ED53F6}"/>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63875" name="Rectangle 3">
            <a:extLst>
              <a:ext uri="{FF2B5EF4-FFF2-40B4-BE49-F238E27FC236}">
                <a16:creationId xmlns:a16="http://schemas.microsoft.com/office/drawing/2014/main" id="{0529DBB5-F750-40A0-9E1D-F27250C3362D}"/>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dirty="0">
                <a:sym typeface="Symbol" panose="05050102010706020507" pitchFamily="18" charset="2"/>
              </a:rPr>
              <a:t>(iii)	</a:t>
            </a:r>
            <a:r>
              <a:rPr lang="en-US" altLang="en-US" sz="2400" i="1" dirty="0">
                <a:sym typeface="Symbol" panose="05050102010706020507" pitchFamily="18" charset="2"/>
              </a:rPr>
              <a:t>n</a:t>
            </a:r>
            <a:r>
              <a:rPr lang="en-US" altLang="en-US" sz="2400" dirty="0">
                <a:sym typeface="Symbol" panose="05050102010706020507" pitchFamily="18" charset="2"/>
              </a:rPr>
              <a:t> = 54, </a:t>
            </a:r>
            <a:r>
              <a:rPr lang="en-US" altLang="en-US" sz="2400" i="1" dirty="0">
                <a:sym typeface="Symbol" panose="05050102010706020507" pitchFamily="18" charset="2"/>
              </a:rPr>
              <a:t>d</a:t>
            </a:r>
            <a:r>
              <a:rPr lang="en-US" altLang="en-US" sz="2400" dirty="0">
                <a:sym typeface="Symbol" panose="05050102010706020507" pitchFamily="18" charset="2"/>
              </a:rPr>
              <a:t> = 70</a:t>
            </a:r>
          </a:p>
          <a:p>
            <a:pPr marL="0" indent="0">
              <a:buNone/>
            </a:pPr>
            <a:r>
              <a:rPr lang="en-GB" altLang="en-US" sz="2400" dirty="0">
                <a:sym typeface="Symbol" panose="05050102010706020507" pitchFamily="18" charset="2"/>
              </a:rPr>
              <a:t>	Now,		54 = 70 </a:t>
            </a:r>
            <a:r>
              <a:rPr lang="en-US" altLang="en-US" sz="2400" dirty="0">
                <a:sym typeface="Symbol" panose="05050102010706020507" pitchFamily="18" charset="2"/>
              </a:rPr>
              <a:t> 0 + 54.</a:t>
            </a:r>
            <a:r>
              <a:rPr lang="en-GB" altLang="en-US" sz="2400" dirty="0">
                <a:sym typeface="Symbol" panose="05050102010706020507" pitchFamily="18" charset="2"/>
              </a:rPr>
              <a:t> </a:t>
            </a:r>
            <a:r>
              <a:rPr lang="en-GB" altLang="en-US" sz="2400" i="1" dirty="0">
                <a:sym typeface="Symbol" panose="05050102010706020507" pitchFamily="18" charset="2"/>
              </a:rPr>
              <a:t>	</a:t>
            </a:r>
          </a:p>
          <a:p>
            <a:pPr marL="0" indent="0">
              <a:buNone/>
            </a:pPr>
            <a:r>
              <a:rPr lang="en-GB" altLang="en-US" sz="2400" i="1" dirty="0">
                <a:sym typeface="Symbol" panose="05050102010706020507" pitchFamily="18" charset="2"/>
              </a:rPr>
              <a:t>	</a:t>
            </a:r>
            <a:r>
              <a:rPr lang="en-GB" altLang="en-US" sz="2400" dirty="0">
                <a:sym typeface="Symbol" panose="05050102010706020507" pitchFamily="18" charset="2"/>
              </a:rPr>
              <a:t>Hence,</a:t>
            </a:r>
            <a:r>
              <a:rPr lang="en-GB" altLang="en-US" sz="2400" i="1" dirty="0">
                <a:sym typeface="Symbol" panose="05050102010706020507" pitchFamily="18" charset="2"/>
              </a:rPr>
              <a:t> q</a:t>
            </a:r>
            <a:r>
              <a:rPr lang="en-GB" altLang="en-US" sz="2400" dirty="0">
                <a:sym typeface="Symbol" panose="05050102010706020507" pitchFamily="18" charset="2"/>
              </a:rPr>
              <a:t> = 0, </a:t>
            </a:r>
            <a:r>
              <a:rPr lang="en-GB" altLang="en-US" sz="2400" i="1" dirty="0">
                <a:sym typeface="Symbol" panose="05050102010706020507" pitchFamily="18" charset="2"/>
              </a:rPr>
              <a:t>r</a:t>
            </a:r>
            <a:r>
              <a:rPr lang="en-GB" altLang="en-US" sz="2400" dirty="0">
                <a:sym typeface="Symbol" panose="05050102010706020507" pitchFamily="18" charset="2"/>
              </a:rPr>
              <a:t> = 54.</a:t>
            </a:r>
          </a:p>
          <a:p>
            <a:pPr marL="0" indent="0">
              <a:buNone/>
            </a:pPr>
            <a:endParaRPr lang="en-GB" altLang="en-US" sz="2400" dirty="0">
              <a:sym typeface="Symbol" panose="05050102010706020507" pitchFamily="18" charset="2"/>
            </a:endParaRPr>
          </a:p>
          <a:p>
            <a:pPr marL="0" indent="0">
              <a:buNone/>
            </a:pPr>
            <a:r>
              <a:rPr lang="en-GB" altLang="en-US" sz="2400" dirty="0">
                <a:sym typeface="Symbol" panose="05050102010706020507" pitchFamily="18" charset="2"/>
              </a:rPr>
              <a:t>Can you find a second set of </a:t>
            </a:r>
            <a:r>
              <a:rPr lang="en-GB" altLang="en-US" sz="2400" i="1" dirty="0">
                <a:sym typeface="Symbol" panose="05050102010706020507" pitchFamily="18" charset="2"/>
              </a:rPr>
              <a:t>q</a:t>
            </a:r>
            <a:r>
              <a:rPr lang="en-GB" altLang="en-US" sz="2400" dirty="0">
                <a:sym typeface="Symbol" panose="05050102010706020507" pitchFamily="18" charset="2"/>
              </a:rPr>
              <a:t> and </a:t>
            </a:r>
            <a:r>
              <a:rPr lang="en-GB" altLang="en-US" sz="2400" i="1" dirty="0">
                <a:sym typeface="Symbol" panose="05050102010706020507" pitchFamily="18" charset="2"/>
              </a:rPr>
              <a:t>r</a:t>
            </a:r>
            <a:r>
              <a:rPr lang="en-GB" altLang="en-US" sz="2400" dirty="0">
                <a:sym typeface="Symbol" panose="05050102010706020507" pitchFamily="18" charset="2"/>
              </a:rPr>
              <a:t> (</a:t>
            </a:r>
            <a:r>
              <a:rPr lang="en-GB" altLang="en-US" sz="2400" i="1" dirty="0">
                <a:sym typeface="Symbol" panose="05050102010706020507" pitchFamily="18" charset="2"/>
              </a:rPr>
              <a:t>r</a:t>
            </a:r>
            <a:r>
              <a:rPr lang="en-GB" altLang="en-US" sz="2400" dirty="0">
                <a:sym typeface="Symbol" panose="05050102010706020507" pitchFamily="18" charset="2"/>
              </a:rPr>
              <a:t> &lt; </a:t>
            </a:r>
            <a:r>
              <a:rPr lang="en-GB" altLang="en-US" sz="2400" i="1" dirty="0">
                <a:sym typeface="Symbol" panose="05050102010706020507" pitchFamily="18" charset="2"/>
              </a:rPr>
              <a:t>d</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No. The Quotient-Remainder Theorem says that </a:t>
            </a:r>
            <a:r>
              <a:rPr lang="en-GB" altLang="en-US" sz="2400" i="1" dirty="0">
                <a:sym typeface="Symbol" panose="05050102010706020507" pitchFamily="18" charset="2"/>
              </a:rPr>
              <a:t>q</a:t>
            </a:r>
            <a:r>
              <a:rPr lang="en-GB" altLang="en-US" sz="2400" dirty="0">
                <a:sym typeface="Symbol" panose="05050102010706020507" pitchFamily="18" charset="2"/>
              </a:rPr>
              <a:t> and </a:t>
            </a:r>
            <a:r>
              <a:rPr lang="en-GB" altLang="en-US" sz="2400" i="1" dirty="0">
                <a:sym typeface="Symbol" panose="05050102010706020507" pitchFamily="18" charset="2"/>
              </a:rPr>
              <a:t>r</a:t>
            </a:r>
            <a:r>
              <a:rPr lang="en-GB" altLang="en-US" sz="2400" dirty="0">
                <a:sym typeface="Symbol" panose="05050102010706020507" pitchFamily="18" charset="2"/>
              </a:rPr>
              <a:t> are unique, that is, there is only one solution for </a:t>
            </a:r>
            <a:r>
              <a:rPr lang="en-GB" altLang="en-US" sz="2400" i="1" dirty="0">
                <a:sym typeface="Symbol" panose="05050102010706020507" pitchFamily="18" charset="2"/>
              </a:rPr>
              <a:t>q</a:t>
            </a:r>
            <a:r>
              <a:rPr lang="en-GB" altLang="en-US" sz="2400" dirty="0">
                <a:sym typeface="Symbol" panose="05050102010706020507" pitchFamily="18" charset="2"/>
              </a:rPr>
              <a:t> and </a:t>
            </a:r>
            <a:r>
              <a:rPr lang="en-GB" altLang="en-US" sz="2400" i="1" dirty="0">
                <a:sym typeface="Symbol" panose="05050102010706020507" pitchFamily="18" charset="2"/>
              </a:rPr>
              <a:t>r</a:t>
            </a:r>
            <a:r>
              <a:rPr lang="en-GB" altLang="en-US" sz="2400" dirty="0">
                <a:sym typeface="Symbol" panose="05050102010706020507" pitchFamily="18" charset="2"/>
              </a:rPr>
              <a:t> in the previous exercise.</a:t>
            </a:r>
          </a:p>
          <a:p>
            <a:pPr marL="0" indent="0">
              <a:buNone/>
            </a:pPr>
            <a:endParaRPr lang="en-GB" altLang="en-US" sz="2400" dirty="0">
              <a:sym typeface="Symbol" panose="05050102010706020507" pitchFamily="18" charset="2"/>
            </a:endParaRPr>
          </a:p>
        </p:txBody>
      </p:sp>
      <p:sp>
        <p:nvSpPr>
          <p:cNvPr id="2" name="Slide Number Placeholder 5">
            <a:extLst>
              <a:ext uri="{FF2B5EF4-FFF2-40B4-BE49-F238E27FC236}">
                <a16:creationId xmlns:a16="http://schemas.microsoft.com/office/drawing/2014/main" id="{B48E247B-E49A-4847-9A78-DCE8EA949A51}"/>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18</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animEffect transition="in" filter="box(in)">
                                      <p:cBhvr>
                                        <p:cTn id="7" dur="500"/>
                                        <p:tgtEl>
                                          <p:spTgt spid="463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3875">
                                            <p:txEl>
                                              <p:pRg st="2" end="2"/>
                                            </p:txEl>
                                          </p:spTgt>
                                        </p:tgtEl>
                                        <p:attrNameLst>
                                          <p:attrName>style.visibility</p:attrName>
                                        </p:attrNameLst>
                                      </p:cBhvr>
                                      <p:to>
                                        <p:strVal val="visible"/>
                                      </p:to>
                                    </p:set>
                                    <p:animEffect transition="in" filter="box(in)">
                                      <p:cBhvr>
                                        <p:cTn id="12" dur="500"/>
                                        <p:tgtEl>
                                          <p:spTgt spid="463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3875">
                                            <p:txEl>
                                              <p:pRg st="4" end="4"/>
                                            </p:txEl>
                                          </p:spTgt>
                                        </p:tgtEl>
                                        <p:attrNameLst>
                                          <p:attrName>style.visibility</p:attrName>
                                        </p:attrNameLst>
                                      </p:cBhvr>
                                      <p:to>
                                        <p:strVal val="visible"/>
                                      </p:to>
                                    </p:set>
                                    <p:animEffect transition="in" filter="box(in)">
                                      <p:cBhvr>
                                        <p:cTn id="17" dur="500"/>
                                        <p:tgtEl>
                                          <p:spTgt spid="4638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3875">
                                            <p:txEl>
                                              <p:pRg st="5" end="5"/>
                                            </p:txEl>
                                          </p:spTgt>
                                        </p:tgtEl>
                                        <p:attrNameLst>
                                          <p:attrName>style.visibility</p:attrName>
                                        </p:attrNameLst>
                                      </p:cBhvr>
                                      <p:to>
                                        <p:strVal val="visible"/>
                                      </p:to>
                                    </p:set>
                                    <p:animEffect transition="in" filter="box(in)">
                                      <p:cBhvr>
                                        <p:cTn id="22" dur="500"/>
                                        <p:tgtEl>
                                          <p:spTgt spid="463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9B46480-6616-4C55-A6DE-30790112B52F}"/>
              </a:ext>
            </a:extLst>
          </p:cNvPr>
          <p:cNvSpPr>
            <a:spLocks noGrp="1" noChangeArrowheads="1"/>
          </p:cNvSpPr>
          <p:nvPr>
            <p:ph type="title"/>
          </p:nvPr>
        </p:nvSpPr>
        <p:spPr>
          <a:xfrm>
            <a:off x="1570039" y="63500"/>
            <a:ext cx="9051925" cy="1302162"/>
          </a:xfrm>
        </p:spPr>
        <p:txBody>
          <a:bodyPr/>
          <a:lstStyle/>
          <a:p>
            <a:pPr eaLnBrk="1" hangingPunct="1"/>
            <a:r>
              <a:rPr lang="en-US" altLang="en-US" sz="3200" b="1" dirty="0">
                <a:solidFill>
                  <a:schemeClr val="folHlink"/>
                </a:solidFill>
                <a:latin typeface="Times New Roman" panose="02020603050405020304" pitchFamily="18" charset="0"/>
                <a:cs typeface="Times New Roman" panose="02020603050405020304" pitchFamily="18" charset="0"/>
              </a:rPr>
              <a:t>Theorem – Classification of Integer</a:t>
            </a:r>
            <a:endParaRPr lang="en-GB"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452611" name="Rectangle 3">
            <a:extLst>
              <a:ext uri="{FF2B5EF4-FFF2-40B4-BE49-F238E27FC236}">
                <a16:creationId xmlns:a16="http://schemas.microsoft.com/office/drawing/2014/main" id="{CF6E982F-9E9C-445B-9F34-C831EBB17CE3}"/>
              </a:ext>
            </a:extLst>
          </p:cNvPr>
          <p:cNvSpPr>
            <a:spLocks noGrp="1" noChangeArrowheads="1"/>
          </p:cNvSpPr>
          <p:nvPr>
            <p:ph type="body" idx="1"/>
          </p:nvPr>
        </p:nvSpPr>
        <p:spPr>
          <a:xfrm>
            <a:off x="2170114" y="1844677"/>
            <a:ext cx="9051925" cy="1508124"/>
          </a:xfrm>
        </p:spPr>
        <p:txBody>
          <a:bodyPr/>
          <a:lstStyle/>
          <a:p>
            <a:pPr marL="0" indent="0">
              <a:buNone/>
            </a:pPr>
            <a:r>
              <a:rPr lang="en-US" altLang="en-US" dirty="0">
                <a:ea typeface="ＭＳ 明朝" panose="02020609040205080304" pitchFamily="49" charset="-128"/>
              </a:rPr>
              <a:t>Theorem:</a:t>
            </a:r>
          </a:p>
          <a:p>
            <a:pPr marL="0" indent="0">
              <a:buNone/>
            </a:pPr>
            <a:r>
              <a:rPr lang="en-SG" altLang="en-US" dirty="0">
                <a:ea typeface="ＭＳ 明朝" panose="02020609040205080304" pitchFamily="49" charset="-128"/>
              </a:rPr>
              <a:t>Every Integer is either Odd or Even</a:t>
            </a:r>
            <a:r>
              <a:rPr lang="en-US" altLang="en-US" dirty="0">
                <a:ea typeface="ＭＳ 明朝" panose="02020609040205080304" pitchFamily="49" charset="-128"/>
              </a:rPr>
              <a:t>.</a:t>
            </a:r>
          </a:p>
          <a:p>
            <a:pPr marL="0" indent="0">
              <a:buNone/>
            </a:pPr>
            <a:endParaRPr lang="en-US" altLang="en-US" sz="2400" dirty="0">
              <a:ea typeface="ＭＳ 明朝" panose="02020609040205080304" pitchFamily="49" charset="-128"/>
            </a:endParaRPr>
          </a:p>
        </p:txBody>
      </p:sp>
      <p:sp>
        <p:nvSpPr>
          <p:cNvPr id="2" name="Slide Number Placeholder 5">
            <a:extLst>
              <a:ext uri="{FF2B5EF4-FFF2-40B4-BE49-F238E27FC236}">
                <a16:creationId xmlns:a16="http://schemas.microsoft.com/office/drawing/2014/main" id="{00D6BBD6-53A3-478F-A065-31957618F8ED}"/>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19</a:t>
            </a:fld>
            <a:endParaRPr lang="en-GB"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88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a:extLst>
              <a:ext uri="{FF2B5EF4-FFF2-40B4-BE49-F238E27FC236}">
                <a16:creationId xmlns:a16="http://schemas.microsoft.com/office/drawing/2014/main" id="{625EEF07-09A2-4152-A62F-145924D3973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0EA6CC8-2719-4F58-87FD-0CC9E8711862}"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a:t>
            </a:fld>
            <a:endParaRPr lang="en-GB" altLang="en-US" sz="1400" dirty="0">
              <a:latin typeface="Arial" panose="020B0604020202020204" pitchFamily="34" charset="0"/>
              <a:cs typeface="Arial" panose="020B0604020202020204" pitchFamily="34" charset="0"/>
            </a:endParaRPr>
          </a:p>
        </p:txBody>
      </p:sp>
      <p:sp>
        <p:nvSpPr>
          <p:cNvPr id="5124" name="Rectangle 2">
            <a:extLst>
              <a:ext uri="{FF2B5EF4-FFF2-40B4-BE49-F238E27FC236}">
                <a16:creationId xmlns:a16="http://schemas.microsoft.com/office/drawing/2014/main" id="{749DFE73-8862-4A14-B7C5-C993C31BC120}"/>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OBJECTIVES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B25B3D3C-A4DD-4703-A69F-035FAB6F2221}"/>
              </a:ext>
            </a:extLst>
          </p:cNvPr>
          <p:cNvSpPr>
            <a:spLocks noGrp="1" noChangeArrowheads="1"/>
          </p:cNvSpPr>
          <p:nvPr>
            <p:ph type="body" idx="1"/>
          </p:nvPr>
        </p:nvSpPr>
        <p:spPr/>
        <p:txBody>
          <a:bodyPr/>
          <a:lstStyle/>
          <a:p>
            <a:pPr eaLnBrk="1" hangingPunct="1"/>
            <a:r>
              <a:rPr lang="en-US" altLang="en-US" sz="2400" dirty="0"/>
              <a:t>Understand the definition of divisibility.</a:t>
            </a:r>
          </a:p>
          <a:p>
            <a:pPr eaLnBrk="1" hangingPunct="1"/>
            <a:r>
              <a:rPr lang="en-US" altLang="en-US" sz="2400" dirty="0"/>
              <a:t>Understand apply the Quotient-Remainder Theorem.</a:t>
            </a:r>
          </a:p>
          <a:p>
            <a:pPr eaLnBrk="1" hangingPunct="1"/>
            <a:r>
              <a:rPr lang="en-US" altLang="en-US" sz="2400" dirty="0"/>
              <a:t>Understand and be able to find the Greatest Common Divisor.</a:t>
            </a:r>
          </a:p>
          <a:p>
            <a:pPr eaLnBrk="1" hangingPunct="1"/>
            <a:r>
              <a:rPr lang="en-US" altLang="en-US" sz="2400" dirty="0"/>
              <a:t>Understand and apply the Euclidean Algorithm.</a:t>
            </a:r>
          </a:p>
          <a:p>
            <a:pPr eaLnBrk="1" hangingPunct="1"/>
            <a:r>
              <a:rPr lang="en-US" altLang="en-US" sz="2400" dirty="0"/>
              <a:t>Understand the concept of the Fundamental Theorem of Arithmetic.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5F8FBAEC-8CF1-40BB-95FB-75658C589B7C}"/>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Greatest Common Divisor</a:t>
            </a:r>
          </a:p>
        </p:txBody>
      </p:sp>
      <p:sp>
        <p:nvSpPr>
          <p:cNvPr id="428035" name="Rectangle 3">
            <a:extLst>
              <a:ext uri="{FF2B5EF4-FFF2-40B4-BE49-F238E27FC236}">
                <a16:creationId xmlns:a16="http://schemas.microsoft.com/office/drawing/2014/main" id="{C20BF270-9785-4ED3-BA00-A39BD654E950}"/>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Let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dirty="0">
                <a:ea typeface="ＭＳ 明朝" panose="02020609040205080304" pitchFamily="49" charset="-128"/>
              </a:rPr>
              <a:t>ℤ with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dirty="0">
                <a:ea typeface="ＭＳ 明朝" panose="02020609040205080304" pitchFamily="49" charset="-128"/>
                <a:sym typeface="Symbol" panose="05050102010706020507" pitchFamily="18" charset="2"/>
              </a:rPr>
              <a:t> 0 or </a:t>
            </a:r>
            <a:r>
              <a:rPr lang="en-US" altLang="en-US" sz="2400" i="1" dirty="0">
                <a:ea typeface="ＭＳ 明朝" panose="02020609040205080304" pitchFamily="49" charset="-128"/>
                <a:sym typeface="Symbol" panose="05050102010706020507" pitchFamily="18" charset="2"/>
              </a:rPr>
              <a:t>b</a:t>
            </a:r>
            <a:r>
              <a:rPr lang="en-US" altLang="en-US" sz="2400" dirty="0">
                <a:ea typeface="ＭＳ 明朝" panose="02020609040205080304" pitchFamily="49" charset="-128"/>
                <a:sym typeface="Symbol" panose="05050102010706020507" pitchFamily="18" charset="2"/>
              </a:rPr>
              <a:t>  0. A </a:t>
            </a:r>
            <a:r>
              <a:rPr lang="en-US" altLang="en-US" sz="2400" dirty="0">
                <a:solidFill>
                  <a:schemeClr val="hlink"/>
                </a:solidFill>
                <a:ea typeface="ＭＳ 明朝" panose="02020609040205080304" pitchFamily="49" charset="-128"/>
                <a:sym typeface="Symbol" panose="05050102010706020507" pitchFamily="18" charset="2"/>
              </a:rPr>
              <a:t>natural number</a:t>
            </a:r>
            <a:r>
              <a:rPr lang="en-US" altLang="en-US" sz="2400" dirty="0">
                <a:ea typeface="ＭＳ 明朝" panose="02020609040205080304" pitchFamily="49" charset="-128"/>
                <a:sym typeface="Symbol" panose="05050102010706020507" pitchFamily="18" charset="2"/>
              </a:rPr>
              <a:t> </a:t>
            </a:r>
            <a:r>
              <a:rPr lang="en-US" altLang="en-US" sz="2400" i="1" dirty="0">
                <a:ea typeface="ＭＳ 明朝" panose="02020609040205080304" pitchFamily="49" charset="-128"/>
                <a:sym typeface="Symbol" panose="05050102010706020507" pitchFamily="18" charset="2"/>
              </a:rPr>
              <a:t>c</a:t>
            </a:r>
            <a:r>
              <a:rPr lang="en-US" altLang="en-US" sz="2400" dirty="0">
                <a:ea typeface="ＭＳ 明朝" panose="02020609040205080304" pitchFamily="49" charset="-128"/>
                <a:sym typeface="Symbol" panose="05050102010706020507" pitchFamily="18" charset="2"/>
              </a:rPr>
              <a:t> is said to be the greatest common divisor (gcd) of </a:t>
            </a:r>
            <a:r>
              <a:rPr lang="en-US" altLang="en-US" sz="2400" i="1" dirty="0">
                <a:ea typeface="ＭＳ 明朝" panose="02020609040205080304" pitchFamily="49" charset="-128"/>
                <a:sym typeface="Symbol" panose="05050102010706020507" pitchFamily="18" charset="2"/>
              </a:rPr>
              <a:t>a</a:t>
            </a:r>
            <a:r>
              <a:rPr lang="en-US" altLang="en-US" sz="2400" dirty="0">
                <a:ea typeface="ＭＳ 明朝" panose="02020609040205080304" pitchFamily="49" charset="-128"/>
                <a:sym typeface="Symbol" panose="05050102010706020507" pitchFamily="18" charset="2"/>
              </a:rPr>
              <a:t> and </a:t>
            </a:r>
            <a:r>
              <a:rPr lang="en-US" altLang="en-US" sz="2400" i="1" dirty="0">
                <a:ea typeface="ＭＳ 明朝" panose="02020609040205080304" pitchFamily="49" charset="-128"/>
                <a:sym typeface="Symbol" panose="05050102010706020507" pitchFamily="18" charset="2"/>
              </a:rPr>
              <a:t>b</a:t>
            </a:r>
            <a:r>
              <a:rPr lang="en-US" altLang="en-US" sz="2400" dirty="0">
                <a:ea typeface="ＭＳ 明朝" panose="02020609040205080304" pitchFamily="49" charset="-128"/>
                <a:sym typeface="Symbol" panose="05050102010706020507" pitchFamily="18" charset="2"/>
              </a:rPr>
              <a:t> if and only if</a:t>
            </a:r>
            <a:endParaRPr lang="en-US" altLang="en-US" sz="2400" dirty="0">
              <a:sym typeface="Symbol" panose="05050102010706020507" pitchFamily="18" charset="2"/>
            </a:endParaRP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and</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(ii)	if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 and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for some </a:t>
            </a:r>
            <a:r>
              <a:rPr lang="en-US" altLang="en-US" sz="2400" i="1" dirty="0">
                <a:sym typeface="Symbol" panose="05050102010706020507" pitchFamily="18" charset="2"/>
              </a:rPr>
              <a:t>d</a:t>
            </a:r>
            <a:r>
              <a:rPr lang="en-US" altLang="en-US" sz="2400" dirty="0">
                <a:sym typeface="Symbol" panose="05050102010706020507" pitchFamily="18" charset="2"/>
              </a:rPr>
              <a:t>  ℕ, then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We write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a:t>
            </a:r>
          </a:p>
        </p:txBody>
      </p:sp>
      <p:sp>
        <p:nvSpPr>
          <p:cNvPr id="2" name="Slide Number Placeholder 5">
            <a:extLst>
              <a:ext uri="{FF2B5EF4-FFF2-40B4-BE49-F238E27FC236}">
                <a16:creationId xmlns:a16="http://schemas.microsoft.com/office/drawing/2014/main" id="{1CA8CF54-26D0-4CA0-8897-031A677B35B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20</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animEffect transition="in" filter="box(in)">
                                      <p:cBhvr>
                                        <p:cTn id="7" dur="500"/>
                                        <p:tgtEl>
                                          <p:spTgt spid="4280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8035">
                                            <p:txEl>
                                              <p:pRg st="4" end="4"/>
                                            </p:txEl>
                                          </p:spTgt>
                                        </p:tgtEl>
                                        <p:attrNameLst>
                                          <p:attrName>style.visibility</p:attrName>
                                        </p:attrNameLst>
                                      </p:cBhvr>
                                      <p:to>
                                        <p:strVal val="visible"/>
                                      </p:to>
                                    </p:set>
                                    <p:animEffect transition="in" filter="box(in)">
                                      <p:cBhvr>
                                        <p:cTn id="12" dur="500"/>
                                        <p:tgtEl>
                                          <p:spTgt spid="4280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8035">
                                            <p:txEl>
                                              <p:pRg st="6" end="6"/>
                                            </p:txEl>
                                          </p:spTgt>
                                        </p:tgtEl>
                                        <p:attrNameLst>
                                          <p:attrName>style.visibility</p:attrName>
                                        </p:attrNameLst>
                                      </p:cBhvr>
                                      <p:to>
                                        <p:strVal val="visible"/>
                                      </p:to>
                                    </p:set>
                                    <p:animEffect transition="in" filter="box(in)">
                                      <p:cBhvr>
                                        <p:cTn id="17" dur="500"/>
                                        <p:tgtEl>
                                          <p:spTgt spid="428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6343B2D1-411E-4892-BA1D-21207AD9300F}"/>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29059" name="Rectangle 3">
            <a:extLst>
              <a:ext uri="{FF2B5EF4-FFF2-40B4-BE49-F238E27FC236}">
                <a16:creationId xmlns:a16="http://schemas.microsoft.com/office/drawing/2014/main" id="{158CD32E-F639-45F1-AE0F-1BB06B246CC9}"/>
              </a:ext>
            </a:extLst>
          </p:cNvPr>
          <p:cNvSpPr>
            <a:spLocks noGrp="1" noChangeArrowheads="1"/>
          </p:cNvSpPr>
          <p:nvPr>
            <p:ph type="body" idx="1"/>
          </p:nvPr>
        </p:nvSpPr>
        <p:spPr>
          <a:xfrm>
            <a:off x="1981200" y="1771651"/>
            <a:ext cx="8229600" cy="4530725"/>
          </a:xfrm>
        </p:spPr>
        <p:txBody>
          <a:bodyPr>
            <a:normAutofit lnSpcReduction="10000"/>
          </a:bodyPr>
          <a:lstStyle/>
          <a:p>
            <a:pPr marL="0" indent="0">
              <a:buNone/>
            </a:pPr>
            <a:r>
              <a:rPr lang="en-US" altLang="en-US" sz="2400" dirty="0">
                <a:sym typeface="Symbol" panose="05050102010706020507" pitchFamily="18" charset="2"/>
              </a:rPr>
              <a:t>1.	Evaluate gcd(18, 12), gcd(18, -12), gcd(-18, 12) </a:t>
            </a:r>
          </a:p>
          <a:p>
            <a:pPr marL="0" indent="0">
              <a:buNone/>
            </a:pPr>
            <a:r>
              <a:rPr lang="en-US" altLang="en-US" sz="2400" dirty="0">
                <a:sym typeface="Symbol" panose="05050102010706020507" pitchFamily="18" charset="2"/>
              </a:rPr>
              <a:t>	and gcd(-18, -12).</a:t>
            </a:r>
          </a:p>
          <a:p>
            <a:pPr marL="0" indent="0">
              <a:buNone/>
            </a:pPr>
            <a:r>
              <a:rPr lang="en-US" altLang="en-US" sz="2400" dirty="0">
                <a:sym typeface="Symbol" panose="05050102010706020507" pitchFamily="18" charset="2"/>
              </a:rPr>
              <a:t>	Common divisors: -6, -3, -2, -1, 1, 2, 3, 6</a:t>
            </a:r>
          </a:p>
          <a:p>
            <a:pPr marL="0" indent="0">
              <a:buNone/>
            </a:pPr>
            <a:r>
              <a:rPr lang="en-US" altLang="en-US" sz="2400" dirty="0">
                <a:sym typeface="Symbol" panose="05050102010706020507" pitchFamily="18" charset="2"/>
              </a:rPr>
              <a:t>	For all the above the greatest common divisor is 6.</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2.	What can you say about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gcd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All have the same value.</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3.	Evaluate gcd(7, 11).</a:t>
            </a:r>
          </a:p>
          <a:p>
            <a:pPr marL="0" indent="0">
              <a:buNone/>
            </a:pPr>
            <a:r>
              <a:rPr lang="en-US" altLang="en-US" sz="2400" dirty="0">
                <a:sym typeface="Symbol" panose="05050102010706020507" pitchFamily="18" charset="2"/>
              </a:rPr>
              <a:t>	1.</a:t>
            </a:r>
          </a:p>
        </p:txBody>
      </p:sp>
      <p:sp>
        <p:nvSpPr>
          <p:cNvPr id="2" name="Slide Number Placeholder 5">
            <a:extLst>
              <a:ext uri="{FF2B5EF4-FFF2-40B4-BE49-F238E27FC236}">
                <a16:creationId xmlns:a16="http://schemas.microsoft.com/office/drawing/2014/main" id="{D186CA2B-934D-469A-A087-C5C16BF9637A}"/>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21</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2" end="2"/>
                                            </p:txEl>
                                          </p:spTgt>
                                        </p:tgtEl>
                                        <p:attrNameLst>
                                          <p:attrName>style.visibility</p:attrName>
                                        </p:attrNameLst>
                                      </p:cBhvr>
                                      <p:to>
                                        <p:strVal val="visible"/>
                                      </p:to>
                                    </p:set>
                                    <p:animEffect transition="in" filter="box(in)">
                                      <p:cBhvr>
                                        <p:cTn id="7" dur="500"/>
                                        <p:tgtEl>
                                          <p:spTgt spid="4290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9059">
                                            <p:txEl>
                                              <p:pRg st="3" end="3"/>
                                            </p:txEl>
                                          </p:spTgt>
                                        </p:tgtEl>
                                        <p:attrNameLst>
                                          <p:attrName>style.visibility</p:attrName>
                                        </p:attrNameLst>
                                      </p:cBhvr>
                                      <p:to>
                                        <p:strVal val="visible"/>
                                      </p:to>
                                    </p:set>
                                    <p:animEffect transition="in" filter="box(in)">
                                      <p:cBhvr>
                                        <p:cTn id="12" dur="500"/>
                                        <p:tgtEl>
                                          <p:spTgt spid="4290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9059">
                                            <p:txEl>
                                              <p:pRg st="5" end="5"/>
                                            </p:txEl>
                                          </p:spTgt>
                                        </p:tgtEl>
                                        <p:attrNameLst>
                                          <p:attrName>style.visibility</p:attrName>
                                        </p:attrNameLst>
                                      </p:cBhvr>
                                      <p:to>
                                        <p:strVal val="visible"/>
                                      </p:to>
                                    </p:set>
                                    <p:animEffect transition="in" filter="box(in)">
                                      <p:cBhvr>
                                        <p:cTn id="17" dur="500"/>
                                        <p:tgtEl>
                                          <p:spTgt spid="42905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9059">
                                            <p:txEl>
                                              <p:pRg st="6" end="6"/>
                                            </p:txEl>
                                          </p:spTgt>
                                        </p:tgtEl>
                                        <p:attrNameLst>
                                          <p:attrName>style.visibility</p:attrName>
                                        </p:attrNameLst>
                                      </p:cBhvr>
                                      <p:to>
                                        <p:strVal val="visible"/>
                                      </p:to>
                                    </p:set>
                                    <p:animEffect transition="in" filter="box(in)">
                                      <p:cBhvr>
                                        <p:cTn id="22" dur="500"/>
                                        <p:tgtEl>
                                          <p:spTgt spid="42905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9059">
                                            <p:txEl>
                                              <p:pRg st="8" end="8"/>
                                            </p:txEl>
                                          </p:spTgt>
                                        </p:tgtEl>
                                        <p:attrNameLst>
                                          <p:attrName>style.visibility</p:attrName>
                                        </p:attrNameLst>
                                      </p:cBhvr>
                                      <p:to>
                                        <p:strVal val="visible"/>
                                      </p:to>
                                    </p:set>
                                    <p:animEffect transition="in" filter="box(in)">
                                      <p:cBhvr>
                                        <p:cTn id="27" dur="500"/>
                                        <p:tgtEl>
                                          <p:spTgt spid="429059">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29059">
                                            <p:txEl>
                                              <p:pRg st="9" end="9"/>
                                            </p:txEl>
                                          </p:spTgt>
                                        </p:tgtEl>
                                        <p:attrNameLst>
                                          <p:attrName>style.visibility</p:attrName>
                                        </p:attrNameLst>
                                      </p:cBhvr>
                                      <p:to>
                                        <p:strVal val="visible"/>
                                      </p:to>
                                    </p:set>
                                    <p:animEffect transition="in" filter="box(in)">
                                      <p:cBhvr>
                                        <p:cTn id="32"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AB8455F4-0ACF-424D-8819-22518E3CA28A}"/>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30083" name="Rectangle 3">
            <a:extLst>
              <a:ext uri="{FF2B5EF4-FFF2-40B4-BE49-F238E27FC236}">
                <a16:creationId xmlns:a16="http://schemas.microsoft.com/office/drawing/2014/main" id="{25880093-0B91-41B5-AB04-5899BE1913E5}"/>
              </a:ext>
            </a:extLst>
          </p:cNvPr>
          <p:cNvSpPr>
            <a:spLocks noGrp="1" noChangeArrowheads="1"/>
          </p:cNvSpPr>
          <p:nvPr>
            <p:ph type="body" idx="1"/>
          </p:nvPr>
        </p:nvSpPr>
        <p:spPr>
          <a:xfrm>
            <a:off x="1981200" y="1771651"/>
            <a:ext cx="8229600" cy="2647949"/>
          </a:xfrm>
        </p:spPr>
        <p:txBody>
          <a:bodyPr/>
          <a:lstStyle/>
          <a:p>
            <a:pPr marL="0" indent="0">
              <a:buNone/>
            </a:pPr>
            <a:r>
              <a:rPr lang="en-US" altLang="en-US" sz="2400" dirty="0">
                <a:sym typeface="Symbol" panose="05050102010706020507" pitchFamily="18" charset="2"/>
              </a:rPr>
              <a:t>4.	For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dirty="0">
                <a:ea typeface="ＭＳ 明朝" panose="02020609040205080304" pitchFamily="49" charset="-128"/>
              </a:rPr>
              <a:t>ℤ where not both are zero, does gcd(</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always exist? Is it unique?</a:t>
            </a:r>
          </a:p>
          <a:p>
            <a:pPr marL="0" indent="0">
              <a:buNone/>
            </a:pPr>
            <a:r>
              <a:rPr lang="en-US" altLang="en-US" sz="2400" dirty="0">
                <a:sym typeface="Symbol" panose="05050102010706020507" pitchFamily="18" charset="2"/>
              </a:rPr>
              <a:t>	Yes, it will always exist.</a:t>
            </a:r>
          </a:p>
          <a:p>
            <a:pPr marL="0" indent="0">
              <a:buNone/>
            </a:pPr>
            <a:r>
              <a:rPr lang="en-US" altLang="en-US" sz="2400" dirty="0">
                <a:sym typeface="Symbol" panose="05050102010706020507" pitchFamily="18" charset="2"/>
              </a:rPr>
              <a:t>	Yes.</a:t>
            </a:r>
          </a:p>
          <a:p>
            <a:pPr marL="0" indent="0">
              <a:buNone/>
            </a:pPr>
            <a:r>
              <a:rPr lang="en-US" altLang="en-US" sz="2400" dirty="0">
                <a:sym typeface="Symbol" panose="05050102010706020507" pitchFamily="18" charset="2"/>
              </a:rPr>
              <a:t>	For example, gcd(4, 0) = 4 and gcd(0, -3) = 3.</a:t>
            </a:r>
          </a:p>
        </p:txBody>
      </p:sp>
      <p:sp>
        <p:nvSpPr>
          <p:cNvPr id="2" name="Slide Number Placeholder 5">
            <a:extLst>
              <a:ext uri="{FF2B5EF4-FFF2-40B4-BE49-F238E27FC236}">
                <a16:creationId xmlns:a16="http://schemas.microsoft.com/office/drawing/2014/main" id="{6C7D70DB-9BCE-4869-BD49-81AA1F249DC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22</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box(in)">
                                      <p:cBhvr>
                                        <p:cTn id="12" dur="5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box(in)">
                                      <p:cBhvr>
                                        <p:cTn id="17" dur="5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C75EC0D5-8991-4D92-806C-AE595BD95738}"/>
              </a:ext>
            </a:extLst>
          </p:cNvPr>
          <p:cNvSpPr>
            <a:spLocks noGrp="1" noChangeArrowheads="1"/>
          </p:cNvSpPr>
          <p:nvPr>
            <p:ph type="title"/>
          </p:nvPr>
        </p:nvSpPr>
        <p:spPr>
          <a:xfrm>
            <a:off x="1981200" y="0"/>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Lemmas</a:t>
            </a:r>
          </a:p>
        </p:txBody>
      </p:sp>
      <p:sp>
        <p:nvSpPr>
          <p:cNvPr id="48133" name="Rectangle 3">
            <a:extLst>
              <a:ext uri="{FF2B5EF4-FFF2-40B4-BE49-F238E27FC236}">
                <a16:creationId xmlns:a16="http://schemas.microsoft.com/office/drawing/2014/main" id="{BD741009-74BE-4D24-AE9E-43F3EA4D6922}"/>
              </a:ext>
            </a:extLst>
          </p:cNvPr>
          <p:cNvSpPr>
            <a:spLocks noGrp="1" noChangeArrowheads="1"/>
          </p:cNvSpPr>
          <p:nvPr>
            <p:ph type="body" idx="1"/>
          </p:nvPr>
        </p:nvSpPr>
        <p:spPr>
          <a:xfrm>
            <a:off x="1981200" y="1143002"/>
            <a:ext cx="8229600" cy="1143000"/>
          </a:xfrm>
        </p:spPr>
        <p:txBody>
          <a:bodyPr/>
          <a:lstStyle/>
          <a:p>
            <a:pPr marL="0" indent="0">
              <a:buNone/>
            </a:pPr>
            <a:r>
              <a:rPr lang="en-GB" altLang="en-US" sz="2400" dirty="0"/>
              <a:t>Lemma 1:</a:t>
            </a:r>
          </a:p>
          <a:p>
            <a:pPr marL="0" indent="0">
              <a:buNone/>
            </a:pPr>
            <a:r>
              <a:rPr lang="en-GB" altLang="en-US" sz="2400" dirty="0"/>
              <a:t>If </a:t>
            </a:r>
            <a:r>
              <a:rPr lang="en-GB" altLang="en-US" sz="2400" i="1" dirty="0"/>
              <a:t>r</a:t>
            </a:r>
            <a:r>
              <a:rPr lang="en-GB" altLang="en-US" sz="2400" dirty="0"/>
              <a:t> is a positive integer, then </a:t>
            </a:r>
            <a:r>
              <a:rPr lang="en-GB" altLang="en-US" sz="2400" dirty="0" err="1"/>
              <a:t>gcd</a:t>
            </a:r>
            <a:r>
              <a:rPr lang="en-GB" altLang="en-US" sz="2400" dirty="0"/>
              <a:t>(</a:t>
            </a:r>
            <a:r>
              <a:rPr lang="en-GB" altLang="en-US" sz="2400" i="1" dirty="0"/>
              <a:t>r</a:t>
            </a:r>
            <a:r>
              <a:rPr lang="en-GB" altLang="en-US" sz="2400" dirty="0"/>
              <a:t>, 0) = </a:t>
            </a:r>
            <a:r>
              <a:rPr lang="en-GB" altLang="en-US" sz="2400" i="1" dirty="0"/>
              <a:t>r.</a:t>
            </a:r>
            <a:endParaRPr lang="en-US" altLang="en-US" sz="2400" dirty="0">
              <a:sym typeface="Symbol" panose="05050102010706020507" pitchFamily="18" charset="2"/>
            </a:endParaRPr>
          </a:p>
        </p:txBody>
      </p:sp>
      <p:sp>
        <p:nvSpPr>
          <p:cNvPr id="8" name="Rectangle 3">
            <a:extLst>
              <a:ext uri="{FF2B5EF4-FFF2-40B4-BE49-F238E27FC236}">
                <a16:creationId xmlns:a16="http://schemas.microsoft.com/office/drawing/2014/main" id="{F879DAAE-0731-4293-8084-468E870326BC}"/>
              </a:ext>
            </a:extLst>
          </p:cNvPr>
          <p:cNvSpPr txBox="1">
            <a:spLocks noChangeArrowheads="1"/>
          </p:cNvSpPr>
          <p:nvPr/>
        </p:nvSpPr>
        <p:spPr>
          <a:xfrm>
            <a:off x="1981200" y="3251467"/>
            <a:ext cx="8229600" cy="19410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altLang="en-US" sz="2400" dirty="0"/>
              <a:t>Lemma 2:</a:t>
            </a:r>
          </a:p>
          <a:p>
            <a:pPr marL="0" indent="0">
              <a:buFont typeface="Arial" panose="020B0604020202020204" pitchFamily="34" charset="0"/>
              <a:buNone/>
            </a:pPr>
            <a:r>
              <a:rPr lang="en-GB" altLang="en-US" sz="2400" dirty="0"/>
              <a:t>If </a:t>
            </a:r>
            <a:r>
              <a:rPr lang="en-GB" altLang="en-US" sz="2400" i="1" dirty="0"/>
              <a:t>a</a:t>
            </a:r>
            <a:r>
              <a:rPr lang="en-GB" altLang="en-US" sz="2400" dirty="0"/>
              <a:t>, </a:t>
            </a:r>
            <a:r>
              <a:rPr lang="en-GB" altLang="en-US" sz="2400" i="1" dirty="0"/>
              <a:t>b</a:t>
            </a:r>
            <a:r>
              <a:rPr lang="en-GB" altLang="en-US" sz="2400" dirty="0"/>
              <a:t> </a:t>
            </a:r>
            <a:r>
              <a:rPr lang="en-US" altLang="en-US" sz="2400" dirty="0">
                <a:sym typeface="Symbol" panose="05050102010706020507" pitchFamily="18" charset="2"/>
              </a:rPr>
              <a:t> </a:t>
            </a:r>
            <a:r>
              <a:rPr lang="en-US" altLang="en-US" sz="2400" dirty="0">
                <a:ea typeface="ＭＳ 明朝" panose="02020609040205080304" pitchFamily="49" charset="-128"/>
              </a:rPr>
              <a:t>ℤ with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dirty="0">
                <a:ea typeface="ＭＳ 明朝" panose="02020609040205080304" pitchFamily="49" charset="-128"/>
                <a:sym typeface="Symbol" panose="05050102010706020507" pitchFamily="18" charset="2"/>
              </a:rPr>
              <a:t> 1, and if </a:t>
            </a:r>
            <a:r>
              <a:rPr lang="en-US" altLang="en-US" sz="2400" i="1" dirty="0">
                <a:ea typeface="ＭＳ 明朝" panose="02020609040205080304" pitchFamily="49" charset="-128"/>
                <a:sym typeface="Symbol" panose="05050102010706020507" pitchFamily="18" charset="2"/>
              </a:rPr>
              <a:t>q</a:t>
            </a:r>
            <a:r>
              <a:rPr lang="en-US" altLang="en-US" sz="2400" dirty="0">
                <a:ea typeface="ＭＳ 明朝" panose="02020609040205080304" pitchFamily="49" charset="-128"/>
                <a:sym typeface="Symbol" panose="05050102010706020507" pitchFamily="18" charset="2"/>
              </a:rPr>
              <a:t> and </a:t>
            </a:r>
            <a:r>
              <a:rPr lang="en-US" altLang="en-US" sz="2400" i="1" dirty="0">
                <a:ea typeface="ＭＳ 明朝" panose="02020609040205080304" pitchFamily="49" charset="-128"/>
                <a:sym typeface="Symbol" panose="05050102010706020507" pitchFamily="18" charset="2"/>
              </a:rPr>
              <a:t>r</a:t>
            </a:r>
            <a:r>
              <a:rPr lang="en-US" altLang="en-US" sz="2400" dirty="0">
                <a:ea typeface="ＭＳ 明朝" panose="02020609040205080304" pitchFamily="49" charset="-128"/>
                <a:sym typeface="Symbol" panose="05050102010706020507" pitchFamily="18" charset="2"/>
              </a:rPr>
              <a:t> are integers such that </a:t>
            </a:r>
          </a:p>
          <a:p>
            <a:pPr marL="0" indent="0">
              <a:buFont typeface="Arial" panose="020B0604020202020204" pitchFamily="34" charset="0"/>
              <a:buNone/>
            </a:pPr>
            <a:r>
              <a:rPr lang="en-US" altLang="en-US" sz="2400" i="1" dirty="0">
                <a:ea typeface="ＭＳ 明朝" panose="02020609040205080304" pitchFamily="49" charset="-128"/>
                <a:sym typeface="Symbol" panose="05050102010706020507" pitchFamily="18" charset="2"/>
              </a:rPr>
              <a:t>a</a:t>
            </a:r>
            <a:r>
              <a:rPr lang="en-US" altLang="en-US" sz="2400" dirty="0">
                <a:ea typeface="ＭＳ 明朝" panose="02020609040205080304" pitchFamily="49" charset="-128"/>
                <a:sym typeface="Symbol" panose="05050102010706020507" pitchFamily="18" charset="2"/>
              </a:rPr>
              <a:t> = </a:t>
            </a:r>
            <a:r>
              <a:rPr lang="en-US" altLang="en-US" sz="2400" i="1" dirty="0">
                <a:ea typeface="ＭＳ 明朝" panose="02020609040205080304" pitchFamily="49" charset="-128"/>
                <a:sym typeface="Symbol" panose="05050102010706020507" pitchFamily="18" charset="2"/>
              </a:rPr>
              <a:t>b</a:t>
            </a:r>
            <a:r>
              <a:rPr lang="en-US" altLang="en-US" sz="2400" dirty="0">
                <a:ea typeface="ＭＳ 明朝" panose="02020609040205080304" pitchFamily="49" charset="-128"/>
                <a:sym typeface="Symbol" panose="05050102010706020507" pitchFamily="18" charset="2"/>
              </a:rPr>
              <a:t>  </a:t>
            </a:r>
            <a:r>
              <a:rPr lang="en-US" altLang="en-US" sz="2400" i="1" dirty="0">
                <a:ea typeface="ＭＳ 明朝" panose="02020609040205080304" pitchFamily="49" charset="-128"/>
                <a:sym typeface="Symbol" panose="05050102010706020507" pitchFamily="18" charset="2"/>
              </a:rPr>
              <a:t>q</a:t>
            </a:r>
            <a:r>
              <a:rPr lang="en-US" altLang="en-US" sz="2400" dirty="0">
                <a:ea typeface="ＭＳ 明朝" panose="02020609040205080304" pitchFamily="49" charset="-128"/>
                <a:sym typeface="Symbol" panose="05050102010706020507" pitchFamily="18" charset="2"/>
              </a:rPr>
              <a:t> + </a:t>
            </a:r>
            <a:r>
              <a:rPr lang="en-US" altLang="en-US" sz="2400" i="1" dirty="0">
                <a:ea typeface="ＭＳ 明朝" panose="02020609040205080304" pitchFamily="49" charset="-128"/>
                <a:sym typeface="Symbol" panose="05050102010706020507" pitchFamily="18" charset="2"/>
              </a:rPr>
              <a:t>r</a:t>
            </a:r>
            <a:r>
              <a:rPr lang="en-US" altLang="en-US" sz="2400" dirty="0">
                <a:ea typeface="ＭＳ 明朝" panose="02020609040205080304" pitchFamily="49" charset="-128"/>
                <a:sym typeface="Symbol" panose="05050102010706020507" pitchFamily="18" charset="2"/>
              </a:rPr>
              <a:t>, then </a:t>
            </a:r>
            <a:br>
              <a:rPr lang="en-US" altLang="en-US" sz="2400" dirty="0">
                <a:ea typeface="ＭＳ 明朝" panose="02020609040205080304" pitchFamily="49" charset="-128"/>
                <a:sym typeface="Symbol" panose="05050102010706020507" pitchFamily="18" charset="2"/>
              </a:rPr>
            </a:br>
            <a:r>
              <a:rPr lang="en-US" altLang="en-US" sz="2400" dirty="0">
                <a:ea typeface="ＭＳ 明朝" panose="02020609040205080304" pitchFamily="49" charset="-128"/>
                <a:sym typeface="Symbol" panose="05050102010706020507" pitchFamily="18" charset="2"/>
              </a:rPr>
              <a:t>			gcd(</a:t>
            </a:r>
            <a:r>
              <a:rPr lang="en-US" altLang="en-US" sz="2400" i="1" dirty="0">
                <a:ea typeface="ＭＳ 明朝" panose="02020609040205080304" pitchFamily="49" charset="-128"/>
                <a:sym typeface="Symbol" panose="05050102010706020507" pitchFamily="18" charset="2"/>
              </a:rPr>
              <a:t>a</a:t>
            </a:r>
            <a:r>
              <a:rPr lang="en-US" altLang="en-US" sz="2400" dirty="0">
                <a:ea typeface="ＭＳ 明朝" panose="02020609040205080304" pitchFamily="49" charset="-128"/>
                <a:sym typeface="Symbol" panose="05050102010706020507" pitchFamily="18" charset="2"/>
              </a:rPr>
              <a:t>, </a:t>
            </a:r>
            <a:r>
              <a:rPr lang="en-US" altLang="en-US" sz="2400" i="1" dirty="0">
                <a:ea typeface="ＭＳ 明朝" panose="02020609040205080304" pitchFamily="49" charset="-128"/>
                <a:sym typeface="Symbol" panose="05050102010706020507" pitchFamily="18" charset="2"/>
              </a:rPr>
              <a:t>b</a:t>
            </a:r>
            <a:r>
              <a:rPr lang="en-US" altLang="en-US" sz="2400" dirty="0">
                <a:ea typeface="ＭＳ 明朝" panose="02020609040205080304" pitchFamily="49" charset="-128"/>
                <a:sym typeface="Symbol" panose="05050102010706020507" pitchFamily="18" charset="2"/>
              </a:rPr>
              <a:t>) = gcd(</a:t>
            </a:r>
            <a:r>
              <a:rPr lang="en-US" altLang="en-US" sz="2400" i="1" dirty="0">
                <a:ea typeface="ＭＳ 明朝" panose="02020609040205080304" pitchFamily="49" charset="-128"/>
                <a:sym typeface="Symbol" panose="05050102010706020507" pitchFamily="18" charset="2"/>
              </a:rPr>
              <a:t>b</a:t>
            </a:r>
            <a:r>
              <a:rPr lang="en-US" altLang="en-US" sz="2400" dirty="0">
                <a:ea typeface="ＭＳ 明朝" panose="02020609040205080304" pitchFamily="49" charset="-128"/>
                <a:sym typeface="Symbol" panose="05050102010706020507" pitchFamily="18" charset="2"/>
              </a:rPr>
              <a:t>, </a:t>
            </a:r>
            <a:r>
              <a:rPr lang="en-US" altLang="en-US" sz="2400" i="1" dirty="0">
                <a:ea typeface="ＭＳ 明朝" panose="02020609040205080304" pitchFamily="49" charset="-128"/>
                <a:sym typeface="Symbol" panose="05050102010706020507" pitchFamily="18" charset="2"/>
              </a:rPr>
              <a:t>r</a:t>
            </a:r>
            <a:r>
              <a:rPr lang="en-US" altLang="en-US" sz="2400" dirty="0">
                <a:ea typeface="ＭＳ 明朝" panose="02020609040205080304" pitchFamily="49" charset="-128"/>
                <a:sym typeface="Symbol" panose="05050102010706020507" pitchFamily="18" charset="2"/>
              </a:rPr>
              <a:t>).</a:t>
            </a:r>
          </a:p>
        </p:txBody>
      </p:sp>
      <p:sp>
        <p:nvSpPr>
          <p:cNvPr id="2" name="Slide Number Placeholder 5">
            <a:extLst>
              <a:ext uri="{FF2B5EF4-FFF2-40B4-BE49-F238E27FC236}">
                <a16:creationId xmlns:a16="http://schemas.microsoft.com/office/drawing/2014/main" id="{939CD0C8-12E0-4DD2-990C-1DCA063055D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23</a:t>
            </a:fld>
            <a:endParaRPr lang="en-GB"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F6F1C6C6-A7A9-4088-9032-AA36873A2762}"/>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The Euclidean Algorithm</a:t>
            </a:r>
          </a:p>
        </p:txBody>
      </p:sp>
      <p:sp>
        <p:nvSpPr>
          <p:cNvPr id="434179" name="Rectangle 3">
            <a:extLst>
              <a:ext uri="{FF2B5EF4-FFF2-40B4-BE49-F238E27FC236}">
                <a16:creationId xmlns:a16="http://schemas.microsoft.com/office/drawing/2014/main" id="{366E1EF5-5226-4D67-8EDC-4FFDA8585EC8}"/>
              </a:ext>
            </a:extLst>
          </p:cNvPr>
          <p:cNvSpPr>
            <a:spLocks noGrp="1" noChangeArrowheads="1"/>
          </p:cNvSpPr>
          <p:nvPr>
            <p:ph type="body" idx="1"/>
          </p:nvPr>
        </p:nvSpPr>
        <p:spPr>
          <a:xfrm>
            <a:off x="553452" y="1430086"/>
            <a:ext cx="9986211" cy="5053264"/>
          </a:xfrm>
        </p:spPr>
        <p:txBody>
          <a:bodyPr>
            <a:normAutofit/>
          </a:bodyPr>
          <a:lstStyle/>
          <a:p>
            <a:pPr marL="0" indent="0">
              <a:lnSpc>
                <a:spcPct val="80000"/>
              </a:lnSpc>
              <a:buNone/>
            </a:pPr>
            <a:r>
              <a:rPr lang="en-US" altLang="en-US" sz="2400" dirty="0">
                <a:sym typeface="Symbol" panose="05050102010706020507" pitchFamily="18" charset="2"/>
              </a:rPr>
              <a:t>The Euclidean Algorithm is a process for finding the greatest common divisor between two integers. </a:t>
            </a:r>
          </a:p>
          <a:p>
            <a:pPr marL="0" indent="0">
              <a:lnSpc>
                <a:spcPct val="80000"/>
              </a:lnSpc>
              <a:buNone/>
            </a:pPr>
            <a:r>
              <a:rPr lang="en-US" altLang="en-US" sz="2400" dirty="0">
                <a:sym typeface="Symbol" panose="05050102010706020507" pitchFamily="18" charset="2"/>
              </a:rPr>
              <a:t>It is structured according to the following steps:</a:t>
            </a:r>
          </a:p>
          <a:p>
            <a:pPr marL="0" indent="0">
              <a:lnSpc>
                <a:spcPct val="80000"/>
              </a:lnSpc>
              <a:buNone/>
            </a:pPr>
            <a:r>
              <a:rPr lang="en-US" altLang="en-US" sz="2400" dirty="0">
                <a:sym typeface="Symbol" panose="05050102010706020507" pitchFamily="18" charset="2"/>
              </a:rPr>
              <a:t>1.	Let </a:t>
            </a:r>
            <a:r>
              <a:rPr lang="en-US" altLang="en-US" sz="2400" i="1" dirty="0">
                <a:sym typeface="Symbol" panose="05050102010706020507" pitchFamily="18" charset="2"/>
              </a:rPr>
              <a:t>A</a:t>
            </a:r>
            <a:r>
              <a:rPr lang="en-US" altLang="en-US" sz="2400" dirty="0">
                <a:sym typeface="Symbol" panose="05050102010706020507" pitchFamily="18" charset="2"/>
              </a:rPr>
              <a:t> and </a:t>
            </a:r>
            <a:r>
              <a:rPr lang="en-US" altLang="en-US" sz="2400" i="1" dirty="0">
                <a:sym typeface="Symbol" panose="05050102010706020507" pitchFamily="18" charset="2"/>
              </a:rPr>
              <a:t>B</a:t>
            </a:r>
            <a:r>
              <a:rPr lang="en-US" altLang="en-US" sz="2400" dirty="0">
                <a:sym typeface="Symbol" panose="05050102010706020507" pitchFamily="18" charset="2"/>
              </a:rPr>
              <a:t> be integers with </a:t>
            </a:r>
            <a:r>
              <a:rPr lang="en-US" altLang="en-US" sz="2400" i="1" dirty="0">
                <a:sym typeface="Symbol" panose="05050102010706020507" pitchFamily="18" charset="2"/>
              </a:rPr>
              <a:t>A</a:t>
            </a:r>
            <a:r>
              <a:rPr lang="en-US" altLang="en-US" sz="2400" dirty="0">
                <a:sym typeface="Symbol" panose="05050102010706020507" pitchFamily="18" charset="2"/>
              </a:rPr>
              <a:t> &gt; </a:t>
            </a:r>
            <a:r>
              <a:rPr lang="en-US" altLang="en-US" sz="2400" i="1" dirty="0">
                <a:sym typeface="Symbol" panose="05050102010706020507" pitchFamily="18" charset="2"/>
              </a:rPr>
              <a:t>B</a:t>
            </a:r>
            <a:r>
              <a:rPr lang="en-US" altLang="en-US" sz="2400" dirty="0">
                <a:sym typeface="Symbol" panose="05050102010706020507" pitchFamily="18" charset="2"/>
              </a:rPr>
              <a:t>  0.</a:t>
            </a:r>
          </a:p>
          <a:p>
            <a:pPr marL="0" indent="0">
              <a:lnSpc>
                <a:spcPct val="80000"/>
              </a:lnSpc>
              <a:buNone/>
            </a:pPr>
            <a:r>
              <a:rPr lang="en-US" altLang="en-US" sz="2400" dirty="0">
                <a:sym typeface="Symbol" panose="05050102010706020507" pitchFamily="18" charset="2"/>
              </a:rPr>
              <a:t>	If </a:t>
            </a:r>
            <a:r>
              <a:rPr lang="en-US" altLang="en-US" sz="2400" i="1" dirty="0">
                <a:sym typeface="Symbol" panose="05050102010706020507" pitchFamily="18" charset="2"/>
              </a:rPr>
              <a:t>B</a:t>
            </a:r>
            <a:r>
              <a:rPr lang="en-US" altLang="en-US" sz="2400" dirty="0">
                <a:sym typeface="Symbol" panose="05050102010706020507" pitchFamily="18" charset="2"/>
              </a:rPr>
              <a:t> = 0, then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a:t>
            </a:r>
          </a:p>
          <a:p>
            <a:pPr marL="714375" indent="-714375">
              <a:lnSpc>
                <a:spcPct val="80000"/>
              </a:lnSpc>
              <a:buNone/>
            </a:pPr>
            <a:r>
              <a:rPr lang="en-US" altLang="en-US" sz="2400" dirty="0">
                <a:sym typeface="Symbol" panose="05050102010706020507" pitchFamily="18" charset="2"/>
              </a:rPr>
              <a:t>2. 	If </a:t>
            </a:r>
            <a:r>
              <a:rPr lang="en-US" altLang="en-US" sz="2400" i="1" dirty="0">
                <a:sym typeface="Symbol" panose="05050102010706020507" pitchFamily="18" charset="2"/>
              </a:rPr>
              <a:t>B</a:t>
            </a:r>
            <a:r>
              <a:rPr lang="en-US" altLang="en-US" sz="2400" dirty="0">
                <a:sym typeface="Symbol" panose="05050102010706020507" pitchFamily="18" charset="2"/>
              </a:rPr>
              <a:t> &gt; 0, then the quotient-remainder theorem can be used to divide </a:t>
            </a:r>
            <a:r>
              <a:rPr lang="en-US" altLang="en-US" sz="2400" i="1" dirty="0">
                <a:sym typeface="Symbol" panose="05050102010706020507" pitchFamily="18" charset="2"/>
              </a:rPr>
              <a:t>A</a:t>
            </a:r>
            <a:r>
              <a:rPr lang="en-US" altLang="en-US" sz="2400" dirty="0">
                <a:sym typeface="Symbol" panose="05050102010706020507" pitchFamily="18" charset="2"/>
              </a:rPr>
              <a:t> by </a:t>
            </a:r>
            <a:r>
              <a:rPr lang="en-US" altLang="en-US" sz="2400" i="1" dirty="0">
                <a:sym typeface="Symbol" panose="05050102010706020507" pitchFamily="18" charset="2"/>
              </a:rPr>
              <a:t>B</a:t>
            </a:r>
            <a:r>
              <a:rPr lang="en-US" altLang="en-US" sz="2400" dirty="0">
                <a:sym typeface="Symbol" panose="05050102010706020507" pitchFamily="18" charset="2"/>
              </a:rPr>
              <a:t> to obtain a quotient </a:t>
            </a:r>
            <a:r>
              <a:rPr lang="en-US" altLang="en-US" sz="2400" i="1" dirty="0">
                <a:sym typeface="Symbol" panose="05050102010706020507" pitchFamily="18" charset="2"/>
              </a:rPr>
              <a:t>q</a:t>
            </a:r>
            <a:r>
              <a:rPr lang="en-US" altLang="en-US" sz="2400" dirty="0">
                <a:sym typeface="Symbol" panose="05050102010706020507" pitchFamily="18" charset="2"/>
              </a:rPr>
              <a:t> and a remainder </a:t>
            </a:r>
            <a:r>
              <a:rPr lang="en-US" altLang="en-US" sz="2400" i="1" dirty="0">
                <a:sym typeface="Symbol" panose="05050102010706020507" pitchFamily="18" charset="2"/>
              </a:rPr>
              <a:t>r</a:t>
            </a:r>
            <a:r>
              <a:rPr lang="en-US" altLang="en-US" sz="2400" dirty="0">
                <a:sym typeface="Symbol" panose="05050102010706020507" pitchFamily="18" charset="2"/>
              </a:rPr>
              <a:t>:</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err="1">
                <a:sym typeface="Symbol" panose="05050102010706020507" pitchFamily="18" charset="2"/>
              </a:rPr>
              <a:t>Bq</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 	where 0  </a:t>
            </a:r>
            <a:r>
              <a:rPr lang="en-US" altLang="en-US" sz="2400" i="1" dirty="0">
                <a:sym typeface="Symbol" panose="05050102010706020507" pitchFamily="18" charset="2"/>
              </a:rPr>
              <a:t>r</a:t>
            </a:r>
            <a:r>
              <a:rPr lang="en-US" altLang="en-US" sz="2400" dirty="0">
                <a:sym typeface="Symbol" panose="05050102010706020507" pitchFamily="18" charset="2"/>
              </a:rPr>
              <a:t> &lt; </a:t>
            </a:r>
            <a:r>
              <a:rPr lang="en-US" altLang="en-US" sz="2400" i="1" dirty="0">
                <a:sym typeface="Symbol" panose="05050102010706020507" pitchFamily="18" charset="2"/>
              </a:rPr>
              <a:t>B</a:t>
            </a:r>
            <a:r>
              <a:rPr lang="en-US" altLang="en-US" sz="2400" dirty="0">
                <a:sym typeface="Symbol" panose="05050102010706020507" pitchFamily="18" charset="2"/>
              </a:rPr>
              <a:t>.</a:t>
            </a:r>
          </a:p>
          <a:p>
            <a:pPr marL="0" indent="0">
              <a:lnSpc>
                <a:spcPct val="80000"/>
              </a:lnSpc>
              <a:buNone/>
            </a:pPr>
            <a:r>
              <a:rPr lang="en-US" altLang="en-US" sz="2400" dirty="0">
                <a:sym typeface="Symbol" panose="05050102010706020507" pitchFamily="18" charset="2"/>
              </a:rPr>
              <a:t>	Hence, gcd(</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gcd(</a:t>
            </a:r>
            <a:r>
              <a:rPr lang="en-US" altLang="en-US" sz="2400" i="1" dirty="0">
                <a:sym typeface="Symbol" panose="05050102010706020507" pitchFamily="18" charset="2"/>
              </a:rPr>
              <a:t>B</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a:t>
            </a:r>
          </a:p>
          <a:p>
            <a:pPr marL="714375" indent="-714375">
              <a:lnSpc>
                <a:spcPct val="80000"/>
              </a:lnSpc>
              <a:buNone/>
              <a:tabLst>
                <a:tab pos="714375" algn="l"/>
              </a:tabLst>
            </a:pPr>
            <a:r>
              <a:rPr lang="en-US" altLang="en-US" sz="2400" dirty="0">
                <a:sym typeface="Symbol" panose="05050102010706020507" pitchFamily="18" charset="2"/>
              </a:rPr>
              <a:t>3.	If r =0, then gcd(B, r) = B, otherwise, repeat </a:t>
            </a:r>
            <a:r>
              <a:rPr lang="en-US" altLang="en-US" sz="2400" b="1" dirty="0">
                <a:sym typeface="Symbol" panose="05050102010706020507" pitchFamily="18" charset="2"/>
              </a:rPr>
              <a:t>Step 2</a:t>
            </a:r>
            <a:r>
              <a:rPr lang="en-US" altLang="en-US" sz="2400" dirty="0">
                <a:sym typeface="Symbol" panose="05050102010706020507" pitchFamily="18" charset="2"/>
              </a:rPr>
              <a:t>, with A and B substituted with B and </a:t>
            </a:r>
            <a:r>
              <a:rPr lang="en-US" altLang="en-US" sz="2400" i="1" dirty="0">
                <a:sym typeface="Symbol" panose="05050102010706020507" pitchFamily="18" charset="2"/>
              </a:rPr>
              <a:t>r</a:t>
            </a:r>
            <a:r>
              <a:rPr lang="en-US" altLang="en-US" sz="2400" dirty="0">
                <a:sym typeface="Symbol" panose="05050102010706020507" pitchFamily="18" charset="2"/>
              </a:rPr>
              <a:t> respectively. </a:t>
            </a:r>
          </a:p>
          <a:p>
            <a:pPr marL="0" indent="0">
              <a:lnSpc>
                <a:spcPct val="80000"/>
              </a:lnSpc>
              <a:buNone/>
            </a:pPr>
            <a:r>
              <a:rPr lang="en-US" altLang="en-US" sz="2400" dirty="0">
                <a:sym typeface="Symbol" panose="05050102010706020507" pitchFamily="18" charset="2"/>
              </a:rPr>
              <a:t>	</a:t>
            </a:r>
          </a:p>
          <a:p>
            <a:pPr marL="0" indent="0">
              <a:lnSpc>
                <a:spcPct val="80000"/>
              </a:lnSpc>
              <a:buNone/>
            </a:pPr>
            <a:r>
              <a:rPr lang="en-US" altLang="en-US" sz="2400" dirty="0">
                <a:sym typeface="Symbol" panose="05050102010706020507" pitchFamily="18" charset="2"/>
              </a:rPr>
              <a:t>The repetitions are guaranteed to terminate eventually with </a:t>
            </a:r>
            <a:r>
              <a:rPr lang="en-US" altLang="en-US" sz="2400" i="1" dirty="0">
                <a:sym typeface="Symbol" panose="05050102010706020507" pitchFamily="18" charset="2"/>
              </a:rPr>
              <a:t>r</a:t>
            </a:r>
            <a:r>
              <a:rPr lang="en-US" altLang="en-US" sz="2400" dirty="0">
                <a:sym typeface="Symbol" panose="05050102010706020507" pitchFamily="18" charset="2"/>
              </a:rPr>
              <a:t> = 0.</a:t>
            </a:r>
          </a:p>
        </p:txBody>
      </p:sp>
      <p:sp>
        <p:nvSpPr>
          <p:cNvPr id="2" name="Slide Number Placeholder 5">
            <a:extLst>
              <a:ext uri="{FF2B5EF4-FFF2-40B4-BE49-F238E27FC236}">
                <a16:creationId xmlns:a16="http://schemas.microsoft.com/office/drawing/2014/main" id="{F738FE03-7F8F-4FA4-B982-FC971E0A3ADD}"/>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24</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Effect transition="in" filter="box(in)">
                                      <p:cBhvr>
                                        <p:cTn id="7" dur="500"/>
                                        <p:tgtEl>
                                          <p:spTgt spid="434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4179">
                                            <p:txEl>
                                              <p:pRg st="2" end="2"/>
                                            </p:txEl>
                                          </p:spTgt>
                                        </p:tgtEl>
                                        <p:attrNameLst>
                                          <p:attrName>style.visibility</p:attrName>
                                        </p:attrNameLst>
                                      </p:cBhvr>
                                      <p:to>
                                        <p:strVal val="visible"/>
                                      </p:to>
                                    </p:set>
                                    <p:animEffect transition="in" filter="box(in)">
                                      <p:cBhvr>
                                        <p:cTn id="12" dur="500"/>
                                        <p:tgtEl>
                                          <p:spTgt spid="434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4179">
                                            <p:txEl>
                                              <p:pRg st="3" end="3"/>
                                            </p:txEl>
                                          </p:spTgt>
                                        </p:tgtEl>
                                        <p:attrNameLst>
                                          <p:attrName>style.visibility</p:attrName>
                                        </p:attrNameLst>
                                      </p:cBhvr>
                                      <p:to>
                                        <p:strVal val="visible"/>
                                      </p:to>
                                    </p:set>
                                    <p:animEffect transition="in" filter="box(in)">
                                      <p:cBhvr>
                                        <p:cTn id="17" dur="500"/>
                                        <p:tgtEl>
                                          <p:spTgt spid="4341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34179">
                                            <p:txEl>
                                              <p:pRg st="4" end="4"/>
                                            </p:txEl>
                                          </p:spTgt>
                                        </p:tgtEl>
                                        <p:attrNameLst>
                                          <p:attrName>style.visibility</p:attrName>
                                        </p:attrNameLst>
                                      </p:cBhvr>
                                      <p:to>
                                        <p:strVal val="visible"/>
                                      </p:to>
                                    </p:set>
                                    <p:animEffect transition="in" filter="box(in)">
                                      <p:cBhvr>
                                        <p:cTn id="22" dur="500"/>
                                        <p:tgtEl>
                                          <p:spTgt spid="4341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34179">
                                            <p:txEl>
                                              <p:pRg st="5" end="5"/>
                                            </p:txEl>
                                          </p:spTgt>
                                        </p:tgtEl>
                                        <p:attrNameLst>
                                          <p:attrName>style.visibility</p:attrName>
                                        </p:attrNameLst>
                                      </p:cBhvr>
                                      <p:to>
                                        <p:strVal val="visible"/>
                                      </p:to>
                                    </p:set>
                                    <p:animEffect transition="in" filter="box(in)">
                                      <p:cBhvr>
                                        <p:cTn id="27" dur="500"/>
                                        <p:tgtEl>
                                          <p:spTgt spid="4341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34179">
                                            <p:txEl>
                                              <p:pRg st="6" end="6"/>
                                            </p:txEl>
                                          </p:spTgt>
                                        </p:tgtEl>
                                        <p:attrNameLst>
                                          <p:attrName>style.visibility</p:attrName>
                                        </p:attrNameLst>
                                      </p:cBhvr>
                                      <p:to>
                                        <p:strVal val="visible"/>
                                      </p:to>
                                    </p:set>
                                    <p:animEffect transition="in" filter="box(in)">
                                      <p:cBhvr>
                                        <p:cTn id="32" dur="500"/>
                                        <p:tgtEl>
                                          <p:spTgt spid="4341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34179">
                                            <p:txEl>
                                              <p:pRg st="7" end="7"/>
                                            </p:txEl>
                                          </p:spTgt>
                                        </p:tgtEl>
                                        <p:attrNameLst>
                                          <p:attrName>style.visibility</p:attrName>
                                        </p:attrNameLst>
                                      </p:cBhvr>
                                      <p:to>
                                        <p:strVal val="visible"/>
                                      </p:to>
                                    </p:set>
                                    <p:animEffect transition="in" filter="box(in)">
                                      <p:cBhvr>
                                        <p:cTn id="37" dur="500"/>
                                        <p:tgtEl>
                                          <p:spTgt spid="4341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34179">
                                            <p:txEl>
                                              <p:pRg st="8" end="8"/>
                                            </p:txEl>
                                          </p:spTgt>
                                        </p:tgtEl>
                                        <p:attrNameLst>
                                          <p:attrName>style.visibility</p:attrName>
                                        </p:attrNameLst>
                                      </p:cBhvr>
                                      <p:to>
                                        <p:strVal val="visible"/>
                                      </p:to>
                                    </p:set>
                                    <p:animEffect transition="in" filter="box(in)">
                                      <p:cBhvr>
                                        <p:cTn id="42" dur="500"/>
                                        <p:tgtEl>
                                          <p:spTgt spid="434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34179">
                                            <p:txEl>
                                              <p:pRg st="9" end="9"/>
                                            </p:txEl>
                                          </p:spTgt>
                                        </p:tgtEl>
                                        <p:attrNameLst>
                                          <p:attrName>style.visibility</p:attrName>
                                        </p:attrNameLst>
                                      </p:cBhvr>
                                      <p:to>
                                        <p:strVal val="visible"/>
                                      </p:to>
                                    </p:set>
                                    <p:animEffect transition="in" filter="box(in)">
                                      <p:cBhvr>
                                        <p:cTn id="47" dur="500"/>
                                        <p:tgtEl>
                                          <p:spTgt spid="434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B022268C-0E43-40AE-A4D2-1643BED12E13}"/>
              </a:ext>
            </a:extLst>
          </p:cNvPr>
          <p:cNvSpPr>
            <a:spLocks noGrp="1" noChangeArrowheads="1"/>
          </p:cNvSpPr>
          <p:nvPr>
            <p:ph type="title"/>
          </p:nvPr>
        </p:nvSpPr>
        <p:spPr>
          <a:xfrm>
            <a:off x="1866900" y="185897"/>
            <a:ext cx="8229600" cy="739457"/>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The Euclidean Algorithm: Example</a:t>
            </a:r>
          </a:p>
        </p:txBody>
      </p:sp>
      <p:sp>
        <p:nvSpPr>
          <p:cNvPr id="466947" name="Rectangle 3">
            <a:extLst>
              <a:ext uri="{FF2B5EF4-FFF2-40B4-BE49-F238E27FC236}">
                <a16:creationId xmlns:a16="http://schemas.microsoft.com/office/drawing/2014/main" id="{4803E868-B48F-40DC-8364-47CD2F303783}"/>
              </a:ext>
            </a:extLst>
          </p:cNvPr>
          <p:cNvSpPr>
            <a:spLocks noGrp="1" noChangeArrowheads="1"/>
          </p:cNvSpPr>
          <p:nvPr>
            <p:ph type="body" idx="1"/>
          </p:nvPr>
        </p:nvSpPr>
        <p:spPr>
          <a:xfrm>
            <a:off x="1772194" y="886063"/>
            <a:ext cx="8229600" cy="5566988"/>
          </a:xfrm>
        </p:spPr>
        <p:txBody>
          <a:bodyPr>
            <a:normAutofit lnSpcReduction="10000"/>
          </a:bodyPr>
          <a:lstStyle/>
          <a:p>
            <a:pPr marL="0" indent="0">
              <a:buNone/>
            </a:pPr>
            <a:r>
              <a:rPr lang="en-US" altLang="en-US" sz="2400" dirty="0">
                <a:sym typeface="Symbol" panose="05050102010706020507" pitchFamily="18" charset="2"/>
              </a:rPr>
              <a:t>Evaluate gcd(2772, 2310).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First iteration of Step 2: 	</a:t>
            </a:r>
          </a:p>
          <a:p>
            <a:pPr marL="0" indent="0">
              <a:buNone/>
            </a:pPr>
            <a:r>
              <a:rPr lang="en-US" altLang="en-US" sz="2400" dirty="0">
                <a:sym typeface="Symbol" panose="05050102010706020507" pitchFamily="18" charset="2"/>
              </a:rPr>
              <a:t>		Divide 2772 by 2310:</a:t>
            </a:r>
          </a:p>
          <a:p>
            <a:pPr marL="0" indent="0">
              <a:buNone/>
            </a:pPr>
            <a:r>
              <a:rPr lang="en-US" altLang="en-US" sz="2400" dirty="0">
                <a:sym typeface="Symbol" panose="05050102010706020507" pitchFamily="18" charset="2"/>
              </a:rPr>
              <a:t>		  2772 = 2310  1 + 462</a:t>
            </a:r>
          </a:p>
          <a:p>
            <a:pPr marL="0" indent="0">
              <a:buNone/>
            </a:pPr>
            <a:r>
              <a:rPr lang="en-US" altLang="en-US" sz="2400" dirty="0">
                <a:sym typeface="Symbol" panose="05050102010706020507" pitchFamily="18" charset="2"/>
              </a:rPr>
              <a:t>	            gcd(2772, 2310) = gcd(2310, 462)</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Second iteration of Step 2:  	</a:t>
            </a:r>
          </a:p>
          <a:p>
            <a:pPr marL="0" indent="0">
              <a:buNone/>
            </a:pPr>
            <a:r>
              <a:rPr lang="en-US" altLang="en-US" sz="2400" dirty="0">
                <a:sym typeface="Symbol" panose="05050102010706020507" pitchFamily="18" charset="2"/>
              </a:rPr>
              <a:t>		Divide 2310 by 462:</a:t>
            </a:r>
          </a:p>
          <a:p>
            <a:pPr marL="0" indent="0">
              <a:buNone/>
            </a:pPr>
            <a:r>
              <a:rPr lang="en-US" altLang="en-US" sz="2400" dirty="0">
                <a:sym typeface="Symbol" panose="05050102010706020507" pitchFamily="18" charset="2"/>
              </a:rPr>
              <a:t>		   2310 = 462  5 + 0</a:t>
            </a:r>
          </a:p>
          <a:p>
            <a:pPr marL="0" indent="0">
              <a:buNone/>
            </a:pPr>
            <a:r>
              <a:rPr lang="en-US" altLang="en-US" sz="2400" dirty="0">
                <a:sym typeface="Symbol" panose="05050102010706020507" pitchFamily="18" charset="2"/>
              </a:rPr>
              <a:t>	            gcd(2310, 462) = gcd(462, 0)</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Since gcd(462, 0) = 462, hence, gcd(2772, 2310) = 462.</a:t>
            </a:r>
          </a:p>
          <a:p>
            <a:pPr marL="0" indent="0">
              <a:buNone/>
            </a:pPr>
            <a:r>
              <a:rPr lang="en-US" altLang="en-US" sz="2400" dirty="0">
                <a:sym typeface="Symbol" panose="05050102010706020507" pitchFamily="18" charset="2"/>
              </a:rPr>
              <a:t>So altogether, 2 iterations of Step 2 to find gcd(2772, 2310). </a:t>
            </a:r>
          </a:p>
          <a:p>
            <a:pPr marL="0" indent="0">
              <a:buNone/>
            </a:pPr>
            <a:endParaRPr lang="en-US" altLang="en-US" sz="2400" dirty="0">
              <a:sym typeface="Symbol" panose="05050102010706020507" pitchFamily="18" charset="2"/>
            </a:endParaRPr>
          </a:p>
        </p:txBody>
      </p:sp>
      <p:sp>
        <p:nvSpPr>
          <p:cNvPr id="2" name="Slide Number Placeholder 5">
            <a:extLst>
              <a:ext uri="{FF2B5EF4-FFF2-40B4-BE49-F238E27FC236}">
                <a16:creationId xmlns:a16="http://schemas.microsoft.com/office/drawing/2014/main" id="{282FF199-1031-4E4C-AC71-4D5A5CBBD65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FC8BCC0-40F1-4856-827D-0FB270FFFC1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25</a:t>
            </a:fld>
            <a:endParaRPr lang="en-GB" alt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6947">
                                            <p:txEl>
                                              <p:pRg st="2" end="2"/>
                                            </p:txEl>
                                          </p:spTgt>
                                        </p:tgtEl>
                                        <p:attrNameLst>
                                          <p:attrName>style.visibility</p:attrName>
                                        </p:attrNameLst>
                                      </p:cBhvr>
                                      <p:to>
                                        <p:strVal val="visible"/>
                                      </p:to>
                                    </p:set>
                                    <p:animEffect transition="in" filter="box(in)">
                                      <p:cBhvr>
                                        <p:cTn id="7" dur="500"/>
                                        <p:tgtEl>
                                          <p:spTgt spid="4669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6947">
                                            <p:txEl>
                                              <p:pRg st="3" end="3"/>
                                            </p:txEl>
                                          </p:spTgt>
                                        </p:tgtEl>
                                        <p:attrNameLst>
                                          <p:attrName>style.visibility</p:attrName>
                                        </p:attrNameLst>
                                      </p:cBhvr>
                                      <p:to>
                                        <p:strVal val="visible"/>
                                      </p:to>
                                    </p:set>
                                    <p:animEffect transition="in" filter="box(in)">
                                      <p:cBhvr>
                                        <p:cTn id="12" dur="500"/>
                                        <p:tgtEl>
                                          <p:spTgt spid="4669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6947">
                                            <p:txEl>
                                              <p:pRg st="4" end="4"/>
                                            </p:txEl>
                                          </p:spTgt>
                                        </p:tgtEl>
                                        <p:attrNameLst>
                                          <p:attrName>style.visibility</p:attrName>
                                        </p:attrNameLst>
                                      </p:cBhvr>
                                      <p:to>
                                        <p:strVal val="visible"/>
                                      </p:to>
                                    </p:set>
                                    <p:animEffect transition="in" filter="box(in)">
                                      <p:cBhvr>
                                        <p:cTn id="17" dur="500"/>
                                        <p:tgtEl>
                                          <p:spTgt spid="4669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6947">
                                            <p:txEl>
                                              <p:pRg st="5" end="5"/>
                                            </p:txEl>
                                          </p:spTgt>
                                        </p:tgtEl>
                                        <p:attrNameLst>
                                          <p:attrName>style.visibility</p:attrName>
                                        </p:attrNameLst>
                                      </p:cBhvr>
                                      <p:to>
                                        <p:strVal val="visible"/>
                                      </p:to>
                                    </p:set>
                                    <p:animEffect transition="in" filter="box(in)">
                                      <p:cBhvr>
                                        <p:cTn id="22" dur="500"/>
                                        <p:tgtEl>
                                          <p:spTgt spid="4669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6947">
                                            <p:txEl>
                                              <p:pRg st="7" end="7"/>
                                            </p:txEl>
                                          </p:spTgt>
                                        </p:tgtEl>
                                        <p:attrNameLst>
                                          <p:attrName>style.visibility</p:attrName>
                                        </p:attrNameLst>
                                      </p:cBhvr>
                                      <p:to>
                                        <p:strVal val="visible"/>
                                      </p:to>
                                    </p:set>
                                    <p:animEffect transition="in" filter="box(in)">
                                      <p:cBhvr>
                                        <p:cTn id="27" dur="500"/>
                                        <p:tgtEl>
                                          <p:spTgt spid="4669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66947">
                                            <p:txEl>
                                              <p:pRg st="8" end="8"/>
                                            </p:txEl>
                                          </p:spTgt>
                                        </p:tgtEl>
                                        <p:attrNameLst>
                                          <p:attrName>style.visibility</p:attrName>
                                        </p:attrNameLst>
                                      </p:cBhvr>
                                      <p:to>
                                        <p:strVal val="visible"/>
                                      </p:to>
                                    </p:set>
                                    <p:animEffect transition="in" filter="box(in)">
                                      <p:cBhvr>
                                        <p:cTn id="32" dur="500"/>
                                        <p:tgtEl>
                                          <p:spTgt spid="466947">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6947">
                                            <p:txEl>
                                              <p:pRg st="9" end="9"/>
                                            </p:txEl>
                                          </p:spTgt>
                                        </p:tgtEl>
                                        <p:attrNameLst>
                                          <p:attrName>style.visibility</p:attrName>
                                        </p:attrNameLst>
                                      </p:cBhvr>
                                      <p:to>
                                        <p:strVal val="visible"/>
                                      </p:to>
                                    </p:set>
                                    <p:animEffect transition="in" filter="box(in)">
                                      <p:cBhvr>
                                        <p:cTn id="37" dur="500"/>
                                        <p:tgtEl>
                                          <p:spTgt spid="46694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66947">
                                            <p:txEl>
                                              <p:pRg st="10" end="10"/>
                                            </p:txEl>
                                          </p:spTgt>
                                        </p:tgtEl>
                                        <p:attrNameLst>
                                          <p:attrName>style.visibility</p:attrName>
                                        </p:attrNameLst>
                                      </p:cBhvr>
                                      <p:to>
                                        <p:strVal val="visible"/>
                                      </p:to>
                                    </p:set>
                                    <p:animEffect transition="in" filter="box(in)">
                                      <p:cBhvr>
                                        <p:cTn id="42" dur="500"/>
                                        <p:tgtEl>
                                          <p:spTgt spid="46694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66947">
                                            <p:txEl>
                                              <p:pRg st="12" end="12"/>
                                            </p:txEl>
                                          </p:spTgt>
                                        </p:tgtEl>
                                        <p:attrNameLst>
                                          <p:attrName>style.visibility</p:attrName>
                                        </p:attrNameLst>
                                      </p:cBhvr>
                                      <p:to>
                                        <p:strVal val="visible"/>
                                      </p:to>
                                    </p:set>
                                    <p:animEffect transition="in" filter="box(in)">
                                      <p:cBhvr>
                                        <p:cTn id="47" dur="500"/>
                                        <p:tgtEl>
                                          <p:spTgt spid="466947">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66947">
                                            <p:txEl>
                                              <p:pRg st="13" end="13"/>
                                            </p:txEl>
                                          </p:spTgt>
                                        </p:tgtEl>
                                        <p:attrNameLst>
                                          <p:attrName>style.visibility</p:attrName>
                                        </p:attrNameLst>
                                      </p:cBhvr>
                                      <p:to>
                                        <p:strVal val="visible"/>
                                      </p:to>
                                    </p:set>
                                    <p:animEffect transition="in" filter="box(in)">
                                      <p:cBhvr>
                                        <p:cTn id="52" dur="500"/>
                                        <p:tgtEl>
                                          <p:spTgt spid="4669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a:extLst>
              <a:ext uri="{FF2B5EF4-FFF2-40B4-BE49-F238E27FC236}">
                <a16:creationId xmlns:a16="http://schemas.microsoft.com/office/drawing/2014/main" id="{138C7DEF-2DF9-4FB2-8F82-41855E4BD41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1D9C4601-B47D-4532-82AB-9CD04DD2EDA6}"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26</a:t>
            </a:fld>
            <a:endParaRPr lang="en-GB" altLang="en-US" sz="1400">
              <a:latin typeface="Arial" panose="020B0604020202020204" pitchFamily="34" charset="0"/>
              <a:cs typeface="Arial" panose="020B0604020202020204" pitchFamily="34" charset="0"/>
            </a:endParaRPr>
          </a:p>
        </p:txBody>
      </p:sp>
      <p:sp>
        <p:nvSpPr>
          <p:cNvPr id="55300" name="Rectangle 2">
            <a:extLst>
              <a:ext uri="{FF2B5EF4-FFF2-40B4-BE49-F238E27FC236}">
                <a16:creationId xmlns:a16="http://schemas.microsoft.com/office/drawing/2014/main" id="{FABC0638-B2DD-45B6-9BA1-E6D2E57A5830}"/>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Relatively Prime</a:t>
            </a:r>
          </a:p>
        </p:txBody>
      </p:sp>
      <p:sp>
        <p:nvSpPr>
          <p:cNvPr id="470019" name="Rectangle 3">
            <a:extLst>
              <a:ext uri="{FF2B5EF4-FFF2-40B4-BE49-F238E27FC236}">
                <a16:creationId xmlns:a16="http://schemas.microsoft.com/office/drawing/2014/main" id="{797E8FC3-403C-4265-9E35-1FCC6923C02D}"/>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If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dirty="0">
                <a:ea typeface="ＭＳ 明朝" panose="02020609040205080304" pitchFamily="49" charset="-128"/>
              </a:rPr>
              <a:t>ℤ and gcd(</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 1, then </a:t>
            </a:r>
            <a:r>
              <a:rPr lang="en-US" altLang="en-US" sz="2400" i="1" dirty="0">
                <a:ea typeface="ＭＳ 明朝" panose="02020609040205080304" pitchFamily="49" charset="-128"/>
              </a:rPr>
              <a:t>a</a:t>
            </a:r>
            <a:r>
              <a:rPr lang="en-US" altLang="en-US" sz="2400" dirty="0">
                <a:ea typeface="ＭＳ 明朝" panose="02020609040205080304" pitchFamily="49" charset="-128"/>
              </a:rPr>
              <a:t> and </a:t>
            </a:r>
            <a:r>
              <a:rPr lang="en-US" altLang="en-US" sz="2400" i="1" dirty="0">
                <a:ea typeface="ＭＳ 明朝" panose="02020609040205080304" pitchFamily="49" charset="-128"/>
              </a:rPr>
              <a:t>b</a:t>
            </a:r>
            <a:r>
              <a:rPr lang="en-US" altLang="en-US" sz="2400" dirty="0">
                <a:ea typeface="ＭＳ 明朝" panose="02020609040205080304" pitchFamily="49" charset="-128"/>
              </a:rPr>
              <a:t> are </a:t>
            </a:r>
            <a:r>
              <a:rPr lang="en-US" altLang="en-US" sz="2400" b="1" i="1" dirty="0">
                <a:solidFill>
                  <a:srgbClr val="00B0F0"/>
                </a:solidFill>
                <a:ea typeface="ＭＳ 明朝" panose="02020609040205080304" pitchFamily="49" charset="-128"/>
              </a:rPr>
              <a:t>relatively prime</a:t>
            </a:r>
            <a:r>
              <a:rPr lang="en-US" altLang="en-US" sz="2400" dirty="0">
                <a:ea typeface="ＭＳ 明朝" panose="02020609040205080304" pitchFamily="49" charset="-128"/>
              </a:rPr>
              <a:t>.</a:t>
            </a:r>
          </a:p>
          <a:p>
            <a:pPr marL="0" indent="0">
              <a:buNone/>
            </a:pPr>
            <a:endParaRPr lang="en-US" altLang="en-US" sz="2400" dirty="0">
              <a:ea typeface="ＭＳ 明朝" panose="02020609040205080304" pitchFamily="49" charset="-128"/>
              <a:sym typeface="Symbol" panose="05050102010706020507" pitchFamily="18" charset="2"/>
            </a:endParaRPr>
          </a:p>
          <a:p>
            <a:pPr marL="0" indent="0">
              <a:buNone/>
            </a:pPr>
            <a:endParaRPr lang="en-US" altLang="en-US" sz="2400" dirty="0">
              <a:ea typeface="ＭＳ 明朝" panose="02020609040205080304" pitchFamily="49" charset="-128"/>
              <a:sym typeface="Symbol" panose="05050102010706020507" pitchFamily="18" charset="2"/>
            </a:endParaRPr>
          </a:p>
          <a:p>
            <a:pPr marL="0" indent="0">
              <a:buNone/>
            </a:pPr>
            <a:r>
              <a:rPr lang="en-US" altLang="en-US" sz="2400" dirty="0">
                <a:ea typeface="ＭＳ 明朝" panose="02020609040205080304" pitchFamily="49" charset="-128"/>
                <a:sym typeface="Symbol" panose="05050102010706020507" pitchFamily="18" charset="2"/>
              </a:rPr>
              <a:t>Example:</a:t>
            </a:r>
          </a:p>
          <a:p>
            <a:pPr marL="0" indent="0">
              <a:buNone/>
            </a:pPr>
            <a:r>
              <a:rPr lang="en-US" altLang="en-US" sz="2400" dirty="0">
                <a:sym typeface="Symbol" panose="05050102010706020507" pitchFamily="18" charset="2"/>
              </a:rPr>
              <a:t>Since </a:t>
            </a:r>
            <a:r>
              <a:rPr lang="en-US" altLang="en-US" sz="2400" dirty="0">
                <a:ea typeface="ＭＳ 明朝" panose="02020609040205080304" pitchFamily="49" charset="-128"/>
              </a:rPr>
              <a:t>gcd(17, 9) = 1.</a:t>
            </a:r>
          </a:p>
          <a:p>
            <a:pPr marL="0" indent="0">
              <a:buNone/>
            </a:pPr>
            <a:r>
              <a:rPr lang="en-US" altLang="en-US" sz="2400" dirty="0">
                <a:ea typeface="ＭＳ 明朝" panose="02020609040205080304" pitchFamily="49" charset="-128"/>
              </a:rPr>
              <a:t>Hence, we say that 17 and 9 are </a:t>
            </a:r>
            <a:r>
              <a:rPr lang="en-US" altLang="en-US" sz="2400" i="1" dirty="0">
                <a:ea typeface="ＭＳ 明朝" panose="02020609040205080304" pitchFamily="49" charset="-128"/>
              </a:rPr>
              <a:t>relatively prime</a:t>
            </a:r>
            <a:r>
              <a:rPr lang="en-US" altLang="en-US" sz="2400" dirty="0">
                <a:ea typeface="ＭＳ 明朝" panose="02020609040205080304" pitchFamily="49" charset="-128"/>
              </a:rPr>
              <a:t>.</a:t>
            </a:r>
            <a:endParaRPr lang="en-US" altLang="en-US" sz="2400" dirty="0">
              <a:sym typeface="Symbol" panose="05050102010706020507" pitchFamily="18" charset="2"/>
            </a:endParaRPr>
          </a:p>
          <a:p>
            <a:pPr marL="0" indent="0">
              <a:buNone/>
            </a:pPr>
            <a:endParaRPr lang="en-US" altLang="en-US" sz="2400" dirty="0">
              <a:sym typeface="Symbol" panose="05050102010706020507" pitchFamily="18" charset="2"/>
            </a:endParaRPr>
          </a:p>
          <a:p>
            <a:pPr marL="0" indent="0">
              <a:buNone/>
            </a:pP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ox(in)">
                                      <p:cBhvr>
                                        <p:cTn id="7" dur="500"/>
                                        <p:tgtEl>
                                          <p:spTgt spid="470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19">
                                            <p:txEl>
                                              <p:pRg st="3" end="3"/>
                                            </p:txEl>
                                          </p:spTgt>
                                        </p:tgtEl>
                                        <p:attrNameLst>
                                          <p:attrName>style.visibility</p:attrName>
                                        </p:attrNameLst>
                                      </p:cBhvr>
                                      <p:to>
                                        <p:strVal val="visible"/>
                                      </p:to>
                                    </p:set>
                                    <p:animEffect transition="in" filter="box(in)">
                                      <p:cBhvr>
                                        <p:cTn id="12" dur="500"/>
                                        <p:tgtEl>
                                          <p:spTgt spid="4700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19">
                                            <p:txEl>
                                              <p:pRg st="4" end="4"/>
                                            </p:txEl>
                                          </p:spTgt>
                                        </p:tgtEl>
                                        <p:attrNameLst>
                                          <p:attrName>style.visibility</p:attrName>
                                        </p:attrNameLst>
                                      </p:cBhvr>
                                      <p:to>
                                        <p:strVal val="visible"/>
                                      </p:to>
                                    </p:set>
                                    <p:animEffect transition="in" filter="box(in)">
                                      <p:cBhvr>
                                        <p:cTn id="17" dur="500"/>
                                        <p:tgtEl>
                                          <p:spTgt spid="4700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19">
                                            <p:txEl>
                                              <p:pRg st="5" end="5"/>
                                            </p:txEl>
                                          </p:spTgt>
                                        </p:tgtEl>
                                        <p:attrNameLst>
                                          <p:attrName>style.visibility</p:attrName>
                                        </p:attrNameLst>
                                      </p:cBhvr>
                                      <p:to>
                                        <p:strVal val="visible"/>
                                      </p:to>
                                    </p:set>
                                    <p:animEffect transition="in" filter="box(in)">
                                      <p:cBhvr>
                                        <p:cTn id="22" dur="500"/>
                                        <p:tgtEl>
                                          <p:spTgt spid="470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a:extLst>
              <a:ext uri="{FF2B5EF4-FFF2-40B4-BE49-F238E27FC236}">
                <a16:creationId xmlns:a16="http://schemas.microsoft.com/office/drawing/2014/main" id="{1A523694-0062-4C38-B7F8-71F2963A00D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AB6E03D-BE98-4912-AC40-63C754AB886A}"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27</a:t>
            </a:fld>
            <a:endParaRPr lang="en-GB" altLang="en-US" sz="1400">
              <a:latin typeface="Arial" panose="020B0604020202020204" pitchFamily="34" charset="0"/>
              <a:cs typeface="Arial" panose="020B0604020202020204" pitchFamily="34" charset="0"/>
            </a:endParaRPr>
          </a:p>
        </p:txBody>
      </p:sp>
      <p:sp>
        <p:nvSpPr>
          <p:cNvPr id="59396" name="Rectangle 2">
            <a:extLst>
              <a:ext uri="{FF2B5EF4-FFF2-40B4-BE49-F238E27FC236}">
                <a16:creationId xmlns:a16="http://schemas.microsoft.com/office/drawing/2014/main" id="{941AEBA2-3059-42A7-9957-6495311EBA16}"/>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Theorem on Linear Combination of gcd</a:t>
            </a:r>
          </a:p>
        </p:txBody>
      </p:sp>
      <p:sp>
        <p:nvSpPr>
          <p:cNvPr id="59397" name="Rectangle 3">
            <a:extLst>
              <a:ext uri="{FF2B5EF4-FFF2-40B4-BE49-F238E27FC236}">
                <a16:creationId xmlns:a16="http://schemas.microsoft.com/office/drawing/2014/main" id="{38D2D6D1-CFFD-4757-B9C6-82959E6E1A20}"/>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If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dirty="0">
                <a:ea typeface="ＭＳ 明朝" panose="02020609040205080304" pitchFamily="49" charset="-128"/>
              </a:rPr>
              <a:t>ℤ and not both equal zero, then gcd(</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exists and there exist </a:t>
            </a:r>
            <a:r>
              <a:rPr lang="en-US" altLang="en-US" sz="2400" i="1" dirty="0">
                <a:ea typeface="ＭＳ 明朝" panose="02020609040205080304" pitchFamily="49" charset="-128"/>
              </a:rPr>
              <a:t>m</a:t>
            </a:r>
            <a:r>
              <a:rPr lang="en-US" altLang="en-US" sz="2400" dirty="0">
                <a:ea typeface="ＭＳ 明朝" panose="02020609040205080304" pitchFamily="49" charset="-128"/>
              </a:rPr>
              <a:t>, </a:t>
            </a:r>
            <a:r>
              <a:rPr lang="en-US" altLang="en-US" sz="2400" i="1" dirty="0">
                <a:ea typeface="ＭＳ 明朝" panose="02020609040205080304" pitchFamily="49" charset="-128"/>
              </a:rPr>
              <a:t>n</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dirty="0">
                <a:ea typeface="ＭＳ 明朝" panose="02020609040205080304" pitchFamily="49" charset="-128"/>
              </a:rPr>
              <a:t>ℤ such that gcd(</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 </a:t>
            </a:r>
            <a:r>
              <a:rPr lang="en-US" altLang="en-US" sz="2400" i="1" dirty="0">
                <a:ea typeface="ＭＳ 明朝" panose="02020609040205080304" pitchFamily="49" charset="-128"/>
              </a:rPr>
              <a:t>ma</a:t>
            </a:r>
            <a:r>
              <a:rPr lang="en-US" altLang="en-US" sz="2400" dirty="0">
                <a:ea typeface="ＭＳ 明朝" panose="02020609040205080304" pitchFamily="49" charset="-128"/>
              </a:rPr>
              <a:t> + </a:t>
            </a:r>
            <a:r>
              <a:rPr lang="en-US" altLang="en-US" sz="2400" i="1" dirty="0" err="1">
                <a:ea typeface="ＭＳ 明朝" panose="02020609040205080304" pitchFamily="49" charset="-128"/>
              </a:rPr>
              <a:t>nb</a:t>
            </a:r>
            <a:r>
              <a:rPr lang="en-US" altLang="en-US" sz="2400" dirty="0" err="1">
                <a:ea typeface="ＭＳ 明朝" panose="02020609040205080304" pitchFamily="49" charset="-128"/>
              </a:rPr>
              <a:t>.</a:t>
            </a:r>
            <a:endParaRPr lang="en-US" altLang="en-US" sz="2400" dirty="0">
              <a:ea typeface="ＭＳ 明朝" panose="02020609040205080304" pitchFamily="4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a:extLst>
              <a:ext uri="{FF2B5EF4-FFF2-40B4-BE49-F238E27FC236}">
                <a16:creationId xmlns:a16="http://schemas.microsoft.com/office/drawing/2014/main" id="{938A6CDF-B5B8-4348-AC27-08D12080D7DA}"/>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A77AD3E-1269-4DE6-BC21-96D8F157FD27}"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28</a:t>
            </a:fld>
            <a:endParaRPr lang="en-GB" altLang="en-US" sz="1400">
              <a:latin typeface="Arial" panose="020B0604020202020204" pitchFamily="34" charset="0"/>
              <a:cs typeface="Arial" panose="020B0604020202020204" pitchFamily="34" charset="0"/>
            </a:endParaRPr>
          </a:p>
        </p:txBody>
      </p:sp>
      <p:sp>
        <p:nvSpPr>
          <p:cNvPr id="60420" name="Rectangle 2">
            <a:extLst>
              <a:ext uri="{FF2B5EF4-FFF2-40B4-BE49-F238E27FC236}">
                <a16:creationId xmlns:a16="http://schemas.microsoft.com/office/drawing/2014/main" id="{D3E438D7-38AC-4892-8B58-4AFE4E075CA1}"/>
              </a:ext>
            </a:extLst>
          </p:cNvPr>
          <p:cNvSpPr>
            <a:spLocks noGrp="1" noChangeArrowheads="1"/>
          </p:cNvSpPr>
          <p:nvPr>
            <p:ph type="title"/>
          </p:nvPr>
        </p:nvSpPr>
        <p:spPr>
          <a:xfrm>
            <a:off x="1524000" y="136525"/>
            <a:ext cx="9144000" cy="1143000"/>
          </a:xfrm>
        </p:spPr>
        <p:txBody>
          <a:bodyPr/>
          <a:lstStyle/>
          <a:p>
            <a:pPr eaLnBrk="1" hangingPunct="1"/>
            <a:r>
              <a:rPr lang="en-GB" altLang="en-US" sz="3200" b="1">
                <a:solidFill>
                  <a:schemeClr val="folHlink"/>
                </a:solidFill>
                <a:latin typeface="Times New Roman" panose="02020603050405020304" pitchFamily="18" charset="0"/>
                <a:cs typeface="Times New Roman" panose="02020603050405020304" pitchFamily="18" charset="0"/>
              </a:rPr>
              <a:t>Theorem on Linear Combination of gcd: Notes</a:t>
            </a:r>
          </a:p>
        </p:txBody>
      </p:sp>
      <p:sp>
        <p:nvSpPr>
          <p:cNvPr id="476163" name="Rectangle 3">
            <a:extLst>
              <a:ext uri="{FF2B5EF4-FFF2-40B4-BE49-F238E27FC236}">
                <a16:creationId xmlns:a16="http://schemas.microsoft.com/office/drawing/2014/main" id="{22B925AF-5B5C-41A7-9430-98DCD062CE7E}"/>
              </a:ext>
            </a:extLst>
          </p:cNvPr>
          <p:cNvSpPr>
            <a:spLocks noGrp="1" noChangeArrowheads="1"/>
          </p:cNvSpPr>
          <p:nvPr>
            <p:ph type="body" idx="1"/>
          </p:nvPr>
        </p:nvSpPr>
        <p:spPr>
          <a:xfrm>
            <a:off x="1981200" y="1771651"/>
            <a:ext cx="8229600" cy="4530725"/>
          </a:xfrm>
        </p:spPr>
        <p:txBody>
          <a:bodyPr/>
          <a:lstStyle/>
          <a:p>
            <a:pPr marL="0" indent="0">
              <a:buNone/>
              <a:defRPr/>
            </a:pPr>
            <a:r>
              <a:rPr lang="en-US" altLang="en-US" sz="2400" dirty="0">
                <a:ea typeface="MS Mincho" panose="02020609040205080304" pitchFamily="49" charset="-128"/>
              </a:rPr>
              <a:t>1.	The theorem says two things.</a:t>
            </a:r>
          </a:p>
          <a:p>
            <a:pPr marL="0" indent="0" defTabSz="674688">
              <a:buNone/>
              <a:defRPr/>
            </a:pPr>
            <a:r>
              <a:rPr lang="en-US" altLang="en-US" sz="2400" dirty="0">
                <a:ea typeface="MS Mincho" panose="02020609040205080304" pitchFamily="49" charset="-128"/>
              </a:rPr>
              <a:t>	(</a:t>
            </a:r>
            <a:r>
              <a:rPr lang="en-US" altLang="en-US" sz="2400" dirty="0" err="1">
                <a:ea typeface="MS Mincho" panose="02020609040205080304" pitchFamily="49" charset="-128"/>
              </a:rPr>
              <a:t>i</a:t>
            </a:r>
            <a:r>
              <a:rPr lang="en-US" altLang="en-US" sz="2400" dirty="0">
                <a:ea typeface="MS Mincho" panose="02020609040205080304" pitchFamily="49" charset="-128"/>
              </a:rPr>
              <a:t>)	gcd(</a:t>
            </a:r>
            <a:r>
              <a:rPr lang="en-US" altLang="en-US" sz="2400" i="1" dirty="0">
                <a:ea typeface="MS Mincho" panose="02020609040205080304" pitchFamily="49" charset="-128"/>
              </a:rPr>
              <a:t>a</a:t>
            </a:r>
            <a:r>
              <a:rPr lang="en-US" altLang="en-US" sz="2400" dirty="0">
                <a:ea typeface="MS Mincho" panose="02020609040205080304" pitchFamily="49" charset="-128"/>
              </a:rPr>
              <a:t>, </a:t>
            </a:r>
            <a:r>
              <a:rPr lang="en-US" altLang="en-US" sz="2400" i="1" dirty="0">
                <a:ea typeface="MS Mincho" panose="02020609040205080304" pitchFamily="49" charset="-128"/>
              </a:rPr>
              <a:t>b</a:t>
            </a:r>
            <a:r>
              <a:rPr lang="en-US" altLang="en-US" sz="2400" dirty="0">
                <a:ea typeface="MS Mincho" panose="02020609040205080304" pitchFamily="49" charset="-128"/>
              </a:rPr>
              <a:t>) always exists as long as both </a:t>
            </a:r>
            <a:r>
              <a:rPr lang="en-US" altLang="en-US" sz="2400" i="1" dirty="0">
                <a:ea typeface="MS Mincho" panose="02020609040205080304" pitchFamily="49" charset="-128"/>
              </a:rPr>
              <a:t>a</a:t>
            </a:r>
            <a:r>
              <a:rPr lang="en-US" altLang="en-US" sz="2400" dirty="0">
                <a:ea typeface="MS Mincho" panose="02020609040205080304" pitchFamily="49" charset="-128"/>
              </a:rPr>
              <a:t> and </a:t>
            </a:r>
            <a:r>
              <a:rPr lang="en-US" altLang="en-US" sz="2400" i="1" dirty="0">
                <a:ea typeface="MS Mincho" panose="02020609040205080304" pitchFamily="49" charset="-128"/>
              </a:rPr>
              <a:t>b</a:t>
            </a:r>
            <a:r>
              <a:rPr lang="en-US" altLang="en-US" sz="2400" dirty="0">
                <a:ea typeface="MS Mincho" panose="02020609040205080304" pitchFamily="49" charset="-128"/>
              </a:rPr>
              <a:t> are 		not both zero; and</a:t>
            </a:r>
          </a:p>
          <a:p>
            <a:pPr marL="0" indent="0">
              <a:buNone/>
              <a:defRPr/>
            </a:pPr>
            <a:r>
              <a:rPr lang="en-US" altLang="en-US" sz="2400" dirty="0">
                <a:ea typeface="MS Mincho" panose="02020609040205080304" pitchFamily="49" charset="-128"/>
              </a:rPr>
              <a:t>	(ii)	gcd(</a:t>
            </a:r>
            <a:r>
              <a:rPr lang="en-US" altLang="en-US" sz="2400" i="1" dirty="0">
                <a:ea typeface="MS Mincho" panose="02020609040205080304" pitchFamily="49" charset="-128"/>
              </a:rPr>
              <a:t>a</a:t>
            </a:r>
            <a:r>
              <a:rPr lang="en-US" altLang="en-US" sz="2400" dirty="0">
                <a:ea typeface="MS Mincho" panose="02020609040205080304" pitchFamily="49" charset="-128"/>
              </a:rPr>
              <a:t>, </a:t>
            </a:r>
            <a:r>
              <a:rPr lang="en-US" altLang="en-US" sz="2400" i="1" dirty="0">
                <a:ea typeface="MS Mincho" panose="02020609040205080304" pitchFamily="49" charset="-128"/>
              </a:rPr>
              <a:t>b</a:t>
            </a:r>
            <a:r>
              <a:rPr lang="en-US" altLang="en-US" sz="2400" dirty="0">
                <a:ea typeface="MS Mincho" panose="02020609040205080304" pitchFamily="49" charset="-128"/>
              </a:rPr>
              <a:t>) can be written as a </a:t>
            </a:r>
            <a:r>
              <a:rPr lang="en-US" altLang="en-US" sz="2400" i="1" dirty="0">
                <a:ea typeface="MS Mincho" panose="02020609040205080304" pitchFamily="49" charset="-128"/>
              </a:rPr>
              <a:t>linear combination </a:t>
            </a:r>
            <a:r>
              <a:rPr lang="en-US" altLang="en-US" sz="2400" dirty="0">
                <a:ea typeface="MS Mincho" panose="02020609040205080304" pitchFamily="49" charset="-128"/>
              </a:rPr>
              <a:t>of 		</a:t>
            </a:r>
            <a:r>
              <a:rPr lang="en-US" altLang="en-US" sz="2400" i="1" dirty="0">
                <a:ea typeface="MS Mincho" panose="02020609040205080304" pitchFamily="49" charset="-128"/>
              </a:rPr>
              <a:t>a</a:t>
            </a:r>
            <a:r>
              <a:rPr lang="en-US" altLang="en-US" sz="2400" dirty="0">
                <a:ea typeface="MS Mincho" panose="02020609040205080304" pitchFamily="49" charset="-128"/>
              </a:rPr>
              <a:t> and </a:t>
            </a:r>
            <a:r>
              <a:rPr lang="en-US" altLang="en-US" sz="2400" i="1" dirty="0">
                <a:ea typeface="MS Mincho" panose="02020609040205080304" pitchFamily="49" charset="-128"/>
              </a:rPr>
              <a:t>b</a:t>
            </a:r>
            <a:r>
              <a:rPr lang="en-US" altLang="en-US" sz="2400" dirty="0">
                <a:ea typeface="MS Mincho" panose="02020609040205080304" pitchFamily="49" charset="-128"/>
              </a:rPr>
              <a:t>.</a:t>
            </a:r>
          </a:p>
          <a:p>
            <a:pPr marL="0" indent="0">
              <a:buNone/>
              <a:defRPr/>
            </a:pPr>
            <a:endParaRPr lang="en-US" altLang="en-US" sz="2400" dirty="0">
              <a:ea typeface="MS Mincho" panose="02020609040205080304" pitchFamily="49" charset="-128"/>
            </a:endParaRPr>
          </a:p>
          <a:p>
            <a:pPr marL="901700" indent="-901700">
              <a:buNone/>
              <a:defRPr/>
            </a:pPr>
            <a:r>
              <a:rPr lang="en-US" altLang="en-US" sz="2400" dirty="0">
                <a:ea typeface="MS Mincho" panose="02020609040205080304" pitchFamily="49" charset="-128"/>
              </a:rPr>
              <a:t>2.	The proof to this theorem is similar to that of the Quotient-Remainder Theorem. The proof is not examinable.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box(in)">
                                      <p:cBhvr>
                                        <p:cTn id="7" dur="500"/>
                                        <p:tgtEl>
                                          <p:spTgt spid="4761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ox(in)">
                                      <p:cBhvr>
                                        <p:cTn id="12" dur="500"/>
                                        <p:tgtEl>
                                          <p:spTgt spid="4761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76163">
                                            <p:txEl>
                                              <p:pRg st="4" end="4"/>
                                            </p:txEl>
                                          </p:spTgt>
                                        </p:tgtEl>
                                        <p:attrNameLst>
                                          <p:attrName>style.visibility</p:attrName>
                                        </p:attrNameLst>
                                      </p:cBhvr>
                                      <p:to>
                                        <p:strVal val="visible"/>
                                      </p:to>
                                    </p:set>
                                    <p:animEffect transition="in" filter="box(in)">
                                      <p:cBhvr>
                                        <p:cTn id="17" dur="500"/>
                                        <p:tgtEl>
                                          <p:spTgt spid="476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5">
            <a:extLst>
              <a:ext uri="{FF2B5EF4-FFF2-40B4-BE49-F238E27FC236}">
                <a16:creationId xmlns:a16="http://schemas.microsoft.com/office/drawing/2014/main" id="{936E7A98-5302-4E8B-B384-326255A190CD}"/>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3A559DB-6432-4ACA-935E-4F96C7554F65}" type="slidenum">
              <a:rPr lang="en-GB" altLang="en-US" sz="1400">
                <a:latin typeface="Arial" panose="020B0604020202020204" pitchFamily="34" charset="0"/>
                <a:cs typeface="Arial" panose="020B0604020202020204" pitchFamily="34" charset="0"/>
              </a:rPr>
              <a:pPr algn="r" eaLnBrk="1" hangingPunct="1">
                <a:spcBef>
                  <a:spcPct val="0"/>
                </a:spcBef>
                <a:buFontTx/>
                <a:buNone/>
              </a:pPr>
              <a:t>29</a:t>
            </a:fld>
            <a:endParaRPr lang="en-GB" altLang="en-US" sz="1400">
              <a:latin typeface="Arial" panose="020B0604020202020204" pitchFamily="34" charset="0"/>
              <a:cs typeface="Arial" panose="020B0604020202020204" pitchFamily="34" charset="0"/>
            </a:endParaRPr>
          </a:p>
        </p:txBody>
      </p:sp>
      <p:sp>
        <p:nvSpPr>
          <p:cNvPr id="61444" name="Rectangle 2">
            <a:extLst>
              <a:ext uri="{FF2B5EF4-FFF2-40B4-BE49-F238E27FC236}">
                <a16:creationId xmlns:a16="http://schemas.microsoft.com/office/drawing/2014/main" id="{C2C27352-A495-448E-B97B-F275C77478FF}"/>
              </a:ext>
            </a:extLst>
          </p:cNvPr>
          <p:cNvSpPr>
            <a:spLocks noGrp="1" noChangeArrowheads="1"/>
          </p:cNvSpPr>
          <p:nvPr>
            <p:ph type="title"/>
          </p:nvPr>
        </p:nvSpPr>
        <p:spPr>
          <a:xfrm>
            <a:off x="1524000" y="136525"/>
            <a:ext cx="9144000" cy="1143000"/>
          </a:xfrm>
        </p:spPr>
        <p:txBody>
          <a:bodyPr/>
          <a:lstStyle/>
          <a:p>
            <a:pPr eaLnBrk="1" hangingPunct="1"/>
            <a:r>
              <a:rPr lang="en-GB" altLang="en-US" sz="3200" b="1">
                <a:solidFill>
                  <a:schemeClr val="folHlink"/>
                </a:solidFill>
                <a:latin typeface="Times New Roman" panose="02020603050405020304" pitchFamily="18" charset="0"/>
                <a:cs typeface="Times New Roman" panose="02020603050405020304" pitchFamily="18" charset="0"/>
              </a:rPr>
              <a:t>How to find Linear Combination of gcd?</a:t>
            </a:r>
          </a:p>
        </p:txBody>
      </p:sp>
      <p:sp>
        <p:nvSpPr>
          <p:cNvPr id="476163" name="Rectangle 3">
            <a:extLst>
              <a:ext uri="{FF2B5EF4-FFF2-40B4-BE49-F238E27FC236}">
                <a16:creationId xmlns:a16="http://schemas.microsoft.com/office/drawing/2014/main" id="{F5AF9405-643F-4911-A93B-1CBC41CC4424}"/>
              </a:ext>
            </a:extLst>
          </p:cNvPr>
          <p:cNvSpPr>
            <a:spLocks noGrp="1" noChangeArrowheads="1"/>
          </p:cNvSpPr>
          <p:nvPr>
            <p:ph type="body" idx="1"/>
          </p:nvPr>
        </p:nvSpPr>
        <p:spPr>
          <a:xfrm>
            <a:off x="1981200" y="1497014"/>
            <a:ext cx="8229600" cy="4530725"/>
          </a:xfrm>
        </p:spPr>
        <p:txBody>
          <a:bodyPr/>
          <a:lstStyle/>
          <a:p>
            <a:pPr marL="901700" indent="-901700">
              <a:buNone/>
              <a:defRPr/>
            </a:pPr>
            <a:r>
              <a:rPr lang="en-US" altLang="en-US" sz="2400" dirty="0">
                <a:ea typeface="MS Mincho" panose="02020609040205080304" pitchFamily="49" charset="-128"/>
              </a:rPr>
              <a:t>1.	Use </a:t>
            </a:r>
            <a:r>
              <a:rPr lang="en-GB" altLang="en-US" sz="2400" dirty="0"/>
              <a:t>Euclidean Algorithm to find the </a:t>
            </a:r>
            <a:r>
              <a:rPr lang="en-GB" altLang="en-US" sz="2400" dirty="0" err="1"/>
              <a:t>gcd</a:t>
            </a:r>
            <a:r>
              <a:rPr lang="en-GB" altLang="en-US" sz="2400" dirty="0"/>
              <a:t> step-by-step and write down the expression resulted from applying </a:t>
            </a:r>
            <a:r>
              <a:rPr lang="en-US" altLang="en-US" sz="2400" dirty="0">
                <a:sym typeface="Symbol" panose="05050102010706020507" pitchFamily="18" charset="2"/>
              </a:rPr>
              <a:t>quotient-remainder theorem in each step. </a:t>
            </a:r>
            <a:endParaRPr lang="en-US" altLang="en-US" sz="2400" dirty="0">
              <a:ea typeface="MS Mincho" panose="02020609040205080304" pitchFamily="49" charset="-128"/>
            </a:endParaRPr>
          </a:p>
          <a:p>
            <a:pPr marL="0" indent="0">
              <a:buNone/>
              <a:defRPr/>
            </a:pPr>
            <a:r>
              <a:rPr lang="en-US" altLang="en-US" sz="2400" dirty="0">
                <a:ea typeface="MS Mincho" panose="02020609040205080304" pitchFamily="49" charset="-128"/>
              </a:rPr>
              <a:t>	</a:t>
            </a:r>
          </a:p>
          <a:p>
            <a:pPr marL="901700" indent="-901700">
              <a:buNone/>
              <a:defRPr/>
            </a:pPr>
            <a:r>
              <a:rPr lang="en-US" altLang="en-US" sz="2400" dirty="0">
                <a:ea typeface="MS Mincho" panose="02020609040205080304" pitchFamily="49" charset="-128"/>
              </a:rPr>
              <a:t>2.	Work backwards systematically as shown in the next slide to get the linear combination of gcd.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box(in)">
                                      <p:cBhvr>
                                        <p:cTn id="7" dur="500"/>
                                        <p:tgtEl>
                                          <p:spTgt spid="4761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ox(in)">
                                      <p:cBhvr>
                                        <p:cTn id="12" dur="500"/>
                                        <p:tgtEl>
                                          <p:spTgt spid="476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a:extLst>
              <a:ext uri="{FF2B5EF4-FFF2-40B4-BE49-F238E27FC236}">
                <a16:creationId xmlns:a16="http://schemas.microsoft.com/office/drawing/2014/main" id="{A95FED44-7D47-47C1-9A1E-01261AF814F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C2ABF21-ACF4-414E-A12F-3D062AE05AA1}"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a:t>
            </a:fld>
            <a:endParaRPr lang="en-GB" altLang="en-US" sz="1400" dirty="0">
              <a:latin typeface="Arial" panose="020B0604020202020204" pitchFamily="34" charset="0"/>
              <a:cs typeface="Arial" panose="020B0604020202020204" pitchFamily="34" charset="0"/>
            </a:endParaRPr>
          </a:p>
        </p:txBody>
      </p:sp>
      <p:sp>
        <p:nvSpPr>
          <p:cNvPr id="14340" name="Rectangle 2">
            <a:extLst>
              <a:ext uri="{FF2B5EF4-FFF2-40B4-BE49-F238E27FC236}">
                <a16:creationId xmlns:a16="http://schemas.microsoft.com/office/drawing/2014/main" id="{FBF22BB2-E30F-49A3-AB15-C15279ADEC8D}"/>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Divisibility</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20867" name="Rectangle 3">
            <a:extLst>
              <a:ext uri="{FF2B5EF4-FFF2-40B4-BE49-F238E27FC236}">
                <a16:creationId xmlns:a16="http://schemas.microsoft.com/office/drawing/2014/main" id="{F5A2E16B-06EB-44BD-85D1-79D8DE121FB5}"/>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dirty="0"/>
              <a:t>If </a:t>
            </a:r>
            <a:r>
              <a:rPr lang="en-GB" altLang="en-US" sz="2400" i="1" dirty="0"/>
              <a:t>n</a:t>
            </a:r>
            <a:r>
              <a:rPr lang="en-GB" altLang="en-US" sz="2400" dirty="0"/>
              <a:t> and </a:t>
            </a:r>
            <a:r>
              <a:rPr lang="en-GB" altLang="en-US" sz="2400" i="1" dirty="0"/>
              <a:t>d</a:t>
            </a:r>
            <a:r>
              <a:rPr lang="en-GB" altLang="en-US" sz="2400" dirty="0"/>
              <a:t> are integers and </a:t>
            </a:r>
            <a:r>
              <a:rPr lang="en-GB" altLang="en-US" sz="2400" i="1" dirty="0"/>
              <a:t>d</a:t>
            </a:r>
            <a:r>
              <a:rPr lang="en-GB" altLang="en-US" sz="2400" dirty="0"/>
              <a:t> </a:t>
            </a:r>
            <a:r>
              <a:rPr lang="en-GB" altLang="en-US" sz="2400" dirty="0">
                <a:sym typeface="Symbol" panose="05050102010706020507" pitchFamily="18" charset="2"/>
              </a:rPr>
              <a:t> 0, then </a:t>
            </a:r>
            <a:r>
              <a:rPr lang="en-GB" altLang="en-US" sz="2400" i="1" dirty="0">
                <a:sym typeface="Symbol" panose="05050102010706020507" pitchFamily="18" charset="2"/>
              </a:rPr>
              <a:t>n is divisible by d</a:t>
            </a:r>
            <a:r>
              <a:rPr lang="en-GB" altLang="en-US" sz="2400" dirty="0">
                <a:sym typeface="Symbol" panose="05050102010706020507" pitchFamily="18" charset="2"/>
              </a:rPr>
              <a:t> if and only if </a:t>
            </a:r>
          </a:p>
          <a:p>
            <a:pPr marL="0" indent="0">
              <a:buNone/>
            </a:pPr>
            <a:r>
              <a:rPr lang="en-GB" altLang="en-US" sz="2400" dirty="0">
                <a:sym typeface="Symbol" panose="05050102010706020507" pitchFamily="18" charset="2"/>
              </a:rPr>
              <a:t>		</a:t>
            </a:r>
            <a:r>
              <a:rPr lang="en-GB" altLang="en-US" sz="2400" i="1" dirty="0">
                <a:sym typeface="Symbol" panose="05050102010706020507" pitchFamily="18" charset="2"/>
              </a:rPr>
              <a:t>n</a:t>
            </a:r>
            <a:r>
              <a:rPr lang="en-GB" altLang="en-US" sz="2400" dirty="0">
                <a:sym typeface="Symbol" panose="05050102010706020507" pitchFamily="18" charset="2"/>
              </a:rPr>
              <a:t> = </a:t>
            </a:r>
            <a:r>
              <a:rPr lang="en-GB" altLang="en-US" sz="2400" i="1" dirty="0">
                <a:sym typeface="Symbol" panose="05050102010706020507" pitchFamily="18" charset="2"/>
              </a:rPr>
              <a:t>d</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US" altLang="en-US" sz="2400" dirty="0">
                <a:sym typeface="Symbol" panose="05050102010706020507" pitchFamily="18" charset="2"/>
              </a:rPr>
              <a:t> 	for some </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en-US" sz="2400" dirty="0">
                <a:latin typeface="ＭＳ 明朝" panose="02020609040205080304" pitchFamily="49" charset="-128"/>
                <a:ea typeface="ＭＳ 明朝" panose="02020609040205080304" pitchFamily="49" charset="-128"/>
              </a:rPr>
              <a:t>ℤ</a:t>
            </a:r>
            <a:r>
              <a:rPr lang="en-US" altLang="en-US" sz="2400" dirty="0">
                <a:ea typeface="ＭＳ 明朝" panose="02020609040205080304" pitchFamily="49" charset="-128"/>
              </a:rPr>
              <a:t>. </a:t>
            </a:r>
          </a:p>
          <a:p>
            <a:pPr marL="0" indent="0">
              <a:buNone/>
            </a:pPr>
            <a:endParaRPr lang="en-US" altLang="en-US" sz="2400" dirty="0">
              <a:ea typeface="ＭＳ 明朝" panose="02020609040205080304" pitchFamily="49" charset="-128"/>
            </a:endParaRPr>
          </a:p>
          <a:p>
            <a:pPr marL="0" indent="0">
              <a:buNone/>
            </a:pPr>
            <a:r>
              <a:rPr lang="en-US" altLang="en-US" sz="2400" dirty="0">
                <a:ea typeface="ＭＳ 明朝" panose="02020609040205080304" pitchFamily="49" charset="-128"/>
              </a:rPr>
              <a:t>We write </a:t>
            </a:r>
            <a:r>
              <a:rPr lang="en-US" altLang="en-US" sz="2400" b="1" i="1" dirty="0">
                <a:solidFill>
                  <a:srgbClr val="0070C0"/>
                </a:solidFill>
                <a:ea typeface="ＭＳ 明朝" panose="02020609040205080304" pitchFamily="49" charset="-128"/>
              </a:rPr>
              <a:t>d</a:t>
            </a:r>
            <a:r>
              <a:rPr lang="en-US" altLang="en-US" sz="2400" b="1" dirty="0">
                <a:solidFill>
                  <a:srgbClr val="0070C0"/>
                </a:solidFill>
                <a:ea typeface="ＭＳ 明朝" panose="02020609040205080304" pitchFamily="49" charset="-128"/>
              </a:rPr>
              <a:t> | </a:t>
            </a:r>
            <a:r>
              <a:rPr lang="en-US" altLang="en-US" sz="2400" b="1" i="1" dirty="0">
                <a:solidFill>
                  <a:srgbClr val="0070C0"/>
                </a:solidFill>
                <a:ea typeface="ＭＳ 明朝" panose="02020609040205080304" pitchFamily="49" charset="-128"/>
              </a:rPr>
              <a:t>n</a:t>
            </a:r>
            <a:r>
              <a:rPr lang="en-US" altLang="en-US" sz="2400" b="1" dirty="0">
                <a:solidFill>
                  <a:srgbClr val="0070C0"/>
                </a:solidFill>
                <a:ea typeface="ＭＳ 明朝" panose="02020609040205080304" pitchFamily="49" charset="-128"/>
              </a:rPr>
              <a:t> </a:t>
            </a:r>
            <a:r>
              <a:rPr lang="en-US" altLang="en-US" sz="2400" dirty="0">
                <a:ea typeface="ＭＳ 明朝" panose="02020609040205080304" pitchFamily="49" charset="-128"/>
              </a:rPr>
              <a:t>and say that </a:t>
            </a:r>
            <a:r>
              <a:rPr lang="en-US" altLang="en-US" sz="2400" b="1" i="1" dirty="0">
                <a:solidFill>
                  <a:srgbClr val="0070C0"/>
                </a:solidFill>
                <a:ea typeface="ＭＳ 明朝" panose="02020609040205080304" pitchFamily="49" charset="-128"/>
              </a:rPr>
              <a:t>d divides n (n is divisible by d)</a:t>
            </a:r>
            <a:r>
              <a:rPr lang="en-US" altLang="en-US" sz="2400" dirty="0">
                <a:ea typeface="ＭＳ 明朝" panose="02020609040205080304" pitchFamily="49" charset="-128"/>
              </a:rPr>
              <a:t>.</a:t>
            </a:r>
            <a:endParaRPr lang="en-GB" altLang="en-US" sz="2400" dirty="0">
              <a:sym typeface="Symbol" panose="05050102010706020507" pitchFamily="18" charset="2"/>
            </a:endParaRPr>
          </a:p>
          <a:p>
            <a:pPr marL="0" indent="0">
              <a:buNone/>
            </a:pPr>
            <a:endParaRPr lang="en-GB" altLang="en-US" sz="2400" dirty="0"/>
          </a:p>
          <a:p>
            <a:pPr marL="0" indent="0">
              <a:buNone/>
            </a:pPr>
            <a:r>
              <a:rPr lang="en-GB" altLang="en-US" sz="2400" dirty="0"/>
              <a:t>In logic notation, the definition of divisibility is written</a:t>
            </a:r>
          </a:p>
          <a:p>
            <a:pPr marL="0" indent="0">
              <a:buNone/>
            </a:pPr>
            <a:r>
              <a:rPr lang="en-GB" altLang="en-US" sz="2400" dirty="0"/>
              <a:t>		</a:t>
            </a:r>
            <a:r>
              <a:rPr lang="en-GB" altLang="en-US" sz="2400" i="1" dirty="0"/>
              <a:t>d</a:t>
            </a:r>
            <a:r>
              <a:rPr lang="en-GB" altLang="en-US" sz="2400" dirty="0"/>
              <a:t> | </a:t>
            </a:r>
            <a:r>
              <a:rPr lang="en-GB" altLang="en-US" sz="2400" i="1" dirty="0"/>
              <a:t>n</a:t>
            </a:r>
            <a:r>
              <a:rPr lang="en-GB"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n </a:t>
            </a:r>
            <a:r>
              <a:rPr lang="en-GB" altLang="en-US" sz="2400" dirty="0">
                <a:sym typeface="Symbol" panose="05050102010706020507" pitchFamily="18" charset="2"/>
              </a:rPr>
              <a:t>= </a:t>
            </a:r>
            <a:r>
              <a:rPr lang="en-GB" altLang="en-US" sz="2400" i="1" dirty="0">
                <a:sym typeface="Symbol" panose="05050102010706020507" pitchFamily="18" charset="2"/>
              </a:rPr>
              <a:t>dk</a:t>
            </a:r>
            <a:r>
              <a:rPr lang="en-GB" altLang="en-US" sz="2400" dirty="0">
                <a:sym typeface="Symbol" panose="05050102010706020507" pitchFamily="18" charset="2"/>
              </a:rPr>
              <a:t>.</a:t>
            </a:r>
            <a:endParaRPr lang="en-GB" altLang="en-US" sz="2400" dirty="0"/>
          </a:p>
          <a:p>
            <a:pPr marL="0" indent="0">
              <a:buNone/>
            </a:pPr>
            <a:r>
              <a:rPr lang="en-GB"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box(in)">
                                      <p:cBhvr>
                                        <p:cTn id="7" dur="500"/>
                                        <p:tgtEl>
                                          <p:spTgt spid="420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0867">
                                            <p:txEl>
                                              <p:pRg st="5" end="5"/>
                                            </p:txEl>
                                          </p:spTgt>
                                        </p:tgtEl>
                                        <p:attrNameLst>
                                          <p:attrName>style.visibility</p:attrName>
                                        </p:attrNameLst>
                                      </p:cBhvr>
                                      <p:to>
                                        <p:strVal val="visible"/>
                                      </p:to>
                                    </p:set>
                                    <p:animEffect transition="in" filter="box(in)">
                                      <p:cBhvr>
                                        <p:cTn id="17" dur="500"/>
                                        <p:tgtEl>
                                          <p:spTgt spid="4208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0867">
                                            <p:txEl>
                                              <p:pRg st="6" end="6"/>
                                            </p:txEl>
                                          </p:spTgt>
                                        </p:tgtEl>
                                        <p:attrNameLst>
                                          <p:attrName>style.visibility</p:attrName>
                                        </p:attrNameLst>
                                      </p:cBhvr>
                                      <p:to>
                                        <p:strVal val="visible"/>
                                      </p:to>
                                    </p:set>
                                    <p:animEffect transition="in" filter="box(in)">
                                      <p:cBhvr>
                                        <p:cTn id="22"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a:extLst>
              <a:ext uri="{FF2B5EF4-FFF2-40B4-BE49-F238E27FC236}">
                <a16:creationId xmlns:a16="http://schemas.microsoft.com/office/drawing/2014/main" id="{48675C83-42B1-4988-8104-0F4FCDB29BAE}"/>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02F5B36-1A2D-4EBF-B0A1-C25AE8484489}"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30</a:t>
            </a:fld>
            <a:endParaRPr lang="en-GB" altLang="en-US" sz="1400">
              <a:latin typeface="Arial" panose="020B0604020202020204" pitchFamily="34" charset="0"/>
              <a:cs typeface="Arial" panose="020B0604020202020204" pitchFamily="34" charset="0"/>
            </a:endParaRPr>
          </a:p>
        </p:txBody>
      </p:sp>
      <p:sp>
        <p:nvSpPr>
          <p:cNvPr id="62468" name="Rectangle 2">
            <a:extLst>
              <a:ext uri="{FF2B5EF4-FFF2-40B4-BE49-F238E27FC236}">
                <a16:creationId xmlns:a16="http://schemas.microsoft.com/office/drawing/2014/main" id="{AE2A0CA7-DE8C-4BBA-8DD3-8FCA334F81C7}"/>
              </a:ext>
            </a:extLst>
          </p:cNvPr>
          <p:cNvSpPr>
            <a:spLocks noGrp="1" noChangeArrowheads="1"/>
          </p:cNvSpPr>
          <p:nvPr>
            <p:ph type="title"/>
          </p:nvPr>
        </p:nvSpPr>
        <p:spPr>
          <a:xfrm>
            <a:off x="2095500" y="-1"/>
            <a:ext cx="8572500" cy="587375"/>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Find Linear Combination of </a:t>
            </a:r>
            <a:r>
              <a:rPr lang="en-GB" altLang="en-US" sz="3600" b="1" dirty="0" err="1">
                <a:solidFill>
                  <a:schemeClr val="folHlink"/>
                </a:solidFill>
                <a:latin typeface="Times New Roman" panose="02020603050405020304" pitchFamily="18" charset="0"/>
                <a:cs typeface="Times New Roman" panose="02020603050405020304" pitchFamily="18" charset="0"/>
              </a:rPr>
              <a:t>gcd</a:t>
            </a:r>
            <a:r>
              <a:rPr lang="en-GB" altLang="en-US" sz="3600" b="1" dirty="0">
                <a:solidFill>
                  <a:schemeClr val="folHlink"/>
                </a:solidFill>
                <a:latin typeface="Times New Roman" panose="02020603050405020304" pitchFamily="18" charset="0"/>
                <a:cs typeface="Times New Roman" panose="02020603050405020304" pitchFamily="18" charset="0"/>
              </a:rPr>
              <a:t>: Example</a:t>
            </a:r>
          </a:p>
        </p:txBody>
      </p:sp>
      <p:sp>
        <p:nvSpPr>
          <p:cNvPr id="466947" name="Rectangle 3">
            <a:extLst>
              <a:ext uri="{FF2B5EF4-FFF2-40B4-BE49-F238E27FC236}">
                <a16:creationId xmlns:a16="http://schemas.microsoft.com/office/drawing/2014/main" id="{D74CC3B9-1194-4148-8CAA-050F57C1B102}"/>
              </a:ext>
            </a:extLst>
          </p:cNvPr>
          <p:cNvSpPr>
            <a:spLocks noGrp="1" noChangeArrowheads="1"/>
          </p:cNvSpPr>
          <p:nvPr>
            <p:ph type="body" idx="1"/>
          </p:nvPr>
        </p:nvSpPr>
        <p:spPr>
          <a:xfrm>
            <a:off x="32091" y="605254"/>
            <a:ext cx="8245635" cy="6270625"/>
          </a:xfrm>
        </p:spPr>
        <p:txBody>
          <a:bodyPr>
            <a:normAutofit lnSpcReduction="10000"/>
          </a:bodyPr>
          <a:lstStyle/>
          <a:p>
            <a:pPr marL="0" indent="0">
              <a:buNone/>
              <a:defRPr/>
            </a:pPr>
            <a:r>
              <a:rPr lang="en-US" altLang="en-US" sz="2400" dirty="0">
                <a:sym typeface="Symbol" panose="05050102010706020507" pitchFamily="18" charset="2"/>
              </a:rPr>
              <a:t>Finding linear combination of </a:t>
            </a:r>
            <a:r>
              <a:rPr lang="en-US" altLang="en-US" sz="2400" dirty="0" err="1">
                <a:sym typeface="Symbol" panose="05050102010706020507" pitchFamily="18" charset="2"/>
              </a:rPr>
              <a:t>gcd</a:t>
            </a:r>
            <a:r>
              <a:rPr lang="en-US" altLang="en-US" sz="2400" dirty="0">
                <a:sym typeface="Symbol" panose="05050102010706020507" pitchFamily="18" charset="2"/>
              </a:rPr>
              <a:t> for 7854 and 2772. </a:t>
            </a:r>
          </a:p>
          <a:p>
            <a:pPr marL="0" indent="0">
              <a:buNone/>
              <a:defRPr/>
            </a:pPr>
            <a:endParaRPr lang="en-US" altLang="en-US" sz="800" dirty="0">
              <a:sym typeface="Symbol" panose="05050102010706020507" pitchFamily="18" charset="2"/>
            </a:endParaRPr>
          </a:p>
          <a:p>
            <a:pPr marL="0" indent="0">
              <a:buNone/>
              <a:defRPr/>
            </a:pPr>
            <a:r>
              <a:rPr lang="en-US" altLang="en-US" sz="2400" dirty="0">
                <a:sym typeface="Symbol" panose="05050102010706020507" pitchFamily="18" charset="2"/>
              </a:rPr>
              <a:t>Using Euclidean Algo, we compute gcd(7854, 2772) as follows:</a:t>
            </a:r>
          </a:p>
          <a:p>
            <a:pPr marL="0" indent="0">
              <a:buNone/>
              <a:defRPr/>
            </a:pPr>
            <a:r>
              <a:rPr lang="en-US" altLang="en-US" sz="2400" dirty="0">
                <a:sym typeface="Symbol" panose="05050102010706020507" pitchFamily="18" charset="2"/>
              </a:rPr>
              <a:t>		        7854 = 2772  2 + 2310  ------- (1)</a:t>
            </a:r>
          </a:p>
          <a:p>
            <a:pPr marL="0" indent="0">
              <a:buNone/>
              <a:defRPr/>
            </a:pPr>
            <a:r>
              <a:rPr lang="en-US" altLang="en-US" sz="2400" dirty="0">
                <a:sym typeface="Symbol" panose="05050102010706020507" pitchFamily="18" charset="2"/>
              </a:rPr>
              <a:t>	                    2772 = 2310  1 + 462    -------(2)</a:t>
            </a:r>
          </a:p>
          <a:p>
            <a:pPr marL="0" indent="0">
              <a:buNone/>
              <a:defRPr/>
            </a:pPr>
            <a:r>
              <a:rPr lang="en-US" altLang="en-US" sz="2400" dirty="0">
                <a:sym typeface="Symbol" panose="05050102010706020507" pitchFamily="18" charset="2"/>
              </a:rPr>
              <a:t>		        2310 = 462  5 + 0</a:t>
            </a:r>
          </a:p>
          <a:p>
            <a:pPr marL="0" indent="0">
              <a:buNone/>
              <a:defRPr/>
            </a:pPr>
            <a:r>
              <a:rPr lang="en-US" altLang="en-US" sz="2400" dirty="0">
                <a:sym typeface="Symbol" panose="05050102010706020507" pitchFamily="18" charset="2"/>
              </a:rPr>
              <a:t> Hence, gcd(7854, 2772) = </a:t>
            </a:r>
            <a:r>
              <a:rPr lang="en-US" altLang="en-US" sz="2400" dirty="0" err="1">
                <a:sym typeface="Symbol" panose="05050102010706020507" pitchFamily="18" charset="2"/>
              </a:rPr>
              <a:t>gcd</a:t>
            </a:r>
            <a:r>
              <a:rPr lang="en-US" altLang="en-US" sz="2400" dirty="0">
                <a:sym typeface="Symbol" panose="05050102010706020507" pitchFamily="18" charset="2"/>
              </a:rPr>
              <a:t>(2772, 2310) = gcd(462, 0) = 462</a:t>
            </a:r>
          </a:p>
          <a:p>
            <a:pPr marL="0" indent="0">
              <a:buNone/>
              <a:defRPr/>
            </a:pPr>
            <a:r>
              <a:rPr lang="en-US" altLang="en-US" sz="2400" dirty="0">
                <a:sym typeface="Symbol" panose="05050102010706020507" pitchFamily="18" charset="2"/>
              </a:rPr>
              <a:t>  (1)                        2310 = 7854 - 2772  2   --------(3)</a:t>
            </a:r>
          </a:p>
          <a:p>
            <a:pPr marL="0" indent="0">
              <a:buNone/>
              <a:defRPr/>
            </a:pPr>
            <a:r>
              <a:rPr lang="en-US" altLang="en-US" sz="2400" dirty="0">
                <a:sym typeface="Symbol" panose="05050102010706020507" pitchFamily="18" charset="2"/>
              </a:rPr>
              <a:t>  (2)                        462 = 2772 - 2310  1    --------(4)</a:t>
            </a:r>
          </a:p>
          <a:p>
            <a:pPr marL="0" indent="0">
              <a:buNone/>
              <a:defRPr/>
            </a:pPr>
            <a:r>
              <a:rPr lang="en-US" altLang="en-US" sz="2400" dirty="0">
                <a:sym typeface="Symbol" panose="05050102010706020507" pitchFamily="18" charset="2"/>
              </a:rPr>
              <a:t>Work backwards from (4), we get:</a:t>
            </a:r>
          </a:p>
          <a:p>
            <a:pPr marL="400050" lvl="1" indent="0">
              <a:buNone/>
              <a:defRPr/>
            </a:pPr>
            <a:r>
              <a:rPr lang="en-US" altLang="en-US" dirty="0">
                <a:sym typeface="Symbol" panose="05050102010706020507" pitchFamily="18" charset="2"/>
              </a:rPr>
              <a:t>        462 = 2772 - 2310  1                        (from (4))</a:t>
            </a:r>
          </a:p>
          <a:p>
            <a:pPr marL="400050" lvl="1" indent="0">
              <a:buNone/>
              <a:defRPr/>
            </a:pPr>
            <a:r>
              <a:rPr lang="en-US" altLang="en-US" dirty="0">
                <a:sym typeface="Symbol" panose="05050102010706020507" pitchFamily="18" charset="2"/>
              </a:rPr>
              <a:t>              = 2772 – (7854 - 2772  2) 1     (from (3))</a:t>
            </a:r>
          </a:p>
          <a:p>
            <a:pPr marL="400050" lvl="1" indent="0">
              <a:buNone/>
              <a:defRPr/>
            </a:pPr>
            <a:r>
              <a:rPr lang="en-US" altLang="en-US" dirty="0">
                <a:sym typeface="Symbol" panose="05050102010706020507" pitchFamily="18" charset="2"/>
              </a:rPr>
              <a:t>		= 7854  (-1)  + 2772  3</a:t>
            </a:r>
          </a:p>
          <a:p>
            <a:pPr marL="400050" lvl="1" indent="0">
              <a:buNone/>
              <a:defRPr/>
            </a:pPr>
            <a:r>
              <a:rPr lang="en-US" altLang="en-US" dirty="0">
                <a:sym typeface="Symbol" panose="05050102010706020507" pitchFamily="18" charset="2"/>
              </a:rPr>
              <a:t>              = (-1)  7854 + 3  2772</a:t>
            </a:r>
          </a:p>
          <a:p>
            <a:pPr marL="0" indent="0">
              <a:buNone/>
              <a:defRPr/>
            </a:pPr>
            <a:r>
              <a:rPr lang="en-US" altLang="en-US" sz="2400" dirty="0">
                <a:sym typeface="Symbol" panose="05050102010706020507" pitchFamily="18" charset="2"/>
              </a:rPr>
              <a:t>Hence, the linear combination of gcd for 7854 and 2772 is:</a:t>
            </a:r>
          </a:p>
          <a:p>
            <a:pPr marL="400050" lvl="1" indent="0">
              <a:buNone/>
              <a:defRPr/>
            </a:pPr>
            <a:r>
              <a:rPr lang="en-US" altLang="en-US" dirty="0">
                <a:sym typeface="Symbol" panose="05050102010706020507" pitchFamily="18" charset="2"/>
              </a:rPr>
              <a:t>        462 = (-1)  7854 + 3  2772</a:t>
            </a:r>
          </a:p>
          <a:p>
            <a:pPr marL="57150" indent="0">
              <a:buNone/>
              <a:defRPr/>
            </a:pPr>
            <a:endParaRPr lang="en-US" altLang="en-US" dirty="0">
              <a:sym typeface="Symbol" panose="05050102010706020507" pitchFamily="18" charset="2"/>
            </a:endParaRPr>
          </a:p>
        </p:txBody>
      </p:sp>
      <p:sp>
        <p:nvSpPr>
          <p:cNvPr id="4" name="TextBox 3">
            <a:extLst>
              <a:ext uri="{FF2B5EF4-FFF2-40B4-BE49-F238E27FC236}">
                <a16:creationId xmlns:a16="http://schemas.microsoft.com/office/drawing/2014/main" id="{4A85013C-7DF2-40B7-8647-883B1B9975ED}"/>
              </a:ext>
            </a:extLst>
          </p:cNvPr>
          <p:cNvSpPr txBox="1"/>
          <p:nvPr/>
        </p:nvSpPr>
        <p:spPr>
          <a:xfrm>
            <a:off x="9861430" y="2053389"/>
            <a:ext cx="461665" cy="92398"/>
          </a:xfrm>
          <a:prstGeom prst="rect">
            <a:avLst/>
          </a:prstGeom>
          <a:noFill/>
        </p:spPr>
        <p:txBody>
          <a:bodyPr vert="eaVert" wrap="none" rtlCol="0">
            <a:spAutoFit/>
          </a:bodyPr>
          <a:lstStyle/>
          <a:p>
            <a:endParaRPr lang="en-SG" dirty="0"/>
          </a:p>
        </p:txBody>
      </p:sp>
      <p:sp>
        <p:nvSpPr>
          <p:cNvPr id="5" name="TextBox 4">
            <a:extLst>
              <a:ext uri="{FF2B5EF4-FFF2-40B4-BE49-F238E27FC236}">
                <a16:creationId xmlns:a16="http://schemas.microsoft.com/office/drawing/2014/main" id="{04A4C302-547A-4172-B243-9DAB1A27B95D}"/>
              </a:ext>
            </a:extLst>
          </p:cNvPr>
          <p:cNvSpPr txBox="1"/>
          <p:nvPr/>
        </p:nvSpPr>
        <p:spPr>
          <a:xfrm>
            <a:off x="8373986" y="2442251"/>
            <a:ext cx="3673628" cy="2339102"/>
          </a:xfrm>
          <a:prstGeom prst="rect">
            <a:avLst/>
          </a:prstGeom>
          <a:noFill/>
          <a:ln>
            <a:solidFill>
              <a:srgbClr val="00B050"/>
            </a:solidFill>
          </a:ln>
        </p:spPr>
        <p:txBody>
          <a:bodyPr wrap="square" rtlCol="0">
            <a:spAutoFit/>
          </a:bodyPr>
          <a:lstStyle/>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000" u="sng" dirty="0">
                <a:solidFill>
                  <a:srgbClr val="00B050"/>
                </a:solidFill>
                <a:sym typeface="Symbol" panose="05050102010706020507" pitchFamily="18" charset="2"/>
              </a:rPr>
              <a:t>Note:</a:t>
            </a: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000" dirty="0">
                <a:solidFill>
                  <a:srgbClr val="00B050"/>
                </a:solidFill>
                <a:sym typeface="Symbol" panose="05050102010706020507" pitchFamily="18" charset="2"/>
              </a:rPr>
              <a:t>2772 – (7854 - 2772  2) 1</a:t>
            </a: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sz="2000" dirty="0">
                <a:solidFill>
                  <a:srgbClr val="00B050"/>
                </a:solidFill>
                <a:sym typeface="Symbol" panose="05050102010706020507" pitchFamily="18" charset="2"/>
              </a:rPr>
              <a:t>= 2772 – 7854 + 2772</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 2   1</a:t>
            </a: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sz="2000" dirty="0">
                <a:solidFill>
                  <a:srgbClr val="00B050"/>
                </a:solidFill>
                <a:sym typeface="Symbol" panose="05050102010706020507" pitchFamily="18" charset="2"/>
              </a:rPr>
              <a:t>= – 7854 + 2772 </a:t>
            </a:r>
            <a:r>
              <a:rPr kumimoji="0" 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+ 2772</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 2</a:t>
            </a:r>
          </a:p>
          <a:p>
            <a:pPr marL="400050" lvl="1" defTabSz="685800">
              <a:lnSpc>
                <a:spcPct val="90000"/>
              </a:lnSpc>
              <a:spcBef>
                <a:spcPts val="375"/>
              </a:spcBef>
              <a:defRPr/>
            </a:pPr>
            <a:r>
              <a:rPr lang="en-US" sz="2000" dirty="0">
                <a:solidFill>
                  <a:srgbClr val="00B050"/>
                </a:solidFill>
                <a:sym typeface="Symbol" panose="05050102010706020507" pitchFamily="18" charset="2"/>
              </a:rPr>
              <a:t>= – 7854 + 2772</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a:t>
            </a:r>
            <a:r>
              <a:rPr lang="en-US" sz="2000" dirty="0">
                <a:solidFill>
                  <a:srgbClr val="00B050"/>
                </a:solidFill>
                <a:sym typeface="Symbol" panose="05050102010706020507" pitchFamily="18" charset="2"/>
              </a:rPr>
              <a:t> (1 +2)</a:t>
            </a:r>
            <a:endPar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endParaRPr>
          </a:p>
          <a:p>
            <a:pPr marL="400050" lvl="1" defTabSz="685800">
              <a:lnSpc>
                <a:spcPct val="90000"/>
              </a:lnSpc>
              <a:spcBef>
                <a:spcPts val="375"/>
              </a:spcBef>
              <a:defRPr/>
            </a:pPr>
            <a:r>
              <a:rPr lang="en-US" sz="2000" dirty="0">
                <a:solidFill>
                  <a:srgbClr val="00B050"/>
                </a:solidFill>
                <a:sym typeface="Symbol" panose="05050102010706020507" pitchFamily="18" charset="2"/>
              </a:rPr>
              <a:t>= – 7854 + 2772</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a:t>
            </a:r>
            <a:r>
              <a:rPr lang="en-US" sz="2000" dirty="0">
                <a:solidFill>
                  <a:srgbClr val="00B050"/>
                </a:solidFill>
                <a:sym typeface="Symbol" panose="05050102010706020507" pitchFamily="18" charset="2"/>
              </a:rPr>
              <a:t> 3</a:t>
            </a: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000" dirty="0">
                <a:solidFill>
                  <a:srgbClr val="00B050"/>
                </a:solidFill>
                <a:sym typeface="Symbol" panose="05050102010706020507" pitchFamily="18" charset="2"/>
              </a:rPr>
              <a:t>= (</a:t>
            </a:r>
            <a:r>
              <a:rPr lang="en-US" sz="2000" dirty="0">
                <a:solidFill>
                  <a:srgbClr val="00B050"/>
                </a:solidFill>
                <a:sym typeface="Symbol" panose="05050102010706020507" pitchFamily="18" charset="2"/>
              </a:rPr>
              <a:t>–1) </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a:t>
            </a:r>
            <a:r>
              <a:rPr lang="en-US" sz="2000" dirty="0">
                <a:solidFill>
                  <a:srgbClr val="00B050"/>
                </a:solidFill>
                <a:sym typeface="Symbol" panose="05050102010706020507" pitchFamily="18" charset="2"/>
              </a:rPr>
              <a:t>7854 + 3</a:t>
            </a:r>
            <a:r>
              <a:rPr kumimoji="0" lang="en-US" altLang="en-US" sz="2000" b="0" i="0" u="none" strike="noStrike" kern="1200" cap="none" spc="0" normalizeH="0" baseline="0" noProof="0" dirty="0">
                <a:ln>
                  <a:noFill/>
                </a:ln>
                <a:solidFill>
                  <a:srgbClr val="00B050"/>
                </a:solidFill>
                <a:effectLst/>
                <a:uLnTx/>
                <a:uFillTx/>
                <a:ea typeface="+mn-ea"/>
                <a:cs typeface="+mn-cs"/>
                <a:sym typeface="Symbol" panose="05050102010706020507" pitchFamily="18" charset="2"/>
              </a:rPr>
              <a:t>  2772</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6947">
                                            <p:txEl>
                                              <p:pRg st="2" end="2"/>
                                            </p:txEl>
                                          </p:spTgt>
                                        </p:tgtEl>
                                        <p:attrNameLst>
                                          <p:attrName>style.visibility</p:attrName>
                                        </p:attrNameLst>
                                      </p:cBhvr>
                                      <p:to>
                                        <p:strVal val="visible"/>
                                      </p:to>
                                    </p:set>
                                    <p:animEffect transition="in" filter="box(in)">
                                      <p:cBhvr>
                                        <p:cTn id="7" dur="500"/>
                                        <p:tgtEl>
                                          <p:spTgt spid="4669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6947">
                                            <p:txEl>
                                              <p:pRg st="3" end="3"/>
                                            </p:txEl>
                                          </p:spTgt>
                                        </p:tgtEl>
                                        <p:attrNameLst>
                                          <p:attrName>style.visibility</p:attrName>
                                        </p:attrNameLst>
                                      </p:cBhvr>
                                      <p:to>
                                        <p:strVal val="visible"/>
                                      </p:to>
                                    </p:set>
                                    <p:animEffect transition="in" filter="box(in)">
                                      <p:cBhvr>
                                        <p:cTn id="12" dur="500"/>
                                        <p:tgtEl>
                                          <p:spTgt spid="4669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6947">
                                            <p:txEl>
                                              <p:pRg st="4" end="4"/>
                                            </p:txEl>
                                          </p:spTgt>
                                        </p:tgtEl>
                                        <p:attrNameLst>
                                          <p:attrName>style.visibility</p:attrName>
                                        </p:attrNameLst>
                                      </p:cBhvr>
                                      <p:to>
                                        <p:strVal val="visible"/>
                                      </p:to>
                                    </p:set>
                                    <p:animEffect transition="in" filter="box(in)">
                                      <p:cBhvr>
                                        <p:cTn id="17" dur="500"/>
                                        <p:tgtEl>
                                          <p:spTgt spid="4669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6947">
                                            <p:txEl>
                                              <p:pRg st="5" end="5"/>
                                            </p:txEl>
                                          </p:spTgt>
                                        </p:tgtEl>
                                        <p:attrNameLst>
                                          <p:attrName>style.visibility</p:attrName>
                                        </p:attrNameLst>
                                      </p:cBhvr>
                                      <p:to>
                                        <p:strVal val="visible"/>
                                      </p:to>
                                    </p:set>
                                    <p:animEffect transition="in" filter="box(in)">
                                      <p:cBhvr>
                                        <p:cTn id="22" dur="500"/>
                                        <p:tgtEl>
                                          <p:spTgt spid="4669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6947">
                                            <p:txEl>
                                              <p:pRg st="6" end="6"/>
                                            </p:txEl>
                                          </p:spTgt>
                                        </p:tgtEl>
                                        <p:attrNameLst>
                                          <p:attrName>style.visibility</p:attrName>
                                        </p:attrNameLst>
                                      </p:cBhvr>
                                      <p:to>
                                        <p:strVal val="visible"/>
                                      </p:to>
                                    </p:set>
                                    <p:animEffect transition="in" filter="box(in)">
                                      <p:cBhvr>
                                        <p:cTn id="27" dur="500"/>
                                        <p:tgtEl>
                                          <p:spTgt spid="4669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66947">
                                            <p:txEl>
                                              <p:pRg st="7" end="7"/>
                                            </p:txEl>
                                          </p:spTgt>
                                        </p:tgtEl>
                                        <p:attrNameLst>
                                          <p:attrName>style.visibility</p:attrName>
                                        </p:attrNameLst>
                                      </p:cBhvr>
                                      <p:to>
                                        <p:strVal val="visible"/>
                                      </p:to>
                                    </p:set>
                                    <p:animEffect transition="in" filter="box(in)">
                                      <p:cBhvr>
                                        <p:cTn id="32" dur="500"/>
                                        <p:tgtEl>
                                          <p:spTgt spid="46694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6947">
                                            <p:txEl>
                                              <p:pRg st="8" end="8"/>
                                            </p:txEl>
                                          </p:spTgt>
                                        </p:tgtEl>
                                        <p:attrNameLst>
                                          <p:attrName>style.visibility</p:attrName>
                                        </p:attrNameLst>
                                      </p:cBhvr>
                                      <p:to>
                                        <p:strVal val="visible"/>
                                      </p:to>
                                    </p:set>
                                    <p:animEffect transition="in" filter="box(in)">
                                      <p:cBhvr>
                                        <p:cTn id="37" dur="500"/>
                                        <p:tgtEl>
                                          <p:spTgt spid="4669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66947">
                                            <p:txEl>
                                              <p:pRg st="9" end="9"/>
                                            </p:txEl>
                                          </p:spTgt>
                                        </p:tgtEl>
                                        <p:attrNameLst>
                                          <p:attrName>style.visibility</p:attrName>
                                        </p:attrNameLst>
                                      </p:cBhvr>
                                      <p:to>
                                        <p:strVal val="visible"/>
                                      </p:to>
                                    </p:set>
                                    <p:animEffect transition="in" filter="box(in)">
                                      <p:cBhvr>
                                        <p:cTn id="42" dur="500"/>
                                        <p:tgtEl>
                                          <p:spTgt spid="466947">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66947">
                                            <p:txEl>
                                              <p:pRg st="10" end="10"/>
                                            </p:txEl>
                                          </p:spTgt>
                                        </p:tgtEl>
                                        <p:attrNameLst>
                                          <p:attrName>style.visibility</p:attrName>
                                        </p:attrNameLst>
                                      </p:cBhvr>
                                      <p:to>
                                        <p:strVal val="visible"/>
                                      </p:to>
                                    </p:set>
                                    <p:animEffect transition="in" filter="box(in)">
                                      <p:cBhvr>
                                        <p:cTn id="47" dur="500"/>
                                        <p:tgtEl>
                                          <p:spTgt spid="466947">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66947">
                                            <p:txEl>
                                              <p:pRg st="11" end="11"/>
                                            </p:txEl>
                                          </p:spTgt>
                                        </p:tgtEl>
                                        <p:attrNameLst>
                                          <p:attrName>style.visibility</p:attrName>
                                        </p:attrNameLst>
                                      </p:cBhvr>
                                      <p:to>
                                        <p:strVal val="visible"/>
                                      </p:to>
                                    </p:set>
                                    <p:animEffect transition="in" filter="box(in)">
                                      <p:cBhvr>
                                        <p:cTn id="52" dur="500"/>
                                        <p:tgtEl>
                                          <p:spTgt spid="466947">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6947">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66947">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66947">
                                            <p:txEl>
                                              <p:pRg st="14" end="14"/>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669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5">
            <a:extLst>
              <a:ext uri="{FF2B5EF4-FFF2-40B4-BE49-F238E27FC236}">
                <a16:creationId xmlns:a16="http://schemas.microsoft.com/office/drawing/2014/main" id="{B4570150-B585-4FF5-AC1E-1B6C487717D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C05B718B-CE8E-4B30-BEFC-A1BBBAD6EC6F}"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31</a:t>
            </a:fld>
            <a:endParaRPr lang="en-GB" altLang="en-US" sz="1400">
              <a:latin typeface="Arial" panose="020B0604020202020204" pitchFamily="34" charset="0"/>
              <a:cs typeface="Arial" panose="020B0604020202020204" pitchFamily="34" charset="0"/>
            </a:endParaRPr>
          </a:p>
        </p:txBody>
      </p:sp>
      <p:sp>
        <p:nvSpPr>
          <p:cNvPr id="63492" name="Rectangle 2">
            <a:extLst>
              <a:ext uri="{FF2B5EF4-FFF2-40B4-BE49-F238E27FC236}">
                <a16:creationId xmlns:a16="http://schemas.microsoft.com/office/drawing/2014/main" id="{A732CE56-0923-4EBC-B610-EF35DF3F4500}"/>
              </a:ext>
            </a:extLst>
          </p:cNvPr>
          <p:cNvSpPr>
            <a:spLocks noGrp="1" noChangeArrowheads="1"/>
          </p:cNvSpPr>
          <p:nvPr>
            <p:ph type="title"/>
          </p:nvPr>
        </p:nvSpPr>
        <p:spPr>
          <a:xfrm>
            <a:off x="1981200" y="449262"/>
            <a:ext cx="8229600" cy="678893"/>
          </a:xfrm>
        </p:spPr>
        <p:txBody>
          <a:bodyPr>
            <a:normAutofit/>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Corollaries</a:t>
            </a:r>
          </a:p>
        </p:txBody>
      </p:sp>
      <p:sp>
        <p:nvSpPr>
          <p:cNvPr id="63493" name="Rectangle 3">
            <a:extLst>
              <a:ext uri="{FF2B5EF4-FFF2-40B4-BE49-F238E27FC236}">
                <a16:creationId xmlns:a16="http://schemas.microsoft.com/office/drawing/2014/main" id="{5DC4C912-52BA-4944-B067-E61D19BEE8A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Corollary 1:</a:t>
            </a:r>
          </a:p>
          <a:p>
            <a:pPr marL="0" indent="0">
              <a:buNone/>
            </a:pPr>
            <a:r>
              <a:rPr lang="en-US" altLang="en-US" sz="2400" dirty="0">
                <a:ea typeface="ＭＳ 明朝" panose="02020609040205080304" pitchFamily="49" charset="-128"/>
              </a:rPr>
              <a:t>If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are relatively prime, then </a:t>
            </a:r>
            <a:r>
              <a:rPr lang="en-US" altLang="en-US" sz="2400" dirty="0">
                <a:sym typeface="Symbol" panose="05050102010706020507" pitchFamily="18" charset="2"/>
              </a:rPr>
              <a:t></a:t>
            </a:r>
            <a:r>
              <a:rPr lang="en-US" altLang="en-US" sz="2400" i="1" dirty="0">
                <a:ea typeface="ＭＳ 明朝" panose="02020609040205080304" pitchFamily="49" charset="-128"/>
              </a:rPr>
              <a:t>m</a:t>
            </a:r>
            <a:r>
              <a:rPr lang="en-US" altLang="en-US" sz="2400" dirty="0">
                <a:ea typeface="ＭＳ 明朝" panose="02020609040205080304" pitchFamily="49" charset="-128"/>
              </a:rPr>
              <a:t>, </a:t>
            </a:r>
            <a:r>
              <a:rPr lang="en-US" altLang="en-US" sz="2400" i="1" dirty="0">
                <a:ea typeface="ＭＳ 明朝" panose="02020609040205080304" pitchFamily="49" charset="-128"/>
              </a:rPr>
              <a:t>n</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dirty="0">
                <a:ea typeface="ＭＳ 明朝" panose="02020609040205080304" pitchFamily="49" charset="-128"/>
              </a:rPr>
              <a:t>ℤ such that </a:t>
            </a:r>
          </a:p>
          <a:p>
            <a:pPr marL="0" indent="0">
              <a:buNone/>
            </a:pPr>
            <a:r>
              <a:rPr lang="en-US" altLang="en-US" sz="2400" dirty="0">
                <a:ea typeface="ＭＳ 明朝" panose="02020609040205080304" pitchFamily="49" charset="-128"/>
              </a:rPr>
              <a:t>				1 = </a:t>
            </a:r>
            <a:r>
              <a:rPr lang="en-US" altLang="en-US" sz="2400" i="1" dirty="0">
                <a:ea typeface="ＭＳ 明朝" panose="02020609040205080304" pitchFamily="49" charset="-128"/>
              </a:rPr>
              <a:t>ma</a:t>
            </a:r>
            <a:r>
              <a:rPr lang="en-US" altLang="en-US" sz="2400" dirty="0">
                <a:ea typeface="ＭＳ 明朝" panose="02020609040205080304" pitchFamily="49" charset="-128"/>
              </a:rPr>
              <a:t> + </a:t>
            </a:r>
            <a:r>
              <a:rPr lang="en-US" altLang="en-US" sz="2400" i="1" dirty="0" err="1">
                <a:ea typeface="ＭＳ 明朝" panose="02020609040205080304" pitchFamily="49" charset="-128"/>
              </a:rPr>
              <a:t>nb</a:t>
            </a:r>
            <a:r>
              <a:rPr lang="en-US" altLang="en-US" sz="2400" dirty="0" err="1">
                <a:ea typeface="ＭＳ 明朝" panose="02020609040205080304" pitchFamily="49" charset="-128"/>
              </a:rPr>
              <a:t>.</a:t>
            </a: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r>
              <a:rPr lang="en-US" altLang="en-US" sz="2400" dirty="0">
                <a:ea typeface="ＭＳ 明朝" panose="02020609040205080304" pitchFamily="49" charset="-128"/>
              </a:rPr>
              <a:t>Corollary 2:</a:t>
            </a:r>
          </a:p>
          <a:p>
            <a:pPr marL="0" indent="0">
              <a:buNone/>
            </a:pPr>
            <a:r>
              <a:rPr lang="en-US" altLang="en-US" sz="2400" dirty="0">
                <a:ea typeface="ＭＳ 明朝" panose="02020609040205080304" pitchFamily="49" charset="-128"/>
              </a:rPr>
              <a:t>Let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i="1" dirty="0">
                <a:ea typeface="ＭＳ 明朝" panose="02020609040205080304" pitchFamily="49" charset="-128"/>
              </a:rPr>
              <a:t>c</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dirty="0">
                <a:ea typeface="ＭＳ 明朝" panose="02020609040205080304" pitchFamily="49" charset="-128"/>
              </a:rPr>
              <a:t>ℤ.</a:t>
            </a:r>
          </a:p>
          <a:p>
            <a:pPr marL="0" indent="0">
              <a:buNone/>
            </a:pPr>
            <a:r>
              <a:rPr lang="en-US" altLang="en-US" sz="2400" dirty="0">
                <a:ea typeface="ＭＳ 明朝" panose="02020609040205080304" pitchFamily="49" charset="-128"/>
              </a:rPr>
              <a:t>If gcd(</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 1 and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err="1">
                <a:ea typeface="ＭＳ 明朝" panose="02020609040205080304" pitchFamily="49" charset="-128"/>
              </a:rPr>
              <a:t>bc</a:t>
            </a:r>
            <a:r>
              <a:rPr lang="en-US" altLang="en-US" sz="2400" dirty="0">
                <a:ea typeface="ＭＳ 明朝" panose="02020609040205080304" pitchFamily="49" charset="-128"/>
              </a:rPr>
              <a:t>, then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a:ea typeface="ＭＳ 明朝" panose="02020609040205080304" pitchFamily="49" charset="-128"/>
              </a:rPr>
              <a:t>c</a:t>
            </a:r>
            <a:r>
              <a:rPr lang="en-US" altLang="en-US" sz="2400" dirty="0">
                <a:ea typeface="ＭＳ 明朝" panose="02020609040205080304" pitchFamily="49" charset="-128"/>
              </a:rPr>
              <a:t>.</a:t>
            </a:r>
          </a:p>
          <a:p>
            <a:pPr marL="0" indent="0">
              <a:buNone/>
            </a:pPr>
            <a:endParaRPr lang="en-US" altLang="en-US" sz="2400" dirty="0">
              <a:ea typeface="ＭＳ 明朝" panose="02020609040205080304" pitchFamily="49"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a:extLst>
              <a:ext uri="{FF2B5EF4-FFF2-40B4-BE49-F238E27FC236}">
                <a16:creationId xmlns:a16="http://schemas.microsoft.com/office/drawing/2014/main" id="{EABB13AC-8D02-4CC4-A39F-7A9C895CEE1F}"/>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15F30F1-C435-4E44-8FED-E6A6A4F85ECC}"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32</a:t>
            </a:fld>
            <a:endParaRPr lang="en-GB" altLang="en-US" sz="1400">
              <a:latin typeface="Arial" panose="020B0604020202020204" pitchFamily="34" charset="0"/>
              <a:cs typeface="Arial" panose="020B0604020202020204" pitchFamily="34" charset="0"/>
            </a:endParaRPr>
          </a:p>
        </p:txBody>
      </p:sp>
      <p:sp>
        <p:nvSpPr>
          <p:cNvPr id="67588" name="Rectangle 2">
            <a:extLst>
              <a:ext uri="{FF2B5EF4-FFF2-40B4-BE49-F238E27FC236}">
                <a16:creationId xmlns:a16="http://schemas.microsoft.com/office/drawing/2014/main" id="{D623A9F1-326C-4287-BC6A-33C7A6ABEA73}"/>
              </a:ext>
            </a:extLst>
          </p:cNvPr>
          <p:cNvSpPr>
            <a:spLocks noGrp="1" noChangeArrowheads="1"/>
          </p:cNvSpPr>
          <p:nvPr>
            <p:ph type="title"/>
          </p:nvPr>
        </p:nvSpPr>
        <p:spPr>
          <a:xfrm>
            <a:off x="1981200" y="125414"/>
            <a:ext cx="8229600" cy="592137"/>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Euclid’s Lemma</a:t>
            </a:r>
          </a:p>
        </p:txBody>
      </p:sp>
      <p:sp>
        <p:nvSpPr>
          <p:cNvPr id="67589" name="Rectangle 3">
            <a:extLst>
              <a:ext uri="{FF2B5EF4-FFF2-40B4-BE49-F238E27FC236}">
                <a16:creationId xmlns:a16="http://schemas.microsoft.com/office/drawing/2014/main" id="{14A57E84-C80E-4DC6-8EE1-3AA7561CE199}"/>
              </a:ext>
            </a:extLst>
          </p:cNvPr>
          <p:cNvSpPr>
            <a:spLocks noGrp="1" noChangeArrowheads="1"/>
          </p:cNvSpPr>
          <p:nvPr>
            <p:ph type="body" idx="1"/>
          </p:nvPr>
        </p:nvSpPr>
        <p:spPr>
          <a:xfrm>
            <a:off x="1056904" y="1981200"/>
            <a:ext cx="9334871" cy="1000125"/>
          </a:xfrm>
        </p:spPr>
        <p:txBody>
          <a:bodyPr/>
          <a:lstStyle/>
          <a:p>
            <a:pPr marL="0" indent="0">
              <a:buNone/>
            </a:pPr>
            <a:r>
              <a:rPr lang="en-US" altLang="en-US" dirty="0">
                <a:ea typeface="ＭＳ 明朝" panose="02020609040205080304" pitchFamily="49" charset="-128"/>
              </a:rPr>
              <a:t>Let p be a prime and </a:t>
            </a:r>
            <a:r>
              <a:rPr lang="en-US" altLang="en-US" i="1" dirty="0">
                <a:ea typeface="ＭＳ 明朝" panose="02020609040205080304" pitchFamily="49" charset="-128"/>
              </a:rPr>
              <a:t>a</a:t>
            </a:r>
            <a:r>
              <a:rPr lang="en-US" altLang="en-US" dirty="0">
                <a:ea typeface="ＭＳ 明朝" panose="02020609040205080304" pitchFamily="49" charset="-128"/>
              </a:rPr>
              <a:t>, </a:t>
            </a:r>
            <a:r>
              <a:rPr lang="en-US" altLang="en-US" i="1" dirty="0">
                <a:ea typeface="ＭＳ 明朝" panose="02020609040205080304" pitchFamily="49" charset="-128"/>
              </a:rPr>
              <a:t>b </a:t>
            </a:r>
            <a:r>
              <a:rPr lang="en-US" altLang="en-US" dirty="0">
                <a:sym typeface="Symbol" panose="05050102010706020507" pitchFamily="18" charset="2"/>
              </a:rPr>
              <a:t> N</a:t>
            </a:r>
            <a:r>
              <a:rPr lang="en-US" altLang="en-US" dirty="0">
                <a:ea typeface="ＭＳ 明朝" panose="02020609040205080304" pitchFamily="49" charset="-128"/>
              </a:rPr>
              <a:t>. </a:t>
            </a:r>
            <a:r>
              <a:rPr lang="en-US" altLang="en-US" i="1" dirty="0">
                <a:ea typeface="ＭＳ 明朝" panose="02020609040205080304" pitchFamily="49" charset="-128"/>
              </a:rPr>
              <a:t>If p</a:t>
            </a:r>
            <a:r>
              <a:rPr lang="en-US" altLang="en-US" dirty="0">
                <a:ea typeface="ＭＳ 明朝" panose="02020609040205080304" pitchFamily="49" charset="-128"/>
              </a:rPr>
              <a:t> | a</a:t>
            </a:r>
            <a:r>
              <a:rPr lang="en-US" altLang="en-US" i="1" dirty="0">
                <a:ea typeface="ＭＳ 明朝" panose="02020609040205080304" pitchFamily="49" charset="-128"/>
              </a:rPr>
              <a:t>b</a:t>
            </a:r>
            <a:r>
              <a:rPr lang="en-US" altLang="en-US" dirty="0">
                <a:ea typeface="ＭＳ 明朝" panose="02020609040205080304" pitchFamily="49" charset="-128"/>
              </a:rPr>
              <a:t>, then p | a or  p | b. </a:t>
            </a:r>
          </a:p>
          <a:p>
            <a:pPr marL="0" indent="0">
              <a:buNone/>
            </a:pPr>
            <a:endParaRPr lang="en-US" altLang="en-US"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5">
            <a:extLst>
              <a:ext uri="{FF2B5EF4-FFF2-40B4-BE49-F238E27FC236}">
                <a16:creationId xmlns:a16="http://schemas.microsoft.com/office/drawing/2014/main" id="{A3DC7DB5-B6E4-4A1B-82F4-B7F9761276E5}"/>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1A1871E-8C6B-4F32-A4F2-0A321D807537}"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33</a:t>
            </a:fld>
            <a:endParaRPr lang="en-GB" altLang="en-US" sz="1400">
              <a:latin typeface="Arial" panose="020B0604020202020204" pitchFamily="34" charset="0"/>
              <a:cs typeface="Arial" panose="020B0604020202020204" pitchFamily="34" charset="0"/>
            </a:endParaRPr>
          </a:p>
        </p:txBody>
      </p:sp>
      <p:sp>
        <p:nvSpPr>
          <p:cNvPr id="68612" name="Rectangle 2">
            <a:extLst>
              <a:ext uri="{FF2B5EF4-FFF2-40B4-BE49-F238E27FC236}">
                <a16:creationId xmlns:a16="http://schemas.microsoft.com/office/drawing/2014/main" id="{E2BA5107-BBC4-4019-ADC0-1637DB5151FB}"/>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81283" name="Rectangle 3">
            <a:extLst>
              <a:ext uri="{FF2B5EF4-FFF2-40B4-BE49-F238E27FC236}">
                <a16:creationId xmlns:a16="http://schemas.microsoft.com/office/drawing/2014/main" id="{805AE556-2A5C-4A66-B32E-95C7C399997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1.	Write the following numbers in terms of their prime 	factors.</a:t>
            </a:r>
          </a:p>
          <a:p>
            <a:pPr marL="0" indent="0">
              <a:buNone/>
            </a:pPr>
            <a:r>
              <a:rPr lang="en-US" altLang="en-US" sz="2400" dirty="0">
                <a:ea typeface="ＭＳ 明朝" panose="02020609040205080304" pitchFamily="49" charset="-128"/>
              </a:rPr>
              <a:t>			32</a:t>
            </a:r>
          </a:p>
          <a:p>
            <a:pPr marL="0" indent="0">
              <a:buNone/>
            </a:pPr>
            <a:r>
              <a:rPr lang="en-US" altLang="en-US" sz="2400" dirty="0">
                <a:ea typeface="ＭＳ 明朝" panose="02020609040205080304" pitchFamily="49" charset="-128"/>
              </a:rPr>
              <a:t>			= 16 </a:t>
            </a:r>
            <a:r>
              <a:rPr lang="en-US" altLang="en-US" sz="2400" dirty="0">
                <a:sym typeface="Symbol" panose="05050102010706020507" pitchFamily="18" charset="2"/>
              </a:rPr>
              <a:t> 2</a:t>
            </a:r>
          </a:p>
          <a:p>
            <a:pPr marL="0" indent="0">
              <a:buNone/>
            </a:pPr>
            <a:r>
              <a:rPr lang="en-US" altLang="en-US" sz="2400" dirty="0">
                <a:sym typeface="Symbol" panose="05050102010706020507" pitchFamily="18" charset="2"/>
              </a:rPr>
              <a:t>			= 8  2  2</a:t>
            </a:r>
          </a:p>
          <a:p>
            <a:pPr marL="0" indent="0">
              <a:buNone/>
            </a:pPr>
            <a:r>
              <a:rPr lang="en-US" altLang="en-US" sz="2400" dirty="0">
                <a:sym typeface="Symbol" panose="05050102010706020507" pitchFamily="18" charset="2"/>
              </a:rPr>
              <a:t>			= 4  2  2  2</a:t>
            </a:r>
          </a:p>
          <a:p>
            <a:pPr marL="0" indent="0">
              <a:buNone/>
            </a:pPr>
            <a:r>
              <a:rPr lang="en-US" altLang="en-US" sz="2400" dirty="0">
                <a:sym typeface="Symbol" panose="05050102010706020507" pitchFamily="18" charset="2"/>
              </a:rPr>
              <a:t>			= 2  2  2  2  2</a:t>
            </a: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1283">
                                            <p:txEl>
                                              <p:pRg st="2" end="2"/>
                                            </p:txEl>
                                          </p:spTgt>
                                        </p:tgtEl>
                                        <p:attrNameLst>
                                          <p:attrName>style.visibility</p:attrName>
                                        </p:attrNameLst>
                                      </p:cBhvr>
                                      <p:to>
                                        <p:strVal val="visible"/>
                                      </p:to>
                                    </p:set>
                                    <p:animEffect transition="in" filter="box(in)">
                                      <p:cBhvr>
                                        <p:cTn id="7" dur="500"/>
                                        <p:tgtEl>
                                          <p:spTgt spid="4812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1283">
                                            <p:txEl>
                                              <p:pRg st="3" end="3"/>
                                            </p:txEl>
                                          </p:spTgt>
                                        </p:tgtEl>
                                        <p:attrNameLst>
                                          <p:attrName>style.visibility</p:attrName>
                                        </p:attrNameLst>
                                      </p:cBhvr>
                                      <p:to>
                                        <p:strVal val="visible"/>
                                      </p:to>
                                    </p:set>
                                    <p:animEffect transition="in" filter="box(in)">
                                      <p:cBhvr>
                                        <p:cTn id="12" dur="500"/>
                                        <p:tgtEl>
                                          <p:spTgt spid="4812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1283">
                                            <p:txEl>
                                              <p:pRg st="4" end="4"/>
                                            </p:txEl>
                                          </p:spTgt>
                                        </p:tgtEl>
                                        <p:attrNameLst>
                                          <p:attrName>style.visibility</p:attrName>
                                        </p:attrNameLst>
                                      </p:cBhvr>
                                      <p:to>
                                        <p:strVal val="visible"/>
                                      </p:to>
                                    </p:set>
                                    <p:animEffect transition="in" filter="box(in)">
                                      <p:cBhvr>
                                        <p:cTn id="17" dur="500"/>
                                        <p:tgtEl>
                                          <p:spTgt spid="4812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81283">
                                            <p:txEl>
                                              <p:pRg st="5" end="5"/>
                                            </p:txEl>
                                          </p:spTgt>
                                        </p:tgtEl>
                                        <p:attrNameLst>
                                          <p:attrName>style.visibility</p:attrName>
                                        </p:attrNameLst>
                                      </p:cBhvr>
                                      <p:to>
                                        <p:strVal val="visible"/>
                                      </p:to>
                                    </p:set>
                                    <p:animEffect transition="in" filter="box(in)">
                                      <p:cBhvr>
                                        <p:cTn id="22"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a:extLst>
              <a:ext uri="{FF2B5EF4-FFF2-40B4-BE49-F238E27FC236}">
                <a16:creationId xmlns:a16="http://schemas.microsoft.com/office/drawing/2014/main" id="{5E96AE2E-893C-4793-8A5F-1964CCBF8114}"/>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11C827C-F28C-4046-BFCE-085E344AB261}"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34</a:t>
            </a:fld>
            <a:endParaRPr lang="en-GB" altLang="en-US" sz="1400">
              <a:latin typeface="Arial" panose="020B0604020202020204" pitchFamily="34" charset="0"/>
              <a:cs typeface="Arial" panose="020B0604020202020204" pitchFamily="34" charset="0"/>
            </a:endParaRPr>
          </a:p>
        </p:txBody>
      </p:sp>
      <p:sp>
        <p:nvSpPr>
          <p:cNvPr id="69636" name="Rectangle 2">
            <a:extLst>
              <a:ext uri="{FF2B5EF4-FFF2-40B4-BE49-F238E27FC236}">
                <a16:creationId xmlns:a16="http://schemas.microsoft.com/office/drawing/2014/main" id="{5FD5CCB1-0492-4DAC-AEDE-A00EF33C8299}"/>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82307" name="Rectangle 3">
            <a:extLst>
              <a:ext uri="{FF2B5EF4-FFF2-40B4-BE49-F238E27FC236}">
                <a16:creationId xmlns:a16="http://schemas.microsoft.com/office/drawing/2014/main" id="{0BCC2CCA-3155-46E6-B4A1-DC71DFF0639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2.	Write the following numbers in terms of their prime 	factors.</a:t>
            </a:r>
          </a:p>
          <a:p>
            <a:pPr marL="0" indent="0">
              <a:buNone/>
            </a:pPr>
            <a:r>
              <a:rPr lang="en-US" altLang="en-US" sz="2400" dirty="0">
                <a:ea typeface="ＭＳ 明朝" panose="02020609040205080304" pitchFamily="49" charset="-128"/>
              </a:rPr>
              <a:t>			924</a:t>
            </a:r>
          </a:p>
          <a:p>
            <a:pPr marL="0" indent="0">
              <a:buNone/>
            </a:pPr>
            <a:r>
              <a:rPr lang="en-US" altLang="en-US" sz="2400" dirty="0">
                <a:ea typeface="ＭＳ 明朝" panose="02020609040205080304" pitchFamily="49" charset="-128"/>
              </a:rPr>
              <a:t>			= 462 </a:t>
            </a:r>
            <a:r>
              <a:rPr lang="en-US" altLang="en-US" sz="2400" dirty="0">
                <a:sym typeface="Symbol" panose="05050102010706020507" pitchFamily="18" charset="2"/>
              </a:rPr>
              <a:t> 2</a:t>
            </a:r>
          </a:p>
          <a:p>
            <a:pPr marL="0" indent="0">
              <a:buNone/>
            </a:pPr>
            <a:r>
              <a:rPr lang="en-US" altLang="en-US" sz="2400" dirty="0">
                <a:sym typeface="Symbol" panose="05050102010706020507" pitchFamily="18" charset="2"/>
              </a:rPr>
              <a:t>			= 231  2  2</a:t>
            </a:r>
          </a:p>
          <a:p>
            <a:pPr marL="0" indent="0">
              <a:buNone/>
            </a:pPr>
            <a:r>
              <a:rPr lang="en-US" altLang="en-US" sz="2400" dirty="0">
                <a:sym typeface="Symbol" panose="05050102010706020507" pitchFamily="18" charset="2"/>
              </a:rPr>
              <a:t>			= 77  3  2  2</a:t>
            </a:r>
          </a:p>
          <a:p>
            <a:pPr marL="0" indent="0">
              <a:buNone/>
            </a:pPr>
            <a:r>
              <a:rPr lang="en-US" altLang="en-US" sz="2400" dirty="0">
                <a:sym typeface="Symbol" panose="05050102010706020507" pitchFamily="18" charset="2"/>
              </a:rPr>
              <a:t>			= 11  7  3  2  2</a:t>
            </a: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2307">
                                            <p:txEl>
                                              <p:pRg st="2" end="2"/>
                                            </p:txEl>
                                          </p:spTgt>
                                        </p:tgtEl>
                                        <p:attrNameLst>
                                          <p:attrName>style.visibility</p:attrName>
                                        </p:attrNameLst>
                                      </p:cBhvr>
                                      <p:to>
                                        <p:strVal val="visible"/>
                                      </p:to>
                                    </p:set>
                                    <p:animEffect transition="in" filter="box(in)">
                                      <p:cBhvr>
                                        <p:cTn id="7" dur="500"/>
                                        <p:tgtEl>
                                          <p:spTgt spid="4823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2307">
                                            <p:txEl>
                                              <p:pRg st="3" end="3"/>
                                            </p:txEl>
                                          </p:spTgt>
                                        </p:tgtEl>
                                        <p:attrNameLst>
                                          <p:attrName>style.visibility</p:attrName>
                                        </p:attrNameLst>
                                      </p:cBhvr>
                                      <p:to>
                                        <p:strVal val="visible"/>
                                      </p:to>
                                    </p:set>
                                    <p:animEffect transition="in" filter="box(in)">
                                      <p:cBhvr>
                                        <p:cTn id="12" dur="500"/>
                                        <p:tgtEl>
                                          <p:spTgt spid="4823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2307">
                                            <p:txEl>
                                              <p:pRg st="4" end="4"/>
                                            </p:txEl>
                                          </p:spTgt>
                                        </p:tgtEl>
                                        <p:attrNameLst>
                                          <p:attrName>style.visibility</p:attrName>
                                        </p:attrNameLst>
                                      </p:cBhvr>
                                      <p:to>
                                        <p:strVal val="visible"/>
                                      </p:to>
                                    </p:set>
                                    <p:animEffect transition="in" filter="box(in)">
                                      <p:cBhvr>
                                        <p:cTn id="17" dur="500"/>
                                        <p:tgtEl>
                                          <p:spTgt spid="4823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82307">
                                            <p:txEl>
                                              <p:pRg st="5" end="5"/>
                                            </p:txEl>
                                          </p:spTgt>
                                        </p:tgtEl>
                                        <p:attrNameLst>
                                          <p:attrName>style.visibility</p:attrName>
                                        </p:attrNameLst>
                                      </p:cBhvr>
                                      <p:to>
                                        <p:strVal val="visible"/>
                                      </p:to>
                                    </p:set>
                                    <p:animEffect transition="in" filter="box(in)">
                                      <p:cBhvr>
                                        <p:cTn id="22" dur="500"/>
                                        <p:tgtEl>
                                          <p:spTgt spid="482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5">
            <a:extLst>
              <a:ext uri="{FF2B5EF4-FFF2-40B4-BE49-F238E27FC236}">
                <a16:creationId xmlns:a16="http://schemas.microsoft.com/office/drawing/2014/main" id="{4C4A821D-9933-4500-BF69-65D2B474A634}"/>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88B62DD-1717-4643-98BD-7E475E0991CA}"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35</a:t>
            </a:fld>
            <a:endParaRPr lang="en-GB" altLang="en-US" sz="1400">
              <a:latin typeface="Arial" panose="020B0604020202020204" pitchFamily="34" charset="0"/>
              <a:cs typeface="Arial" panose="020B0604020202020204" pitchFamily="34" charset="0"/>
            </a:endParaRPr>
          </a:p>
        </p:txBody>
      </p:sp>
      <p:sp>
        <p:nvSpPr>
          <p:cNvPr id="70660" name="Rectangle 2">
            <a:extLst>
              <a:ext uri="{FF2B5EF4-FFF2-40B4-BE49-F238E27FC236}">
                <a16:creationId xmlns:a16="http://schemas.microsoft.com/office/drawing/2014/main" id="{3A165222-7F5D-4EDA-BB8C-C236201058F5}"/>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a:t>
            </a:r>
          </a:p>
        </p:txBody>
      </p:sp>
      <p:sp>
        <p:nvSpPr>
          <p:cNvPr id="483331" name="Rectangle 3">
            <a:extLst>
              <a:ext uri="{FF2B5EF4-FFF2-40B4-BE49-F238E27FC236}">
                <a16:creationId xmlns:a16="http://schemas.microsoft.com/office/drawing/2014/main" id="{D0F76E8E-9BB7-4084-B26A-8C2026FF234E}"/>
              </a:ext>
            </a:extLst>
          </p:cNvPr>
          <p:cNvSpPr>
            <a:spLocks noGrp="1" noChangeArrowheads="1"/>
          </p:cNvSpPr>
          <p:nvPr>
            <p:ph type="body" idx="1"/>
          </p:nvPr>
        </p:nvSpPr>
        <p:spPr>
          <a:xfrm>
            <a:off x="144386" y="1592263"/>
            <a:ext cx="8229600" cy="4530725"/>
          </a:xfrm>
        </p:spPr>
        <p:txBody>
          <a:bodyPr/>
          <a:lstStyle/>
          <a:p>
            <a:pPr marL="0" indent="0">
              <a:buNone/>
            </a:pPr>
            <a:r>
              <a:rPr lang="en-US" altLang="en-US" sz="2400" dirty="0">
                <a:ea typeface="ＭＳ 明朝" panose="02020609040205080304" pitchFamily="49" charset="-128"/>
              </a:rPr>
              <a:t>3.	Are these factorization unique? How do you know?</a:t>
            </a: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Yes. </a:t>
            </a:r>
          </a:p>
          <a:p>
            <a:pPr marL="0" indent="0">
              <a:buNone/>
            </a:pPr>
            <a:r>
              <a:rPr lang="en-US" altLang="en-US" sz="2400" dirty="0">
                <a:sym typeface="Symbol" panose="05050102010706020507" pitchFamily="18" charset="2"/>
              </a:rPr>
              <a:t>	The Fundamental Theorem of Arithmetic states that</a:t>
            </a:r>
          </a:p>
          <a:p>
            <a:pPr marL="0" indent="0">
              <a:buNone/>
            </a:pPr>
            <a:r>
              <a:rPr lang="en-US" altLang="en-US" sz="2400" dirty="0">
                <a:sym typeface="Symbol" panose="05050102010706020507" pitchFamily="18" charset="2"/>
              </a:rPr>
              <a:t>	each integer </a:t>
            </a:r>
            <a:r>
              <a:rPr lang="en-US" altLang="en-US" sz="2400" b="1" dirty="0">
                <a:solidFill>
                  <a:schemeClr val="hlink"/>
                </a:solidFill>
                <a:sym typeface="Symbol" panose="05050102010706020507" pitchFamily="18" charset="2"/>
              </a:rPr>
              <a:t>greater than 1</a:t>
            </a:r>
            <a:r>
              <a:rPr lang="en-US" altLang="en-US" sz="2400" dirty="0">
                <a:sym typeface="Symbol" panose="05050102010706020507" pitchFamily="18" charset="2"/>
              </a:rPr>
              <a:t> can be decomposed into 	prime factors – and this decomposition is the </a:t>
            </a:r>
            <a:r>
              <a:rPr lang="en-US" altLang="en-US" sz="2400" b="1" dirty="0">
                <a:solidFill>
                  <a:schemeClr val="hlink"/>
                </a:solidFill>
                <a:sym typeface="Symbol" panose="05050102010706020507" pitchFamily="18" charset="2"/>
              </a:rPr>
              <a:t>only one</a:t>
            </a:r>
            <a:r>
              <a:rPr lang="en-US" altLang="en-US" sz="2400" dirty="0">
                <a:sym typeface="Symbol" panose="05050102010706020507" pitchFamily="18" charset="2"/>
              </a:rPr>
              <a:t>.</a:t>
            </a: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r>
              <a:rPr lang="en-US" altLang="en-US" sz="2400" dirty="0">
                <a:ea typeface="ＭＳ 明朝" panose="02020609040205080304" pitchFamily="49" charset="-128"/>
              </a:rPr>
              <a:t>4.	Can you express EVERY natural number as a product of 	primes?</a:t>
            </a: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No, since 1 is not prime. </a:t>
            </a:r>
          </a:p>
          <a:p>
            <a:pPr marL="0" indent="0">
              <a:buNone/>
            </a:pPr>
            <a:endParaRPr lang="en-US" altLang="en-US" sz="2400" dirty="0">
              <a:ea typeface="ＭＳ 明朝" panose="02020609040205080304" pitchFamily="49" charset="-128"/>
            </a:endParaRPr>
          </a:p>
          <a:p>
            <a:pPr marL="0" indent="0">
              <a:buNone/>
            </a:pPr>
            <a:endParaRPr lang="en-US" altLang="en-US" sz="2400" dirty="0">
              <a:ea typeface="ＭＳ 明朝" panose="02020609040205080304" pitchFamily="49" charset="-128"/>
            </a:endParaRPr>
          </a:p>
        </p:txBody>
      </p:sp>
      <p:sp>
        <p:nvSpPr>
          <p:cNvPr id="5" name="TextBox 4">
            <a:extLst>
              <a:ext uri="{FF2B5EF4-FFF2-40B4-BE49-F238E27FC236}">
                <a16:creationId xmlns:a16="http://schemas.microsoft.com/office/drawing/2014/main" id="{B6B38F2F-F7A1-4C69-B7DC-028E67C5CF21}"/>
              </a:ext>
            </a:extLst>
          </p:cNvPr>
          <p:cNvSpPr txBox="1"/>
          <p:nvPr/>
        </p:nvSpPr>
        <p:spPr>
          <a:xfrm>
            <a:off x="8534400" y="2442251"/>
            <a:ext cx="3264568" cy="1805623"/>
          </a:xfrm>
          <a:prstGeom prst="rect">
            <a:avLst/>
          </a:prstGeom>
          <a:noFill/>
          <a:ln>
            <a:solidFill>
              <a:srgbClr val="00B050"/>
            </a:solidFill>
          </a:ln>
        </p:spPr>
        <p:txBody>
          <a:bodyPr wrap="square" rtlCol="0">
            <a:spAutoFit/>
          </a:bodyPr>
          <a:lstStyle/>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000" u="sng" dirty="0">
                <a:solidFill>
                  <a:srgbClr val="00B050"/>
                </a:solidFill>
                <a:sym typeface="Symbol" panose="05050102010706020507" pitchFamily="18" charset="2"/>
              </a:rPr>
              <a:t>Note (def of prime from </a:t>
            </a:r>
            <a:r>
              <a:rPr lang="en-US" altLang="en-US" sz="2000" u="sng">
                <a:solidFill>
                  <a:srgbClr val="00B050"/>
                </a:solidFill>
                <a:sym typeface="Symbol" panose="05050102010706020507" pitchFamily="18" charset="2"/>
              </a:rPr>
              <a:t>Unit 3):</a:t>
            </a:r>
            <a:endParaRPr lang="en-US" altLang="en-US" sz="2000" u="sng" dirty="0">
              <a:solidFill>
                <a:srgbClr val="00B050"/>
              </a:solidFill>
              <a:sym typeface="Symbol" panose="05050102010706020507" pitchFamily="18" charset="2"/>
            </a:endParaRPr>
          </a:p>
          <a:p>
            <a:pPr marL="400050" lvl="1" defTabSz="685800">
              <a:lnSpc>
                <a:spcPct val="90000"/>
              </a:lnSpc>
              <a:spcBef>
                <a:spcPts val="375"/>
              </a:spcBef>
              <a:defRPr/>
            </a:pPr>
            <a:r>
              <a:rPr lang="en-US" altLang="en-US" sz="2000" dirty="0">
                <a:solidFill>
                  <a:srgbClr val="00B050"/>
                </a:solidFill>
                <a:sym typeface="Symbol" panose="05050102010706020507" pitchFamily="18" charset="2"/>
              </a:rPr>
              <a:t>An integer n &gt; 1 is prime if whenever n = r × s for positive integers r and s , we have r = 1 or s =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box(in)">
                                      <p:cBhvr>
                                        <p:cTn id="7" dur="500"/>
                                        <p:tgtEl>
                                          <p:spTgt spid="483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3331">
                                            <p:txEl>
                                              <p:pRg st="2" end="2"/>
                                            </p:txEl>
                                          </p:spTgt>
                                        </p:tgtEl>
                                        <p:attrNameLst>
                                          <p:attrName>style.visibility</p:attrName>
                                        </p:attrNameLst>
                                      </p:cBhvr>
                                      <p:to>
                                        <p:strVal val="visible"/>
                                      </p:to>
                                    </p:set>
                                    <p:animEffect transition="in" filter="box(in)">
                                      <p:cBhvr>
                                        <p:cTn id="12" dur="500"/>
                                        <p:tgtEl>
                                          <p:spTgt spid="483331">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box(in)">
                                      <p:cBhvr>
                                        <p:cTn id="15" dur="500"/>
                                        <p:tgtEl>
                                          <p:spTgt spid="48333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83331">
                                            <p:txEl>
                                              <p:pRg st="5" end="5"/>
                                            </p:txEl>
                                          </p:spTgt>
                                        </p:tgtEl>
                                        <p:attrNameLst>
                                          <p:attrName>style.visibility</p:attrName>
                                        </p:attrNameLst>
                                      </p:cBhvr>
                                      <p:to>
                                        <p:strVal val="visible"/>
                                      </p:to>
                                    </p:set>
                                    <p:animEffect transition="in" filter="box(in)">
                                      <p:cBhvr>
                                        <p:cTn id="20" dur="500"/>
                                        <p:tgtEl>
                                          <p:spTgt spid="483331">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83331">
                                            <p:txEl>
                                              <p:pRg st="6" end="6"/>
                                            </p:txEl>
                                          </p:spTgt>
                                        </p:tgtEl>
                                        <p:attrNameLst>
                                          <p:attrName>style.visibility</p:attrName>
                                        </p:attrNameLst>
                                      </p:cBhvr>
                                      <p:to>
                                        <p:strVal val="visible"/>
                                      </p:to>
                                    </p:set>
                                    <p:animEffect transition="in" filter="box(in)">
                                      <p:cBhvr>
                                        <p:cTn id="37" dur="500"/>
                                        <p:tgtEl>
                                          <p:spTgt spid="483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5">
            <a:extLst>
              <a:ext uri="{FF2B5EF4-FFF2-40B4-BE49-F238E27FC236}">
                <a16:creationId xmlns:a16="http://schemas.microsoft.com/office/drawing/2014/main" id="{105F28DB-8977-49A4-A292-5E033A4517A5}"/>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0E30172-A944-45A1-9A51-06B44EF86375}"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36</a:t>
            </a:fld>
            <a:endParaRPr lang="en-GB" altLang="en-US" sz="1400">
              <a:latin typeface="Arial" panose="020B0604020202020204" pitchFamily="34" charset="0"/>
              <a:cs typeface="Arial" panose="020B0604020202020204" pitchFamily="34" charset="0"/>
            </a:endParaRPr>
          </a:p>
        </p:txBody>
      </p:sp>
      <p:sp>
        <p:nvSpPr>
          <p:cNvPr id="71684" name="Rectangle 2">
            <a:extLst>
              <a:ext uri="{FF2B5EF4-FFF2-40B4-BE49-F238E27FC236}">
                <a16:creationId xmlns:a16="http://schemas.microsoft.com/office/drawing/2014/main" id="{63DEA062-E1DF-4D7C-B492-F28DB42927D8}"/>
              </a:ext>
            </a:extLst>
          </p:cNvPr>
          <p:cNvSpPr>
            <a:spLocks noGrp="1" noChangeArrowheads="1"/>
          </p:cNvSpPr>
          <p:nvPr>
            <p:ph type="title"/>
          </p:nvPr>
        </p:nvSpPr>
        <p:spPr>
          <a:xfrm>
            <a:off x="1817689" y="0"/>
            <a:ext cx="8556625"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The Fundamental Theorem of Arithmetic</a:t>
            </a:r>
          </a:p>
        </p:txBody>
      </p:sp>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80E52E08-DDE3-4B45-BD7B-BE7A331F7B32}"/>
                  </a:ext>
                </a:extLst>
              </p:cNvPr>
              <p:cNvSpPr>
                <a:spLocks noGrp="1" noChangeArrowheads="1"/>
              </p:cNvSpPr>
              <p:nvPr>
                <p:ph type="body" idx="1"/>
              </p:nvPr>
            </p:nvSpPr>
            <p:spPr>
              <a:xfrm>
                <a:off x="1681164" y="1143001"/>
                <a:ext cx="8829675" cy="4530725"/>
              </a:xfrm>
            </p:spPr>
            <p:txBody>
              <a:bodyPr/>
              <a:lstStyle/>
              <a:p>
                <a:pPr marL="0" indent="0">
                  <a:buNone/>
                </a:pPr>
                <a:r>
                  <a:rPr lang="en-US" altLang="en-US" sz="2400" dirty="0">
                    <a:ea typeface="ＭＳ 明朝" panose="02020609040205080304" pitchFamily="49" charset="-128"/>
                  </a:rPr>
                  <a:t>If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dirty="0">
                    <a:sym typeface="Symbol" panose="05050102010706020507" pitchFamily="18" charset="2"/>
                  </a:rPr>
                  <a:t> </a:t>
                </a:r>
                <a:r>
                  <a:rPr lang="en-US" altLang="en-US" sz="2400" dirty="0">
                    <a:ea typeface="ＭＳ 明朝" panose="02020609040205080304" pitchFamily="49" charset="-128"/>
                  </a:rPr>
                  <a:t>ℤ and </a:t>
                </a:r>
                <a:r>
                  <a:rPr lang="en-US" altLang="en-US" sz="2400" i="1" dirty="0">
                    <a:ea typeface="ＭＳ 明朝" panose="02020609040205080304" pitchFamily="49" charset="-128"/>
                  </a:rPr>
                  <a:t>a</a:t>
                </a:r>
                <a:r>
                  <a:rPr lang="en-US" altLang="en-US" sz="2400" dirty="0">
                    <a:ea typeface="ＭＳ 明朝" panose="02020609040205080304" pitchFamily="49" charset="-128"/>
                  </a:rPr>
                  <a:t> &gt; 1, then </a:t>
                </a:r>
                <a:r>
                  <a:rPr lang="en-US" altLang="en-US" sz="2400" i="1" dirty="0">
                    <a:ea typeface="ＭＳ 明朝" panose="02020609040205080304" pitchFamily="49" charset="-128"/>
                  </a:rPr>
                  <a:t>a</a:t>
                </a:r>
                <a:r>
                  <a:rPr lang="en-US" altLang="en-US" sz="2400" dirty="0">
                    <a:ea typeface="ＭＳ 明朝" panose="02020609040205080304" pitchFamily="49" charset="-128"/>
                  </a:rPr>
                  <a:t> can be factorized in a </a:t>
                </a:r>
                <a:r>
                  <a:rPr lang="en-US" altLang="en-US" sz="2400" i="1" dirty="0">
                    <a:ea typeface="ＭＳ 明朝" panose="02020609040205080304" pitchFamily="49" charset="-128"/>
                  </a:rPr>
                  <a:t>unique way</a:t>
                </a:r>
                <a:r>
                  <a:rPr lang="en-US" altLang="en-US" sz="2400" dirty="0">
                    <a:ea typeface="ＭＳ 明朝" panose="02020609040205080304" pitchFamily="49" charset="-128"/>
                  </a:rPr>
                  <a:t> in the form</a:t>
                </a:r>
              </a:p>
              <a:p>
                <a:pPr marL="0" indent="0">
                  <a:buNone/>
                </a:pPr>
                <a:r>
                  <a:rPr lang="en-US" altLang="en-US" sz="2400" dirty="0">
                    <a:ea typeface="ＭＳ 明朝" panose="02020609040205080304" pitchFamily="49" charset="-128"/>
                  </a:rPr>
                  <a:t>                  </a:t>
                </a:r>
                <a:r>
                  <a:rPr lang="en-US" altLang="en-US" sz="3600" dirty="0">
                    <a:ea typeface="ＭＳ 明朝" panose="02020609040205080304" pitchFamily="49" charset="-128"/>
                  </a:rPr>
                  <a:t>a=</a:t>
                </a:r>
                <a14:m>
                  <m:oMath xmlns:m="http://schemas.openxmlformats.org/officeDocument/2006/math">
                    <m:sSubSup>
                      <m:sSubSupPr>
                        <m:ctrlPr>
                          <a:rPr lang="en-US" altLang="en-US" sz="3600" i="1" smtClean="0">
                            <a:latin typeface="Cambria Math" panose="02040503050406030204" pitchFamily="18" charset="0"/>
                            <a:ea typeface="ＭＳ 明朝" panose="02020609040205080304" pitchFamily="49" charset="-128"/>
                          </a:rPr>
                        </m:ctrlPr>
                      </m:sSubSupPr>
                      <m:e>
                        <m:r>
                          <a:rPr lang="en-SG" altLang="en-US" sz="3600" b="0" i="1" smtClean="0">
                            <a:latin typeface="Cambria Math" panose="02040503050406030204" pitchFamily="18" charset="0"/>
                            <a:ea typeface="ＭＳ 明朝" panose="02020609040205080304" pitchFamily="49" charset="-128"/>
                          </a:rPr>
                          <m:t>𝑝</m:t>
                        </m:r>
                      </m:e>
                      <m:sub>
                        <m:r>
                          <a:rPr lang="en-SG" altLang="en-US" sz="3600" b="0" i="1" smtClean="0">
                            <a:latin typeface="Cambria Math" panose="02040503050406030204" pitchFamily="18" charset="0"/>
                            <a:ea typeface="ＭＳ 明朝" panose="02020609040205080304" pitchFamily="49" charset="-128"/>
                          </a:rPr>
                          <m:t>1</m:t>
                        </m:r>
                      </m:sub>
                      <m:sup>
                        <m:sSup>
                          <m:sSupPr>
                            <m:ctrlPr>
                              <a:rPr lang="en-US" altLang="en-US" sz="3600" i="1" smtClean="0">
                                <a:latin typeface="Cambria Math" panose="02040503050406030204" pitchFamily="18" charset="0"/>
                                <a:ea typeface="ＭＳ 明朝" panose="02020609040205080304" pitchFamily="49" charset="-128"/>
                              </a:rPr>
                            </m:ctrlPr>
                          </m:sSupPr>
                          <m:e>
                            <m:r>
                              <a:rPr lang="en-US" altLang="en-US" sz="3600" i="1" smtClean="0">
                                <a:latin typeface="Cambria Math" panose="02040503050406030204" pitchFamily="18" charset="0"/>
                                <a:ea typeface="ＭＳ 明朝" panose="02020609040205080304" pitchFamily="49" charset="-128"/>
                                <a:sym typeface="Symbol" panose="05050102010706020507" pitchFamily="18" charset="2"/>
                              </a:rPr>
                              <m:t></m:t>
                            </m:r>
                          </m:e>
                          <m:sup>
                            <m:r>
                              <a:rPr lang="en-SG" altLang="en-US" sz="3600" b="0" i="1" smtClean="0">
                                <a:latin typeface="Cambria Math" panose="02040503050406030204" pitchFamily="18" charset="0"/>
                                <a:ea typeface="ＭＳ 明朝" panose="02020609040205080304" pitchFamily="49" charset="-128"/>
                              </a:rPr>
                              <m:t>1</m:t>
                            </m:r>
                          </m:sup>
                        </m:sSup>
                      </m:sup>
                    </m:sSubSup>
                  </m:oMath>
                </a14:m>
                <a:r>
                  <a:rPr lang="en-US" altLang="en-US" sz="3600" dirty="0">
                    <a:ea typeface="ＭＳ 明朝" panose="02020609040205080304" pitchFamily="49" charset="-128"/>
                  </a:rPr>
                  <a:t> </a:t>
                </a:r>
                <a14:m>
                  <m:oMath xmlns:m="http://schemas.openxmlformats.org/officeDocument/2006/math">
                    <m:sSubSup>
                      <m:sSubSupPr>
                        <m:ctrlPr>
                          <a:rPr lang="en-US" altLang="en-US" sz="3600" i="1">
                            <a:latin typeface="Cambria Math" panose="02040503050406030204" pitchFamily="18" charset="0"/>
                            <a:ea typeface="ＭＳ 明朝" panose="02020609040205080304" pitchFamily="49" charset="-128"/>
                          </a:rPr>
                        </m:ctrlPr>
                      </m:sSubSupPr>
                      <m:e>
                        <m:r>
                          <a:rPr lang="en-SG" altLang="en-US" sz="3600" i="1">
                            <a:latin typeface="Cambria Math" panose="02040503050406030204" pitchFamily="18" charset="0"/>
                            <a:ea typeface="ＭＳ 明朝" panose="02020609040205080304" pitchFamily="49" charset="-128"/>
                          </a:rPr>
                          <m:t>𝑝</m:t>
                        </m:r>
                      </m:e>
                      <m:sub>
                        <m:r>
                          <a:rPr lang="en-SG" altLang="en-US" sz="3600" b="0" i="1" smtClean="0">
                            <a:latin typeface="Cambria Math" panose="02040503050406030204" pitchFamily="18" charset="0"/>
                            <a:ea typeface="ＭＳ 明朝" panose="02020609040205080304" pitchFamily="49" charset="-128"/>
                          </a:rPr>
                          <m:t>2</m:t>
                        </m:r>
                      </m:sub>
                      <m:sup>
                        <m:sSup>
                          <m:sSupPr>
                            <m:ctrlPr>
                              <a:rPr lang="en-US" altLang="en-US" sz="3600" i="1">
                                <a:latin typeface="Cambria Math" panose="02040503050406030204" pitchFamily="18" charset="0"/>
                                <a:ea typeface="ＭＳ 明朝" panose="02020609040205080304" pitchFamily="49" charset="-128"/>
                              </a:rPr>
                            </m:ctrlPr>
                          </m:sSupPr>
                          <m:e>
                            <m:r>
                              <a:rPr lang="en-US" altLang="en-US" sz="3600" i="1">
                                <a:latin typeface="Cambria Math" panose="02040503050406030204" pitchFamily="18" charset="0"/>
                                <a:ea typeface="ＭＳ 明朝" panose="02020609040205080304" pitchFamily="49" charset="-128"/>
                                <a:sym typeface="Symbol" panose="05050102010706020507" pitchFamily="18" charset="2"/>
                              </a:rPr>
                              <m:t></m:t>
                            </m:r>
                          </m:e>
                          <m:sup>
                            <m:r>
                              <a:rPr lang="en-SG" altLang="en-US" sz="3600" b="0" i="1" smtClean="0">
                                <a:latin typeface="Cambria Math" panose="02040503050406030204" pitchFamily="18" charset="0"/>
                                <a:ea typeface="ＭＳ 明朝" panose="02020609040205080304" pitchFamily="49" charset="-128"/>
                              </a:rPr>
                              <m:t>2</m:t>
                            </m:r>
                          </m:sup>
                        </m:sSup>
                      </m:sup>
                    </m:sSubSup>
                  </m:oMath>
                </a14:m>
                <a:r>
                  <a:rPr lang="en-US" altLang="en-US" sz="3600" dirty="0">
                    <a:ea typeface="ＭＳ 明朝" panose="02020609040205080304" pitchFamily="49" charset="-128"/>
                  </a:rPr>
                  <a:t>………. </a:t>
                </a:r>
                <a14:m>
                  <m:oMath xmlns:m="http://schemas.openxmlformats.org/officeDocument/2006/math">
                    <m:sSubSup>
                      <m:sSubSupPr>
                        <m:ctrlPr>
                          <a:rPr lang="en-US" altLang="en-US" sz="3600" i="1">
                            <a:latin typeface="Cambria Math" panose="02040503050406030204" pitchFamily="18" charset="0"/>
                            <a:ea typeface="ＭＳ 明朝" panose="02020609040205080304" pitchFamily="49" charset="-128"/>
                          </a:rPr>
                        </m:ctrlPr>
                      </m:sSubSupPr>
                      <m:e>
                        <m:r>
                          <a:rPr lang="en-SG" altLang="en-US" sz="3600" i="1">
                            <a:latin typeface="Cambria Math" panose="02040503050406030204" pitchFamily="18" charset="0"/>
                            <a:ea typeface="ＭＳ 明朝" panose="02020609040205080304" pitchFamily="49" charset="-128"/>
                          </a:rPr>
                          <m:t>𝑝</m:t>
                        </m:r>
                      </m:e>
                      <m:sub>
                        <m:r>
                          <a:rPr lang="en-SG" altLang="en-US" sz="3600" b="0" i="1" smtClean="0">
                            <a:latin typeface="Cambria Math" panose="02040503050406030204" pitchFamily="18" charset="0"/>
                            <a:ea typeface="ＭＳ 明朝" panose="02020609040205080304" pitchFamily="49" charset="-128"/>
                          </a:rPr>
                          <m:t>𝑘</m:t>
                        </m:r>
                      </m:sub>
                      <m:sup>
                        <m:sSup>
                          <m:sSupPr>
                            <m:ctrlPr>
                              <a:rPr lang="en-US" altLang="en-US" sz="3600" i="1">
                                <a:latin typeface="Cambria Math" panose="02040503050406030204" pitchFamily="18" charset="0"/>
                                <a:ea typeface="ＭＳ 明朝" panose="02020609040205080304" pitchFamily="49" charset="-128"/>
                              </a:rPr>
                            </m:ctrlPr>
                          </m:sSupPr>
                          <m:e>
                            <m:r>
                              <a:rPr lang="en-US" altLang="en-US" sz="3600" i="1">
                                <a:latin typeface="Cambria Math" panose="02040503050406030204" pitchFamily="18" charset="0"/>
                                <a:ea typeface="ＭＳ 明朝" panose="02020609040205080304" pitchFamily="49" charset="-128"/>
                                <a:sym typeface="Symbol" panose="05050102010706020507" pitchFamily="18" charset="2"/>
                              </a:rPr>
                              <m:t></m:t>
                            </m:r>
                          </m:e>
                          <m:sup>
                            <m:r>
                              <a:rPr lang="en-SG" altLang="en-US" sz="3600" b="0" i="1" smtClean="0">
                                <a:latin typeface="Cambria Math" panose="02040503050406030204" pitchFamily="18" charset="0"/>
                                <a:ea typeface="ＭＳ 明朝" panose="02020609040205080304" pitchFamily="49" charset="-128"/>
                              </a:rPr>
                              <m:t>𝑘</m:t>
                            </m:r>
                          </m:sup>
                        </m:sSup>
                      </m:sup>
                    </m:sSubSup>
                  </m:oMath>
                </a14:m>
                <a:endParaRPr lang="en-US" altLang="en-US" sz="3600" dirty="0">
                  <a:ea typeface="ＭＳ 明朝" panose="02020609040205080304" pitchFamily="49" charset="-128"/>
                </a:endParaRPr>
              </a:p>
              <a:p>
                <a:pPr marL="0" indent="0">
                  <a:buNone/>
                </a:pPr>
                <a:endParaRPr lang="en-US" altLang="en-US" sz="2400" dirty="0">
                  <a:ea typeface="ＭＳ 明朝" panose="02020609040205080304" pitchFamily="49" charset="-128"/>
                </a:endParaRPr>
              </a:p>
              <a:p>
                <a:pPr marL="0" indent="0">
                  <a:buNone/>
                </a:pPr>
                <a:r>
                  <a:rPr lang="en-US" altLang="en-US" sz="2400" dirty="0">
                    <a:ea typeface="ＭＳ 明朝" panose="02020609040205080304" pitchFamily="49" charset="-128"/>
                  </a:rPr>
                  <a:t>where </a:t>
                </a:r>
                <a:r>
                  <a:rPr lang="en-US" altLang="en-US" sz="2400" i="1" dirty="0">
                    <a:ea typeface="ＭＳ 明朝" panose="02020609040205080304" pitchFamily="49" charset="-128"/>
                  </a:rPr>
                  <a:t>p</a:t>
                </a:r>
                <a:r>
                  <a:rPr lang="en-US" altLang="en-US" sz="2400" baseline="-25000" dirty="0">
                    <a:ea typeface="ＭＳ 明朝" panose="02020609040205080304" pitchFamily="49" charset="-128"/>
                  </a:rPr>
                  <a:t>1</a:t>
                </a:r>
                <a:r>
                  <a:rPr lang="en-US" altLang="en-US" sz="2400" dirty="0">
                    <a:ea typeface="ＭＳ 明朝" panose="02020609040205080304" pitchFamily="49" charset="-128"/>
                  </a:rPr>
                  <a:t>, </a:t>
                </a:r>
                <a:r>
                  <a:rPr lang="en-US" altLang="en-US" sz="2400" i="1" dirty="0">
                    <a:ea typeface="ＭＳ 明朝" panose="02020609040205080304" pitchFamily="49" charset="-128"/>
                  </a:rPr>
                  <a:t>p</a:t>
                </a:r>
                <a:r>
                  <a:rPr lang="en-US" altLang="en-US" sz="2400" baseline="-25000" dirty="0">
                    <a:ea typeface="ＭＳ 明朝" panose="02020609040205080304" pitchFamily="49" charset="-128"/>
                  </a:rPr>
                  <a:t>2</a:t>
                </a:r>
                <a:r>
                  <a:rPr lang="en-US" altLang="en-US" sz="2400" dirty="0">
                    <a:ea typeface="ＭＳ 明朝" panose="02020609040205080304" pitchFamily="49" charset="-128"/>
                  </a:rPr>
                  <a:t>, … , </a:t>
                </a:r>
                <a:r>
                  <a:rPr lang="en-US" altLang="en-US" sz="2400" i="1" dirty="0">
                    <a:ea typeface="ＭＳ 明朝" panose="02020609040205080304" pitchFamily="49" charset="-128"/>
                  </a:rPr>
                  <a:t>p</a:t>
                </a:r>
                <a:r>
                  <a:rPr lang="en-US" altLang="en-US" sz="2400" i="1" baseline="-25000" dirty="0">
                    <a:ea typeface="ＭＳ 明朝" panose="02020609040205080304" pitchFamily="49" charset="-128"/>
                  </a:rPr>
                  <a:t>k</a:t>
                </a:r>
                <a:r>
                  <a:rPr lang="en-US" altLang="en-US" sz="2400" dirty="0">
                    <a:ea typeface="ＭＳ 明朝" panose="02020609040205080304" pitchFamily="49" charset="-128"/>
                  </a:rPr>
                  <a:t>, are prime numbers and </a:t>
                </a:r>
                <a:r>
                  <a:rPr lang="en-US" altLang="en-US" sz="2400" dirty="0">
                    <a:ea typeface="ＭＳ 明朝" panose="02020609040205080304" pitchFamily="49" charset="-128"/>
                    <a:sym typeface="Symbol" panose="05050102010706020507" pitchFamily="18" charset="2"/>
                  </a:rPr>
                  <a:t></a:t>
                </a:r>
                <a:r>
                  <a:rPr lang="en-US" altLang="en-US" sz="2400" i="1" baseline="-25000" dirty="0" err="1">
                    <a:ea typeface="ＭＳ 明朝" panose="02020609040205080304" pitchFamily="49" charset="-128"/>
                    <a:sym typeface="Symbol" panose="05050102010706020507" pitchFamily="18" charset="2"/>
                  </a:rPr>
                  <a:t>i</a:t>
                </a:r>
                <a:r>
                  <a:rPr lang="en-US" altLang="en-US" sz="2400" dirty="0">
                    <a:ea typeface="ＭＳ 明朝" panose="02020609040205080304" pitchFamily="49" charset="-128"/>
                    <a:sym typeface="Symbol" panose="05050102010706020507" pitchFamily="18" charset="2"/>
                  </a:rPr>
                  <a:t> </a:t>
                </a:r>
                <a:r>
                  <a:rPr lang="en-US" altLang="en-US" sz="2400" dirty="0">
                    <a:sym typeface="Symbol" panose="05050102010706020507" pitchFamily="18" charset="2"/>
                  </a:rPr>
                  <a:t> ℕ for each </a:t>
                </a:r>
                <a:r>
                  <a:rPr lang="en-US" altLang="en-US" sz="2400" i="1" dirty="0" err="1">
                    <a:sym typeface="Symbol" panose="05050102010706020507" pitchFamily="18" charset="2"/>
                  </a:rPr>
                  <a:t>i</a:t>
                </a:r>
                <a:r>
                  <a:rPr lang="en-US" altLang="en-US" sz="2400" dirty="0">
                    <a:sym typeface="Symbol" panose="05050102010706020507" pitchFamily="18" charset="2"/>
                  </a:rPr>
                  <a:t> = 1, 2, …, </a:t>
                </a:r>
                <a:r>
                  <a:rPr lang="en-US" altLang="en-US" sz="2400" i="1" dirty="0">
                    <a:sym typeface="Symbol" panose="05050102010706020507" pitchFamily="18" charset="2"/>
                  </a:rPr>
                  <a:t>k</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Example:</a:t>
                </a:r>
              </a:p>
              <a:p>
                <a:pPr marL="0" indent="0">
                  <a:buNone/>
                </a:pPr>
                <a:r>
                  <a:rPr lang="en-US" altLang="en-US" sz="2400" dirty="0">
                    <a:ea typeface="ＭＳ 明朝" panose="02020609040205080304" pitchFamily="49" charset="-128"/>
                  </a:rPr>
                  <a:t>	924 </a:t>
                </a:r>
                <a:r>
                  <a:rPr lang="en-US" altLang="en-US" sz="2400" dirty="0">
                    <a:sym typeface="Symbol" panose="05050102010706020507" pitchFamily="18" charset="2"/>
                  </a:rPr>
                  <a:t>= 11  7  3  2  2 = 11  7  3  2</a:t>
                </a:r>
                <a:r>
                  <a:rPr lang="en-US" altLang="en-US" sz="2400" baseline="30000" dirty="0">
                    <a:sym typeface="Symbol" panose="05050102010706020507" pitchFamily="18" charset="2"/>
                  </a:rPr>
                  <a:t>2</a:t>
                </a:r>
                <a:endParaRPr lang="en-US" altLang="en-US" sz="2400" dirty="0">
                  <a:sym typeface="Symbol" panose="05050102010706020507" pitchFamily="18" charset="2"/>
                </a:endParaRPr>
              </a:p>
            </p:txBody>
          </p:sp>
        </mc:Choice>
        <mc:Fallback xmlns="">
          <p:sp>
            <p:nvSpPr>
              <p:cNvPr id="2" name="Rectangle 3">
                <a:extLst>
                  <a:ext uri="{FF2B5EF4-FFF2-40B4-BE49-F238E27FC236}">
                    <a16:creationId xmlns:a16="http://schemas.microsoft.com/office/drawing/2014/main" id="{80E52E08-DDE3-4B45-BD7B-BE7A331F7B32}"/>
                  </a:ext>
                </a:extLst>
              </p:cNvPr>
              <p:cNvSpPr>
                <a:spLocks noGrp="1" noRot="1" noChangeAspect="1" noMove="1" noResize="1" noEditPoints="1" noAdjustHandles="1" noChangeArrowheads="1" noChangeShapeType="1" noTextEdit="1"/>
              </p:cNvSpPr>
              <p:nvPr>
                <p:ph type="body" idx="1"/>
              </p:nvPr>
            </p:nvSpPr>
            <p:spPr>
              <a:xfrm>
                <a:off x="1681164" y="1143001"/>
                <a:ext cx="8829675" cy="4530725"/>
              </a:xfrm>
              <a:blipFill>
                <a:blip r:embed="rId2"/>
                <a:stretch>
                  <a:fillRect l="-1105" t="-2153"/>
                </a:stretch>
              </a:blipFill>
            </p:spPr>
            <p:txBody>
              <a:bodyPr/>
              <a:lstStyle/>
              <a:p>
                <a:r>
                  <a:rPr lang="en-SG">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6A43B489-F522-4C83-BFAF-4CCDA461068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2AAC70C-2F66-42C8-9A76-1A384F181B69}"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37</a:t>
            </a:fld>
            <a:endParaRPr lang="en-GB" altLang="en-US" sz="1400">
              <a:latin typeface="Arial" panose="020B0604020202020204" pitchFamily="34" charset="0"/>
              <a:cs typeface="Arial" panose="020B0604020202020204" pitchFamily="34" charset="0"/>
            </a:endParaRPr>
          </a:p>
        </p:txBody>
      </p:sp>
      <p:sp>
        <p:nvSpPr>
          <p:cNvPr id="72708" name="Rectangle 2">
            <a:extLst>
              <a:ext uri="{FF2B5EF4-FFF2-40B4-BE49-F238E27FC236}">
                <a16:creationId xmlns:a16="http://schemas.microsoft.com/office/drawing/2014/main" id="{2C71EF38-B82E-4354-897C-055C4DDFA288}"/>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Finding Prime Numbers</a:t>
            </a:r>
          </a:p>
        </p:txBody>
      </p:sp>
      <p:sp>
        <p:nvSpPr>
          <p:cNvPr id="72709" name="Rectangle 3">
            <a:extLst>
              <a:ext uri="{FF2B5EF4-FFF2-40B4-BE49-F238E27FC236}">
                <a16:creationId xmlns:a16="http://schemas.microsoft.com/office/drawing/2014/main" id="{E6ADA43A-065F-4D9C-A6EA-5DE4C4AEAD3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The easiest method to find prime numbers up to </a:t>
            </a:r>
            <a:r>
              <a:rPr lang="en-US" altLang="en-US" sz="2400" i="1" dirty="0">
                <a:ea typeface="ＭＳ 明朝" panose="02020609040205080304" pitchFamily="49" charset="-128"/>
              </a:rPr>
              <a:t>n</a:t>
            </a:r>
            <a:r>
              <a:rPr lang="en-US" altLang="en-US" sz="2400" dirty="0">
                <a:ea typeface="ＭＳ 明朝" panose="02020609040205080304" pitchFamily="49" charset="-128"/>
              </a:rPr>
              <a:t> is to use the </a:t>
            </a:r>
            <a:r>
              <a:rPr lang="en-US" altLang="en-US" sz="2400" i="1" dirty="0">
                <a:ea typeface="ＭＳ 明朝" panose="02020609040205080304" pitchFamily="49" charset="-128"/>
              </a:rPr>
              <a:t>Sieve of Eratosthenes algorithm</a:t>
            </a:r>
            <a:r>
              <a:rPr lang="en-US" altLang="en-US" sz="2400" dirty="0">
                <a:ea typeface="ＭＳ 明朝" panose="02020609040205080304" pitchFamily="49" charset="-128"/>
              </a:rPr>
              <a:t>.</a:t>
            </a:r>
          </a:p>
          <a:p>
            <a:pPr marL="0" indent="0">
              <a:buNone/>
            </a:pPr>
            <a:endParaRPr lang="en-US" altLang="en-US" sz="2400" dirty="0">
              <a:ea typeface="ＭＳ 明朝" panose="02020609040205080304" pitchFamily="49"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5">
            <a:extLst>
              <a:ext uri="{FF2B5EF4-FFF2-40B4-BE49-F238E27FC236}">
                <a16:creationId xmlns:a16="http://schemas.microsoft.com/office/drawing/2014/main" id="{D9CD8793-797C-4171-B1F9-83603C18D04F}"/>
              </a:ext>
            </a:extLst>
          </p:cNvPr>
          <p:cNvSpPr txBox="1">
            <a:spLocks noGrp="1"/>
          </p:cNvSpPr>
          <p:nvPr/>
        </p:nvSpPr>
        <p:spPr bwMode="auto">
          <a:xfrm>
            <a:off x="9144000" y="6170612"/>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077F7B4-91E9-44D4-9EB7-39DC1746C31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38</a:t>
            </a:fld>
            <a:endParaRPr lang="en-GB" altLang="en-US" sz="1400">
              <a:latin typeface="Arial" panose="020B0604020202020204" pitchFamily="34" charset="0"/>
              <a:cs typeface="Arial" panose="020B0604020202020204" pitchFamily="34" charset="0"/>
            </a:endParaRPr>
          </a:p>
        </p:txBody>
      </p:sp>
      <p:sp>
        <p:nvSpPr>
          <p:cNvPr id="73732" name="Rectangle 2">
            <a:extLst>
              <a:ext uri="{FF2B5EF4-FFF2-40B4-BE49-F238E27FC236}">
                <a16:creationId xmlns:a16="http://schemas.microsoft.com/office/drawing/2014/main" id="{E1FD6000-5C0F-41C7-AD33-2DDFF60F2795}"/>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Sieve of Eratosthenes Algorithm</a:t>
            </a:r>
          </a:p>
        </p:txBody>
      </p:sp>
      <p:sp>
        <p:nvSpPr>
          <p:cNvPr id="73734" name="Rectangle 5">
            <a:extLst>
              <a:ext uri="{FF2B5EF4-FFF2-40B4-BE49-F238E27FC236}">
                <a16:creationId xmlns:a16="http://schemas.microsoft.com/office/drawing/2014/main" id="{EB12E1DB-A2B1-4895-B06E-C756D216E493}"/>
              </a:ext>
            </a:extLst>
          </p:cNvPr>
          <p:cNvSpPr>
            <a:spLocks noChangeArrowheads="1"/>
          </p:cNvSpPr>
          <p:nvPr/>
        </p:nvSpPr>
        <p:spPr bwMode="auto">
          <a:xfrm>
            <a:off x="1524001"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0661049-43DF-4B28-AD27-0DFF7977D96C}"/>
                  </a:ext>
                </a:extLst>
              </p:cNvPr>
              <p:cNvSpPr>
                <a:spLocks noGrp="1"/>
              </p:cNvSpPr>
              <p:nvPr>
                <p:ph idx="1"/>
              </p:nvPr>
            </p:nvSpPr>
            <p:spPr/>
            <p:txBody>
              <a:bodyPr/>
              <a:lstStyle/>
              <a:p>
                <a:pPr marL="0" indent="0">
                  <a:buNone/>
                </a:pPr>
                <a:r>
                  <a:rPr lang="en-US" altLang="en-US" dirty="0">
                    <a:ea typeface="MS Mincho" panose="02020609040205080304" pitchFamily="49" charset="-128"/>
                  </a:rPr>
                  <a:t>The </a:t>
                </a:r>
                <a:r>
                  <a:rPr lang="en-US" altLang="en-US" i="1" dirty="0">
                    <a:ea typeface="MS Mincho" panose="02020609040205080304" pitchFamily="49" charset="-128"/>
                  </a:rPr>
                  <a:t>Sieve of Eratosthenes</a:t>
                </a:r>
                <a:r>
                  <a:rPr lang="en-US" altLang="en-US" dirty="0">
                    <a:ea typeface="MS Mincho" panose="02020609040205080304" pitchFamily="49" charset="-128"/>
                  </a:rPr>
                  <a:t> is a method of finding primes up to </a:t>
                </a:r>
                <a:r>
                  <a:rPr lang="en-US" altLang="en-US" i="1" dirty="0">
                    <a:ea typeface="MS Mincho" panose="02020609040205080304" pitchFamily="49" charset="-128"/>
                  </a:rPr>
                  <a:t>n</a:t>
                </a:r>
                <a:r>
                  <a:rPr lang="en-US" altLang="en-US" dirty="0">
                    <a:ea typeface="MS Mincho" panose="02020609040205080304" pitchFamily="49" charset="-128"/>
                  </a:rPr>
                  <a:t> as follows: </a:t>
                </a:r>
              </a:p>
              <a:p>
                <a:pPr marL="400050" lvl="1" indent="0">
                  <a:buNone/>
                </a:pPr>
                <a:r>
                  <a:rPr lang="en-US" altLang="en-US" dirty="0">
                    <a:ea typeface="MS Mincho" panose="02020609040205080304" pitchFamily="49" charset="-128"/>
                  </a:rPr>
                  <a:t>(</a:t>
                </a:r>
                <a:r>
                  <a:rPr lang="en-US" altLang="en-US" dirty="0" err="1">
                    <a:ea typeface="MS Mincho" panose="02020609040205080304" pitchFamily="49" charset="-128"/>
                  </a:rPr>
                  <a:t>i</a:t>
                </a:r>
                <a:r>
                  <a:rPr lang="en-US" altLang="en-US" dirty="0">
                    <a:ea typeface="MS Mincho" panose="02020609040205080304" pitchFamily="49" charset="-128"/>
                  </a:rPr>
                  <a:t>)	Write down all integers from 1 to </a:t>
                </a:r>
                <a:r>
                  <a:rPr lang="en-US" altLang="en-US" i="1" dirty="0">
                    <a:ea typeface="MS Mincho" panose="02020609040205080304" pitchFamily="49" charset="-128"/>
                  </a:rPr>
                  <a:t>n</a:t>
                </a:r>
                <a:r>
                  <a:rPr lang="en-US" altLang="en-US" dirty="0">
                    <a:ea typeface="MS Mincho" panose="02020609040205080304" pitchFamily="49" charset="-128"/>
                  </a:rPr>
                  <a:t>.</a:t>
                </a:r>
              </a:p>
              <a:p>
                <a:pPr marL="400050" lvl="1" indent="0">
                  <a:buNone/>
                </a:pPr>
                <a:r>
                  <a:rPr lang="en-US" altLang="en-US" dirty="0">
                    <a:ea typeface="MS Mincho" panose="02020609040205080304" pitchFamily="49" charset="-128"/>
                  </a:rPr>
                  <a:t>(ii) Delete all multiples (not the number) of primes up to </a:t>
                </a:r>
              </a:p>
              <a:p>
                <a:pPr marL="400050" lvl="1" indent="0">
                  <a:buNone/>
                </a:pPr>
                <a:r>
                  <a:rPr lang="en-US" altLang="en-US" dirty="0">
                    <a:ea typeface="MS Mincho" panose="02020609040205080304" pitchFamily="49" charset="-128"/>
                  </a:rPr>
                  <a:t>	( </a:t>
                </a:r>
                <a14:m>
                  <m:oMath xmlns:m="http://schemas.openxmlformats.org/officeDocument/2006/math">
                    <m:rad>
                      <m:radPr>
                        <m:degHide m:val="on"/>
                        <m:ctrlPr>
                          <a:rPr lang="en-US" altLang="en-US" i="1">
                            <a:latin typeface="Cambria Math" panose="02040503050406030204" pitchFamily="18" charset="0"/>
                            <a:ea typeface="MS Mincho" panose="02020609040205080304" pitchFamily="49" charset="-128"/>
                          </a:rPr>
                        </m:ctrlPr>
                      </m:radPr>
                      <m:deg/>
                      <m:e>
                        <m:r>
                          <a:rPr lang="en-SG" altLang="en-US" i="1">
                            <a:latin typeface="Cambria Math" panose="02040503050406030204" pitchFamily="18" charset="0"/>
                            <a:ea typeface="MS Mincho" panose="02020609040205080304" pitchFamily="49" charset="-128"/>
                          </a:rPr>
                          <m:t>𝑛</m:t>
                        </m:r>
                      </m:e>
                    </m:rad>
                    <m:r>
                      <a:rPr lang="en-SG" altLang="en-US" i="1">
                        <a:latin typeface="Cambria Math" panose="02040503050406030204" pitchFamily="18" charset="0"/>
                        <a:ea typeface="MS Mincho" panose="02020609040205080304" pitchFamily="49" charset="-128"/>
                      </a:rPr>
                      <m:t>+1</m:t>
                    </m:r>
                  </m:oMath>
                </a14:m>
                <a:r>
                  <a:rPr lang="en-US" altLang="en-US" dirty="0">
                    <a:ea typeface="MS Mincho" panose="02020609040205080304" pitchFamily="49" charset="-128"/>
                  </a:rPr>
                  <a:t>) , that is, all multiples of 2, 3, 5, 7, …</a:t>
                </a:r>
              </a:p>
              <a:p>
                <a:pPr marL="901700" lvl="1" indent="-549275">
                  <a:buNone/>
                </a:pPr>
                <a:r>
                  <a:rPr lang="en-US" altLang="en-US" dirty="0">
                    <a:ea typeface="MS Mincho" panose="02020609040205080304" pitchFamily="49" charset="-128"/>
                  </a:rPr>
                  <a:t>(iii)	The remaining values are the primes numbers up to </a:t>
                </a:r>
                <a:r>
                  <a:rPr lang="en-US" altLang="en-US" i="1" dirty="0">
                    <a:ea typeface="MS Mincho" panose="02020609040205080304" pitchFamily="49" charset="-128"/>
                  </a:rPr>
                  <a:t>n</a:t>
                </a:r>
                <a:r>
                  <a:rPr lang="en-US" altLang="en-US" dirty="0">
                    <a:ea typeface="MS Mincho" panose="02020609040205080304" pitchFamily="49" charset="-128"/>
                  </a:rPr>
                  <a:t>.</a:t>
                </a:r>
              </a:p>
              <a:p>
                <a:endParaRPr lang="en-SG" dirty="0"/>
              </a:p>
            </p:txBody>
          </p:sp>
        </mc:Choice>
        <mc:Fallback xmlns="">
          <p:sp>
            <p:nvSpPr>
              <p:cNvPr id="2" name="Content Placeholder 1">
                <a:extLst>
                  <a:ext uri="{FF2B5EF4-FFF2-40B4-BE49-F238E27FC236}">
                    <a16:creationId xmlns:a16="http://schemas.microsoft.com/office/drawing/2014/main" id="{20661049-43DF-4B28-AD27-0DFF7977D96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5">
            <a:extLst>
              <a:ext uri="{FF2B5EF4-FFF2-40B4-BE49-F238E27FC236}">
                <a16:creationId xmlns:a16="http://schemas.microsoft.com/office/drawing/2014/main" id="{7AAC0A19-2EF6-4FF1-9FBF-ED25C000544A}"/>
              </a:ext>
            </a:extLst>
          </p:cNvPr>
          <p:cNvSpPr txBox="1">
            <a:spLocks noGrp="1"/>
          </p:cNvSpPr>
          <p:nvPr/>
        </p:nvSpPr>
        <p:spPr bwMode="auto">
          <a:xfrm>
            <a:off x="9285287" y="6170612"/>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C93EFA8B-EFE4-402A-8947-4CC2D90E54FF}" type="slidenum">
              <a:rPr lang="en-GB" altLang="en-US" sz="1400">
                <a:latin typeface="Arial" panose="020B0604020202020204" pitchFamily="34" charset="0"/>
                <a:cs typeface="Arial" panose="020B0604020202020204" pitchFamily="34" charset="0"/>
              </a:rPr>
              <a:pPr algn="r" eaLnBrk="1" hangingPunct="1">
                <a:spcBef>
                  <a:spcPct val="0"/>
                </a:spcBef>
                <a:buFontTx/>
                <a:buNone/>
              </a:pPr>
              <a:t>39</a:t>
            </a:fld>
            <a:endParaRPr lang="en-GB" altLang="en-US" sz="1400" dirty="0">
              <a:latin typeface="Arial" panose="020B0604020202020204" pitchFamily="34" charset="0"/>
              <a:cs typeface="Arial" panose="020B0604020202020204" pitchFamily="34" charset="0"/>
            </a:endParaRPr>
          </a:p>
        </p:txBody>
      </p:sp>
      <p:sp>
        <p:nvSpPr>
          <p:cNvPr id="74756" name="Rectangle 2">
            <a:extLst>
              <a:ext uri="{FF2B5EF4-FFF2-40B4-BE49-F238E27FC236}">
                <a16:creationId xmlns:a16="http://schemas.microsoft.com/office/drawing/2014/main" id="{4F04FBD6-ED41-43DC-94DB-E4E9DA31108D}"/>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 Find all primes between 1 and 100.</a:t>
            </a:r>
          </a:p>
        </p:txBody>
      </p:sp>
      <p:sp>
        <p:nvSpPr>
          <p:cNvPr id="74757" name="Rectangle 3">
            <a:extLst>
              <a:ext uri="{FF2B5EF4-FFF2-40B4-BE49-F238E27FC236}">
                <a16:creationId xmlns:a16="http://schemas.microsoft.com/office/drawing/2014/main" id="{34882236-E6F0-44DE-A073-5D35A6969C41}"/>
              </a:ext>
            </a:extLst>
          </p:cNvPr>
          <p:cNvSpPr>
            <a:spLocks noGrp="1" noChangeArrowheads="1"/>
          </p:cNvSpPr>
          <p:nvPr>
            <p:ph type="body" idx="1"/>
          </p:nvPr>
        </p:nvSpPr>
        <p:spPr>
          <a:xfrm>
            <a:off x="1981200" y="1771651"/>
            <a:ext cx="8229600" cy="4530725"/>
          </a:xfrm>
        </p:spPr>
        <p:txBody>
          <a:bodyPr/>
          <a:lstStyle/>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1 	2 	3 	4 	5 	6 	7	8	9	10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11	12	13	14	15	16	17	18	19	20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21	22	23	24	25	26	27	28	29	30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31	32	33	34	35	36	37	38	39	40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41	42	43	44	45	46	47	48	49	50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51	52	53	54	55	56	57	58	59	60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61	62	63	64	65	66	67	68	69	70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71	72	73	74	75	76	77	78	79	80</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81	82	83	84	85	86	87	88	89	90	</a:t>
            </a:r>
          </a:p>
          <a:p>
            <a:pPr marL="0" indent="0">
              <a:buNone/>
              <a:tabLst>
                <a:tab pos="682625" algn="l"/>
                <a:tab pos="1379538" algn="l"/>
                <a:tab pos="2060575" algn="l"/>
                <a:tab pos="2743200" algn="l"/>
                <a:tab pos="3425825" algn="l"/>
                <a:tab pos="4122738" algn="l"/>
                <a:tab pos="4803775" algn="l"/>
                <a:tab pos="5486400" algn="l"/>
                <a:tab pos="6169025" algn="l"/>
              </a:tabLst>
            </a:pPr>
            <a:r>
              <a:rPr lang="en-US" altLang="en-US" sz="2400" dirty="0">
                <a:ea typeface="ＭＳ 明朝" panose="02020609040205080304" pitchFamily="49" charset="-128"/>
              </a:rPr>
              <a:t>91	92	93	94	95	96	97	98	99	100</a:t>
            </a:r>
          </a:p>
        </p:txBody>
      </p:sp>
      <p:sp>
        <p:nvSpPr>
          <p:cNvPr id="488452" name="Text Box 4">
            <a:extLst>
              <a:ext uri="{FF2B5EF4-FFF2-40B4-BE49-F238E27FC236}">
                <a16:creationId xmlns:a16="http://schemas.microsoft.com/office/drawing/2014/main" id="{C122EB88-2008-46CA-8A37-F98F2DD2624C}"/>
              </a:ext>
            </a:extLst>
          </p:cNvPr>
          <p:cNvSpPr txBox="1">
            <a:spLocks noChangeArrowheads="1"/>
          </p:cNvSpPr>
          <p:nvPr/>
        </p:nvSpPr>
        <p:spPr bwMode="auto">
          <a:xfrm>
            <a:off x="7500939" y="3498851"/>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tx2"/>
                </a:solidFill>
                <a:cs typeface="Arial" panose="020B0604020202020204" pitchFamily="34" charset="0"/>
              </a:rPr>
              <a:t>X</a:t>
            </a:r>
          </a:p>
        </p:txBody>
      </p:sp>
      <p:sp>
        <p:nvSpPr>
          <p:cNvPr id="488453" name="Text Box 5">
            <a:extLst>
              <a:ext uri="{FF2B5EF4-FFF2-40B4-BE49-F238E27FC236}">
                <a16:creationId xmlns:a16="http://schemas.microsoft.com/office/drawing/2014/main" id="{2967B46B-5A6D-492D-8B0F-265E5B2E5041}"/>
              </a:ext>
            </a:extLst>
          </p:cNvPr>
          <p:cNvSpPr txBox="1">
            <a:spLocks noChangeArrowheads="1"/>
          </p:cNvSpPr>
          <p:nvPr/>
        </p:nvSpPr>
        <p:spPr bwMode="auto">
          <a:xfrm>
            <a:off x="1984375" y="2624138"/>
            <a:ext cx="623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54" name="Text Box 6">
            <a:extLst>
              <a:ext uri="{FF2B5EF4-FFF2-40B4-BE49-F238E27FC236}">
                <a16:creationId xmlns:a16="http://schemas.microsoft.com/office/drawing/2014/main" id="{C632CA53-A2A5-4132-94D6-BE3780A34570}"/>
              </a:ext>
            </a:extLst>
          </p:cNvPr>
          <p:cNvSpPr txBox="1">
            <a:spLocks noChangeArrowheads="1"/>
          </p:cNvSpPr>
          <p:nvPr/>
        </p:nvSpPr>
        <p:spPr bwMode="auto">
          <a:xfrm>
            <a:off x="5349875" y="1751013"/>
            <a:ext cx="623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rgbClr val="FF0000"/>
                </a:solidFill>
                <a:cs typeface="Arial" panose="020B0604020202020204" pitchFamily="34" charset="0"/>
              </a:rPr>
              <a:t>X</a:t>
            </a:r>
          </a:p>
        </p:txBody>
      </p:sp>
      <p:sp>
        <p:nvSpPr>
          <p:cNvPr id="488455" name="Text Box 7">
            <a:extLst>
              <a:ext uri="{FF2B5EF4-FFF2-40B4-BE49-F238E27FC236}">
                <a16:creationId xmlns:a16="http://schemas.microsoft.com/office/drawing/2014/main" id="{C3B31594-5BB8-4499-AFF2-AA2E2B087B27}"/>
              </a:ext>
            </a:extLst>
          </p:cNvPr>
          <p:cNvSpPr txBox="1">
            <a:spLocks noChangeArrowheads="1"/>
          </p:cNvSpPr>
          <p:nvPr/>
        </p:nvSpPr>
        <p:spPr bwMode="auto">
          <a:xfrm>
            <a:off x="4014789" y="174466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rgbClr val="FF0000"/>
                </a:solidFill>
                <a:cs typeface="Arial" panose="020B0604020202020204" pitchFamily="34" charset="0"/>
              </a:rPr>
              <a:t>X</a:t>
            </a:r>
          </a:p>
        </p:txBody>
      </p:sp>
      <p:sp>
        <p:nvSpPr>
          <p:cNvPr id="488456" name="Text Box 8">
            <a:extLst>
              <a:ext uri="{FF2B5EF4-FFF2-40B4-BE49-F238E27FC236}">
                <a16:creationId xmlns:a16="http://schemas.microsoft.com/office/drawing/2014/main" id="{A46A4E00-7FD8-4250-9549-5495C52E02E1}"/>
              </a:ext>
            </a:extLst>
          </p:cNvPr>
          <p:cNvSpPr txBox="1">
            <a:spLocks noChangeArrowheads="1"/>
          </p:cNvSpPr>
          <p:nvPr/>
        </p:nvSpPr>
        <p:spPr bwMode="auto">
          <a:xfrm>
            <a:off x="6726239" y="176371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rgbClr val="FF0000"/>
                </a:solidFill>
                <a:cs typeface="Arial" panose="020B0604020202020204" pitchFamily="34" charset="0"/>
              </a:rPr>
              <a:t>X</a:t>
            </a:r>
          </a:p>
        </p:txBody>
      </p:sp>
      <p:sp>
        <p:nvSpPr>
          <p:cNvPr id="488458" name="Text Box 10">
            <a:extLst>
              <a:ext uri="{FF2B5EF4-FFF2-40B4-BE49-F238E27FC236}">
                <a16:creationId xmlns:a16="http://schemas.microsoft.com/office/drawing/2014/main" id="{75EE1F11-E1CC-4664-A4DB-FBD93EAC15A5}"/>
              </a:ext>
            </a:extLst>
          </p:cNvPr>
          <p:cNvSpPr txBox="1">
            <a:spLocks noChangeArrowheads="1"/>
          </p:cNvSpPr>
          <p:nvPr/>
        </p:nvSpPr>
        <p:spPr bwMode="auto">
          <a:xfrm>
            <a:off x="7418389" y="1760538"/>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60" name="Text Box 12">
            <a:extLst>
              <a:ext uri="{FF2B5EF4-FFF2-40B4-BE49-F238E27FC236}">
                <a16:creationId xmlns:a16="http://schemas.microsoft.com/office/drawing/2014/main" id="{1F4AD12C-4750-45F0-A4DD-F5272033C040}"/>
              </a:ext>
            </a:extLst>
          </p:cNvPr>
          <p:cNvSpPr txBox="1">
            <a:spLocks noChangeArrowheads="1"/>
          </p:cNvSpPr>
          <p:nvPr/>
        </p:nvSpPr>
        <p:spPr bwMode="auto">
          <a:xfrm>
            <a:off x="4757739" y="2611438"/>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66" name="Line 18">
            <a:extLst>
              <a:ext uri="{FF2B5EF4-FFF2-40B4-BE49-F238E27FC236}">
                <a16:creationId xmlns:a16="http://schemas.microsoft.com/office/drawing/2014/main" id="{AAB841EE-F175-4F9E-912B-C71522FD0F36}"/>
              </a:ext>
            </a:extLst>
          </p:cNvPr>
          <p:cNvSpPr>
            <a:spLocks noChangeShapeType="1"/>
          </p:cNvSpPr>
          <p:nvPr/>
        </p:nvSpPr>
        <p:spPr bwMode="auto">
          <a:xfrm>
            <a:off x="2903538" y="2235201"/>
            <a:ext cx="0" cy="39481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8468" name="Line 20">
            <a:extLst>
              <a:ext uri="{FF2B5EF4-FFF2-40B4-BE49-F238E27FC236}">
                <a16:creationId xmlns:a16="http://schemas.microsoft.com/office/drawing/2014/main" id="{3212A647-D493-4B9B-9D9D-237B3DC6E192}"/>
              </a:ext>
            </a:extLst>
          </p:cNvPr>
          <p:cNvSpPr>
            <a:spLocks noChangeShapeType="1"/>
          </p:cNvSpPr>
          <p:nvPr/>
        </p:nvSpPr>
        <p:spPr bwMode="auto">
          <a:xfrm>
            <a:off x="4291013" y="2208213"/>
            <a:ext cx="0" cy="39481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8469" name="Line 21">
            <a:extLst>
              <a:ext uri="{FF2B5EF4-FFF2-40B4-BE49-F238E27FC236}">
                <a16:creationId xmlns:a16="http://schemas.microsoft.com/office/drawing/2014/main" id="{84666C12-E7F7-4A16-8BC6-80E78EBE6AEA}"/>
              </a:ext>
            </a:extLst>
          </p:cNvPr>
          <p:cNvSpPr>
            <a:spLocks noChangeShapeType="1"/>
          </p:cNvSpPr>
          <p:nvPr/>
        </p:nvSpPr>
        <p:spPr bwMode="auto">
          <a:xfrm>
            <a:off x="5664200" y="2195513"/>
            <a:ext cx="0" cy="39481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8470" name="Line 22">
            <a:extLst>
              <a:ext uri="{FF2B5EF4-FFF2-40B4-BE49-F238E27FC236}">
                <a16:creationId xmlns:a16="http://schemas.microsoft.com/office/drawing/2014/main" id="{630AFFDA-DEA0-4207-AD73-ABAED5488C7B}"/>
              </a:ext>
            </a:extLst>
          </p:cNvPr>
          <p:cNvSpPr>
            <a:spLocks noChangeShapeType="1"/>
          </p:cNvSpPr>
          <p:nvPr/>
        </p:nvSpPr>
        <p:spPr bwMode="auto">
          <a:xfrm>
            <a:off x="7051675" y="2197101"/>
            <a:ext cx="0" cy="39481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8471" name="Line 23">
            <a:extLst>
              <a:ext uri="{FF2B5EF4-FFF2-40B4-BE49-F238E27FC236}">
                <a16:creationId xmlns:a16="http://schemas.microsoft.com/office/drawing/2014/main" id="{A146362F-68D5-4C0C-B715-5D875BDAEABA}"/>
              </a:ext>
            </a:extLst>
          </p:cNvPr>
          <p:cNvSpPr>
            <a:spLocks noChangeShapeType="1"/>
          </p:cNvSpPr>
          <p:nvPr/>
        </p:nvSpPr>
        <p:spPr bwMode="auto">
          <a:xfrm>
            <a:off x="8453438" y="2198688"/>
            <a:ext cx="0" cy="39481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8472" name="Text Box 24">
            <a:extLst>
              <a:ext uri="{FF2B5EF4-FFF2-40B4-BE49-F238E27FC236}">
                <a16:creationId xmlns:a16="http://schemas.microsoft.com/office/drawing/2014/main" id="{53284C31-E979-42F1-81F2-6E6E99C25DE6}"/>
              </a:ext>
            </a:extLst>
          </p:cNvPr>
          <p:cNvSpPr txBox="1">
            <a:spLocks noChangeArrowheads="1"/>
          </p:cNvSpPr>
          <p:nvPr/>
        </p:nvSpPr>
        <p:spPr bwMode="auto">
          <a:xfrm>
            <a:off x="4752975" y="2200276"/>
            <a:ext cx="623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3" name="Text Box 25">
            <a:extLst>
              <a:ext uri="{FF2B5EF4-FFF2-40B4-BE49-F238E27FC236}">
                <a16:creationId xmlns:a16="http://schemas.microsoft.com/office/drawing/2014/main" id="{061206FD-30AC-42B9-ACA0-3B69F70D669B}"/>
              </a:ext>
            </a:extLst>
          </p:cNvPr>
          <p:cNvSpPr txBox="1">
            <a:spLocks noChangeArrowheads="1"/>
          </p:cNvSpPr>
          <p:nvPr/>
        </p:nvSpPr>
        <p:spPr bwMode="auto">
          <a:xfrm>
            <a:off x="6132514" y="2635251"/>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4" name="Text Box 26">
            <a:extLst>
              <a:ext uri="{FF2B5EF4-FFF2-40B4-BE49-F238E27FC236}">
                <a16:creationId xmlns:a16="http://schemas.microsoft.com/office/drawing/2014/main" id="{F26CAB46-B2E3-4579-A24D-0E052A227EE3}"/>
              </a:ext>
            </a:extLst>
          </p:cNvPr>
          <p:cNvSpPr txBox="1">
            <a:spLocks noChangeArrowheads="1"/>
          </p:cNvSpPr>
          <p:nvPr/>
        </p:nvSpPr>
        <p:spPr bwMode="auto">
          <a:xfrm>
            <a:off x="3389314" y="3057526"/>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5" name="Text Box 27">
            <a:extLst>
              <a:ext uri="{FF2B5EF4-FFF2-40B4-BE49-F238E27FC236}">
                <a16:creationId xmlns:a16="http://schemas.microsoft.com/office/drawing/2014/main" id="{61012EFC-AF2E-44D2-8BF3-223821C55162}"/>
              </a:ext>
            </a:extLst>
          </p:cNvPr>
          <p:cNvSpPr txBox="1">
            <a:spLocks noChangeArrowheads="1"/>
          </p:cNvSpPr>
          <p:nvPr/>
        </p:nvSpPr>
        <p:spPr bwMode="auto">
          <a:xfrm>
            <a:off x="7481889" y="3057526"/>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6" name="Text Box 28">
            <a:extLst>
              <a:ext uri="{FF2B5EF4-FFF2-40B4-BE49-F238E27FC236}">
                <a16:creationId xmlns:a16="http://schemas.microsoft.com/office/drawing/2014/main" id="{1B7C40ED-FF55-4535-918B-8CA9319B584D}"/>
              </a:ext>
            </a:extLst>
          </p:cNvPr>
          <p:cNvSpPr txBox="1">
            <a:spLocks noChangeArrowheads="1"/>
          </p:cNvSpPr>
          <p:nvPr/>
        </p:nvSpPr>
        <p:spPr bwMode="auto">
          <a:xfrm>
            <a:off x="4738689" y="3508376"/>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7" name="Text Box 29">
            <a:extLst>
              <a:ext uri="{FF2B5EF4-FFF2-40B4-BE49-F238E27FC236}">
                <a16:creationId xmlns:a16="http://schemas.microsoft.com/office/drawing/2014/main" id="{C7D8C132-D1EE-4C07-9756-D96000B0099A}"/>
              </a:ext>
            </a:extLst>
          </p:cNvPr>
          <p:cNvSpPr txBox="1">
            <a:spLocks noChangeArrowheads="1"/>
          </p:cNvSpPr>
          <p:nvPr/>
        </p:nvSpPr>
        <p:spPr bwMode="auto">
          <a:xfrm>
            <a:off x="1995489" y="3943351"/>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8" name="Text Box 30">
            <a:extLst>
              <a:ext uri="{FF2B5EF4-FFF2-40B4-BE49-F238E27FC236}">
                <a16:creationId xmlns:a16="http://schemas.microsoft.com/office/drawing/2014/main" id="{4CF503DF-72A2-4BD5-BDF8-CA10B77A4FC5}"/>
              </a:ext>
            </a:extLst>
          </p:cNvPr>
          <p:cNvSpPr txBox="1">
            <a:spLocks noChangeArrowheads="1"/>
          </p:cNvSpPr>
          <p:nvPr/>
        </p:nvSpPr>
        <p:spPr bwMode="auto">
          <a:xfrm>
            <a:off x="6132514" y="392906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79" name="Text Box 31">
            <a:extLst>
              <a:ext uri="{FF2B5EF4-FFF2-40B4-BE49-F238E27FC236}">
                <a16:creationId xmlns:a16="http://schemas.microsoft.com/office/drawing/2014/main" id="{BFDCD649-73E9-41FF-8060-2F108B284CC9}"/>
              </a:ext>
            </a:extLst>
          </p:cNvPr>
          <p:cNvSpPr txBox="1">
            <a:spLocks noChangeArrowheads="1"/>
          </p:cNvSpPr>
          <p:nvPr/>
        </p:nvSpPr>
        <p:spPr bwMode="auto">
          <a:xfrm>
            <a:off x="3375025" y="4394201"/>
            <a:ext cx="623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0" name="Text Box 32">
            <a:extLst>
              <a:ext uri="{FF2B5EF4-FFF2-40B4-BE49-F238E27FC236}">
                <a16:creationId xmlns:a16="http://schemas.microsoft.com/office/drawing/2014/main" id="{97CF4EFC-4AA7-4B31-97AE-376EAE6C95B7}"/>
              </a:ext>
            </a:extLst>
          </p:cNvPr>
          <p:cNvSpPr txBox="1">
            <a:spLocks noChangeArrowheads="1"/>
          </p:cNvSpPr>
          <p:nvPr/>
        </p:nvSpPr>
        <p:spPr bwMode="auto">
          <a:xfrm>
            <a:off x="7497764" y="437991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1" name="Text Box 33">
            <a:extLst>
              <a:ext uri="{FF2B5EF4-FFF2-40B4-BE49-F238E27FC236}">
                <a16:creationId xmlns:a16="http://schemas.microsoft.com/office/drawing/2014/main" id="{FC8054F1-1901-45BC-8728-B850A192099B}"/>
              </a:ext>
            </a:extLst>
          </p:cNvPr>
          <p:cNvSpPr txBox="1">
            <a:spLocks noChangeArrowheads="1"/>
          </p:cNvSpPr>
          <p:nvPr/>
        </p:nvSpPr>
        <p:spPr bwMode="auto">
          <a:xfrm>
            <a:off x="4752975" y="4813301"/>
            <a:ext cx="623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2" name="Text Box 34">
            <a:extLst>
              <a:ext uri="{FF2B5EF4-FFF2-40B4-BE49-F238E27FC236}">
                <a16:creationId xmlns:a16="http://schemas.microsoft.com/office/drawing/2014/main" id="{DA0D791E-9159-4BF1-A6F0-A0C7D8A26963}"/>
              </a:ext>
            </a:extLst>
          </p:cNvPr>
          <p:cNvSpPr txBox="1">
            <a:spLocks noChangeArrowheads="1"/>
          </p:cNvSpPr>
          <p:nvPr/>
        </p:nvSpPr>
        <p:spPr bwMode="auto">
          <a:xfrm>
            <a:off x="1981200" y="5233988"/>
            <a:ext cx="623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3" name="Text Box 35">
            <a:extLst>
              <a:ext uri="{FF2B5EF4-FFF2-40B4-BE49-F238E27FC236}">
                <a16:creationId xmlns:a16="http://schemas.microsoft.com/office/drawing/2014/main" id="{2C9B4F74-A8B5-4A84-96CB-76FA022AE85B}"/>
              </a:ext>
            </a:extLst>
          </p:cNvPr>
          <p:cNvSpPr txBox="1">
            <a:spLocks noChangeArrowheads="1"/>
          </p:cNvSpPr>
          <p:nvPr/>
        </p:nvSpPr>
        <p:spPr bwMode="auto">
          <a:xfrm>
            <a:off x="6130925" y="5233988"/>
            <a:ext cx="623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4" name="Text Box 36">
            <a:extLst>
              <a:ext uri="{FF2B5EF4-FFF2-40B4-BE49-F238E27FC236}">
                <a16:creationId xmlns:a16="http://schemas.microsoft.com/office/drawing/2014/main" id="{351CA3AA-3FD6-4453-82E4-8CE374421175}"/>
              </a:ext>
            </a:extLst>
          </p:cNvPr>
          <p:cNvSpPr txBox="1">
            <a:spLocks noChangeArrowheads="1"/>
          </p:cNvSpPr>
          <p:nvPr/>
        </p:nvSpPr>
        <p:spPr bwMode="auto">
          <a:xfrm>
            <a:off x="3373439" y="5699126"/>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5" name="Text Box 37">
            <a:extLst>
              <a:ext uri="{FF2B5EF4-FFF2-40B4-BE49-F238E27FC236}">
                <a16:creationId xmlns:a16="http://schemas.microsoft.com/office/drawing/2014/main" id="{BE4E9470-7A1F-4654-AF69-3F632F3C5D08}"/>
              </a:ext>
            </a:extLst>
          </p:cNvPr>
          <p:cNvSpPr txBox="1">
            <a:spLocks noChangeArrowheads="1"/>
          </p:cNvSpPr>
          <p:nvPr/>
        </p:nvSpPr>
        <p:spPr bwMode="auto">
          <a:xfrm>
            <a:off x="7496175" y="5684838"/>
            <a:ext cx="623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folHlink"/>
                </a:solidFill>
                <a:cs typeface="Arial" panose="020B0604020202020204" pitchFamily="34" charset="0"/>
              </a:rPr>
              <a:t>X</a:t>
            </a:r>
          </a:p>
        </p:txBody>
      </p:sp>
      <p:sp>
        <p:nvSpPr>
          <p:cNvPr id="488486" name="Text Box 38">
            <a:extLst>
              <a:ext uri="{FF2B5EF4-FFF2-40B4-BE49-F238E27FC236}">
                <a16:creationId xmlns:a16="http://schemas.microsoft.com/office/drawing/2014/main" id="{EA84AF3F-A688-472A-9E8C-5A8F1AE6A615}"/>
              </a:ext>
            </a:extLst>
          </p:cNvPr>
          <p:cNvSpPr txBox="1">
            <a:spLocks noChangeArrowheads="1"/>
          </p:cNvSpPr>
          <p:nvPr/>
        </p:nvSpPr>
        <p:spPr bwMode="auto">
          <a:xfrm>
            <a:off x="4770439" y="305911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87" name="Text Box 39">
            <a:extLst>
              <a:ext uri="{FF2B5EF4-FFF2-40B4-BE49-F238E27FC236}">
                <a16:creationId xmlns:a16="http://schemas.microsoft.com/office/drawing/2014/main" id="{B569FE93-3ACF-45AB-A46F-276791D66C58}"/>
              </a:ext>
            </a:extLst>
          </p:cNvPr>
          <p:cNvSpPr txBox="1">
            <a:spLocks noChangeArrowheads="1"/>
          </p:cNvSpPr>
          <p:nvPr/>
        </p:nvSpPr>
        <p:spPr bwMode="auto">
          <a:xfrm>
            <a:off x="4773614" y="3941763"/>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88" name="Text Box 40">
            <a:extLst>
              <a:ext uri="{FF2B5EF4-FFF2-40B4-BE49-F238E27FC236}">
                <a16:creationId xmlns:a16="http://schemas.microsoft.com/office/drawing/2014/main" id="{0056A4CC-E3C8-431D-999C-4B6FC7A6BB90}"/>
              </a:ext>
            </a:extLst>
          </p:cNvPr>
          <p:cNvSpPr txBox="1">
            <a:spLocks noChangeArrowheads="1"/>
          </p:cNvSpPr>
          <p:nvPr/>
        </p:nvSpPr>
        <p:spPr bwMode="auto">
          <a:xfrm>
            <a:off x="4786314" y="4389438"/>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89" name="Text Box 41">
            <a:extLst>
              <a:ext uri="{FF2B5EF4-FFF2-40B4-BE49-F238E27FC236}">
                <a16:creationId xmlns:a16="http://schemas.microsoft.com/office/drawing/2014/main" id="{54015D8E-F4B2-49D8-BA53-0759D0D4F1BA}"/>
              </a:ext>
            </a:extLst>
          </p:cNvPr>
          <p:cNvSpPr txBox="1">
            <a:spLocks noChangeArrowheads="1"/>
          </p:cNvSpPr>
          <p:nvPr/>
        </p:nvSpPr>
        <p:spPr bwMode="auto">
          <a:xfrm>
            <a:off x="4745039" y="5241926"/>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90" name="Text Box 42">
            <a:extLst>
              <a:ext uri="{FF2B5EF4-FFF2-40B4-BE49-F238E27FC236}">
                <a16:creationId xmlns:a16="http://schemas.microsoft.com/office/drawing/2014/main" id="{B39063C0-5BCA-42A1-8261-93878EE78E02}"/>
              </a:ext>
            </a:extLst>
          </p:cNvPr>
          <p:cNvSpPr txBox="1">
            <a:spLocks noChangeArrowheads="1"/>
          </p:cNvSpPr>
          <p:nvPr/>
        </p:nvSpPr>
        <p:spPr bwMode="auto">
          <a:xfrm>
            <a:off x="4757739" y="5689601"/>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accent2"/>
                </a:solidFill>
                <a:cs typeface="Arial" panose="020B0604020202020204" pitchFamily="34" charset="0"/>
              </a:rPr>
              <a:t>X</a:t>
            </a:r>
          </a:p>
        </p:txBody>
      </p:sp>
      <p:sp>
        <p:nvSpPr>
          <p:cNvPr id="488491" name="Text Box 43">
            <a:extLst>
              <a:ext uri="{FF2B5EF4-FFF2-40B4-BE49-F238E27FC236}">
                <a16:creationId xmlns:a16="http://schemas.microsoft.com/office/drawing/2014/main" id="{27DC2A95-8D1F-4B5A-A58B-9C6A1865EA77}"/>
              </a:ext>
            </a:extLst>
          </p:cNvPr>
          <p:cNvSpPr txBox="1">
            <a:spLocks noChangeArrowheads="1"/>
          </p:cNvSpPr>
          <p:nvPr/>
        </p:nvSpPr>
        <p:spPr bwMode="auto">
          <a:xfrm>
            <a:off x="6132514" y="4789488"/>
            <a:ext cx="623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tx2"/>
                </a:solidFill>
                <a:cs typeface="Arial" panose="020B0604020202020204" pitchFamily="34" charset="0"/>
              </a:rPr>
              <a:t>X</a:t>
            </a:r>
          </a:p>
        </p:txBody>
      </p:sp>
      <p:sp>
        <p:nvSpPr>
          <p:cNvPr id="488492" name="Text Box 44">
            <a:extLst>
              <a:ext uri="{FF2B5EF4-FFF2-40B4-BE49-F238E27FC236}">
                <a16:creationId xmlns:a16="http://schemas.microsoft.com/office/drawing/2014/main" id="{5B36C7D2-A808-4B36-A8DD-5E918B8BE1C0}"/>
              </a:ext>
            </a:extLst>
          </p:cNvPr>
          <p:cNvSpPr txBox="1">
            <a:spLocks noChangeArrowheads="1"/>
          </p:cNvSpPr>
          <p:nvPr/>
        </p:nvSpPr>
        <p:spPr bwMode="auto">
          <a:xfrm>
            <a:off x="1981200" y="5689601"/>
            <a:ext cx="623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chemeClr val="tx2"/>
                </a:solidFill>
                <a:cs typeface="Arial" panose="020B0604020202020204" pitchFamily="34" charset="0"/>
              </a:rPr>
              <a:t>X</a:t>
            </a:r>
          </a:p>
        </p:txBody>
      </p:sp>
      <p:sp>
        <p:nvSpPr>
          <p:cNvPr id="488493" name="Text Box 45">
            <a:extLst>
              <a:ext uri="{FF2B5EF4-FFF2-40B4-BE49-F238E27FC236}">
                <a16:creationId xmlns:a16="http://schemas.microsoft.com/office/drawing/2014/main" id="{5E10ED99-690B-45DA-AC38-F9A66907F543}"/>
              </a:ext>
            </a:extLst>
          </p:cNvPr>
          <p:cNvSpPr txBox="1">
            <a:spLocks noChangeArrowheads="1"/>
          </p:cNvSpPr>
          <p:nvPr/>
        </p:nvSpPr>
        <p:spPr bwMode="auto">
          <a:xfrm>
            <a:off x="8177214" y="1733551"/>
            <a:ext cx="623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b="1">
                <a:solidFill>
                  <a:srgbClr val="FF0000"/>
                </a:solidFill>
                <a:cs typeface="Arial" panose="020B0604020202020204" pitchFamily="34" charset="0"/>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8455"/>
                                        </p:tgtEl>
                                        <p:attrNameLst>
                                          <p:attrName>style.visibility</p:attrName>
                                        </p:attrNameLst>
                                      </p:cBhvr>
                                      <p:to>
                                        <p:strVal val="visible"/>
                                      </p:to>
                                    </p:set>
                                    <p:animEffect transition="in" filter="box(in)">
                                      <p:cBhvr>
                                        <p:cTn id="7" dur="500"/>
                                        <p:tgtEl>
                                          <p:spTgt spid="48845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88454"/>
                                        </p:tgtEl>
                                        <p:attrNameLst>
                                          <p:attrName>style.visibility</p:attrName>
                                        </p:attrNameLst>
                                      </p:cBhvr>
                                      <p:to>
                                        <p:strVal val="visible"/>
                                      </p:to>
                                    </p:set>
                                    <p:animEffect transition="in" filter="box(in)">
                                      <p:cBhvr>
                                        <p:cTn id="10" dur="500"/>
                                        <p:tgtEl>
                                          <p:spTgt spid="48845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88456"/>
                                        </p:tgtEl>
                                        <p:attrNameLst>
                                          <p:attrName>style.visibility</p:attrName>
                                        </p:attrNameLst>
                                      </p:cBhvr>
                                      <p:to>
                                        <p:strVal val="visible"/>
                                      </p:to>
                                    </p:set>
                                    <p:animEffect transition="in" filter="box(in)">
                                      <p:cBhvr>
                                        <p:cTn id="13" dur="500"/>
                                        <p:tgtEl>
                                          <p:spTgt spid="488456"/>
                                        </p:tgtEl>
                                      </p:cBhvr>
                                    </p:animEffect>
                                  </p:childTnLst>
                                </p:cTn>
                              </p:par>
                              <p:par>
                                <p:cTn id="14" presetID="4" presetClass="entr" presetSubtype="16" fill="hold" nodeType="withEffect">
                                  <p:stCondLst>
                                    <p:cond delay="0"/>
                                  </p:stCondLst>
                                  <p:childTnLst>
                                    <p:set>
                                      <p:cBhvr>
                                        <p:cTn id="15" dur="1" fill="hold">
                                          <p:stCondLst>
                                            <p:cond delay="0"/>
                                          </p:stCondLst>
                                        </p:cTn>
                                        <p:tgtEl>
                                          <p:spTgt spid="488471"/>
                                        </p:tgtEl>
                                        <p:attrNameLst>
                                          <p:attrName>style.visibility</p:attrName>
                                        </p:attrNameLst>
                                      </p:cBhvr>
                                      <p:to>
                                        <p:strVal val="visible"/>
                                      </p:to>
                                    </p:set>
                                    <p:animEffect transition="in" filter="box(in)">
                                      <p:cBhvr>
                                        <p:cTn id="16" dur="500"/>
                                        <p:tgtEl>
                                          <p:spTgt spid="488471"/>
                                        </p:tgtEl>
                                      </p:cBhvr>
                                    </p:animEffect>
                                  </p:childTnLst>
                                </p:cTn>
                              </p:par>
                              <p:par>
                                <p:cTn id="17" presetID="4" presetClass="entr" presetSubtype="16" fill="hold" nodeType="withEffect">
                                  <p:stCondLst>
                                    <p:cond delay="0"/>
                                  </p:stCondLst>
                                  <p:childTnLst>
                                    <p:set>
                                      <p:cBhvr>
                                        <p:cTn id="18" dur="1" fill="hold">
                                          <p:stCondLst>
                                            <p:cond delay="0"/>
                                          </p:stCondLst>
                                        </p:cTn>
                                        <p:tgtEl>
                                          <p:spTgt spid="488470"/>
                                        </p:tgtEl>
                                        <p:attrNameLst>
                                          <p:attrName>style.visibility</p:attrName>
                                        </p:attrNameLst>
                                      </p:cBhvr>
                                      <p:to>
                                        <p:strVal val="visible"/>
                                      </p:to>
                                    </p:set>
                                    <p:animEffect transition="in" filter="box(in)">
                                      <p:cBhvr>
                                        <p:cTn id="19" dur="500"/>
                                        <p:tgtEl>
                                          <p:spTgt spid="488470"/>
                                        </p:tgtEl>
                                      </p:cBhvr>
                                    </p:animEffect>
                                  </p:childTnLst>
                                </p:cTn>
                              </p:par>
                              <p:par>
                                <p:cTn id="20" presetID="4" presetClass="entr" presetSubtype="16" fill="hold" nodeType="withEffect">
                                  <p:stCondLst>
                                    <p:cond delay="0"/>
                                  </p:stCondLst>
                                  <p:childTnLst>
                                    <p:set>
                                      <p:cBhvr>
                                        <p:cTn id="21" dur="1" fill="hold">
                                          <p:stCondLst>
                                            <p:cond delay="0"/>
                                          </p:stCondLst>
                                        </p:cTn>
                                        <p:tgtEl>
                                          <p:spTgt spid="488469"/>
                                        </p:tgtEl>
                                        <p:attrNameLst>
                                          <p:attrName>style.visibility</p:attrName>
                                        </p:attrNameLst>
                                      </p:cBhvr>
                                      <p:to>
                                        <p:strVal val="visible"/>
                                      </p:to>
                                    </p:set>
                                    <p:animEffect transition="in" filter="box(in)">
                                      <p:cBhvr>
                                        <p:cTn id="22" dur="500"/>
                                        <p:tgtEl>
                                          <p:spTgt spid="48846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88493"/>
                                        </p:tgtEl>
                                        <p:attrNameLst>
                                          <p:attrName>style.visibility</p:attrName>
                                        </p:attrNameLst>
                                      </p:cBhvr>
                                      <p:to>
                                        <p:strVal val="visible"/>
                                      </p:to>
                                    </p:set>
                                    <p:animEffect transition="in" filter="box(in)">
                                      <p:cBhvr>
                                        <p:cTn id="25" dur="500"/>
                                        <p:tgtEl>
                                          <p:spTgt spid="488493"/>
                                        </p:tgtEl>
                                      </p:cBhvr>
                                    </p:animEffect>
                                  </p:childTnLst>
                                </p:cTn>
                              </p:par>
                              <p:par>
                                <p:cTn id="26" presetID="4" presetClass="entr" presetSubtype="16" fill="hold" nodeType="withEffect">
                                  <p:stCondLst>
                                    <p:cond delay="0"/>
                                  </p:stCondLst>
                                  <p:childTnLst>
                                    <p:set>
                                      <p:cBhvr>
                                        <p:cTn id="27" dur="1" fill="hold">
                                          <p:stCondLst>
                                            <p:cond delay="0"/>
                                          </p:stCondLst>
                                        </p:cTn>
                                        <p:tgtEl>
                                          <p:spTgt spid="488468"/>
                                        </p:tgtEl>
                                        <p:attrNameLst>
                                          <p:attrName>style.visibility</p:attrName>
                                        </p:attrNameLst>
                                      </p:cBhvr>
                                      <p:to>
                                        <p:strVal val="visible"/>
                                      </p:to>
                                    </p:set>
                                    <p:animEffect transition="in" filter="box(in)">
                                      <p:cBhvr>
                                        <p:cTn id="28" dur="500"/>
                                        <p:tgtEl>
                                          <p:spTgt spid="488468"/>
                                        </p:tgtEl>
                                      </p:cBhvr>
                                    </p:animEffect>
                                  </p:childTnLst>
                                </p:cTn>
                              </p:par>
                              <p:par>
                                <p:cTn id="29" presetID="4" presetClass="entr" presetSubtype="16" fill="hold" nodeType="withEffect">
                                  <p:stCondLst>
                                    <p:cond delay="0"/>
                                  </p:stCondLst>
                                  <p:childTnLst>
                                    <p:set>
                                      <p:cBhvr>
                                        <p:cTn id="30" dur="1" fill="hold">
                                          <p:stCondLst>
                                            <p:cond delay="0"/>
                                          </p:stCondLst>
                                        </p:cTn>
                                        <p:tgtEl>
                                          <p:spTgt spid="488466"/>
                                        </p:tgtEl>
                                        <p:attrNameLst>
                                          <p:attrName>style.visibility</p:attrName>
                                        </p:attrNameLst>
                                      </p:cBhvr>
                                      <p:to>
                                        <p:strVal val="visible"/>
                                      </p:to>
                                    </p:set>
                                    <p:animEffect transition="in" filter="box(in)">
                                      <p:cBhvr>
                                        <p:cTn id="31" dur="500"/>
                                        <p:tgtEl>
                                          <p:spTgt spid="4884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88453"/>
                                        </p:tgtEl>
                                        <p:attrNameLst>
                                          <p:attrName>style.visibility</p:attrName>
                                        </p:attrNameLst>
                                      </p:cBhvr>
                                      <p:to>
                                        <p:strVal val="visible"/>
                                      </p:to>
                                    </p:set>
                                    <p:animEffect transition="in" filter="box(in)">
                                      <p:cBhvr>
                                        <p:cTn id="36" dur="500"/>
                                        <p:tgtEl>
                                          <p:spTgt spid="48845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88477"/>
                                        </p:tgtEl>
                                        <p:attrNameLst>
                                          <p:attrName>style.visibility</p:attrName>
                                        </p:attrNameLst>
                                      </p:cBhvr>
                                      <p:to>
                                        <p:strVal val="visible"/>
                                      </p:to>
                                    </p:set>
                                    <p:animEffect transition="in" filter="box(in)">
                                      <p:cBhvr>
                                        <p:cTn id="39" dur="500"/>
                                        <p:tgtEl>
                                          <p:spTgt spid="488477"/>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88482"/>
                                        </p:tgtEl>
                                        <p:attrNameLst>
                                          <p:attrName>style.visibility</p:attrName>
                                        </p:attrNameLst>
                                      </p:cBhvr>
                                      <p:to>
                                        <p:strVal val="visible"/>
                                      </p:to>
                                    </p:set>
                                    <p:animEffect transition="in" filter="box(in)">
                                      <p:cBhvr>
                                        <p:cTn id="42" dur="500"/>
                                        <p:tgtEl>
                                          <p:spTgt spid="48848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88484"/>
                                        </p:tgtEl>
                                        <p:attrNameLst>
                                          <p:attrName>style.visibility</p:attrName>
                                        </p:attrNameLst>
                                      </p:cBhvr>
                                      <p:to>
                                        <p:strVal val="visible"/>
                                      </p:to>
                                    </p:set>
                                    <p:animEffect transition="in" filter="box(in)">
                                      <p:cBhvr>
                                        <p:cTn id="45" dur="500"/>
                                        <p:tgtEl>
                                          <p:spTgt spid="48848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88479"/>
                                        </p:tgtEl>
                                        <p:attrNameLst>
                                          <p:attrName>style.visibility</p:attrName>
                                        </p:attrNameLst>
                                      </p:cBhvr>
                                      <p:to>
                                        <p:strVal val="visible"/>
                                      </p:to>
                                    </p:set>
                                    <p:animEffect transition="in" filter="box(in)">
                                      <p:cBhvr>
                                        <p:cTn id="48" dur="500"/>
                                        <p:tgtEl>
                                          <p:spTgt spid="488479"/>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8474"/>
                                        </p:tgtEl>
                                        <p:attrNameLst>
                                          <p:attrName>style.visibility</p:attrName>
                                        </p:attrNameLst>
                                      </p:cBhvr>
                                      <p:to>
                                        <p:strVal val="visible"/>
                                      </p:to>
                                    </p:set>
                                    <p:animEffect transition="in" filter="box(in)">
                                      <p:cBhvr>
                                        <p:cTn id="51" dur="500"/>
                                        <p:tgtEl>
                                          <p:spTgt spid="488474"/>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88472"/>
                                        </p:tgtEl>
                                        <p:attrNameLst>
                                          <p:attrName>style.visibility</p:attrName>
                                        </p:attrNameLst>
                                      </p:cBhvr>
                                      <p:to>
                                        <p:strVal val="visible"/>
                                      </p:to>
                                    </p:set>
                                    <p:animEffect transition="in" filter="box(in)">
                                      <p:cBhvr>
                                        <p:cTn id="54" dur="500"/>
                                        <p:tgtEl>
                                          <p:spTgt spid="488472"/>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88476"/>
                                        </p:tgtEl>
                                        <p:attrNameLst>
                                          <p:attrName>style.visibility</p:attrName>
                                        </p:attrNameLst>
                                      </p:cBhvr>
                                      <p:to>
                                        <p:strVal val="visible"/>
                                      </p:to>
                                    </p:set>
                                    <p:animEffect transition="in" filter="box(in)">
                                      <p:cBhvr>
                                        <p:cTn id="57" dur="500"/>
                                        <p:tgtEl>
                                          <p:spTgt spid="488476"/>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488481"/>
                                        </p:tgtEl>
                                        <p:attrNameLst>
                                          <p:attrName>style.visibility</p:attrName>
                                        </p:attrNameLst>
                                      </p:cBhvr>
                                      <p:to>
                                        <p:strVal val="visible"/>
                                      </p:to>
                                    </p:set>
                                    <p:animEffect transition="in" filter="box(in)">
                                      <p:cBhvr>
                                        <p:cTn id="60" dur="500"/>
                                        <p:tgtEl>
                                          <p:spTgt spid="488481"/>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88483"/>
                                        </p:tgtEl>
                                        <p:attrNameLst>
                                          <p:attrName>style.visibility</p:attrName>
                                        </p:attrNameLst>
                                      </p:cBhvr>
                                      <p:to>
                                        <p:strVal val="visible"/>
                                      </p:to>
                                    </p:set>
                                    <p:animEffect transition="in" filter="box(in)">
                                      <p:cBhvr>
                                        <p:cTn id="63" dur="500"/>
                                        <p:tgtEl>
                                          <p:spTgt spid="48848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488478"/>
                                        </p:tgtEl>
                                        <p:attrNameLst>
                                          <p:attrName>style.visibility</p:attrName>
                                        </p:attrNameLst>
                                      </p:cBhvr>
                                      <p:to>
                                        <p:strVal val="visible"/>
                                      </p:to>
                                    </p:set>
                                    <p:animEffect transition="in" filter="box(in)">
                                      <p:cBhvr>
                                        <p:cTn id="66" dur="500"/>
                                        <p:tgtEl>
                                          <p:spTgt spid="488478"/>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488473"/>
                                        </p:tgtEl>
                                        <p:attrNameLst>
                                          <p:attrName>style.visibility</p:attrName>
                                        </p:attrNameLst>
                                      </p:cBhvr>
                                      <p:to>
                                        <p:strVal val="visible"/>
                                      </p:to>
                                    </p:set>
                                    <p:animEffect transition="in" filter="box(in)">
                                      <p:cBhvr>
                                        <p:cTn id="69" dur="500"/>
                                        <p:tgtEl>
                                          <p:spTgt spid="488473"/>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88458"/>
                                        </p:tgtEl>
                                        <p:attrNameLst>
                                          <p:attrName>style.visibility</p:attrName>
                                        </p:attrNameLst>
                                      </p:cBhvr>
                                      <p:to>
                                        <p:strVal val="visible"/>
                                      </p:to>
                                    </p:set>
                                    <p:animEffect transition="in" filter="box(in)">
                                      <p:cBhvr>
                                        <p:cTn id="72" dur="500"/>
                                        <p:tgtEl>
                                          <p:spTgt spid="488458"/>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488475"/>
                                        </p:tgtEl>
                                        <p:attrNameLst>
                                          <p:attrName>style.visibility</p:attrName>
                                        </p:attrNameLst>
                                      </p:cBhvr>
                                      <p:to>
                                        <p:strVal val="visible"/>
                                      </p:to>
                                    </p:set>
                                    <p:animEffect transition="in" filter="box(in)">
                                      <p:cBhvr>
                                        <p:cTn id="75" dur="500"/>
                                        <p:tgtEl>
                                          <p:spTgt spid="488475"/>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488480"/>
                                        </p:tgtEl>
                                        <p:attrNameLst>
                                          <p:attrName>style.visibility</p:attrName>
                                        </p:attrNameLst>
                                      </p:cBhvr>
                                      <p:to>
                                        <p:strVal val="visible"/>
                                      </p:to>
                                    </p:set>
                                    <p:animEffect transition="in" filter="box(in)">
                                      <p:cBhvr>
                                        <p:cTn id="78" dur="500"/>
                                        <p:tgtEl>
                                          <p:spTgt spid="488480"/>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488485"/>
                                        </p:tgtEl>
                                        <p:attrNameLst>
                                          <p:attrName>style.visibility</p:attrName>
                                        </p:attrNameLst>
                                      </p:cBhvr>
                                      <p:to>
                                        <p:strVal val="visible"/>
                                      </p:to>
                                    </p:set>
                                    <p:animEffect transition="in" filter="box(in)">
                                      <p:cBhvr>
                                        <p:cTn id="81" dur="500"/>
                                        <p:tgtEl>
                                          <p:spTgt spid="48848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88460"/>
                                        </p:tgtEl>
                                        <p:attrNameLst>
                                          <p:attrName>style.visibility</p:attrName>
                                        </p:attrNameLst>
                                      </p:cBhvr>
                                      <p:to>
                                        <p:strVal val="visible"/>
                                      </p:to>
                                    </p:set>
                                    <p:animEffect transition="in" filter="box(in)">
                                      <p:cBhvr>
                                        <p:cTn id="86" dur="500"/>
                                        <p:tgtEl>
                                          <p:spTgt spid="488460"/>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88486"/>
                                        </p:tgtEl>
                                        <p:attrNameLst>
                                          <p:attrName>style.visibility</p:attrName>
                                        </p:attrNameLst>
                                      </p:cBhvr>
                                      <p:to>
                                        <p:strVal val="visible"/>
                                      </p:to>
                                    </p:set>
                                    <p:animEffect transition="in" filter="box(in)">
                                      <p:cBhvr>
                                        <p:cTn id="89" dur="500"/>
                                        <p:tgtEl>
                                          <p:spTgt spid="48848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88487"/>
                                        </p:tgtEl>
                                        <p:attrNameLst>
                                          <p:attrName>style.visibility</p:attrName>
                                        </p:attrNameLst>
                                      </p:cBhvr>
                                      <p:to>
                                        <p:strVal val="visible"/>
                                      </p:to>
                                    </p:set>
                                    <p:animEffect transition="in" filter="box(in)">
                                      <p:cBhvr>
                                        <p:cTn id="92" dur="500"/>
                                        <p:tgtEl>
                                          <p:spTgt spid="488487"/>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488488"/>
                                        </p:tgtEl>
                                        <p:attrNameLst>
                                          <p:attrName>style.visibility</p:attrName>
                                        </p:attrNameLst>
                                      </p:cBhvr>
                                      <p:to>
                                        <p:strVal val="visible"/>
                                      </p:to>
                                    </p:set>
                                    <p:animEffect transition="in" filter="box(in)">
                                      <p:cBhvr>
                                        <p:cTn id="95" dur="500"/>
                                        <p:tgtEl>
                                          <p:spTgt spid="488488"/>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488489"/>
                                        </p:tgtEl>
                                        <p:attrNameLst>
                                          <p:attrName>style.visibility</p:attrName>
                                        </p:attrNameLst>
                                      </p:cBhvr>
                                      <p:to>
                                        <p:strVal val="visible"/>
                                      </p:to>
                                    </p:set>
                                    <p:animEffect transition="in" filter="box(in)">
                                      <p:cBhvr>
                                        <p:cTn id="98" dur="500"/>
                                        <p:tgtEl>
                                          <p:spTgt spid="488489"/>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488490"/>
                                        </p:tgtEl>
                                        <p:attrNameLst>
                                          <p:attrName>style.visibility</p:attrName>
                                        </p:attrNameLst>
                                      </p:cBhvr>
                                      <p:to>
                                        <p:strVal val="visible"/>
                                      </p:to>
                                    </p:set>
                                    <p:animEffect transition="in" filter="box(in)">
                                      <p:cBhvr>
                                        <p:cTn id="101" dur="500"/>
                                        <p:tgtEl>
                                          <p:spTgt spid="48849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488452"/>
                                        </p:tgtEl>
                                        <p:attrNameLst>
                                          <p:attrName>style.visibility</p:attrName>
                                        </p:attrNameLst>
                                      </p:cBhvr>
                                      <p:to>
                                        <p:strVal val="visible"/>
                                      </p:to>
                                    </p:set>
                                    <p:animEffect transition="in" filter="box(in)">
                                      <p:cBhvr>
                                        <p:cTn id="106" dur="500"/>
                                        <p:tgtEl>
                                          <p:spTgt spid="488452"/>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488491"/>
                                        </p:tgtEl>
                                        <p:attrNameLst>
                                          <p:attrName>style.visibility</p:attrName>
                                        </p:attrNameLst>
                                      </p:cBhvr>
                                      <p:to>
                                        <p:strVal val="visible"/>
                                      </p:to>
                                    </p:set>
                                    <p:animEffect transition="in" filter="box(in)">
                                      <p:cBhvr>
                                        <p:cTn id="109" dur="500"/>
                                        <p:tgtEl>
                                          <p:spTgt spid="488491"/>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488492"/>
                                        </p:tgtEl>
                                        <p:attrNameLst>
                                          <p:attrName>style.visibility</p:attrName>
                                        </p:attrNameLst>
                                      </p:cBhvr>
                                      <p:to>
                                        <p:strVal val="visible"/>
                                      </p:to>
                                    </p:set>
                                    <p:animEffect transition="in" filter="box(in)">
                                      <p:cBhvr>
                                        <p:cTn id="112" dur="500"/>
                                        <p:tgtEl>
                                          <p:spTgt spid="488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2" grpId="0"/>
      <p:bldP spid="488453" grpId="0"/>
      <p:bldP spid="488454" grpId="0"/>
      <p:bldP spid="488455" grpId="0"/>
      <p:bldP spid="488456" grpId="0"/>
      <p:bldP spid="488458" grpId="0"/>
      <p:bldP spid="488460" grpId="0"/>
      <p:bldP spid="488472" grpId="0"/>
      <p:bldP spid="488473" grpId="0"/>
      <p:bldP spid="488474" grpId="0"/>
      <p:bldP spid="488475" grpId="0"/>
      <p:bldP spid="488476" grpId="0"/>
      <p:bldP spid="488477" grpId="0"/>
      <p:bldP spid="488478" grpId="0"/>
      <p:bldP spid="488479" grpId="0"/>
      <p:bldP spid="488480" grpId="0"/>
      <p:bldP spid="488481" grpId="0"/>
      <p:bldP spid="488482" grpId="0"/>
      <p:bldP spid="488483" grpId="0"/>
      <p:bldP spid="488484" grpId="0"/>
      <p:bldP spid="488485" grpId="0"/>
      <p:bldP spid="488486" grpId="0"/>
      <p:bldP spid="488487" grpId="0"/>
      <p:bldP spid="488488" grpId="0"/>
      <p:bldP spid="488489" grpId="0"/>
      <p:bldP spid="488490" grpId="0"/>
      <p:bldP spid="488491" grpId="0"/>
      <p:bldP spid="488492" grpId="0"/>
      <p:bldP spid="4884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a:extLst>
              <a:ext uri="{FF2B5EF4-FFF2-40B4-BE49-F238E27FC236}">
                <a16:creationId xmlns:a16="http://schemas.microsoft.com/office/drawing/2014/main" id="{EDC15A39-B6F5-456A-B03D-2713E09A75D2}"/>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EA3F467-9794-4742-917B-83E13190380F}"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a:t>
            </a:fld>
            <a:endParaRPr lang="en-GB" altLang="en-US" sz="1400">
              <a:latin typeface="Arial" panose="020B0604020202020204" pitchFamily="34" charset="0"/>
              <a:cs typeface="Arial" panose="020B0604020202020204" pitchFamily="34" charset="0"/>
            </a:endParaRPr>
          </a:p>
        </p:txBody>
      </p:sp>
      <p:sp>
        <p:nvSpPr>
          <p:cNvPr id="15364" name="Rectangle 2">
            <a:extLst>
              <a:ext uri="{FF2B5EF4-FFF2-40B4-BE49-F238E27FC236}">
                <a16:creationId xmlns:a16="http://schemas.microsoft.com/office/drawing/2014/main" id="{834A89B1-9270-4B58-AA59-397A28EA080D}"/>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Divisibility</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6467" name="Rectangle 3">
            <a:extLst>
              <a:ext uri="{FF2B5EF4-FFF2-40B4-BE49-F238E27FC236}">
                <a16:creationId xmlns:a16="http://schemas.microsoft.com/office/drawing/2014/main" id="{E74A92FB-F73E-4866-A43F-E3B5A08D5295}"/>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dirty="0"/>
              <a:t>Alternatively, if</a:t>
            </a:r>
          </a:p>
          <a:p>
            <a:pPr marL="0" indent="0">
              <a:buNone/>
            </a:pPr>
            <a:r>
              <a:rPr lang="en-GB" altLang="en-US" sz="2400" dirty="0"/>
              <a:t>		</a:t>
            </a:r>
            <a:r>
              <a:rPr lang="en-GB" altLang="en-US" sz="2400" i="1" dirty="0"/>
              <a:t>d</a:t>
            </a:r>
            <a:r>
              <a:rPr lang="en-GB" altLang="en-US" sz="2400" dirty="0"/>
              <a:t> | </a:t>
            </a:r>
            <a:r>
              <a:rPr lang="en-GB" altLang="en-US" sz="2400" i="1" dirty="0"/>
              <a:t>n</a:t>
            </a:r>
            <a:r>
              <a:rPr lang="en-GB"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n </a:t>
            </a:r>
            <a:r>
              <a:rPr lang="en-GB" altLang="en-US" sz="2400" dirty="0">
                <a:sym typeface="Symbol" panose="05050102010706020507" pitchFamily="18" charset="2"/>
              </a:rPr>
              <a:t>= </a:t>
            </a:r>
            <a:r>
              <a:rPr lang="en-GB" altLang="en-US" sz="2400" i="1" dirty="0">
                <a:sym typeface="Symbol" panose="05050102010706020507" pitchFamily="18" charset="2"/>
              </a:rPr>
              <a:t>dk</a:t>
            </a:r>
            <a:r>
              <a:rPr lang="en-GB" altLang="en-US" sz="2400" dirty="0">
                <a:sym typeface="Symbol" panose="05050102010706020507" pitchFamily="18" charset="2"/>
              </a:rPr>
              <a:t>.</a:t>
            </a:r>
            <a:endParaRPr lang="en-GB" altLang="en-US" sz="2400" dirty="0"/>
          </a:p>
          <a:p>
            <a:pPr marL="0" indent="0">
              <a:buNone/>
            </a:pPr>
            <a:endParaRPr lang="en-GB" altLang="en-US" sz="2400" dirty="0"/>
          </a:p>
          <a:p>
            <a:pPr marL="0" indent="0">
              <a:buNone/>
            </a:pPr>
            <a:r>
              <a:rPr lang="en-GB" altLang="en-US" sz="2400" dirty="0"/>
              <a:t>We say that</a:t>
            </a:r>
          </a:p>
          <a:p>
            <a:pPr marL="0" indent="0">
              <a:buNone/>
            </a:pPr>
            <a:r>
              <a:rPr lang="en-GB" altLang="en-US" sz="2400" dirty="0"/>
              <a:t>	</a:t>
            </a:r>
            <a:r>
              <a:rPr lang="en-US" altLang="en-US" sz="2400" b="1" dirty="0">
                <a:ea typeface="ＭＳ 明朝" panose="02020609040205080304" pitchFamily="49" charset="-128"/>
              </a:rPr>
              <a:t>n is divisible by d, or</a:t>
            </a:r>
            <a:endParaRPr lang="en-GB" altLang="en-US" sz="2400" b="1" dirty="0"/>
          </a:p>
          <a:p>
            <a:pPr marL="0" indent="0">
              <a:buNone/>
            </a:pPr>
            <a:r>
              <a:rPr lang="en-GB" altLang="en-US" sz="2400" b="1" dirty="0"/>
              <a:t>	d divides n, or</a:t>
            </a:r>
          </a:p>
          <a:p>
            <a:pPr marL="0" indent="0">
              <a:buNone/>
            </a:pPr>
            <a:r>
              <a:rPr lang="en-GB" altLang="en-US" sz="2400" i="1" dirty="0"/>
              <a:t>	n</a:t>
            </a:r>
            <a:r>
              <a:rPr lang="en-GB" altLang="en-US" sz="2400" dirty="0"/>
              <a:t> is a multiple of </a:t>
            </a:r>
            <a:r>
              <a:rPr lang="en-GB" altLang="en-US" sz="2400" i="1" dirty="0"/>
              <a:t>d</a:t>
            </a:r>
            <a:r>
              <a:rPr lang="en-GB" altLang="en-US" sz="2400" dirty="0"/>
              <a:t>, or</a:t>
            </a:r>
          </a:p>
          <a:p>
            <a:pPr marL="0" indent="0">
              <a:buNone/>
            </a:pPr>
            <a:r>
              <a:rPr lang="en-GB" altLang="en-US" sz="2400" dirty="0"/>
              <a:t>	</a:t>
            </a:r>
            <a:r>
              <a:rPr lang="en-GB" altLang="en-US" sz="2400" b="1" i="1" dirty="0"/>
              <a:t>d</a:t>
            </a:r>
            <a:r>
              <a:rPr lang="en-GB" altLang="en-US" sz="2400" b="1" dirty="0"/>
              <a:t> is a factor of </a:t>
            </a:r>
            <a:r>
              <a:rPr lang="en-GB" altLang="en-US" sz="2400" b="1" i="1" dirty="0"/>
              <a:t>n</a:t>
            </a:r>
            <a:r>
              <a:rPr lang="en-GB" altLang="en-US" sz="2400" dirty="0"/>
              <a:t>, or</a:t>
            </a:r>
          </a:p>
          <a:p>
            <a:pPr marL="0" indent="0">
              <a:buNone/>
            </a:pPr>
            <a:r>
              <a:rPr lang="en-GB" altLang="en-US" sz="2400" dirty="0"/>
              <a:t>	</a:t>
            </a:r>
            <a:r>
              <a:rPr lang="en-GB" altLang="en-US" sz="2400" i="1" dirty="0"/>
              <a:t>d</a:t>
            </a:r>
            <a:r>
              <a:rPr lang="en-GB" altLang="en-US" sz="2400" dirty="0"/>
              <a:t> is a divisor of </a:t>
            </a:r>
            <a:r>
              <a:rPr lang="en-GB" altLang="en-US" sz="2400" i="1" dirty="0"/>
              <a:t>n.</a:t>
            </a:r>
            <a:r>
              <a:rPr lang="en-GB"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6467">
                                            <p:txEl>
                                              <p:pRg st="4" end="4"/>
                                            </p:txEl>
                                          </p:spTgt>
                                        </p:tgtEl>
                                        <p:attrNameLst>
                                          <p:attrName>style.visibility</p:attrName>
                                        </p:attrNameLst>
                                      </p:cBhvr>
                                      <p:to>
                                        <p:strVal val="visible"/>
                                      </p:to>
                                    </p:set>
                                    <p:animEffect transition="in" filter="box(in)">
                                      <p:cBhvr>
                                        <p:cTn id="7" dur="500"/>
                                        <p:tgtEl>
                                          <p:spTgt spid="4464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6467">
                                            <p:txEl>
                                              <p:pRg st="5" end="5"/>
                                            </p:txEl>
                                          </p:spTgt>
                                        </p:tgtEl>
                                        <p:attrNameLst>
                                          <p:attrName>style.visibility</p:attrName>
                                        </p:attrNameLst>
                                      </p:cBhvr>
                                      <p:to>
                                        <p:strVal val="visible"/>
                                      </p:to>
                                    </p:set>
                                    <p:animEffect transition="in" filter="box(in)">
                                      <p:cBhvr>
                                        <p:cTn id="12" dur="500"/>
                                        <p:tgtEl>
                                          <p:spTgt spid="4464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46467">
                                            <p:txEl>
                                              <p:pRg st="6" end="6"/>
                                            </p:txEl>
                                          </p:spTgt>
                                        </p:tgtEl>
                                        <p:attrNameLst>
                                          <p:attrName>style.visibility</p:attrName>
                                        </p:attrNameLst>
                                      </p:cBhvr>
                                      <p:to>
                                        <p:strVal val="visible"/>
                                      </p:to>
                                    </p:set>
                                    <p:animEffect transition="in" filter="box(in)">
                                      <p:cBhvr>
                                        <p:cTn id="17" dur="500"/>
                                        <p:tgtEl>
                                          <p:spTgt spid="44646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6467">
                                            <p:txEl>
                                              <p:pRg st="7" end="7"/>
                                            </p:txEl>
                                          </p:spTgt>
                                        </p:tgtEl>
                                        <p:attrNameLst>
                                          <p:attrName>style.visibility</p:attrName>
                                        </p:attrNameLst>
                                      </p:cBhvr>
                                      <p:to>
                                        <p:strVal val="visible"/>
                                      </p:to>
                                    </p:set>
                                    <p:animEffect transition="in" filter="box(in)">
                                      <p:cBhvr>
                                        <p:cTn id="22" dur="500"/>
                                        <p:tgtEl>
                                          <p:spTgt spid="44646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6467">
                                            <p:txEl>
                                              <p:pRg st="8" end="8"/>
                                            </p:txEl>
                                          </p:spTgt>
                                        </p:tgtEl>
                                        <p:attrNameLst>
                                          <p:attrName>style.visibility</p:attrName>
                                        </p:attrNameLst>
                                      </p:cBhvr>
                                      <p:to>
                                        <p:strVal val="visible"/>
                                      </p:to>
                                    </p:set>
                                    <p:animEffect transition="in" filter="box(in)">
                                      <p:cBhvr>
                                        <p:cTn id="27" dur="500"/>
                                        <p:tgtEl>
                                          <p:spTgt spid="446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1764-B80F-4CA9-9E0D-B81B29127E0A}"/>
              </a:ext>
            </a:extLst>
          </p:cNvPr>
          <p:cNvSpPr>
            <a:spLocks noGrp="1"/>
          </p:cNvSpPr>
          <p:nvPr>
            <p:ph type="title"/>
          </p:nvPr>
        </p:nvSpPr>
        <p:spPr>
          <a:xfrm>
            <a:off x="838199" y="0"/>
            <a:ext cx="10515600" cy="649705"/>
          </a:xfrm>
        </p:spPr>
        <p:txBody>
          <a:bodyPr>
            <a:normAutofit/>
          </a:bodyPr>
          <a:lstStyle/>
          <a:p>
            <a:r>
              <a:rPr lang="en-GB" altLang="en-US" sz="3200" b="1" dirty="0">
                <a:solidFill>
                  <a:schemeClr val="folHlink"/>
                </a:solidFill>
                <a:latin typeface="Times New Roman" panose="02020603050405020304" pitchFamily="18" charset="0"/>
                <a:cs typeface="Times New Roman" panose="02020603050405020304" pitchFamily="18" charset="0"/>
              </a:rPr>
              <a:t>Finding Prime Factorization – an Example</a:t>
            </a:r>
            <a:endParaRPr lang="en-SG" dirty="0"/>
          </a:p>
        </p:txBody>
      </p:sp>
      <p:sp>
        <p:nvSpPr>
          <p:cNvPr id="3" name="Content Placeholder 2">
            <a:extLst>
              <a:ext uri="{FF2B5EF4-FFF2-40B4-BE49-F238E27FC236}">
                <a16:creationId xmlns:a16="http://schemas.microsoft.com/office/drawing/2014/main" id="{17BC728B-8C74-4AB4-9D5A-799A3CE3F990}"/>
              </a:ext>
            </a:extLst>
          </p:cNvPr>
          <p:cNvSpPr>
            <a:spLocks noGrp="1"/>
          </p:cNvSpPr>
          <p:nvPr>
            <p:ph idx="1"/>
          </p:nvPr>
        </p:nvSpPr>
        <p:spPr>
          <a:xfrm>
            <a:off x="-8976" y="715095"/>
            <a:ext cx="10408370" cy="5767348"/>
          </a:xfrm>
        </p:spPr>
        <p:txBody>
          <a:bodyPr>
            <a:noAutofit/>
          </a:bodyPr>
          <a:lstStyle/>
          <a:p>
            <a:pPr marL="0" indent="0">
              <a:lnSpc>
                <a:spcPct val="120000"/>
              </a:lnSpc>
              <a:spcBef>
                <a:spcPts val="0"/>
              </a:spcBef>
              <a:spcAft>
                <a:spcPts val="1000"/>
              </a:spcAft>
              <a:buNone/>
            </a:pPr>
            <a:r>
              <a:rPr lang="en-US" sz="2400" dirty="0">
                <a:solidFill>
                  <a:srgbClr val="171BAD"/>
                </a:solidFill>
              </a:rPr>
              <a:t>Finding Prime Factorization for 100 (that is to find ALL the prime factors of 100):</a:t>
            </a:r>
          </a:p>
          <a:p>
            <a:pPr>
              <a:lnSpc>
                <a:spcPct val="120000"/>
              </a:lnSpc>
              <a:spcBef>
                <a:spcPts val="0"/>
              </a:spcBef>
              <a:spcAft>
                <a:spcPts val="1000"/>
              </a:spcAft>
            </a:pPr>
            <a:r>
              <a:rPr lang="en-US" sz="2400" dirty="0">
                <a:solidFill>
                  <a:srgbClr val="171BAD"/>
                </a:solidFill>
              </a:rPr>
              <a:t>We use Sieve of Eratosthenes to find all the smallest prime numbers up a certain number to try. For our purpose, these prime numbers are 2, 3, 5, 7, 11.</a:t>
            </a:r>
          </a:p>
          <a:p>
            <a:pPr>
              <a:lnSpc>
                <a:spcPct val="120000"/>
              </a:lnSpc>
              <a:spcBef>
                <a:spcPts val="0"/>
              </a:spcBef>
              <a:spcAft>
                <a:spcPts val="1000"/>
              </a:spcAft>
            </a:pPr>
            <a:r>
              <a:rPr lang="en-US" sz="2400" dirty="0">
                <a:solidFill>
                  <a:srgbClr val="171BAD"/>
                </a:solidFill>
              </a:rPr>
              <a:t>Then, we start trying from 2, we find that divide 100 is divisible by 2, and the quotient  = 50. </a:t>
            </a:r>
          </a:p>
          <a:p>
            <a:pPr>
              <a:lnSpc>
                <a:spcPct val="120000"/>
              </a:lnSpc>
              <a:spcBef>
                <a:spcPts val="0"/>
              </a:spcBef>
              <a:spcAft>
                <a:spcPts val="1000"/>
              </a:spcAft>
            </a:pPr>
            <a:r>
              <a:rPr lang="en-US" sz="2400" dirty="0">
                <a:solidFill>
                  <a:srgbClr val="171BAD"/>
                </a:solidFill>
              </a:rPr>
              <a:t>Next, we find that 50 is divisible by 2 again, and the quotient  = 25.</a:t>
            </a:r>
          </a:p>
          <a:p>
            <a:pPr>
              <a:lnSpc>
                <a:spcPct val="120000"/>
              </a:lnSpc>
              <a:spcBef>
                <a:spcPts val="0"/>
              </a:spcBef>
              <a:spcAft>
                <a:spcPts val="1000"/>
              </a:spcAft>
            </a:pPr>
            <a:r>
              <a:rPr lang="en-US" sz="2400" dirty="0">
                <a:solidFill>
                  <a:srgbClr val="171BAD"/>
                </a:solidFill>
              </a:rPr>
              <a:t>Now, we find that 25 is not divisible by 2 again, so we try the next prime number 3, and we find that 25 is also not divisible by 3. Hence, we try the next prime number after 3, that is 5. We find that 25 is divisible by 5, and the quotient = 5. </a:t>
            </a:r>
          </a:p>
          <a:p>
            <a:pPr>
              <a:lnSpc>
                <a:spcPct val="120000"/>
              </a:lnSpc>
              <a:spcBef>
                <a:spcPts val="0"/>
              </a:spcBef>
              <a:spcAft>
                <a:spcPts val="1000"/>
              </a:spcAft>
            </a:pPr>
            <a:r>
              <a:rPr lang="en-US" sz="2400" dirty="0">
                <a:solidFill>
                  <a:srgbClr val="171BAD"/>
                </a:solidFill>
              </a:rPr>
              <a:t>Since the last quotient 5 is itself is a prime number, so we stop.</a:t>
            </a:r>
          </a:p>
          <a:p>
            <a:pPr>
              <a:lnSpc>
                <a:spcPct val="120000"/>
              </a:lnSpc>
              <a:spcBef>
                <a:spcPts val="0"/>
              </a:spcBef>
              <a:spcAft>
                <a:spcPts val="1000"/>
              </a:spcAft>
            </a:pPr>
            <a:r>
              <a:rPr lang="en-US" sz="2400" dirty="0">
                <a:solidFill>
                  <a:srgbClr val="171BAD"/>
                </a:solidFill>
              </a:rPr>
              <a:t>Therefore, 100 = 2 x 2 x 5 x 5.</a:t>
            </a:r>
            <a:endParaRPr lang="en-SG" sz="2400" dirty="0">
              <a:solidFill>
                <a:srgbClr val="171BAD"/>
              </a:solidFill>
            </a:endParaRPr>
          </a:p>
        </p:txBody>
      </p:sp>
      <p:sp>
        <p:nvSpPr>
          <p:cNvPr id="4" name="Slide Number Placeholder 5">
            <a:extLst>
              <a:ext uri="{FF2B5EF4-FFF2-40B4-BE49-F238E27FC236}">
                <a16:creationId xmlns:a16="http://schemas.microsoft.com/office/drawing/2014/main" id="{85290E2D-2800-442E-9745-A275A443BF73}"/>
              </a:ext>
            </a:extLst>
          </p:cNvPr>
          <p:cNvSpPr txBox="1">
            <a:spLocks noGrp="1"/>
          </p:cNvSpPr>
          <p:nvPr/>
        </p:nvSpPr>
        <p:spPr bwMode="auto">
          <a:xfrm>
            <a:off x="9623241" y="6414311"/>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C93EFA8B-EFE4-402A-8947-4CC2D90E54FF}"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40</a:t>
            </a:fld>
            <a:endParaRPr lang="en-GB" altLang="en-U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B2AEDD-757F-AB97-62AE-AF070441E7DE}"/>
              </a:ext>
            </a:extLst>
          </p:cNvPr>
          <p:cNvSpPr txBox="1"/>
          <p:nvPr/>
        </p:nvSpPr>
        <p:spPr>
          <a:xfrm>
            <a:off x="5637439" y="2930978"/>
            <a:ext cx="65" cy="276999"/>
          </a:xfrm>
          <a:prstGeom prst="rect">
            <a:avLst/>
          </a:prstGeom>
          <a:noFill/>
        </p:spPr>
        <p:txBody>
          <a:bodyPr wrap="none" lIns="0" tIns="0" rIns="0" bIns="0" rtlCol="0">
            <a:spAutoFit/>
          </a:bodyPr>
          <a:lstStyle/>
          <a:p>
            <a:endParaRPr lang="en-SG" dirty="0"/>
          </a:p>
        </p:txBody>
      </p:sp>
      <p:sp>
        <p:nvSpPr>
          <p:cNvPr id="8" name="Freeform: Shape 7">
            <a:extLst>
              <a:ext uri="{FF2B5EF4-FFF2-40B4-BE49-F238E27FC236}">
                <a16:creationId xmlns:a16="http://schemas.microsoft.com/office/drawing/2014/main" id="{E1791FD0-38F1-EA8E-9848-7122E0152065}"/>
              </a:ext>
            </a:extLst>
          </p:cNvPr>
          <p:cNvSpPr/>
          <p:nvPr/>
        </p:nvSpPr>
        <p:spPr>
          <a:xfrm>
            <a:off x="10585932" y="1057823"/>
            <a:ext cx="1161930" cy="566062"/>
          </a:xfrm>
          <a:custGeom>
            <a:avLst/>
            <a:gdLst>
              <a:gd name="connsiteX0" fmla="*/ 18930 w 1161930"/>
              <a:gd name="connsiteY0" fmla="*/ 0 h 566062"/>
              <a:gd name="connsiteX1" fmla="*/ 10766 w 1161930"/>
              <a:gd name="connsiteY1" fmla="*/ 187779 h 566062"/>
              <a:gd name="connsiteX2" fmla="*/ 2602 w 1161930"/>
              <a:gd name="connsiteY2" fmla="*/ 220436 h 566062"/>
              <a:gd name="connsiteX3" fmla="*/ 10766 w 1161930"/>
              <a:gd name="connsiteY3" fmla="*/ 522515 h 566062"/>
              <a:gd name="connsiteX4" fmla="*/ 100573 w 1161930"/>
              <a:gd name="connsiteY4" fmla="*/ 547007 h 566062"/>
              <a:gd name="connsiteX5" fmla="*/ 1161930 w 1161930"/>
              <a:gd name="connsiteY5" fmla="*/ 522515 h 56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0" h="566062">
                <a:moveTo>
                  <a:pt x="18930" y="0"/>
                </a:moveTo>
                <a:cubicBezTo>
                  <a:pt x="16209" y="62593"/>
                  <a:pt x="15394" y="125298"/>
                  <a:pt x="10766" y="187779"/>
                </a:cubicBezTo>
                <a:cubicBezTo>
                  <a:pt x="9937" y="198969"/>
                  <a:pt x="2602" y="209215"/>
                  <a:pt x="2602" y="220436"/>
                </a:cubicBezTo>
                <a:cubicBezTo>
                  <a:pt x="2602" y="321166"/>
                  <a:pt x="-7029" y="423370"/>
                  <a:pt x="10766" y="522515"/>
                </a:cubicBezTo>
                <a:cubicBezTo>
                  <a:pt x="12309" y="531110"/>
                  <a:pt x="91737" y="545240"/>
                  <a:pt x="100573" y="547007"/>
                </a:cubicBezTo>
                <a:cubicBezTo>
                  <a:pt x="1140492" y="530501"/>
                  <a:pt x="796569" y="613853"/>
                  <a:pt x="1161930" y="5225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BA5AFA8E-559D-E9DA-962C-BFF8317CA0A8}"/>
              </a:ext>
            </a:extLst>
          </p:cNvPr>
          <p:cNvSpPr/>
          <p:nvPr/>
        </p:nvSpPr>
        <p:spPr>
          <a:xfrm>
            <a:off x="10819975" y="1616920"/>
            <a:ext cx="1161930" cy="566062"/>
          </a:xfrm>
          <a:custGeom>
            <a:avLst/>
            <a:gdLst>
              <a:gd name="connsiteX0" fmla="*/ 18930 w 1161930"/>
              <a:gd name="connsiteY0" fmla="*/ 0 h 566062"/>
              <a:gd name="connsiteX1" fmla="*/ 10766 w 1161930"/>
              <a:gd name="connsiteY1" fmla="*/ 187779 h 566062"/>
              <a:gd name="connsiteX2" fmla="*/ 2602 w 1161930"/>
              <a:gd name="connsiteY2" fmla="*/ 220436 h 566062"/>
              <a:gd name="connsiteX3" fmla="*/ 10766 w 1161930"/>
              <a:gd name="connsiteY3" fmla="*/ 522515 h 566062"/>
              <a:gd name="connsiteX4" fmla="*/ 100573 w 1161930"/>
              <a:gd name="connsiteY4" fmla="*/ 547007 h 566062"/>
              <a:gd name="connsiteX5" fmla="*/ 1161930 w 1161930"/>
              <a:gd name="connsiteY5" fmla="*/ 522515 h 56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0" h="566062">
                <a:moveTo>
                  <a:pt x="18930" y="0"/>
                </a:moveTo>
                <a:cubicBezTo>
                  <a:pt x="16209" y="62593"/>
                  <a:pt x="15394" y="125298"/>
                  <a:pt x="10766" y="187779"/>
                </a:cubicBezTo>
                <a:cubicBezTo>
                  <a:pt x="9937" y="198969"/>
                  <a:pt x="2602" y="209215"/>
                  <a:pt x="2602" y="220436"/>
                </a:cubicBezTo>
                <a:cubicBezTo>
                  <a:pt x="2602" y="321166"/>
                  <a:pt x="-7029" y="423370"/>
                  <a:pt x="10766" y="522515"/>
                </a:cubicBezTo>
                <a:cubicBezTo>
                  <a:pt x="12309" y="531110"/>
                  <a:pt x="91737" y="545240"/>
                  <a:pt x="100573" y="547007"/>
                </a:cubicBezTo>
                <a:cubicBezTo>
                  <a:pt x="1140492" y="530501"/>
                  <a:pt x="796569" y="613853"/>
                  <a:pt x="1161930" y="5225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1922DD97-2432-A384-9C61-8F66926702D3}"/>
              </a:ext>
            </a:extLst>
          </p:cNvPr>
          <p:cNvSpPr/>
          <p:nvPr/>
        </p:nvSpPr>
        <p:spPr>
          <a:xfrm>
            <a:off x="10912384" y="2176017"/>
            <a:ext cx="1161930" cy="566062"/>
          </a:xfrm>
          <a:custGeom>
            <a:avLst/>
            <a:gdLst>
              <a:gd name="connsiteX0" fmla="*/ 18930 w 1161930"/>
              <a:gd name="connsiteY0" fmla="*/ 0 h 566062"/>
              <a:gd name="connsiteX1" fmla="*/ 10766 w 1161930"/>
              <a:gd name="connsiteY1" fmla="*/ 187779 h 566062"/>
              <a:gd name="connsiteX2" fmla="*/ 2602 w 1161930"/>
              <a:gd name="connsiteY2" fmla="*/ 220436 h 566062"/>
              <a:gd name="connsiteX3" fmla="*/ 10766 w 1161930"/>
              <a:gd name="connsiteY3" fmla="*/ 522515 h 566062"/>
              <a:gd name="connsiteX4" fmla="*/ 100573 w 1161930"/>
              <a:gd name="connsiteY4" fmla="*/ 547007 h 566062"/>
              <a:gd name="connsiteX5" fmla="*/ 1161930 w 1161930"/>
              <a:gd name="connsiteY5" fmla="*/ 522515 h 56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0" h="566062">
                <a:moveTo>
                  <a:pt x="18930" y="0"/>
                </a:moveTo>
                <a:cubicBezTo>
                  <a:pt x="16209" y="62593"/>
                  <a:pt x="15394" y="125298"/>
                  <a:pt x="10766" y="187779"/>
                </a:cubicBezTo>
                <a:cubicBezTo>
                  <a:pt x="9937" y="198969"/>
                  <a:pt x="2602" y="209215"/>
                  <a:pt x="2602" y="220436"/>
                </a:cubicBezTo>
                <a:cubicBezTo>
                  <a:pt x="2602" y="321166"/>
                  <a:pt x="-7029" y="423370"/>
                  <a:pt x="10766" y="522515"/>
                </a:cubicBezTo>
                <a:cubicBezTo>
                  <a:pt x="12309" y="531110"/>
                  <a:pt x="91737" y="545240"/>
                  <a:pt x="100573" y="547007"/>
                </a:cubicBezTo>
                <a:cubicBezTo>
                  <a:pt x="1140492" y="530501"/>
                  <a:pt x="796569" y="613853"/>
                  <a:pt x="1161930" y="5225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C7239EFB-D86B-39A4-4812-2C1DE81290C0}"/>
              </a:ext>
            </a:extLst>
          </p:cNvPr>
          <p:cNvSpPr txBox="1"/>
          <p:nvPr/>
        </p:nvSpPr>
        <p:spPr>
          <a:xfrm>
            <a:off x="10676980" y="1120286"/>
            <a:ext cx="1069521" cy="461665"/>
          </a:xfrm>
          <a:prstGeom prst="rect">
            <a:avLst/>
          </a:prstGeom>
          <a:noFill/>
        </p:spPr>
        <p:txBody>
          <a:bodyPr wrap="square" rtlCol="0">
            <a:spAutoFit/>
          </a:bodyPr>
          <a:lstStyle/>
          <a:p>
            <a:r>
              <a:rPr lang="en-US" sz="2400" dirty="0"/>
              <a:t>100</a:t>
            </a:r>
            <a:endParaRPr lang="en-SG" sz="2400" dirty="0"/>
          </a:p>
        </p:txBody>
      </p:sp>
      <p:sp>
        <p:nvSpPr>
          <p:cNvPr id="13" name="TextBox 12">
            <a:extLst>
              <a:ext uri="{FF2B5EF4-FFF2-40B4-BE49-F238E27FC236}">
                <a16:creationId xmlns:a16="http://schemas.microsoft.com/office/drawing/2014/main" id="{100C8EBB-58E0-54C7-C04C-2BECDFAAB61C}"/>
              </a:ext>
            </a:extLst>
          </p:cNvPr>
          <p:cNvSpPr txBox="1"/>
          <p:nvPr/>
        </p:nvSpPr>
        <p:spPr>
          <a:xfrm>
            <a:off x="10866179" y="1623885"/>
            <a:ext cx="1069521" cy="461665"/>
          </a:xfrm>
          <a:prstGeom prst="rect">
            <a:avLst/>
          </a:prstGeom>
          <a:noFill/>
        </p:spPr>
        <p:txBody>
          <a:bodyPr wrap="square" rtlCol="0">
            <a:spAutoFit/>
          </a:bodyPr>
          <a:lstStyle/>
          <a:p>
            <a:r>
              <a:rPr lang="en-US" sz="2400" dirty="0"/>
              <a:t>50</a:t>
            </a:r>
            <a:endParaRPr lang="en-SG" sz="2400" dirty="0"/>
          </a:p>
        </p:txBody>
      </p:sp>
      <p:sp>
        <p:nvSpPr>
          <p:cNvPr id="14" name="TextBox 13">
            <a:extLst>
              <a:ext uri="{FF2B5EF4-FFF2-40B4-BE49-F238E27FC236}">
                <a16:creationId xmlns:a16="http://schemas.microsoft.com/office/drawing/2014/main" id="{1725E070-856D-03BA-A508-8321772B719A}"/>
              </a:ext>
            </a:extLst>
          </p:cNvPr>
          <p:cNvSpPr txBox="1"/>
          <p:nvPr/>
        </p:nvSpPr>
        <p:spPr>
          <a:xfrm>
            <a:off x="10912384" y="2141048"/>
            <a:ext cx="1069521" cy="461665"/>
          </a:xfrm>
          <a:prstGeom prst="rect">
            <a:avLst/>
          </a:prstGeom>
          <a:noFill/>
        </p:spPr>
        <p:txBody>
          <a:bodyPr wrap="square" rtlCol="0">
            <a:spAutoFit/>
          </a:bodyPr>
          <a:lstStyle/>
          <a:p>
            <a:r>
              <a:rPr lang="en-US" sz="2400" dirty="0"/>
              <a:t>25</a:t>
            </a:r>
            <a:endParaRPr lang="en-SG" sz="2400" dirty="0"/>
          </a:p>
        </p:txBody>
      </p:sp>
      <p:sp>
        <p:nvSpPr>
          <p:cNvPr id="15" name="TextBox 14">
            <a:extLst>
              <a:ext uri="{FF2B5EF4-FFF2-40B4-BE49-F238E27FC236}">
                <a16:creationId xmlns:a16="http://schemas.microsoft.com/office/drawing/2014/main" id="{51DA3377-660B-2F5F-32A3-E6CCBD066793}"/>
              </a:ext>
            </a:extLst>
          </p:cNvPr>
          <p:cNvSpPr txBox="1"/>
          <p:nvPr/>
        </p:nvSpPr>
        <p:spPr>
          <a:xfrm>
            <a:off x="11051176" y="2700145"/>
            <a:ext cx="1069521" cy="461665"/>
          </a:xfrm>
          <a:prstGeom prst="rect">
            <a:avLst/>
          </a:prstGeom>
          <a:noFill/>
        </p:spPr>
        <p:txBody>
          <a:bodyPr wrap="square" rtlCol="0">
            <a:spAutoFit/>
          </a:bodyPr>
          <a:lstStyle/>
          <a:p>
            <a:r>
              <a:rPr lang="en-US" sz="2400" dirty="0"/>
              <a:t>5</a:t>
            </a:r>
            <a:endParaRPr lang="en-SG" sz="2400" dirty="0"/>
          </a:p>
        </p:txBody>
      </p:sp>
      <p:sp>
        <p:nvSpPr>
          <p:cNvPr id="17" name="TextBox 16">
            <a:extLst>
              <a:ext uri="{FF2B5EF4-FFF2-40B4-BE49-F238E27FC236}">
                <a16:creationId xmlns:a16="http://schemas.microsoft.com/office/drawing/2014/main" id="{D88593BD-DBF7-AECB-D597-790FB3A39695}"/>
              </a:ext>
            </a:extLst>
          </p:cNvPr>
          <p:cNvSpPr txBox="1"/>
          <p:nvPr/>
        </p:nvSpPr>
        <p:spPr>
          <a:xfrm>
            <a:off x="10509610" y="2176017"/>
            <a:ext cx="1069521" cy="461665"/>
          </a:xfrm>
          <a:prstGeom prst="rect">
            <a:avLst/>
          </a:prstGeom>
          <a:noFill/>
        </p:spPr>
        <p:txBody>
          <a:bodyPr wrap="square" rtlCol="0">
            <a:spAutoFit/>
          </a:bodyPr>
          <a:lstStyle/>
          <a:p>
            <a:r>
              <a:rPr lang="en-US" sz="2400" dirty="0"/>
              <a:t>5</a:t>
            </a:r>
            <a:endParaRPr lang="en-SG" sz="2400" dirty="0"/>
          </a:p>
        </p:txBody>
      </p:sp>
      <p:sp>
        <p:nvSpPr>
          <p:cNvPr id="18" name="TextBox 17">
            <a:extLst>
              <a:ext uri="{FF2B5EF4-FFF2-40B4-BE49-F238E27FC236}">
                <a16:creationId xmlns:a16="http://schemas.microsoft.com/office/drawing/2014/main" id="{D03CF6E2-FE8C-C497-F7E7-1782A157A04C}"/>
              </a:ext>
            </a:extLst>
          </p:cNvPr>
          <p:cNvSpPr txBox="1"/>
          <p:nvPr/>
        </p:nvSpPr>
        <p:spPr>
          <a:xfrm>
            <a:off x="10516415" y="1658854"/>
            <a:ext cx="1069521" cy="461665"/>
          </a:xfrm>
          <a:prstGeom prst="rect">
            <a:avLst/>
          </a:prstGeom>
          <a:noFill/>
        </p:spPr>
        <p:txBody>
          <a:bodyPr wrap="square" rtlCol="0">
            <a:spAutoFit/>
          </a:bodyPr>
          <a:lstStyle/>
          <a:p>
            <a:r>
              <a:rPr lang="en-US" sz="2400" dirty="0"/>
              <a:t>2</a:t>
            </a:r>
            <a:endParaRPr lang="en-SG" sz="2400" dirty="0"/>
          </a:p>
        </p:txBody>
      </p:sp>
      <p:sp>
        <p:nvSpPr>
          <p:cNvPr id="19" name="TextBox 18">
            <a:extLst>
              <a:ext uri="{FF2B5EF4-FFF2-40B4-BE49-F238E27FC236}">
                <a16:creationId xmlns:a16="http://schemas.microsoft.com/office/drawing/2014/main" id="{FFF765D7-63A3-42F8-4C1C-C5234D510520}"/>
              </a:ext>
            </a:extLst>
          </p:cNvPr>
          <p:cNvSpPr txBox="1"/>
          <p:nvPr/>
        </p:nvSpPr>
        <p:spPr>
          <a:xfrm>
            <a:off x="10285214" y="1148473"/>
            <a:ext cx="1069521" cy="461665"/>
          </a:xfrm>
          <a:prstGeom prst="rect">
            <a:avLst/>
          </a:prstGeom>
          <a:noFill/>
        </p:spPr>
        <p:txBody>
          <a:bodyPr wrap="square" rtlCol="0">
            <a:spAutoFit/>
          </a:bodyPr>
          <a:lstStyle/>
          <a:p>
            <a:r>
              <a:rPr lang="en-US" sz="2400" dirty="0"/>
              <a:t>2</a:t>
            </a:r>
            <a:endParaRPr lang="en-SG" sz="2400" dirty="0"/>
          </a:p>
        </p:txBody>
      </p:sp>
    </p:spTree>
    <p:extLst>
      <p:ext uri="{BB962C8B-B14F-4D97-AF65-F5344CB8AC3E}">
        <p14:creationId xmlns:p14="http://schemas.microsoft.com/office/powerpoint/2010/main" val="4289912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A8639-5089-4E69-90B8-00698A27A7A0}"/>
              </a:ext>
            </a:extLst>
          </p:cNvPr>
          <p:cNvSpPr>
            <a:spLocks noGrp="1"/>
          </p:cNvSpPr>
          <p:nvPr>
            <p:ph idx="1"/>
          </p:nvPr>
        </p:nvSpPr>
        <p:spPr>
          <a:xfrm>
            <a:off x="1981200" y="1273176"/>
            <a:ext cx="8734926" cy="4525963"/>
          </a:xfrm>
        </p:spPr>
        <p:txBody>
          <a:bodyPr/>
          <a:lstStyle/>
          <a:p>
            <a:pPr marL="0" indent="0">
              <a:buNone/>
              <a:defRPr/>
            </a:pPr>
            <a:r>
              <a:rPr lang="en-SG" dirty="0"/>
              <a:t> </a:t>
            </a:r>
            <a:r>
              <a:rPr lang="en-SG" sz="2400" dirty="0"/>
              <a:t>Let a, b ∈ Z be two nonzero integers. The </a:t>
            </a:r>
            <a:r>
              <a:rPr lang="en-SG" sz="2400" b="1" dirty="0"/>
              <a:t>least common  multiple </a:t>
            </a:r>
            <a:r>
              <a:rPr lang="en-SG" sz="2400" dirty="0"/>
              <a:t>of a and b, denoted lcm(a, b), is the positive number c with the properties:</a:t>
            </a:r>
          </a:p>
          <a:p>
            <a:pPr marL="914400" lvl="1" indent="-514350">
              <a:buFontTx/>
              <a:buAutoNum type="arabicParenBoth"/>
              <a:defRPr/>
            </a:pPr>
            <a:r>
              <a:rPr lang="en-SG" dirty="0"/>
              <a:t>c is a common multiple of a and b; that  is, a | c and b | c.</a:t>
            </a:r>
          </a:p>
          <a:p>
            <a:pPr marL="914400" lvl="1" indent="-514350">
              <a:buFontTx/>
              <a:buAutoNum type="arabicParenBoth"/>
              <a:defRPr/>
            </a:pPr>
            <a:r>
              <a:rPr lang="en-SG" dirty="0"/>
              <a:t>If d is a common multiple of a and b, then c ≤ d .</a:t>
            </a:r>
          </a:p>
          <a:p>
            <a:pPr marL="0" indent="0">
              <a:buNone/>
              <a:defRPr/>
            </a:pPr>
            <a:endParaRPr lang="en-SG" sz="2400" dirty="0"/>
          </a:p>
          <a:p>
            <a:pPr marL="0" indent="0">
              <a:buNone/>
              <a:defRPr/>
            </a:pPr>
            <a:endParaRPr lang="en-SG" dirty="0"/>
          </a:p>
          <a:p>
            <a:pPr marL="0" indent="0">
              <a:buNone/>
              <a:defRPr/>
            </a:pPr>
            <a:r>
              <a:rPr lang="en-SG" sz="2400" dirty="0"/>
              <a:t>Examples: lcm(18, 12) = 36</a:t>
            </a:r>
          </a:p>
          <a:p>
            <a:pPr marL="0" indent="0">
              <a:buNone/>
              <a:tabLst>
                <a:tab pos="1346200" algn="l"/>
              </a:tabLst>
              <a:defRPr/>
            </a:pPr>
            <a:r>
              <a:rPr lang="en-SG" sz="2400" dirty="0"/>
              <a:t>	 lcm(18, 15) = 90</a:t>
            </a:r>
          </a:p>
          <a:p>
            <a:pPr marL="0" indent="0">
              <a:buNone/>
              <a:defRPr/>
            </a:pPr>
            <a:endParaRPr lang="en-SG" dirty="0"/>
          </a:p>
        </p:txBody>
      </p:sp>
      <p:sp>
        <p:nvSpPr>
          <p:cNvPr id="8" name="Title 1">
            <a:extLst>
              <a:ext uri="{FF2B5EF4-FFF2-40B4-BE49-F238E27FC236}">
                <a16:creationId xmlns:a16="http://schemas.microsoft.com/office/drawing/2014/main" id="{3DE24E76-5BC7-4C69-AFED-A5F816025286}"/>
              </a:ext>
            </a:extLst>
          </p:cNvPr>
          <p:cNvSpPr>
            <a:spLocks noGrp="1"/>
          </p:cNvSpPr>
          <p:nvPr>
            <p:ph type="title"/>
          </p:nvPr>
        </p:nvSpPr>
        <p:spPr>
          <a:xfrm>
            <a:off x="1876425" y="19051"/>
            <a:ext cx="8229600" cy="809625"/>
          </a:xfrm>
        </p:spPr>
        <p:txBody>
          <a:bodyPr/>
          <a:lstStyle/>
          <a:p>
            <a:pPr>
              <a:defRPr/>
            </a:pPr>
            <a:r>
              <a:rPr lang="en-SG" sz="3200" dirty="0">
                <a:latin typeface="+mn-lt"/>
              </a:rPr>
              <a:t>Least Common Multiples</a:t>
            </a:r>
          </a:p>
        </p:txBody>
      </p:sp>
      <p:sp>
        <p:nvSpPr>
          <p:cNvPr id="2" name="Slide Number Placeholder 5">
            <a:extLst>
              <a:ext uri="{FF2B5EF4-FFF2-40B4-BE49-F238E27FC236}">
                <a16:creationId xmlns:a16="http://schemas.microsoft.com/office/drawing/2014/main" id="{643B9FD4-87D0-4EBF-8E99-CD0BE9C07A89}"/>
              </a:ext>
            </a:extLst>
          </p:cNvPr>
          <p:cNvSpPr txBox="1">
            <a:spLocks noGrp="1"/>
          </p:cNvSpPr>
          <p:nvPr/>
        </p:nvSpPr>
        <p:spPr bwMode="auto">
          <a:xfrm>
            <a:off x="9144000" y="6170612"/>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077F7B4-91E9-44D4-9EB7-39DC1746C31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41</a:t>
            </a:fld>
            <a:endParaRPr lang="en-GB" altLang="en-US" sz="1400" dirty="0">
              <a:latin typeface="Arial" panose="020B0604020202020204" pitchFamily="34" charset="0"/>
              <a:cs typeface="Arial" panose="020B0604020202020204" pitchFamily="34" charset="0"/>
            </a:endParaRPr>
          </a:p>
        </p:txBody>
      </p:sp>
      <p:sp>
        <p:nvSpPr>
          <p:cNvPr id="9" name="Flowchart: Connector 8">
            <a:extLst>
              <a:ext uri="{FF2B5EF4-FFF2-40B4-BE49-F238E27FC236}">
                <a16:creationId xmlns:a16="http://schemas.microsoft.com/office/drawing/2014/main" id="{EF4595AE-0E75-4BE4-951A-7697B0230145}"/>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9A7FC-DB58-4394-A8D2-7ADDE74DB774}"/>
              </a:ext>
            </a:extLst>
          </p:cNvPr>
          <p:cNvSpPr>
            <a:spLocks noGrp="1"/>
          </p:cNvSpPr>
          <p:nvPr>
            <p:ph type="title"/>
          </p:nvPr>
        </p:nvSpPr>
        <p:spPr>
          <a:xfrm>
            <a:off x="1876425" y="19051"/>
            <a:ext cx="8229600" cy="809625"/>
          </a:xfrm>
        </p:spPr>
        <p:txBody>
          <a:bodyPr/>
          <a:lstStyle/>
          <a:p>
            <a:pPr>
              <a:defRPr/>
            </a:pPr>
            <a:r>
              <a:rPr lang="en-SG" sz="3200" dirty="0">
                <a:latin typeface="+mn-lt"/>
              </a:rPr>
              <a:t>Least Common Multiples</a:t>
            </a:r>
          </a:p>
        </p:txBody>
      </p:sp>
      <p:sp>
        <p:nvSpPr>
          <p:cNvPr id="5" name="Rectangle 3">
            <a:extLst>
              <a:ext uri="{FF2B5EF4-FFF2-40B4-BE49-F238E27FC236}">
                <a16:creationId xmlns:a16="http://schemas.microsoft.com/office/drawing/2014/main" id="{3346D35D-4E2A-47DE-A992-77E16575090B}"/>
              </a:ext>
            </a:extLst>
          </p:cNvPr>
          <p:cNvSpPr txBox="1">
            <a:spLocks noChangeArrowheads="1"/>
          </p:cNvSpPr>
          <p:nvPr/>
        </p:nvSpPr>
        <p:spPr bwMode="auto">
          <a:xfrm>
            <a:off x="1876425" y="828676"/>
            <a:ext cx="8948738" cy="4530725"/>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cs typeface="+mj-cs"/>
              </a:defRPr>
            </a:lvl2pPr>
            <a:lvl3pPr marL="1143000" indent="-228600" algn="l" rtl="0" eaLnBrk="0" fontAlgn="base" hangingPunct="0">
              <a:spcBef>
                <a:spcPct val="20000"/>
              </a:spcBef>
              <a:spcAft>
                <a:spcPct val="0"/>
              </a:spcAft>
              <a:buChar char="•"/>
              <a:defRPr sz="2400">
                <a:solidFill>
                  <a:schemeClr val="tx1"/>
                </a:solidFill>
                <a:latin typeface="+mj-lt"/>
                <a:cs typeface="+mj-cs"/>
              </a:defRPr>
            </a:lvl3pPr>
            <a:lvl4pPr marL="1600200" indent="-228600" algn="l" rtl="0" eaLnBrk="0" fontAlgn="base" hangingPunct="0">
              <a:spcBef>
                <a:spcPct val="20000"/>
              </a:spcBef>
              <a:spcAft>
                <a:spcPct val="0"/>
              </a:spcAft>
              <a:buChar char="–"/>
              <a:defRPr sz="2000">
                <a:solidFill>
                  <a:schemeClr val="tx1"/>
                </a:solidFill>
                <a:latin typeface="+mj-lt"/>
                <a:cs typeface="+mj-cs"/>
              </a:defRPr>
            </a:lvl4pPr>
            <a:lvl5pPr marL="2057400" indent="-228600" algn="l" rtl="0" eaLnBrk="0" fontAlgn="base" hangingPunct="0">
              <a:spcBef>
                <a:spcPct val="20000"/>
              </a:spcBef>
              <a:spcAft>
                <a:spcPct val="0"/>
              </a:spcAft>
              <a:buChar char="»"/>
              <a:defRPr sz="2000">
                <a:solidFill>
                  <a:schemeClr val="tx1"/>
                </a:solidFill>
                <a:latin typeface="+mj-lt"/>
                <a:cs typeface="+mj-cs"/>
              </a:defRPr>
            </a:lvl5pPr>
            <a:lvl6pPr marL="2514600" indent="-228600" algn="l" rtl="0" fontAlgn="base">
              <a:spcBef>
                <a:spcPct val="20000"/>
              </a:spcBef>
              <a:spcAft>
                <a:spcPct val="0"/>
              </a:spcAft>
              <a:buChar char="»"/>
              <a:defRPr sz="2000">
                <a:solidFill>
                  <a:schemeClr val="tx1"/>
                </a:solidFill>
                <a:latin typeface="+mj-lt"/>
                <a:cs typeface="+mj-cs"/>
              </a:defRPr>
            </a:lvl6pPr>
            <a:lvl7pPr marL="2971800" indent="-228600" algn="l" rtl="0" fontAlgn="base">
              <a:spcBef>
                <a:spcPct val="20000"/>
              </a:spcBef>
              <a:spcAft>
                <a:spcPct val="0"/>
              </a:spcAft>
              <a:buChar char="»"/>
              <a:defRPr sz="2000">
                <a:solidFill>
                  <a:schemeClr val="tx1"/>
                </a:solidFill>
                <a:latin typeface="+mj-lt"/>
                <a:cs typeface="+mj-cs"/>
              </a:defRPr>
            </a:lvl7pPr>
            <a:lvl8pPr marL="3429000" indent="-228600" algn="l" rtl="0" fontAlgn="base">
              <a:spcBef>
                <a:spcPct val="20000"/>
              </a:spcBef>
              <a:spcAft>
                <a:spcPct val="0"/>
              </a:spcAft>
              <a:buChar char="»"/>
              <a:defRPr sz="2000">
                <a:solidFill>
                  <a:schemeClr val="tx1"/>
                </a:solidFill>
                <a:latin typeface="+mj-lt"/>
                <a:cs typeface="+mj-cs"/>
              </a:defRPr>
            </a:lvl8pPr>
            <a:lvl9pPr marL="3886200" indent="-228600" algn="l" rtl="0" fontAlgn="base">
              <a:spcBef>
                <a:spcPct val="20000"/>
              </a:spcBef>
              <a:spcAft>
                <a:spcPct val="0"/>
              </a:spcAft>
              <a:buChar char="»"/>
              <a:defRPr sz="2000">
                <a:solidFill>
                  <a:schemeClr val="tx1"/>
                </a:solidFill>
                <a:latin typeface="+mj-lt"/>
                <a:cs typeface="+mj-cs"/>
              </a:defRPr>
            </a:lvl9pPr>
          </a:lstStyle>
          <a:p>
            <a:pPr marL="0" indent="0">
              <a:spcBef>
                <a:spcPts val="90"/>
              </a:spcBef>
              <a:buNone/>
              <a:defRPr/>
            </a:pPr>
            <a:r>
              <a:rPr lang="en-SG" sz="2400" spc="-50" dirty="0">
                <a:cs typeface="Tahoma"/>
              </a:rPr>
              <a:t>We </a:t>
            </a:r>
            <a:r>
              <a:rPr lang="en-SG" sz="2400" spc="-45" dirty="0">
                <a:cs typeface="Tahoma"/>
              </a:rPr>
              <a:t>can </a:t>
            </a:r>
            <a:r>
              <a:rPr lang="en-SG" sz="2400" spc="-75" dirty="0">
                <a:cs typeface="Tahoma"/>
              </a:rPr>
              <a:t>use </a:t>
            </a:r>
            <a:r>
              <a:rPr lang="en-SG" sz="2400" spc="-50" dirty="0">
                <a:cs typeface="Tahoma"/>
              </a:rPr>
              <a:t>prime </a:t>
            </a:r>
            <a:r>
              <a:rPr lang="en-SG" sz="2400" spc="-35" dirty="0">
                <a:cs typeface="Tahoma"/>
              </a:rPr>
              <a:t>factorisations </a:t>
            </a:r>
            <a:r>
              <a:rPr lang="en-SG" sz="2400" spc="-15" dirty="0">
                <a:cs typeface="Tahoma"/>
              </a:rPr>
              <a:t>to </a:t>
            </a:r>
            <a:r>
              <a:rPr lang="en-SG" sz="2400" spc="-30" dirty="0">
                <a:cs typeface="Tahoma"/>
              </a:rPr>
              <a:t>calculate </a:t>
            </a:r>
            <a:r>
              <a:rPr lang="en-SG" sz="2400" spc="-40" dirty="0">
                <a:cs typeface="Tahoma"/>
              </a:rPr>
              <a:t>the </a:t>
            </a:r>
            <a:r>
              <a:rPr lang="en-SG" sz="2400" spc="-30" dirty="0">
                <a:cs typeface="Tahoma"/>
              </a:rPr>
              <a:t>lcm.</a:t>
            </a:r>
            <a:r>
              <a:rPr lang="en-SG" sz="2400" spc="60" dirty="0">
                <a:cs typeface="Tahoma"/>
              </a:rPr>
              <a:t> </a:t>
            </a:r>
            <a:r>
              <a:rPr lang="en-SG" sz="2400" spc="-50" dirty="0">
                <a:cs typeface="Tahoma"/>
              </a:rPr>
              <a:t>Suppose</a:t>
            </a:r>
            <a:endParaRPr lang="en-SG" sz="2400" dirty="0">
              <a:cs typeface="Tahoma"/>
            </a:endParaRPr>
          </a:p>
          <a:p>
            <a:pPr marL="0" indent="0">
              <a:spcBef>
                <a:spcPts val="35"/>
              </a:spcBef>
              <a:buNone/>
              <a:defRPr/>
            </a:pPr>
            <a:endParaRPr lang="en-SG" sz="1800" dirty="0"/>
          </a:p>
          <a:p>
            <a:pPr marL="518794" indent="0">
              <a:lnSpc>
                <a:spcPts val="985"/>
              </a:lnSpc>
              <a:spcBef>
                <a:spcPts val="5"/>
              </a:spcBef>
              <a:buNone/>
              <a:tabLst>
                <a:tab pos="2063114" algn="l"/>
                <a:tab pos="2411095" algn="l"/>
              </a:tabLst>
              <a:defRPr/>
            </a:pPr>
            <a:r>
              <a:rPr lang="en-SG" sz="2400" i="1" spc="-55" dirty="0">
                <a:cs typeface="Trebuchet MS"/>
              </a:rPr>
              <a:t>a </a:t>
            </a:r>
            <a:r>
              <a:rPr lang="en-SG" sz="2400" spc="45" dirty="0">
                <a:cs typeface="Tahoma"/>
              </a:rPr>
              <a:t>=</a:t>
            </a:r>
            <a:r>
              <a:rPr lang="en-SG" sz="2400" spc="-220" dirty="0">
                <a:cs typeface="Tahoma"/>
              </a:rPr>
              <a:t> </a:t>
            </a:r>
            <a:r>
              <a:rPr lang="en-SG" sz="2400" i="1" spc="5" dirty="0">
                <a:cs typeface="Trebuchet MS"/>
              </a:rPr>
              <a:t>p</a:t>
            </a:r>
            <a:r>
              <a:rPr lang="en-SG" sz="2800" i="1" spc="7" baseline="34722" dirty="0">
                <a:cs typeface="Arial"/>
              </a:rPr>
              <a:t>α</a:t>
            </a:r>
            <a:r>
              <a:rPr lang="en-SG" sz="1600" spc="7" baseline="37037" dirty="0">
                <a:cs typeface="Lucida Sans Unicode"/>
              </a:rPr>
              <a:t>1 </a:t>
            </a:r>
            <a:r>
              <a:rPr lang="en-SG" sz="2400" i="1" spc="5" dirty="0">
                <a:cs typeface="Trebuchet MS"/>
              </a:rPr>
              <a:t>p</a:t>
            </a:r>
            <a:r>
              <a:rPr lang="en-SG" sz="2800" i="1" spc="7" baseline="34722" dirty="0">
                <a:cs typeface="Arial"/>
              </a:rPr>
              <a:t>α</a:t>
            </a:r>
            <a:r>
              <a:rPr lang="en-SG" sz="1600" spc="7" baseline="37037" dirty="0">
                <a:cs typeface="Lucida Sans Unicode"/>
              </a:rPr>
              <a:t>2 </a:t>
            </a:r>
            <a:r>
              <a:rPr lang="en-SG" sz="2400" i="1" spc="-100" dirty="0">
                <a:cs typeface="Verdana"/>
              </a:rPr>
              <a:t>. . .</a:t>
            </a:r>
            <a:r>
              <a:rPr lang="en-SG" sz="2400" i="1" spc="-204" dirty="0">
                <a:cs typeface="Verdana"/>
              </a:rPr>
              <a:t> </a:t>
            </a:r>
            <a:r>
              <a:rPr lang="en-SG" sz="2400" i="1" spc="35" dirty="0">
                <a:cs typeface="Trebuchet MS"/>
              </a:rPr>
              <a:t>p</a:t>
            </a:r>
            <a:r>
              <a:rPr lang="en-SG" sz="2800" i="1" spc="52" baseline="34722" dirty="0">
                <a:cs typeface="Arial"/>
              </a:rPr>
              <a:t>α</a:t>
            </a:r>
            <a:r>
              <a:rPr lang="en-SG" sz="1600" i="1" spc="52" baseline="37037" dirty="0">
                <a:cs typeface="Calibri"/>
              </a:rPr>
              <a:t>k	</a:t>
            </a:r>
            <a:r>
              <a:rPr lang="en-SG" sz="2400" spc="-50" dirty="0">
                <a:cs typeface="Tahoma"/>
              </a:rPr>
              <a:t>and	</a:t>
            </a:r>
            <a:r>
              <a:rPr lang="en-SG" sz="2400" i="1" spc="-50" dirty="0">
                <a:cs typeface="Trebuchet MS"/>
              </a:rPr>
              <a:t>b</a:t>
            </a:r>
            <a:r>
              <a:rPr lang="en-SG" sz="2400" i="1" dirty="0">
                <a:cs typeface="Trebuchet MS"/>
              </a:rPr>
              <a:t> </a:t>
            </a:r>
            <a:r>
              <a:rPr lang="en-SG" sz="2400" spc="45" dirty="0">
                <a:cs typeface="Tahoma"/>
              </a:rPr>
              <a:t>=</a:t>
            </a:r>
            <a:r>
              <a:rPr lang="en-SG" sz="2400" spc="-40" dirty="0">
                <a:cs typeface="Tahoma"/>
              </a:rPr>
              <a:t> </a:t>
            </a:r>
            <a:r>
              <a:rPr lang="en-SG" sz="2400" i="1" spc="-20" dirty="0">
                <a:cs typeface="Trebuchet MS"/>
              </a:rPr>
              <a:t>p</a:t>
            </a:r>
            <a:r>
              <a:rPr lang="en-SG" sz="2800" i="1" spc="-30" baseline="38194" dirty="0">
                <a:cs typeface="Arial"/>
              </a:rPr>
              <a:t>β</a:t>
            </a:r>
            <a:r>
              <a:rPr lang="en-SG" sz="1600" spc="-30" baseline="37037" dirty="0">
                <a:cs typeface="Lucida Sans Unicode"/>
              </a:rPr>
              <a:t>1</a:t>
            </a:r>
            <a:r>
              <a:rPr lang="en-SG" sz="1600" spc="-142" baseline="37037" dirty="0">
                <a:cs typeface="Lucida Sans Unicode"/>
              </a:rPr>
              <a:t> </a:t>
            </a:r>
            <a:r>
              <a:rPr lang="en-SG" sz="2400" i="1" spc="-20" dirty="0">
                <a:cs typeface="Trebuchet MS"/>
              </a:rPr>
              <a:t>p</a:t>
            </a:r>
            <a:r>
              <a:rPr lang="en-SG" sz="2800" i="1" spc="-30" baseline="38194" dirty="0">
                <a:cs typeface="Arial"/>
              </a:rPr>
              <a:t>β</a:t>
            </a:r>
            <a:r>
              <a:rPr lang="en-SG" sz="1600" spc="-30" baseline="37037" dirty="0">
                <a:cs typeface="Lucida Sans Unicode"/>
              </a:rPr>
              <a:t>2</a:t>
            </a:r>
            <a:r>
              <a:rPr lang="en-SG" sz="1600" spc="127" baseline="37037" dirty="0">
                <a:cs typeface="Lucida Sans Unicode"/>
              </a:rPr>
              <a:t> </a:t>
            </a:r>
            <a:r>
              <a:rPr lang="en-SG" sz="2400" i="1" spc="-100" dirty="0">
                <a:cs typeface="Verdana"/>
              </a:rPr>
              <a:t>.</a:t>
            </a:r>
            <a:r>
              <a:rPr lang="en-SG" sz="2400" i="1" spc="-204" dirty="0">
                <a:cs typeface="Verdana"/>
              </a:rPr>
              <a:t> </a:t>
            </a:r>
            <a:r>
              <a:rPr lang="en-SG" sz="2400" i="1" spc="-100" dirty="0">
                <a:cs typeface="Verdana"/>
              </a:rPr>
              <a:t>.</a:t>
            </a:r>
            <a:r>
              <a:rPr lang="en-SG" sz="2400" i="1" spc="-204" dirty="0">
                <a:cs typeface="Verdana"/>
              </a:rPr>
              <a:t> </a:t>
            </a:r>
            <a:r>
              <a:rPr lang="en-SG" sz="2400" i="1" spc="-100" dirty="0">
                <a:cs typeface="Verdana"/>
              </a:rPr>
              <a:t>.</a:t>
            </a:r>
            <a:r>
              <a:rPr lang="en-SG" sz="2400" i="1" spc="-210" dirty="0">
                <a:cs typeface="Verdana"/>
              </a:rPr>
              <a:t> </a:t>
            </a:r>
            <a:r>
              <a:rPr lang="en-SG" sz="2400" i="1" spc="15" dirty="0">
                <a:cs typeface="Trebuchet MS"/>
              </a:rPr>
              <a:t>p</a:t>
            </a:r>
            <a:r>
              <a:rPr lang="en-SG" sz="2800" i="1" spc="22" baseline="38194" dirty="0">
                <a:cs typeface="Arial"/>
              </a:rPr>
              <a:t>β</a:t>
            </a:r>
            <a:r>
              <a:rPr lang="en-SG" sz="1600" i="1" spc="22" baseline="37037" dirty="0">
                <a:cs typeface="Calibri"/>
              </a:rPr>
              <a:t>k</a:t>
            </a:r>
            <a:r>
              <a:rPr lang="en-SG" sz="1600" i="1" spc="15" baseline="37037" dirty="0">
                <a:cs typeface="Calibri"/>
              </a:rPr>
              <a:t> </a:t>
            </a:r>
            <a:endParaRPr lang="en-SG" sz="2400" dirty="0">
              <a:cs typeface="Verdana"/>
            </a:endParaRPr>
          </a:p>
          <a:p>
            <a:pPr marL="842645" indent="0">
              <a:lnSpc>
                <a:spcPts val="625"/>
              </a:lnSpc>
              <a:buNone/>
              <a:tabLst>
                <a:tab pos="1384935" algn="l"/>
                <a:tab pos="1791335" algn="l"/>
                <a:tab pos="2743200" algn="l"/>
                <a:tab pos="2933700" algn="l"/>
                <a:tab pos="3331845" algn="l"/>
              </a:tabLst>
              <a:defRPr/>
            </a:pPr>
            <a:r>
              <a:rPr lang="en-SG" sz="2800" spc="-127" baseline="3472" dirty="0">
                <a:cs typeface="Lucida Sans Unicode"/>
              </a:rPr>
              <a:t>      1	   2	             </a:t>
            </a:r>
            <a:r>
              <a:rPr lang="en-SG" sz="1400" i="1" spc="50" dirty="0">
                <a:cs typeface="Calibri"/>
              </a:rPr>
              <a:t>k	                              </a:t>
            </a:r>
            <a:r>
              <a:rPr lang="en-SG" sz="2800" spc="-127" baseline="3472" dirty="0">
                <a:cs typeface="Lucida Sans Unicode"/>
              </a:rPr>
              <a:t>1	  2           </a:t>
            </a:r>
            <a:r>
              <a:rPr lang="en-SG" sz="1400" i="1" spc="50" dirty="0">
                <a:cs typeface="Calibri"/>
              </a:rPr>
              <a:t>k</a:t>
            </a:r>
            <a:endParaRPr lang="en-SG" sz="1400" dirty="0">
              <a:cs typeface="Calibri"/>
            </a:endParaRPr>
          </a:p>
          <a:p>
            <a:pPr marL="0" indent="0">
              <a:spcBef>
                <a:spcPts val="30"/>
              </a:spcBef>
              <a:buNone/>
              <a:defRPr/>
            </a:pPr>
            <a:endParaRPr lang="en-SG" sz="800" dirty="0"/>
          </a:p>
          <a:p>
            <a:pPr marL="0" indent="0">
              <a:buNone/>
              <a:defRPr/>
            </a:pPr>
            <a:r>
              <a:rPr lang="en-SG" sz="2400" spc="-25" dirty="0">
                <a:cs typeface="Tahoma"/>
              </a:rPr>
              <a:t>Then</a:t>
            </a:r>
            <a:endParaRPr lang="en-SG" sz="2400" dirty="0">
              <a:cs typeface="Tahoma"/>
            </a:endParaRPr>
          </a:p>
          <a:p>
            <a:pPr marL="533400" indent="0">
              <a:spcBef>
                <a:spcPts val="35"/>
              </a:spcBef>
              <a:buNone/>
              <a:defRPr/>
            </a:pPr>
            <a:r>
              <a:rPr lang="en-SG" sz="2400" spc="-40" dirty="0">
                <a:cs typeface="Tahoma"/>
              </a:rPr>
              <a:t>lcm(</a:t>
            </a:r>
            <a:r>
              <a:rPr lang="en-SG" sz="2400" i="1" spc="-40" dirty="0">
                <a:cs typeface="Trebuchet MS"/>
              </a:rPr>
              <a:t>a</a:t>
            </a:r>
            <a:r>
              <a:rPr lang="en-SG" sz="2400" i="1" spc="-40" dirty="0">
                <a:cs typeface="Verdana"/>
              </a:rPr>
              <a:t>, </a:t>
            </a:r>
            <a:r>
              <a:rPr lang="en-SG" sz="2400" i="1" spc="-10" dirty="0">
                <a:cs typeface="Trebuchet MS"/>
              </a:rPr>
              <a:t>b</a:t>
            </a:r>
            <a:r>
              <a:rPr lang="en-SG" sz="2400" spc="-10" dirty="0">
                <a:cs typeface="Tahoma"/>
              </a:rPr>
              <a:t>)</a:t>
            </a:r>
            <a:r>
              <a:rPr lang="en-SG" sz="2400" spc="-210" dirty="0">
                <a:cs typeface="Tahoma"/>
              </a:rPr>
              <a:t> </a:t>
            </a:r>
            <a:r>
              <a:rPr lang="en-SG" sz="2400" spc="45" dirty="0">
                <a:cs typeface="Tahoma"/>
              </a:rPr>
              <a:t>=</a:t>
            </a:r>
            <a:r>
              <a:rPr lang="en-SG" sz="2400" i="1" spc="-55" dirty="0">
                <a:cs typeface="Trebuchet MS"/>
              </a:rPr>
              <a:t>a </a:t>
            </a:r>
            <a:r>
              <a:rPr lang="en-SG" sz="2400" spc="45" dirty="0">
                <a:cs typeface="Tahoma"/>
              </a:rPr>
              <a:t>=</a:t>
            </a:r>
            <a:r>
              <a:rPr lang="en-SG" sz="2400" spc="-220" dirty="0">
                <a:cs typeface="Tahoma"/>
              </a:rPr>
              <a:t> </a:t>
            </a:r>
            <a:r>
              <a:rPr lang="en-SG" sz="2400" i="1" spc="5" dirty="0">
                <a:cs typeface="Trebuchet MS"/>
              </a:rPr>
              <a:t>p</a:t>
            </a:r>
            <a:r>
              <a:rPr lang="en-SG" sz="2400" i="1" spc="5" baseline="-25000" dirty="0">
                <a:cs typeface="Trebuchet MS"/>
              </a:rPr>
              <a:t>1</a:t>
            </a:r>
            <a:r>
              <a:rPr lang="en-SG" sz="2800" i="1" spc="7" baseline="34722" dirty="0">
                <a:cs typeface="Arial"/>
                <a:sym typeface="Symbol" panose="05050102010706020507" pitchFamily="18" charset="2"/>
              </a:rPr>
              <a:t></a:t>
            </a:r>
            <a:r>
              <a:rPr lang="en-SG" sz="1600" spc="7" baseline="37037" dirty="0">
                <a:cs typeface="Lucida Sans Unicode"/>
              </a:rPr>
              <a:t>1 </a:t>
            </a:r>
            <a:r>
              <a:rPr lang="en-SG" sz="2400" i="1" spc="5" dirty="0">
                <a:cs typeface="Trebuchet MS"/>
              </a:rPr>
              <a:t>p</a:t>
            </a:r>
            <a:r>
              <a:rPr lang="en-SG" sz="2400" i="1" spc="5" baseline="-25000" dirty="0">
                <a:cs typeface="Trebuchet MS"/>
              </a:rPr>
              <a:t>2</a:t>
            </a:r>
            <a:r>
              <a:rPr lang="en-SG" sz="2800" i="1" spc="7" baseline="34722" dirty="0">
                <a:cs typeface="Arial"/>
                <a:sym typeface="Symbol" panose="05050102010706020507" pitchFamily="18" charset="2"/>
              </a:rPr>
              <a:t></a:t>
            </a:r>
            <a:r>
              <a:rPr lang="en-SG" sz="1600" spc="7" baseline="37037" dirty="0">
                <a:cs typeface="Lucida Sans Unicode"/>
              </a:rPr>
              <a:t>2 </a:t>
            </a:r>
            <a:r>
              <a:rPr lang="en-SG" sz="2400" i="1" spc="-100" dirty="0">
                <a:cs typeface="Verdana"/>
              </a:rPr>
              <a:t>. . .</a:t>
            </a:r>
            <a:r>
              <a:rPr lang="en-SG" sz="2400" i="1" spc="-204" dirty="0">
                <a:cs typeface="Verdana"/>
              </a:rPr>
              <a:t> </a:t>
            </a:r>
            <a:r>
              <a:rPr lang="en-SG" sz="2400" i="1" spc="35" dirty="0">
                <a:cs typeface="Trebuchet MS"/>
              </a:rPr>
              <a:t>p</a:t>
            </a:r>
            <a:r>
              <a:rPr lang="en-SG" sz="2400" i="1" spc="35" baseline="-25000" dirty="0">
                <a:cs typeface="Trebuchet MS"/>
              </a:rPr>
              <a:t>k</a:t>
            </a:r>
            <a:r>
              <a:rPr lang="el-GR" sz="2800" i="1" spc="52" baseline="34722" dirty="0">
                <a:cs typeface="Arial"/>
                <a:sym typeface="Symbol" panose="05050102010706020507" pitchFamily="18" charset="2"/>
              </a:rPr>
              <a:t></a:t>
            </a:r>
            <a:r>
              <a:rPr lang="en-SG" sz="1600" i="1" spc="52" baseline="37037" dirty="0">
                <a:cs typeface="Calibri"/>
              </a:rPr>
              <a:t>k	</a:t>
            </a:r>
            <a:r>
              <a:rPr lang="en-SG" sz="2400" i="1" spc="52" dirty="0">
                <a:cs typeface="Calibri"/>
              </a:rPr>
              <a:t>where</a:t>
            </a:r>
          </a:p>
          <a:p>
            <a:pPr marL="533400" indent="0">
              <a:spcBef>
                <a:spcPts val="35"/>
              </a:spcBef>
              <a:buNone/>
              <a:defRPr/>
            </a:pPr>
            <a:endParaRPr lang="en-SG" sz="2400" i="1" spc="52" baseline="-25000" dirty="0">
              <a:cs typeface="Calibri"/>
              <a:sym typeface="Symbol" panose="05050102010706020507" pitchFamily="18" charset="2"/>
            </a:endParaRPr>
          </a:p>
          <a:p>
            <a:pPr marL="533400" indent="0">
              <a:spcBef>
                <a:spcPts val="35"/>
              </a:spcBef>
              <a:buNone/>
              <a:defRPr/>
            </a:pPr>
            <a:r>
              <a:rPr lang="en-SG" sz="2400" i="1" spc="52" dirty="0">
                <a:cs typeface="Calibri"/>
                <a:sym typeface="Symbol" panose="05050102010706020507" pitchFamily="18" charset="2"/>
              </a:rPr>
              <a:t>  where         </a:t>
            </a:r>
            <a:r>
              <a:rPr lang="en-SG" sz="2400" i="1" spc="52" baseline="-25000" dirty="0" err="1">
                <a:cs typeface="Calibri"/>
                <a:sym typeface="Symbol" panose="05050102010706020507" pitchFamily="18" charset="2"/>
              </a:rPr>
              <a:t>i</a:t>
            </a:r>
            <a:r>
              <a:rPr lang="en-SG" sz="2400" i="1" spc="52" baseline="-25000" dirty="0">
                <a:cs typeface="Calibri"/>
                <a:sym typeface="Symbol" panose="05050102010706020507" pitchFamily="18" charset="2"/>
              </a:rPr>
              <a:t>   = </a:t>
            </a:r>
            <a:r>
              <a:rPr lang="en-SG" sz="2400" i="1" spc="52" dirty="0">
                <a:cs typeface="Calibri"/>
                <a:sym typeface="Symbol" panose="05050102010706020507" pitchFamily="18" charset="2"/>
              </a:rPr>
              <a:t></a:t>
            </a:r>
            <a:r>
              <a:rPr lang="en-SG" sz="2400" i="1" spc="52" baseline="-25000" dirty="0" err="1">
                <a:cs typeface="Calibri"/>
                <a:sym typeface="Symbol" panose="05050102010706020507" pitchFamily="18" charset="2"/>
              </a:rPr>
              <a:t>i</a:t>
            </a:r>
            <a:r>
              <a:rPr lang="en-SG" sz="2400" i="1" spc="52" dirty="0">
                <a:cs typeface="Calibri"/>
                <a:sym typeface="Symbol" panose="05050102010706020507" pitchFamily="18" charset="2"/>
              </a:rPr>
              <a:t> , if </a:t>
            </a:r>
            <a:r>
              <a:rPr lang="en-SG" sz="2400" i="1" spc="52" baseline="-25000" dirty="0" err="1">
                <a:cs typeface="Calibri"/>
                <a:sym typeface="Symbol" panose="05050102010706020507" pitchFamily="18" charset="2"/>
              </a:rPr>
              <a:t>i</a:t>
            </a:r>
            <a:r>
              <a:rPr lang="en-SG" sz="2400" i="1" spc="52" dirty="0">
                <a:cs typeface="Calibri"/>
                <a:sym typeface="Symbol" panose="05050102010706020507" pitchFamily="18" charset="2"/>
              </a:rPr>
              <a:t> ≥ </a:t>
            </a:r>
            <a:r>
              <a:rPr lang="en-SG" sz="2400" i="1" spc="52" baseline="-25000" dirty="0" err="1">
                <a:cs typeface="Calibri"/>
                <a:sym typeface="Symbol" panose="05050102010706020507" pitchFamily="18" charset="2"/>
              </a:rPr>
              <a:t>i</a:t>
            </a:r>
            <a:r>
              <a:rPr lang="en-SG" sz="2400" i="1" spc="52" baseline="-25000" dirty="0">
                <a:cs typeface="Calibri"/>
                <a:sym typeface="Symbol" panose="05050102010706020507" pitchFamily="18" charset="2"/>
              </a:rPr>
              <a:t> </a:t>
            </a:r>
            <a:endParaRPr lang="en-SG" sz="2400" i="1" spc="52" dirty="0">
              <a:cs typeface="Calibri"/>
              <a:sym typeface="Symbol" panose="05050102010706020507" pitchFamily="18" charset="2"/>
            </a:endParaRPr>
          </a:p>
          <a:p>
            <a:pPr marL="533400" indent="0">
              <a:spcBef>
                <a:spcPts val="35"/>
              </a:spcBef>
              <a:buNone/>
              <a:defRPr/>
            </a:pPr>
            <a:r>
              <a:rPr lang="en-SG" sz="2400" i="1" spc="52" dirty="0">
                <a:cs typeface="Calibri"/>
                <a:sym typeface="Symbol" panose="05050102010706020507" pitchFamily="18" charset="2"/>
              </a:rPr>
              <a:t>                    </a:t>
            </a:r>
            <a:r>
              <a:rPr lang="en-SG" sz="2400" i="1" spc="52" baseline="-25000" dirty="0" err="1">
                <a:cs typeface="Calibri"/>
                <a:sym typeface="Symbol" panose="05050102010706020507" pitchFamily="18" charset="2"/>
              </a:rPr>
              <a:t>i</a:t>
            </a:r>
            <a:r>
              <a:rPr lang="en-SG" sz="2400" i="1" spc="52" baseline="-25000" dirty="0">
                <a:cs typeface="Calibri"/>
                <a:sym typeface="Symbol" panose="05050102010706020507" pitchFamily="18" charset="2"/>
              </a:rPr>
              <a:t>   = </a:t>
            </a:r>
            <a:r>
              <a:rPr lang="en-SG" sz="2400" i="1" spc="52" dirty="0">
                <a:cs typeface="Calibri"/>
                <a:sym typeface="Symbol" panose="05050102010706020507" pitchFamily="18" charset="2"/>
              </a:rPr>
              <a:t></a:t>
            </a:r>
            <a:r>
              <a:rPr lang="en-SG" sz="2400" i="1" spc="52" baseline="-25000" dirty="0" err="1">
                <a:cs typeface="Calibri"/>
                <a:sym typeface="Symbol" panose="05050102010706020507" pitchFamily="18" charset="2"/>
              </a:rPr>
              <a:t>i</a:t>
            </a:r>
            <a:r>
              <a:rPr lang="en-SG" sz="2400" i="1" spc="52" baseline="-25000" dirty="0">
                <a:cs typeface="Calibri"/>
                <a:sym typeface="Symbol" panose="05050102010706020507" pitchFamily="18" charset="2"/>
              </a:rPr>
              <a:t> </a:t>
            </a:r>
            <a:r>
              <a:rPr lang="en-SG" sz="2400" i="1" spc="52" dirty="0">
                <a:cs typeface="Calibri"/>
                <a:sym typeface="Symbol" panose="05050102010706020507" pitchFamily="18" charset="2"/>
              </a:rPr>
              <a:t>, otherwise</a:t>
            </a:r>
            <a:endParaRPr lang="en-SG" sz="2400" dirty="0">
              <a:cs typeface="Tahoma"/>
            </a:endParaRPr>
          </a:p>
          <a:p>
            <a:pPr marL="0" indent="0">
              <a:buNone/>
              <a:defRPr/>
            </a:pPr>
            <a:r>
              <a:rPr lang="en-SG" sz="2400" dirty="0"/>
              <a:t>   </a:t>
            </a:r>
          </a:p>
        </p:txBody>
      </p:sp>
      <p:sp>
        <p:nvSpPr>
          <p:cNvPr id="2" name="Slide Number Placeholder 5">
            <a:extLst>
              <a:ext uri="{FF2B5EF4-FFF2-40B4-BE49-F238E27FC236}">
                <a16:creationId xmlns:a16="http://schemas.microsoft.com/office/drawing/2014/main" id="{BB10FF6A-F772-49B0-B032-E40DBAE1ACE2}"/>
              </a:ext>
            </a:extLst>
          </p:cNvPr>
          <p:cNvSpPr txBox="1">
            <a:spLocks noGrp="1"/>
          </p:cNvSpPr>
          <p:nvPr/>
        </p:nvSpPr>
        <p:spPr bwMode="auto">
          <a:xfrm>
            <a:off x="9547761" y="6169026"/>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077F7B4-91E9-44D4-9EB7-39DC1746C31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42</a:t>
            </a:fld>
            <a:endParaRPr lang="en-GB" altLang="en-US" sz="1400" dirty="0">
              <a:latin typeface="Arial" panose="020B0604020202020204" pitchFamily="34" charset="0"/>
              <a:cs typeface="Arial" panose="020B0604020202020204" pitchFamily="34" charset="0"/>
            </a:endParaRPr>
          </a:p>
        </p:txBody>
      </p:sp>
      <p:sp>
        <p:nvSpPr>
          <p:cNvPr id="7" name="Flowchart: Connector 6">
            <a:extLst>
              <a:ext uri="{FF2B5EF4-FFF2-40B4-BE49-F238E27FC236}">
                <a16:creationId xmlns:a16="http://schemas.microsoft.com/office/drawing/2014/main" id="{85B6DE29-1089-4335-8AEF-805BBFC44E16}"/>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351D9B4A-DFA5-4FD7-B421-4F85719FFE33}"/>
              </a:ext>
            </a:extLst>
          </p:cNvPr>
          <p:cNvSpPr>
            <a:spLocks noGrp="1" noChangeArrowheads="1"/>
          </p:cNvSpPr>
          <p:nvPr>
            <p:ph idx="1"/>
          </p:nvPr>
        </p:nvSpPr>
        <p:spPr>
          <a:xfrm>
            <a:off x="1524000" y="1600201"/>
            <a:ext cx="9144000" cy="4645025"/>
          </a:xfrm>
        </p:spPr>
        <p:txBody>
          <a:bodyPr/>
          <a:lstStyle/>
          <a:p>
            <a:pPr marL="0" indent="0">
              <a:lnSpc>
                <a:spcPct val="103000"/>
              </a:lnSpc>
              <a:spcBef>
                <a:spcPts val="800"/>
              </a:spcBef>
              <a:buNone/>
            </a:pPr>
            <a:r>
              <a:rPr lang="en-SG" altLang="en-US" sz="2400" dirty="0">
                <a:cs typeface="Tahoma" panose="020B0604030504040204" pitchFamily="34" charset="0"/>
              </a:rPr>
              <a:t>Given that 3220 = 2</a:t>
            </a:r>
            <a:r>
              <a:rPr lang="en-SG" altLang="en-US" sz="2400" baseline="28000" dirty="0"/>
              <a:t>2 </a:t>
            </a:r>
            <a:r>
              <a:rPr lang="en-SG" altLang="en-US" sz="2400" dirty="0"/>
              <a:t>× </a:t>
            </a:r>
            <a:r>
              <a:rPr lang="en-SG" altLang="en-US" sz="2400" dirty="0">
                <a:cs typeface="Tahoma" panose="020B0604030504040204" pitchFamily="34" charset="0"/>
              </a:rPr>
              <a:t>5 </a:t>
            </a:r>
            <a:r>
              <a:rPr lang="en-SG" altLang="en-US" sz="2400" dirty="0"/>
              <a:t>× </a:t>
            </a:r>
            <a:r>
              <a:rPr lang="en-SG" altLang="en-US" sz="2400" dirty="0">
                <a:cs typeface="Tahoma" panose="020B0604030504040204" pitchFamily="34" charset="0"/>
              </a:rPr>
              <a:t>7 </a:t>
            </a:r>
            <a:r>
              <a:rPr lang="en-SG" altLang="en-US" sz="2400" dirty="0"/>
              <a:t>× </a:t>
            </a:r>
            <a:r>
              <a:rPr lang="en-SG" altLang="en-US" sz="2400" dirty="0">
                <a:cs typeface="Tahoma" panose="020B0604030504040204" pitchFamily="34" charset="0"/>
              </a:rPr>
              <a:t>23 and 1155 = 3 </a:t>
            </a:r>
            <a:r>
              <a:rPr lang="en-SG" altLang="en-US" sz="2400" dirty="0"/>
              <a:t>× </a:t>
            </a:r>
            <a:r>
              <a:rPr lang="en-SG" altLang="en-US" sz="2400" dirty="0">
                <a:cs typeface="Tahoma" panose="020B0604030504040204" pitchFamily="34" charset="0"/>
              </a:rPr>
              <a:t>5 </a:t>
            </a:r>
            <a:r>
              <a:rPr lang="en-SG" altLang="en-US" sz="2400" dirty="0"/>
              <a:t>× </a:t>
            </a:r>
            <a:r>
              <a:rPr lang="en-SG" altLang="en-US" sz="2400" dirty="0">
                <a:cs typeface="Tahoma" panose="020B0604030504040204" pitchFamily="34" charset="0"/>
              </a:rPr>
              <a:t>7 </a:t>
            </a:r>
            <a:r>
              <a:rPr lang="en-SG" altLang="en-US" sz="2400" dirty="0"/>
              <a:t>× </a:t>
            </a:r>
            <a:r>
              <a:rPr lang="en-SG" altLang="en-US" sz="2400" dirty="0">
                <a:cs typeface="Tahoma" panose="020B0604030504040204" pitchFamily="34" charset="0"/>
              </a:rPr>
              <a:t>11,  we have</a:t>
            </a:r>
          </a:p>
          <a:p>
            <a:pPr marL="0" indent="0">
              <a:spcBef>
                <a:spcPts val="38"/>
              </a:spcBef>
              <a:buNone/>
            </a:pPr>
            <a:endParaRPr lang="en-SG" altLang="en-US" sz="2400" dirty="0">
              <a:cs typeface="Tahoma" panose="020B0604030504040204" pitchFamily="34" charset="0"/>
            </a:endParaRPr>
          </a:p>
          <a:p>
            <a:pPr marL="0" indent="0">
              <a:spcBef>
                <a:spcPts val="38"/>
              </a:spcBef>
              <a:buNone/>
            </a:pPr>
            <a:r>
              <a:rPr lang="en-SG" altLang="en-US" sz="2400" dirty="0">
                <a:cs typeface="Tahoma" panose="020B0604030504040204" pitchFamily="34" charset="0"/>
              </a:rPr>
              <a:t>lcm(3220</a:t>
            </a:r>
            <a:r>
              <a:rPr lang="en-SG" altLang="en-US" sz="2400" i="1" dirty="0"/>
              <a:t>, </a:t>
            </a:r>
            <a:r>
              <a:rPr lang="en-SG" altLang="en-US" sz="2400" dirty="0">
                <a:cs typeface="Tahoma" panose="020B0604030504040204" pitchFamily="34" charset="0"/>
              </a:rPr>
              <a:t>1155) = 2</a:t>
            </a:r>
            <a:r>
              <a:rPr lang="en-SG" altLang="en-US" sz="2400" baseline="28000" dirty="0"/>
              <a:t>2 </a:t>
            </a:r>
            <a:r>
              <a:rPr lang="en-SG" altLang="en-US" sz="2400" dirty="0"/>
              <a:t>× 3 × </a:t>
            </a:r>
            <a:r>
              <a:rPr lang="en-SG" altLang="en-US" sz="2400" dirty="0">
                <a:cs typeface="Tahoma" panose="020B0604030504040204" pitchFamily="34" charset="0"/>
              </a:rPr>
              <a:t>5</a:t>
            </a:r>
            <a:r>
              <a:rPr lang="en-SG" altLang="en-US" sz="2400" dirty="0"/>
              <a:t> </a:t>
            </a:r>
            <a:r>
              <a:rPr lang="en-SG" altLang="en-US" sz="2400" dirty="0">
                <a:cs typeface="Tahoma" panose="020B0604030504040204" pitchFamily="34" charset="0"/>
              </a:rPr>
              <a:t> </a:t>
            </a:r>
            <a:r>
              <a:rPr lang="en-SG" altLang="en-US" sz="2400" dirty="0"/>
              <a:t>× </a:t>
            </a:r>
            <a:r>
              <a:rPr lang="en-SG" altLang="en-US" sz="2400" dirty="0">
                <a:cs typeface="Tahoma" panose="020B0604030504040204" pitchFamily="34" charset="0"/>
              </a:rPr>
              <a:t>7 </a:t>
            </a:r>
            <a:r>
              <a:rPr lang="en-SG" altLang="en-US" sz="2400" dirty="0"/>
              <a:t>× </a:t>
            </a:r>
            <a:r>
              <a:rPr lang="en-SG" altLang="en-US" sz="2400" dirty="0">
                <a:cs typeface="Tahoma" panose="020B0604030504040204" pitchFamily="34" charset="0"/>
              </a:rPr>
              <a:t>11 </a:t>
            </a:r>
            <a:r>
              <a:rPr lang="en-SG" altLang="en-US" sz="2400" dirty="0"/>
              <a:t>× </a:t>
            </a:r>
            <a:r>
              <a:rPr lang="en-SG" altLang="en-US" sz="2400" dirty="0">
                <a:cs typeface="Tahoma" panose="020B0604030504040204" pitchFamily="34" charset="0"/>
              </a:rPr>
              <a:t>23 </a:t>
            </a:r>
          </a:p>
          <a:p>
            <a:pPr marL="0" indent="0">
              <a:buNone/>
            </a:pPr>
            <a:endParaRPr lang="en-SG" altLang="en-US" sz="2400" dirty="0"/>
          </a:p>
          <a:p>
            <a:pPr marL="0" indent="0">
              <a:spcBef>
                <a:spcPts val="838"/>
              </a:spcBef>
              <a:buNone/>
            </a:pPr>
            <a:r>
              <a:rPr lang="en-SG" altLang="en-US" sz="2400" dirty="0">
                <a:cs typeface="Tahoma" panose="020B0604030504040204" pitchFamily="34" charset="0"/>
              </a:rPr>
              <a:t>Given that 35100 = 2</a:t>
            </a:r>
            <a:r>
              <a:rPr lang="en-SG" altLang="en-US" sz="2400" baseline="28000" dirty="0"/>
              <a:t>2 </a:t>
            </a:r>
            <a:r>
              <a:rPr lang="en-SG" altLang="en-US" sz="2400" dirty="0"/>
              <a:t>× </a:t>
            </a:r>
            <a:r>
              <a:rPr lang="en-SG" altLang="en-US" sz="2400" dirty="0">
                <a:cs typeface="Tahoma" panose="020B0604030504040204" pitchFamily="34" charset="0"/>
              </a:rPr>
              <a:t>3</a:t>
            </a:r>
            <a:r>
              <a:rPr lang="en-SG" altLang="en-US" sz="2400" baseline="28000" dirty="0"/>
              <a:t>3 </a:t>
            </a:r>
            <a:r>
              <a:rPr lang="en-SG" altLang="en-US" sz="2400" dirty="0"/>
              <a:t>× </a:t>
            </a:r>
            <a:r>
              <a:rPr lang="en-SG" altLang="en-US" sz="2400" dirty="0">
                <a:cs typeface="Tahoma" panose="020B0604030504040204" pitchFamily="34" charset="0"/>
              </a:rPr>
              <a:t>5</a:t>
            </a:r>
            <a:r>
              <a:rPr lang="en-SG" altLang="en-US" sz="2400" baseline="28000" dirty="0"/>
              <a:t>2 </a:t>
            </a:r>
            <a:r>
              <a:rPr lang="en-SG" altLang="en-US" sz="2400" dirty="0"/>
              <a:t>× </a:t>
            </a:r>
            <a:r>
              <a:rPr lang="en-SG" altLang="en-US" sz="2400" dirty="0">
                <a:cs typeface="Tahoma" panose="020B0604030504040204" pitchFamily="34" charset="0"/>
              </a:rPr>
              <a:t>13 and 6975 = 3</a:t>
            </a:r>
            <a:r>
              <a:rPr lang="en-SG" altLang="en-US" sz="2400" baseline="28000" dirty="0"/>
              <a:t>2 </a:t>
            </a:r>
            <a:r>
              <a:rPr lang="en-SG" altLang="en-US" sz="2400" dirty="0"/>
              <a:t>× </a:t>
            </a:r>
            <a:r>
              <a:rPr lang="en-SG" altLang="en-US" sz="2400" dirty="0">
                <a:cs typeface="Tahoma" panose="020B0604030504040204" pitchFamily="34" charset="0"/>
              </a:rPr>
              <a:t>5</a:t>
            </a:r>
            <a:r>
              <a:rPr lang="en-SG" altLang="en-US" sz="2400" baseline="28000" dirty="0"/>
              <a:t>2 </a:t>
            </a:r>
            <a:r>
              <a:rPr lang="en-SG" altLang="en-US" sz="2400" dirty="0"/>
              <a:t>× </a:t>
            </a:r>
            <a:r>
              <a:rPr lang="en-SG" altLang="en-US" sz="2400" dirty="0">
                <a:cs typeface="Tahoma" panose="020B0604030504040204" pitchFamily="34" charset="0"/>
              </a:rPr>
              <a:t>31, we have</a:t>
            </a:r>
          </a:p>
          <a:p>
            <a:pPr marL="0" indent="0">
              <a:spcBef>
                <a:spcPts val="1138"/>
              </a:spcBef>
              <a:buNone/>
            </a:pPr>
            <a:r>
              <a:rPr lang="en-SG" altLang="en-US" sz="2400" dirty="0">
                <a:cs typeface="Tahoma" panose="020B0604030504040204" pitchFamily="34" charset="0"/>
              </a:rPr>
              <a:t> </a:t>
            </a:r>
          </a:p>
          <a:p>
            <a:pPr marL="0" indent="0">
              <a:spcBef>
                <a:spcPts val="1138"/>
              </a:spcBef>
              <a:buNone/>
            </a:pPr>
            <a:r>
              <a:rPr lang="en-SG" altLang="en-US" sz="2400" dirty="0">
                <a:cs typeface="Tahoma" panose="020B0604030504040204" pitchFamily="34" charset="0"/>
              </a:rPr>
              <a:t> lcm(35100</a:t>
            </a:r>
            <a:r>
              <a:rPr lang="en-SG" altLang="en-US" sz="2400" i="1" dirty="0"/>
              <a:t>, </a:t>
            </a:r>
            <a:r>
              <a:rPr lang="en-SG" altLang="en-US" sz="2400" dirty="0">
                <a:cs typeface="Tahoma" panose="020B0604030504040204" pitchFamily="34" charset="0"/>
              </a:rPr>
              <a:t>6975) = 2</a:t>
            </a:r>
            <a:r>
              <a:rPr lang="en-SG" altLang="en-US" sz="2400" baseline="28000" dirty="0"/>
              <a:t>2 </a:t>
            </a:r>
            <a:r>
              <a:rPr lang="en-SG" altLang="en-US" sz="2400" dirty="0"/>
              <a:t>× </a:t>
            </a:r>
            <a:r>
              <a:rPr lang="en-SG" altLang="en-US" sz="2400" dirty="0">
                <a:cs typeface="Tahoma" panose="020B0604030504040204" pitchFamily="34" charset="0"/>
              </a:rPr>
              <a:t>3</a:t>
            </a:r>
            <a:r>
              <a:rPr lang="en-SG" altLang="en-US" sz="2400" baseline="28000" dirty="0"/>
              <a:t>3 </a:t>
            </a:r>
            <a:r>
              <a:rPr lang="en-SG" altLang="en-US" sz="2400" dirty="0"/>
              <a:t>× </a:t>
            </a:r>
            <a:r>
              <a:rPr lang="en-SG" altLang="en-US" sz="2400" dirty="0">
                <a:cs typeface="Tahoma" panose="020B0604030504040204" pitchFamily="34" charset="0"/>
              </a:rPr>
              <a:t>5</a:t>
            </a:r>
            <a:r>
              <a:rPr lang="en-SG" altLang="en-US" sz="2400" baseline="28000" dirty="0"/>
              <a:t>2 </a:t>
            </a:r>
            <a:r>
              <a:rPr lang="en-SG" altLang="en-US" sz="2400" dirty="0"/>
              <a:t>× </a:t>
            </a:r>
            <a:r>
              <a:rPr lang="en-SG" altLang="en-US" sz="2400" dirty="0">
                <a:cs typeface="Tahoma" panose="020B0604030504040204" pitchFamily="34" charset="0"/>
              </a:rPr>
              <a:t>13 </a:t>
            </a:r>
            <a:r>
              <a:rPr lang="en-SG" altLang="en-US" sz="2400" dirty="0"/>
              <a:t>× </a:t>
            </a:r>
            <a:r>
              <a:rPr lang="en-SG" altLang="en-US" sz="2400" dirty="0">
                <a:cs typeface="Tahoma" panose="020B0604030504040204" pitchFamily="34" charset="0"/>
              </a:rPr>
              <a:t>31 </a:t>
            </a:r>
          </a:p>
          <a:p>
            <a:pPr marL="0" indent="0">
              <a:buNone/>
            </a:pPr>
            <a:endParaRPr lang="en-SG" altLang="en-US" dirty="0"/>
          </a:p>
        </p:txBody>
      </p:sp>
      <p:sp>
        <p:nvSpPr>
          <p:cNvPr id="5" name="Rectangle 4">
            <a:extLst>
              <a:ext uri="{FF2B5EF4-FFF2-40B4-BE49-F238E27FC236}">
                <a16:creationId xmlns:a16="http://schemas.microsoft.com/office/drawing/2014/main" id="{14AD0C7F-F861-4BC0-B420-F4EFB4294579}"/>
              </a:ext>
            </a:extLst>
          </p:cNvPr>
          <p:cNvSpPr/>
          <p:nvPr/>
        </p:nvSpPr>
        <p:spPr>
          <a:xfrm>
            <a:off x="2278064" y="320675"/>
            <a:ext cx="8212137" cy="584200"/>
          </a:xfrm>
          <a:prstGeom prst="rect">
            <a:avLst/>
          </a:prstGeom>
        </p:spPr>
        <p:txBody>
          <a:bodyPr wrap="none">
            <a:spAutoFit/>
          </a:bodyPr>
          <a:lstStyle/>
          <a:p>
            <a:pPr>
              <a:defRPr/>
            </a:pPr>
            <a:r>
              <a:rPr lang="en-SG" sz="3200" dirty="0"/>
              <a:t>Calculating Least Common Multiples: Examples</a:t>
            </a:r>
          </a:p>
        </p:txBody>
      </p:sp>
      <p:sp>
        <p:nvSpPr>
          <p:cNvPr id="2" name="Slide Number Placeholder 5">
            <a:extLst>
              <a:ext uri="{FF2B5EF4-FFF2-40B4-BE49-F238E27FC236}">
                <a16:creationId xmlns:a16="http://schemas.microsoft.com/office/drawing/2014/main" id="{A8D30F54-055A-4CED-8B66-473240769CD1}"/>
              </a:ext>
            </a:extLst>
          </p:cNvPr>
          <p:cNvSpPr txBox="1">
            <a:spLocks noGrp="1"/>
          </p:cNvSpPr>
          <p:nvPr/>
        </p:nvSpPr>
        <p:spPr bwMode="auto">
          <a:xfrm>
            <a:off x="9423401" y="6095506"/>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077F7B4-91E9-44D4-9EB7-39DC1746C31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43</a:t>
            </a:fld>
            <a:endParaRPr lang="en-GB" altLang="en-US" sz="1400" dirty="0">
              <a:latin typeface="Arial" panose="020B0604020202020204" pitchFamily="34" charset="0"/>
              <a:cs typeface="Arial" panose="020B0604020202020204" pitchFamily="34" charset="0"/>
            </a:endParaRPr>
          </a:p>
        </p:txBody>
      </p:sp>
      <p:sp>
        <p:nvSpPr>
          <p:cNvPr id="7" name="Flowchart: Connector 6">
            <a:extLst>
              <a:ext uri="{FF2B5EF4-FFF2-40B4-BE49-F238E27FC236}">
                <a16:creationId xmlns:a16="http://schemas.microsoft.com/office/drawing/2014/main" id="{AA18B614-0266-4C66-99F2-3841EFBAD37D}"/>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5">
            <a:extLst>
              <a:ext uri="{FF2B5EF4-FFF2-40B4-BE49-F238E27FC236}">
                <a16:creationId xmlns:a16="http://schemas.microsoft.com/office/drawing/2014/main" id="{4D193ED6-0DD1-434A-A198-5FBE5030293A}"/>
              </a:ext>
            </a:extLst>
          </p:cNvPr>
          <p:cNvSpPr txBox="1">
            <a:spLocks noGrp="1"/>
          </p:cNvSpPr>
          <p:nvPr/>
        </p:nvSpPr>
        <p:spPr bwMode="auto">
          <a:xfrm>
            <a:off x="9312234" y="6173973"/>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E0AE5EA-7CDA-425B-BCAD-898A1FC8D182}" type="slidenum">
              <a:rPr lang="en-GB" altLang="en-US" sz="1400">
                <a:latin typeface="Arial" panose="020B0604020202020204" pitchFamily="34" charset="0"/>
                <a:cs typeface="Arial" panose="020B0604020202020204" pitchFamily="34" charset="0"/>
              </a:rPr>
              <a:pPr algn="r" eaLnBrk="1" hangingPunct="1">
                <a:spcBef>
                  <a:spcPct val="0"/>
                </a:spcBef>
                <a:buFontTx/>
                <a:buNone/>
              </a:pPr>
              <a:t>44</a:t>
            </a:fld>
            <a:endParaRPr lang="en-GB" altLang="en-US" sz="1400" dirty="0">
              <a:latin typeface="Arial" panose="020B0604020202020204" pitchFamily="34" charset="0"/>
              <a:cs typeface="Arial" panose="020B0604020202020204" pitchFamily="34" charset="0"/>
            </a:endParaRPr>
          </a:p>
        </p:txBody>
      </p:sp>
      <p:sp>
        <p:nvSpPr>
          <p:cNvPr id="78852" name="Rectangle 2">
            <a:extLst>
              <a:ext uri="{FF2B5EF4-FFF2-40B4-BE49-F238E27FC236}">
                <a16:creationId xmlns:a16="http://schemas.microsoft.com/office/drawing/2014/main" id="{CACA5C9E-F039-491F-871F-DFCCE3927B87}"/>
              </a:ext>
            </a:extLst>
          </p:cNvPr>
          <p:cNvSpPr>
            <a:spLocks noGrp="1" noChangeArrowheads="1"/>
          </p:cNvSpPr>
          <p:nvPr>
            <p:ph type="ctrTitle"/>
          </p:nvPr>
        </p:nvSpPr>
        <p:spPr>
          <a:xfrm>
            <a:off x="1970706" y="1867086"/>
            <a:ext cx="7772400" cy="1828800"/>
          </a:xfrm>
        </p:spPr>
        <p:txBody>
          <a:bodyPr/>
          <a:lstStyle/>
          <a:p>
            <a:pPr eaLnBrk="1" hangingPunct="1"/>
            <a:r>
              <a:rPr lang="en-GB" altLang="en-US" b="1" dirty="0">
                <a:solidFill>
                  <a:schemeClr val="folHlink"/>
                </a:solidFill>
                <a:latin typeface="Times New Roman" panose="02020603050405020304" pitchFamily="18" charset="0"/>
                <a:cs typeface="Times New Roman" panose="02020603050405020304" pitchFamily="18" charset="0"/>
              </a:rPr>
              <a:t>End of Unit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a:extLst>
              <a:ext uri="{FF2B5EF4-FFF2-40B4-BE49-F238E27FC236}">
                <a16:creationId xmlns:a16="http://schemas.microsoft.com/office/drawing/2014/main" id="{1AEBF20B-685D-4390-AC57-757F9AF1717B}"/>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8252DAD-A718-48DC-A935-3EC2A2EAFBC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5</a:t>
            </a:fld>
            <a:endParaRPr lang="en-GB" altLang="en-US" sz="1400">
              <a:latin typeface="Arial" panose="020B0604020202020204" pitchFamily="34" charset="0"/>
              <a:cs typeface="Arial" panose="020B0604020202020204" pitchFamily="34" charset="0"/>
            </a:endParaRPr>
          </a:p>
        </p:txBody>
      </p:sp>
      <p:sp>
        <p:nvSpPr>
          <p:cNvPr id="16388" name="Rectangle 2">
            <a:extLst>
              <a:ext uri="{FF2B5EF4-FFF2-40B4-BE49-F238E27FC236}">
                <a16:creationId xmlns:a16="http://schemas.microsoft.com/office/drawing/2014/main" id="{E3318877-3F69-41E7-BEBF-C53A6BB29699}"/>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Discussion:</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21891" name="Rectangle 3">
            <a:extLst>
              <a:ext uri="{FF2B5EF4-FFF2-40B4-BE49-F238E27FC236}">
                <a16:creationId xmlns:a16="http://schemas.microsoft.com/office/drawing/2014/main" id="{978C74AD-66C6-43AF-BCFF-0A234AA0158F}"/>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dirty="0"/>
              <a:t>1.	Is -16 a divisor of 32?</a:t>
            </a:r>
            <a:r>
              <a:rPr lang="en-US" altLang="en-US" sz="2400" dirty="0">
                <a:ea typeface="ＭＳ 明朝" panose="02020609040205080304" pitchFamily="49" charset="-128"/>
              </a:rPr>
              <a:t> </a:t>
            </a:r>
          </a:p>
          <a:p>
            <a:pPr marL="0" indent="0">
              <a:buNone/>
            </a:pPr>
            <a:r>
              <a:rPr lang="en-US" altLang="en-US" sz="2400" dirty="0">
                <a:ea typeface="ＭＳ 明朝" panose="02020609040205080304" pitchFamily="49" charset="-128"/>
              </a:rPr>
              <a:t>	Yes.</a:t>
            </a:r>
          </a:p>
          <a:p>
            <a:pPr marL="0" indent="0">
              <a:buNone/>
            </a:pPr>
            <a:r>
              <a:rPr lang="en-US" altLang="en-US" sz="2400" dirty="0">
                <a:ea typeface="ＭＳ 明朝" panose="02020609040205080304" pitchFamily="49" charset="-128"/>
              </a:rPr>
              <a:t>	32 = -16 </a:t>
            </a:r>
            <a:r>
              <a:rPr lang="en-US" altLang="en-US" sz="2400" dirty="0">
                <a:ea typeface="ＭＳ 明朝" panose="02020609040205080304" pitchFamily="49" charset="-128"/>
                <a:sym typeface="Symbol" panose="05050102010706020507" pitchFamily="18" charset="2"/>
              </a:rPr>
              <a:t> </a:t>
            </a:r>
            <a:r>
              <a:rPr lang="en-US" altLang="en-US" sz="2400" dirty="0">
                <a:ea typeface="ＭＳ 明朝" panose="02020609040205080304" pitchFamily="49" charset="-128"/>
              </a:rPr>
              <a:t>-2. </a:t>
            </a:r>
          </a:p>
          <a:p>
            <a:pPr marL="0" indent="0">
              <a:buNone/>
            </a:pPr>
            <a:endParaRPr lang="en-US" altLang="en-US" sz="2400" dirty="0">
              <a:ea typeface="ＭＳ 明朝" panose="02020609040205080304" pitchFamily="49" charset="-128"/>
            </a:endParaRPr>
          </a:p>
          <a:p>
            <a:pPr marL="0" indent="0">
              <a:buNone/>
            </a:pPr>
            <a:r>
              <a:rPr lang="en-US" altLang="en-US" sz="2400" dirty="0">
                <a:ea typeface="ＭＳ 明朝" panose="02020609040205080304" pitchFamily="49" charset="-128"/>
              </a:rPr>
              <a:t>2.	If </a:t>
            </a:r>
            <a:r>
              <a:rPr lang="en-US" altLang="en-US" sz="2400" i="1" dirty="0">
                <a:ea typeface="ＭＳ 明朝" panose="02020609040205080304" pitchFamily="49" charset="-128"/>
              </a:rPr>
              <a:t>l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and </a:t>
            </a:r>
            <a:r>
              <a:rPr lang="en-GB" altLang="en-US" sz="2400" i="1" dirty="0">
                <a:sym typeface="Symbol" panose="05050102010706020507" pitchFamily="18" charset="2"/>
              </a:rPr>
              <a:t>l</a:t>
            </a:r>
            <a:r>
              <a:rPr lang="en-GB" altLang="en-US" sz="2400" dirty="0">
                <a:sym typeface="Symbol" panose="05050102010706020507" pitchFamily="18" charset="2"/>
              </a:rPr>
              <a:t>  0, does </a:t>
            </a:r>
            <a:r>
              <a:rPr lang="en-GB" altLang="en-US" sz="2400" i="1" dirty="0">
                <a:sym typeface="Symbol" panose="05050102010706020507" pitchFamily="18" charset="2"/>
              </a:rPr>
              <a:t>l</a:t>
            </a:r>
            <a:r>
              <a:rPr lang="en-GB" altLang="en-US" sz="2400" dirty="0">
                <a:sym typeface="Symbol" panose="05050102010706020507" pitchFamily="18" charset="2"/>
              </a:rPr>
              <a:t> | 0?</a:t>
            </a:r>
            <a:r>
              <a:rPr lang="en-US" altLang="en-US" sz="2400" dirty="0">
                <a:ea typeface="ＭＳ 明朝" panose="02020609040205080304" pitchFamily="49" charset="-128"/>
              </a:rPr>
              <a:t> </a:t>
            </a:r>
          </a:p>
          <a:p>
            <a:pPr marL="0" indent="0">
              <a:buNone/>
            </a:pPr>
            <a:r>
              <a:rPr lang="en-US" altLang="en-US" sz="2400" dirty="0">
                <a:ea typeface="ＭＳ 明朝" panose="02020609040205080304" pitchFamily="49" charset="-128"/>
              </a:rPr>
              <a:t>	Yes.</a:t>
            </a:r>
          </a:p>
          <a:p>
            <a:pPr marL="0" indent="0">
              <a:buNone/>
            </a:pPr>
            <a:r>
              <a:rPr lang="en-US" altLang="en-US" sz="2400" dirty="0">
                <a:ea typeface="ＭＳ 明朝" panose="02020609040205080304" pitchFamily="49" charset="-128"/>
              </a:rPr>
              <a:t>	 0 = </a:t>
            </a:r>
            <a:r>
              <a:rPr lang="en-US" altLang="en-US" sz="2400" i="1" dirty="0">
                <a:ea typeface="ＭＳ 明朝" panose="02020609040205080304" pitchFamily="49" charset="-128"/>
              </a:rPr>
              <a:t>l </a:t>
            </a:r>
            <a:r>
              <a:rPr lang="en-US" altLang="en-US" sz="2400" dirty="0">
                <a:ea typeface="ＭＳ 明朝" panose="02020609040205080304" pitchFamily="49" charset="-128"/>
                <a:sym typeface="Symbol" panose="05050102010706020507" pitchFamily="18" charset="2"/>
              </a:rPr>
              <a:t></a:t>
            </a:r>
            <a:r>
              <a:rPr lang="en-US" altLang="en-US" sz="2400" i="1" dirty="0">
                <a:ea typeface="ＭＳ 明朝" panose="02020609040205080304" pitchFamily="49" charset="-128"/>
              </a:rPr>
              <a:t> 0 </a:t>
            </a:r>
            <a:r>
              <a:rPr lang="en-US" altLang="en-US" sz="2400" dirty="0">
                <a:ea typeface="ＭＳ 明朝" panose="02020609040205080304" pitchFamily="49" charset="-128"/>
              </a:rPr>
              <a:t>for some 0</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US" altLang="en-US" sz="2400" dirty="0">
                <a:ea typeface="ＭＳ 明朝" panose="02020609040205080304" pitchFamily="49" charset="-128"/>
              </a:rPr>
              <a:t>. </a:t>
            </a:r>
          </a:p>
          <a:p>
            <a:pPr marL="0" indent="0">
              <a:buNone/>
            </a:pPr>
            <a:endParaRPr lang="en-US" altLang="en-US" sz="2400" dirty="0">
              <a:ea typeface="ＭＳ 明朝" panose="020206090402050803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box(in)">
                                      <p:cBhvr>
                                        <p:cTn id="7" dur="500"/>
                                        <p:tgtEl>
                                          <p:spTgt spid="421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box(in)">
                                      <p:cBhvr>
                                        <p:cTn id="12" dur="500"/>
                                        <p:tgtEl>
                                          <p:spTgt spid="421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1891">
                                            <p:txEl>
                                              <p:pRg st="4" end="4"/>
                                            </p:txEl>
                                          </p:spTgt>
                                        </p:tgtEl>
                                        <p:attrNameLst>
                                          <p:attrName>style.visibility</p:attrName>
                                        </p:attrNameLst>
                                      </p:cBhvr>
                                      <p:to>
                                        <p:strVal val="visible"/>
                                      </p:to>
                                    </p:set>
                                    <p:animEffect transition="in" filter="box(in)">
                                      <p:cBhvr>
                                        <p:cTn id="17" dur="500"/>
                                        <p:tgtEl>
                                          <p:spTgt spid="4218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1891">
                                            <p:txEl>
                                              <p:pRg st="5" end="5"/>
                                            </p:txEl>
                                          </p:spTgt>
                                        </p:tgtEl>
                                        <p:attrNameLst>
                                          <p:attrName>style.visibility</p:attrName>
                                        </p:attrNameLst>
                                      </p:cBhvr>
                                      <p:to>
                                        <p:strVal val="visible"/>
                                      </p:to>
                                    </p:set>
                                    <p:animEffect transition="in" filter="box(in)">
                                      <p:cBhvr>
                                        <p:cTn id="22" dur="500"/>
                                        <p:tgtEl>
                                          <p:spTgt spid="42189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1891">
                                            <p:txEl>
                                              <p:pRg st="6" end="6"/>
                                            </p:txEl>
                                          </p:spTgt>
                                        </p:tgtEl>
                                        <p:attrNameLst>
                                          <p:attrName>style.visibility</p:attrName>
                                        </p:attrNameLst>
                                      </p:cBhvr>
                                      <p:to>
                                        <p:strVal val="visible"/>
                                      </p:to>
                                    </p:set>
                                    <p:animEffect transition="in" filter="box(in)">
                                      <p:cBhvr>
                                        <p:cTn id="27" dur="500"/>
                                        <p:tgtEl>
                                          <p:spTgt spid="421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a:extLst>
              <a:ext uri="{FF2B5EF4-FFF2-40B4-BE49-F238E27FC236}">
                <a16:creationId xmlns:a16="http://schemas.microsoft.com/office/drawing/2014/main" id="{2C9534E1-1A6F-4299-AED9-B2998360723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B6A6745-C6A1-490A-B95E-105698CE2143}" type="slidenum">
              <a:rPr lang="en-GB" altLang="en-US" sz="1400">
                <a:latin typeface="Arial" panose="020B0604020202020204" pitchFamily="34" charset="0"/>
                <a:cs typeface="Arial" panose="020B0604020202020204" pitchFamily="34" charset="0"/>
              </a:rPr>
              <a:pPr algn="r" eaLnBrk="1" hangingPunct="1">
                <a:spcBef>
                  <a:spcPct val="0"/>
                </a:spcBef>
                <a:buFontTx/>
                <a:buNone/>
              </a:pPr>
              <a:t>6</a:t>
            </a:fld>
            <a:endParaRPr lang="en-GB" altLang="en-US" sz="1400">
              <a:latin typeface="Arial" panose="020B0604020202020204" pitchFamily="34" charset="0"/>
              <a:cs typeface="Arial" panose="020B0604020202020204" pitchFamily="34" charset="0"/>
            </a:endParaRPr>
          </a:p>
        </p:txBody>
      </p:sp>
      <p:sp>
        <p:nvSpPr>
          <p:cNvPr id="19460" name="Rectangle 2">
            <a:extLst>
              <a:ext uri="{FF2B5EF4-FFF2-40B4-BE49-F238E27FC236}">
                <a16:creationId xmlns:a16="http://schemas.microsoft.com/office/drawing/2014/main" id="{FAE91C1E-7EBF-4818-9FD3-73A3D61C457B}"/>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Discussion:</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2371" name="Rectangle 3">
            <a:extLst>
              <a:ext uri="{FF2B5EF4-FFF2-40B4-BE49-F238E27FC236}">
                <a16:creationId xmlns:a16="http://schemas.microsoft.com/office/drawing/2014/main" id="{9600173E-3D85-4908-8E19-72232CE04988}"/>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3.	If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is 3</a:t>
            </a:r>
            <a:r>
              <a:rPr lang="en-GB" altLang="en-US" sz="2400" i="1" dirty="0">
                <a:sym typeface="Symbol" panose="05050102010706020507" pitchFamily="18" charset="2"/>
              </a:rPr>
              <a:t>a</a:t>
            </a:r>
            <a:r>
              <a:rPr lang="en-GB" altLang="en-US" sz="2400" dirty="0">
                <a:sym typeface="Symbol" panose="05050102010706020507" pitchFamily="18" charset="2"/>
              </a:rPr>
              <a:t> + 3</a:t>
            </a:r>
            <a:r>
              <a:rPr lang="en-GB" altLang="en-US" sz="2400" i="1" dirty="0">
                <a:sym typeface="Symbol" panose="05050102010706020507" pitchFamily="18" charset="2"/>
              </a:rPr>
              <a:t>b</a:t>
            </a:r>
            <a:r>
              <a:rPr lang="en-GB" altLang="en-US" sz="2400" dirty="0">
                <a:sym typeface="Symbol" panose="05050102010706020507" pitchFamily="18" charset="2"/>
              </a:rPr>
              <a:t> divisible by 3?</a:t>
            </a:r>
            <a:endParaRPr lang="en-US" altLang="en-US" sz="2400" dirty="0">
              <a:ea typeface="ＭＳ 明朝" panose="02020609040205080304" pitchFamily="49" charset="-128"/>
            </a:endParaRPr>
          </a:p>
          <a:p>
            <a:pPr marL="0" indent="0">
              <a:buNone/>
            </a:pPr>
            <a:endParaRPr lang="en-GB" altLang="en-US" sz="2400" dirty="0"/>
          </a:p>
          <a:p>
            <a:pPr marL="0" indent="0">
              <a:buNone/>
            </a:pPr>
            <a:r>
              <a:rPr lang="en-GB" altLang="en-US" sz="2400" dirty="0">
                <a:sym typeface="Symbol" panose="05050102010706020507" pitchFamily="18" charset="2"/>
              </a:rPr>
              <a:t>	Now,	         3</a:t>
            </a:r>
            <a:r>
              <a:rPr lang="en-GB" altLang="en-US" sz="2400" i="1" dirty="0">
                <a:sym typeface="Symbol" panose="05050102010706020507" pitchFamily="18" charset="2"/>
              </a:rPr>
              <a:t>a</a:t>
            </a:r>
            <a:r>
              <a:rPr lang="en-GB" altLang="en-US" sz="2400" dirty="0">
                <a:sym typeface="Symbol" panose="05050102010706020507" pitchFamily="18" charset="2"/>
              </a:rPr>
              <a:t> + 3</a:t>
            </a:r>
            <a:r>
              <a:rPr lang="en-GB" altLang="en-US" sz="2400" i="1" dirty="0">
                <a:sym typeface="Symbol" panose="05050102010706020507" pitchFamily="18" charset="2"/>
              </a:rPr>
              <a:t>b</a:t>
            </a:r>
            <a:r>
              <a:rPr lang="en-GB" altLang="en-US" sz="2400" dirty="0">
                <a:sym typeface="Symbol" panose="05050102010706020507" pitchFamily="18" charset="2"/>
              </a:rPr>
              <a:t> 	= 3(</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					= 3</a:t>
            </a:r>
            <a:r>
              <a:rPr lang="en-GB" altLang="en-US" sz="2400" i="1" dirty="0">
                <a:sym typeface="Symbol" panose="05050102010706020507" pitchFamily="18" charset="2"/>
              </a:rPr>
              <a:t>s</a:t>
            </a:r>
            <a:r>
              <a:rPr lang="en-GB" altLang="en-US" sz="2400" dirty="0">
                <a:sym typeface="Symbol" panose="05050102010706020507" pitchFamily="18" charset="2"/>
              </a:rPr>
              <a:t> 	</a:t>
            </a:r>
          </a:p>
          <a:p>
            <a:pPr marL="0" indent="0">
              <a:buNone/>
            </a:pPr>
            <a:r>
              <a:rPr lang="en-GB" altLang="en-US" sz="2400" dirty="0">
                <a:sym typeface="Symbol" panose="05050102010706020507" pitchFamily="18" charset="2"/>
              </a:rPr>
              <a:t>	where 		</a:t>
            </a:r>
            <a:r>
              <a:rPr lang="en-GB" altLang="en-US" sz="2400" i="1" dirty="0">
                <a:sym typeface="Symbol" panose="05050102010706020507" pitchFamily="18" charset="2"/>
              </a:rPr>
              <a:t>s</a:t>
            </a:r>
            <a:r>
              <a:rPr lang="en-GB" altLang="en-US" sz="2400" dirty="0">
                <a:sym typeface="Symbol" panose="05050102010706020507" pitchFamily="18" charset="2"/>
              </a:rPr>
              <a:t> =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b </a:t>
            </a:r>
            <a:r>
              <a:rPr lang="en-GB" altLang="en-US" sz="2400" dirty="0">
                <a:sym typeface="Symbol" panose="05050102010706020507" pitchFamily="18" charset="2"/>
              </a:rPr>
              <a:t>and </a:t>
            </a:r>
            <a:r>
              <a:rPr lang="en-GB" altLang="en-US" sz="2400" i="1" dirty="0">
                <a:sym typeface="Symbol" panose="05050102010706020507" pitchFamily="18" charset="2"/>
              </a:rPr>
              <a:t>s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US" altLang="en-US" sz="2400" dirty="0">
                <a:ea typeface="ＭＳ 明朝" panose="02020609040205080304" pitchFamily="49" charset="-128"/>
              </a:rPr>
              <a:t>.</a:t>
            </a:r>
          </a:p>
          <a:p>
            <a:pPr marL="0" indent="0">
              <a:buNone/>
            </a:pPr>
            <a:r>
              <a:rPr lang="en-US" altLang="en-US" sz="2400" dirty="0">
                <a:ea typeface="ＭＳ 明朝" panose="02020609040205080304" pitchFamily="49" charset="-128"/>
              </a:rPr>
              <a:t>	Hence, 3 | </a:t>
            </a:r>
            <a:r>
              <a:rPr lang="en-GB" altLang="en-US" sz="2400" dirty="0">
                <a:sym typeface="Symbol" panose="05050102010706020507" pitchFamily="18" charset="2"/>
              </a:rPr>
              <a:t>3</a:t>
            </a:r>
            <a:r>
              <a:rPr lang="en-GB" altLang="en-US" sz="2400" i="1" dirty="0">
                <a:sym typeface="Symbol" panose="05050102010706020507" pitchFamily="18" charset="2"/>
              </a:rPr>
              <a:t>a</a:t>
            </a:r>
            <a:r>
              <a:rPr lang="en-GB" altLang="en-US" sz="2400" dirty="0">
                <a:sym typeface="Symbol" panose="05050102010706020507" pitchFamily="18" charset="2"/>
              </a:rPr>
              <a:t> + 3</a:t>
            </a:r>
            <a:r>
              <a:rPr lang="en-GB" altLang="en-US" sz="2400" i="1" dirty="0">
                <a:sym typeface="Symbol" panose="05050102010706020507" pitchFamily="18" charset="2"/>
              </a:rPr>
              <a:t>b</a:t>
            </a:r>
            <a:r>
              <a:rPr lang="en-GB" altLang="en-US" sz="2400" dirty="0">
                <a:sym typeface="Symbol" panose="05050102010706020507" pitchFamily="18" charset="2"/>
              </a:rPr>
              <a:t>, that is, 3</a:t>
            </a:r>
            <a:r>
              <a:rPr lang="en-GB" altLang="en-US" sz="2400" i="1" dirty="0">
                <a:sym typeface="Symbol" panose="05050102010706020507" pitchFamily="18" charset="2"/>
              </a:rPr>
              <a:t>a</a:t>
            </a:r>
            <a:r>
              <a:rPr lang="en-GB" altLang="en-US" sz="2400" dirty="0">
                <a:sym typeface="Symbol" panose="05050102010706020507" pitchFamily="18" charset="2"/>
              </a:rPr>
              <a:t> + 3</a:t>
            </a:r>
            <a:r>
              <a:rPr lang="en-GB" altLang="en-US" sz="2400" i="1" dirty="0">
                <a:sym typeface="Symbol" panose="05050102010706020507" pitchFamily="18" charset="2"/>
              </a:rPr>
              <a:t>b</a:t>
            </a:r>
            <a:r>
              <a:rPr lang="en-GB" altLang="en-US" sz="2400" dirty="0">
                <a:sym typeface="Symbol" panose="05050102010706020507" pitchFamily="18" charset="2"/>
              </a:rPr>
              <a:t> is divisible by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2371">
                                            <p:txEl>
                                              <p:pRg st="2" end="2"/>
                                            </p:txEl>
                                          </p:spTgt>
                                        </p:tgtEl>
                                        <p:attrNameLst>
                                          <p:attrName>style.visibility</p:attrName>
                                        </p:attrNameLst>
                                      </p:cBhvr>
                                      <p:to>
                                        <p:strVal val="visible"/>
                                      </p:to>
                                    </p:set>
                                    <p:animEffect transition="in" filter="box(in)">
                                      <p:cBhvr>
                                        <p:cTn id="7" dur="500"/>
                                        <p:tgtEl>
                                          <p:spTgt spid="442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2371">
                                            <p:txEl>
                                              <p:pRg st="3" end="3"/>
                                            </p:txEl>
                                          </p:spTgt>
                                        </p:tgtEl>
                                        <p:attrNameLst>
                                          <p:attrName>style.visibility</p:attrName>
                                        </p:attrNameLst>
                                      </p:cBhvr>
                                      <p:to>
                                        <p:strVal val="visible"/>
                                      </p:to>
                                    </p:set>
                                    <p:animEffect transition="in" filter="box(in)">
                                      <p:cBhvr>
                                        <p:cTn id="12" dur="500"/>
                                        <p:tgtEl>
                                          <p:spTgt spid="442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2371">
                                            <p:txEl>
                                              <p:pRg st="4" end="4"/>
                                            </p:txEl>
                                          </p:spTgt>
                                        </p:tgtEl>
                                        <p:attrNameLst>
                                          <p:attrName>style.visibility</p:attrName>
                                        </p:attrNameLst>
                                      </p:cBhvr>
                                      <p:to>
                                        <p:strVal val="visible"/>
                                      </p:to>
                                    </p:set>
                                    <p:animEffect transition="in" filter="box(in)">
                                      <p:cBhvr>
                                        <p:cTn id="17" dur="500"/>
                                        <p:tgtEl>
                                          <p:spTgt spid="442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2371">
                                            <p:txEl>
                                              <p:pRg st="5" end="5"/>
                                            </p:txEl>
                                          </p:spTgt>
                                        </p:tgtEl>
                                        <p:attrNameLst>
                                          <p:attrName>style.visibility</p:attrName>
                                        </p:attrNameLst>
                                      </p:cBhvr>
                                      <p:to>
                                        <p:strVal val="visible"/>
                                      </p:to>
                                    </p:set>
                                    <p:animEffect transition="in" filter="box(in)">
                                      <p:cBhvr>
                                        <p:cTn id="22" dur="500"/>
                                        <p:tgtEl>
                                          <p:spTgt spid="442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DBD8FD43-05F6-4AAF-9BC5-D66D5DDF5D5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CDADEF5-648C-4494-A0EC-A250B5696BE0}" type="slidenum">
              <a:rPr lang="en-GB" altLang="en-US" sz="1400">
                <a:latin typeface="Arial" panose="020B0604020202020204" pitchFamily="34" charset="0"/>
                <a:cs typeface="Arial" panose="020B0604020202020204" pitchFamily="34" charset="0"/>
              </a:rPr>
              <a:pPr algn="r" eaLnBrk="1" hangingPunct="1">
                <a:spcBef>
                  <a:spcPct val="0"/>
                </a:spcBef>
                <a:buFontTx/>
                <a:buNone/>
              </a:pPr>
              <a:t>7</a:t>
            </a:fld>
            <a:endParaRPr lang="en-GB" altLang="en-US" sz="1400">
              <a:latin typeface="Arial" panose="020B0604020202020204" pitchFamily="34" charset="0"/>
              <a:cs typeface="Arial" panose="020B0604020202020204" pitchFamily="34" charset="0"/>
            </a:endParaRPr>
          </a:p>
        </p:txBody>
      </p:sp>
      <p:sp>
        <p:nvSpPr>
          <p:cNvPr id="20484" name="Rectangle 2">
            <a:extLst>
              <a:ext uri="{FF2B5EF4-FFF2-40B4-BE49-F238E27FC236}">
                <a16:creationId xmlns:a16="http://schemas.microsoft.com/office/drawing/2014/main" id="{9D86116C-352A-495E-B297-32BBCC0A3405}"/>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Discussion:</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3395" name="Rectangle 3">
            <a:extLst>
              <a:ext uri="{FF2B5EF4-FFF2-40B4-BE49-F238E27FC236}">
                <a16:creationId xmlns:a16="http://schemas.microsoft.com/office/drawing/2014/main" id="{B794DE68-0F00-4E6D-96E7-664B30C1C03E}"/>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ea typeface="ＭＳ 明朝" panose="02020609040205080304" pitchFamily="49" charset="-128"/>
              </a:rPr>
              <a:t>4.	If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i="1" dirty="0">
                <a:ea typeface="ＭＳ 明朝" panose="02020609040205080304" pitchFamily="49" charset="-128"/>
              </a:rPr>
              <a:t>c</a:t>
            </a:r>
            <a:r>
              <a:rPr lang="en-US" altLang="en-US" sz="2400" dirty="0">
                <a:ea typeface="ＭＳ 明朝" panose="02020609040205080304" pitchFamily="49" charset="-128"/>
              </a:rPr>
              <a:t>, </a:t>
            </a:r>
            <a:r>
              <a:rPr lang="en-US" altLang="en-US" sz="2400" i="1" dirty="0">
                <a:ea typeface="ＭＳ 明朝" panose="02020609040205080304" pitchFamily="49" charset="-128"/>
              </a:rPr>
              <a:t>x</a:t>
            </a:r>
            <a:r>
              <a:rPr lang="en-US" altLang="en-US" sz="2400" dirty="0">
                <a:ea typeface="ＭＳ 明朝" panose="02020609040205080304" pitchFamily="49" charset="-128"/>
              </a:rPr>
              <a:t>, </a:t>
            </a:r>
            <a:r>
              <a:rPr lang="en-US" altLang="en-US" sz="2400" i="1" dirty="0">
                <a:ea typeface="ＭＳ 明朝" panose="02020609040205080304" pitchFamily="49" charset="-128"/>
              </a:rPr>
              <a:t>y</a:t>
            </a:r>
            <a:r>
              <a:rPr lang="en-US" altLang="en-US" sz="2400" dirty="0">
                <a:ea typeface="ＭＳ 明朝" panose="02020609040205080304" pitchFamily="49" charset="-128"/>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If </a:t>
            </a:r>
            <a:r>
              <a:rPr lang="en-GB" altLang="en-US" sz="2400" i="1" dirty="0">
                <a:sym typeface="Symbol" panose="05050102010706020507" pitchFamily="18" charset="2"/>
              </a:rPr>
              <a:t>b</a:t>
            </a:r>
            <a:r>
              <a:rPr lang="en-GB" altLang="en-US" sz="2400" dirty="0">
                <a:sym typeface="Symbol" panose="05050102010706020507" pitchFamily="18" charset="2"/>
              </a:rPr>
              <a:t> | </a:t>
            </a:r>
            <a:r>
              <a:rPr lang="en-GB" altLang="en-US" sz="2400" i="1" dirty="0">
                <a:sym typeface="Symbol" panose="05050102010706020507" pitchFamily="18" charset="2"/>
              </a:rPr>
              <a:t>a</a:t>
            </a:r>
            <a:r>
              <a:rPr lang="en-GB" altLang="en-US" sz="2400" dirty="0">
                <a:sym typeface="Symbol" panose="05050102010706020507" pitchFamily="18" charset="2"/>
              </a:rPr>
              <a:t> and </a:t>
            </a:r>
            <a:r>
              <a:rPr lang="en-GB" altLang="en-US" sz="2400" i="1" dirty="0">
                <a:sym typeface="Symbol" panose="05050102010706020507" pitchFamily="18" charset="2"/>
              </a:rPr>
              <a:t>b</a:t>
            </a:r>
            <a:r>
              <a:rPr lang="en-GB" altLang="en-US" sz="2400" dirty="0">
                <a:sym typeface="Symbol" panose="05050102010706020507" pitchFamily="18" charset="2"/>
              </a:rPr>
              <a:t> | </a:t>
            </a:r>
            <a:r>
              <a:rPr lang="en-GB" altLang="en-US" sz="2400" i="1" dirty="0">
                <a:sym typeface="Symbol" panose="05050102010706020507" pitchFamily="18" charset="2"/>
              </a:rPr>
              <a:t>c</a:t>
            </a:r>
            <a:r>
              <a:rPr lang="en-GB" altLang="en-US" sz="2400" dirty="0">
                <a:sym typeface="Symbol" panose="05050102010706020507" pitchFamily="18" charset="2"/>
              </a:rPr>
              <a:t>, does </a:t>
            </a:r>
            <a:r>
              <a:rPr lang="en-GB" altLang="en-US" sz="2400" i="1" dirty="0">
                <a:sym typeface="Symbol" panose="05050102010706020507" pitchFamily="18" charset="2"/>
              </a:rPr>
              <a:t>b</a:t>
            </a:r>
            <a:r>
              <a:rPr lang="en-GB" altLang="en-US" sz="2400" dirty="0">
                <a:sym typeface="Symbol" panose="05050102010706020507" pitchFamily="18" charset="2"/>
              </a:rPr>
              <a:t> | (</a:t>
            </a:r>
            <a:r>
              <a:rPr lang="en-GB" altLang="en-US" sz="2400" i="1" dirty="0" err="1">
                <a:sym typeface="Symbol" panose="05050102010706020507" pitchFamily="18" charset="2"/>
              </a:rPr>
              <a:t>ax</a:t>
            </a:r>
            <a:r>
              <a:rPr lang="en-GB" altLang="en-US" sz="2400" dirty="0">
                <a:sym typeface="Symbol" panose="05050102010706020507" pitchFamily="18" charset="2"/>
              </a:rPr>
              <a:t> + </a:t>
            </a:r>
            <a:r>
              <a:rPr lang="en-GB" altLang="en-US" sz="2400" i="1" dirty="0">
                <a:sym typeface="Symbol" panose="05050102010706020507" pitchFamily="18" charset="2"/>
              </a:rPr>
              <a:t>cy</a:t>
            </a:r>
            <a:r>
              <a:rPr lang="en-GB" altLang="en-US" sz="2400" dirty="0">
                <a:sym typeface="Symbol" panose="05050102010706020507" pitchFamily="18" charset="2"/>
              </a:rPr>
              <a:t>)? 	Why?</a:t>
            </a:r>
            <a:endParaRPr lang="en-US" altLang="en-US" sz="2400" dirty="0">
              <a:ea typeface="ＭＳ 明朝" panose="02020609040205080304" pitchFamily="49" charset="-128"/>
            </a:endParaRPr>
          </a:p>
          <a:p>
            <a:pPr marL="0" indent="0">
              <a:buNone/>
            </a:pPr>
            <a:r>
              <a:rPr lang="en-GB" altLang="en-US" sz="2400" dirty="0">
                <a:ea typeface="ＭＳ 明朝" panose="02020609040205080304" pitchFamily="49" charset="-128"/>
              </a:rPr>
              <a:t>	Now, 		</a:t>
            </a:r>
            <a:r>
              <a:rPr lang="en-GB" altLang="en-US" sz="2400" i="1" dirty="0">
                <a:sym typeface="Symbol" panose="05050102010706020507" pitchFamily="18" charset="2"/>
              </a:rPr>
              <a:t>b</a:t>
            </a:r>
            <a:r>
              <a:rPr lang="en-GB" altLang="en-US" sz="2400" dirty="0">
                <a:sym typeface="Symbol" panose="05050102010706020507" pitchFamily="18" charset="2"/>
              </a:rPr>
              <a:t> | </a:t>
            </a:r>
            <a:r>
              <a:rPr lang="en-GB" altLang="en-US" sz="2400" i="1" dirty="0">
                <a:sym typeface="Symbol" panose="05050102010706020507" pitchFamily="18" charset="2"/>
              </a:rPr>
              <a:t>a</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a </a:t>
            </a:r>
            <a:r>
              <a:rPr lang="en-GB" altLang="en-US" sz="2400" dirty="0">
                <a:sym typeface="Symbol" panose="05050102010706020507" pitchFamily="18" charset="2"/>
              </a:rPr>
              <a:t>= </a:t>
            </a:r>
            <a:r>
              <a:rPr lang="en-GB" altLang="en-US" sz="2400" i="1" dirty="0">
                <a:sym typeface="Symbol" panose="05050102010706020507" pitchFamily="18" charset="2"/>
              </a:rPr>
              <a:t>bk		</a:t>
            </a:r>
            <a:r>
              <a:rPr lang="en-GB" altLang="en-US" sz="2400" dirty="0">
                <a:sym typeface="Symbol" panose="05050102010706020507" pitchFamily="18" charset="2"/>
              </a:rPr>
              <a:t>(1)</a:t>
            </a:r>
          </a:p>
          <a:p>
            <a:pPr marL="0" indent="0">
              <a:buNone/>
            </a:pPr>
            <a:r>
              <a:rPr lang="en-GB" altLang="en-US" sz="2400" i="1" dirty="0">
                <a:sym typeface="Symbol" panose="05050102010706020507" pitchFamily="18" charset="2"/>
              </a:rPr>
              <a:t>			b</a:t>
            </a:r>
            <a:r>
              <a:rPr lang="en-GB" altLang="en-US" sz="2400" dirty="0">
                <a:sym typeface="Symbol" panose="05050102010706020507" pitchFamily="18" charset="2"/>
              </a:rPr>
              <a:t> | </a:t>
            </a:r>
            <a:r>
              <a:rPr lang="en-GB" altLang="en-US" sz="2400" i="1" dirty="0">
                <a:sym typeface="Symbol" panose="05050102010706020507" pitchFamily="18" charset="2"/>
              </a:rPr>
              <a:t>c</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l</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c </a:t>
            </a:r>
            <a:r>
              <a:rPr lang="en-GB" altLang="en-US" sz="2400" dirty="0">
                <a:sym typeface="Symbol" panose="05050102010706020507" pitchFamily="18" charset="2"/>
              </a:rPr>
              <a:t>= </a:t>
            </a:r>
            <a:r>
              <a:rPr lang="en-GB" altLang="en-US" sz="2400" i="1" dirty="0">
                <a:sym typeface="Symbol" panose="05050102010706020507" pitchFamily="18" charset="2"/>
              </a:rPr>
              <a:t>bl			</a:t>
            </a:r>
            <a:r>
              <a:rPr lang="en-GB" altLang="en-US" sz="2400" dirty="0">
                <a:sym typeface="Symbol" panose="05050102010706020507" pitchFamily="18" charset="2"/>
              </a:rPr>
              <a:t>(2)</a:t>
            </a:r>
          </a:p>
          <a:p>
            <a:pPr marL="0" indent="0">
              <a:buNone/>
            </a:pPr>
            <a:r>
              <a:rPr lang="en-GB" altLang="en-US" sz="2400" dirty="0">
                <a:sym typeface="Symbol" panose="05050102010706020507" pitchFamily="18" charset="2"/>
              </a:rPr>
              <a:t>	(1) </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ax</a:t>
            </a:r>
            <a:r>
              <a:rPr lang="en-US" altLang="en-US" sz="2400" dirty="0">
                <a:sym typeface="Symbol" panose="05050102010706020507" pitchFamily="18" charset="2"/>
              </a:rPr>
              <a:t> = </a:t>
            </a:r>
            <a:r>
              <a:rPr lang="en-US" altLang="en-US" sz="2400" i="1" dirty="0" err="1">
                <a:sym typeface="Symbol" panose="05050102010706020507" pitchFamily="18" charset="2"/>
              </a:rPr>
              <a:t>bkx</a:t>
            </a:r>
            <a:r>
              <a:rPr lang="en-US" altLang="en-US" sz="2400" dirty="0">
                <a:sym typeface="Symbol" panose="05050102010706020507" pitchFamily="18" charset="2"/>
              </a:rPr>
              <a:t>					(3)</a:t>
            </a:r>
          </a:p>
          <a:p>
            <a:pPr marL="0" indent="0">
              <a:buNone/>
            </a:pPr>
            <a:r>
              <a:rPr lang="en-US" altLang="en-US" sz="2400" dirty="0">
                <a:sym typeface="Symbol" panose="05050102010706020507" pitchFamily="18" charset="2"/>
              </a:rPr>
              <a:t>	</a:t>
            </a:r>
            <a:r>
              <a:rPr lang="en-GB" altLang="en-US" sz="2400" dirty="0">
                <a:sym typeface="Symbol" panose="05050102010706020507" pitchFamily="18" charset="2"/>
              </a:rPr>
              <a:t>(2) </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cy</a:t>
            </a:r>
            <a:r>
              <a:rPr lang="en-US" altLang="en-US" sz="2400" dirty="0">
                <a:sym typeface="Symbol" panose="05050102010706020507" pitchFamily="18" charset="2"/>
              </a:rPr>
              <a:t> = </a:t>
            </a:r>
            <a:r>
              <a:rPr lang="en-US" altLang="en-US" sz="2400" i="1" dirty="0" err="1">
                <a:sym typeface="Symbol" panose="05050102010706020507" pitchFamily="18" charset="2"/>
              </a:rPr>
              <a:t>bly</a:t>
            </a:r>
            <a:r>
              <a:rPr lang="en-US" altLang="en-US" sz="2400" dirty="0">
                <a:sym typeface="Symbol" panose="05050102010706020507" pitchFamily="18" charset="2"/>
              </a:rPr>
              <a:t>					(4)</a:t>
            </a:r>
          </a:p>
          <a:p>
            <a:pPr marL="0" indent="0">
              <a:buNone/>
            </a:pPr>
            <a:r>
              <a:rPr lang="en-US" altLang="en-US" sz="2400" dirty="0">
                <a:sym typeface="Symbol" panose="05050102010706020507" pitchFamily="18" charset="2"/>
              </a:rPr>
              <a:t>	(3) + (4),		</a:t>
            </a:r>
            <a:r>
              <a:rPr lang="en-GB" altLang="en-US" sz="2400" i="1" dirty="0" err="1">
                <a:sym typeface="Symbol" panose="05050102010706020507" pitchFamily="18" charset="2"/>
              </a:rPr>
              <a:t>ax</a:t>
            </a:r>
            <a:r>
              <a:rPr lang="en-GB" altLang="en-US" sz="2400" dirty="0">
                <a:sym typeface="Symbol" panose="05050102010706020507" pitchFamily="18" charset="2"/>
              </a:rPr>
              <a:t> + </a:t>
            </a:r>
            <a:r>
              <a:rPr lang="en-GB" altLang="en-US" sz="2400" i="1" dirty="0">
                <a:sym typeface="Symbol" panose="05050102010706020507" pitchFamily="18" charset="2"/>
              </a:rPr>
              <a:t>cy </a:t>
            </a:r>
            <a:r>
              <a:rPr lang="en-GB" altLang="en-US" sz="2400" dirty="0">
                <a:sym typeface="Symbol" panose="05050102010706020507" pitchFamily="18" charset="2"/>
              </a:rPr>
              <a:t>=</a:t>
            </a:r>
            <a:r>
              <a:rPr lang="en-GB" altLang="en-US" sz="2400" i="1" dirty="0">
                <a:sym typeface="Symbol" panose="05050102010706020507" pitchFamily="18" charset="2"/>
              </a:rPr>
              <a:t> </a:t>
            </a:r>
            <a:r>
              <a:rPr lang="en-GB" altLang="en-US" sz="2400" i="1" dirty="0" err="1">
                <a:sym typeface="Symbol" panose="05050102010706020507" pitchFamily="18" charset="2"/>
              </a:rPr>
              <a:t>bkx</a:t>
            </a:r>
            <a:r>
              <a:rPr lang="en-GB" altLang="en-US" sz="2400" dirty="0">
                <a:sym typeface="Symbol" panose="05050102010706020507" pitchFamily="18" charset="2"/>
              </a:rPr>
              <a:t> + </a:t>
            </a:r>
            <a:r>
              <a:rPr lang="en-GB" altLang="en-US" sz="2400" i="1" dirty="0" err="1">
                <a:sym typeface="Symbol" panose="05050102010706020507" pitchFamily="18" charset="2"/>
              </a:rPr>
              <a:t>bly</a:t>
            </a:r>
            <a:endParaRPr lang="en-GB" altLang="en-US" sz="2400" i="1" dirty="0">
              <a:sym typeface="Symbol" panose="05050102010706020507" pitchFamily="18" charset="2"/>
            </a:endParaRPr>
          </a:p>
          <a:p>
            <a:pPr marL="0" indent="0">
              <a:buNone/>
            </a:pP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a:t>
            </a:r>
            <a:r>
              <a:rPr lang="en-GB" altLang="en-US" sz="2400" i="1" dirty="0" err="1">
                <a:sym typeface="Symbol" panose="05050102010706020507" pitchFamily="18" charset="2"/>
              </a:rPr>
              <a:t>kx</a:t>
            </a:r>
            <a:r>
              <a:rPr lang="en-GB" altLang="en-US" sz="2400" dirty="0">
                <a:sym typeface="Symbol" panose="05050102010706020507" pitchFamily="18" charset="2"/>
              </a:rPr>
              <a:t> + </a:t>
            </a:r>
            <a:r>
              <a:rPr lang="en-GB" altLang="en-US" sz="2400" i="1" dirty="0" err="1">
                <a:sym typeface="Symbol" panose="05050102010706020507" pitchFamily="18" charset="2"/>
              </a:rPr>
              <a:t>ly</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					= </a:t>
            </a:r>
            <a:r>
              <a:rPr lang="en-GB" altLang="en-US" sz="2400" i="1" dirty="0">
                <a:sym typeface="Symbol" panose="05050102010706020507" pitchFamily="18" charset="2"/>
              </a:rPr>
              <a:t>bm</a:t>
            </a:r>
            <a:r>
              <a:rPr lang="en-GB" altLang="en-US" sz="2400" dirty="0">
                <a:sym typeface="Symbol" panose="05050102010706020507" pitchFamily="18" charset="2"/>
              </a:rPr>
              <a:t>	where </a:t>
            </a:r>
            <a:r>
              <a:rPr lang="en-GB" altLang="en-US" sz="2400" i="1" dirty="0">
                <a:sym typeface="Symbol" panose="05050102010706020507" pitchFamily="18" charset="2"/>
              </a:rPr>
              <a:t>m</a:t>
            </a:r>
            <a:r>
              <a:rPr lang="en-GB" altLang="en-US" sz="2400" dirty="0">
                <a:sym typeface="Symbol" panose="05050102010706020507" pitchFamily="18" charset="2"/>
              </a:rPr>
              <a:t> = </a:t>
            </a:r>
            <a:r>
              <a:rPr lang="en-GB" altLang="en-US" sz="2400" i="1" dirty="0" err="1">
                <a:sym typeface="Symbol" panose="05050102010706020507" pitchFamily="18" charset="2"/>
              </a:rPr>
              <a:t>kx</a:t>
            </a:r>
            <a:r>
              <a:rPr lang="en-GB" altLang="en-US" sz="2400" dirty="0">
                <a:sym typeface="Symbol" panose="05050102010706020507" pitchFamily="18" charset="2"/>
              </a:rPr>
              <a:t> + </a:t>
            </a:r>
            <a:r>
              <a:rPr lang="en-GB" altLang="en-US" sz="2400" i="1" dirty="0" err="1">
                <a:sym typeface="Symbol" panose="05050102010706020507" pitchFamily="18" charset="2"/>
              </a:rPr>
              <a:t>ly</a:t>
            </a:r>
            <a:r>
              <a:rPr lang="en-GB" altLang="en-US" sz="2400" dirty="0">
                <a:sym typeface="Symbol" panose="05050102010706020507" pitchFamily="18" charset="2"/>
              </a:rPr>
              <a:t>, </a:t>
            </a:r>
            <a:r>
              <a:rPr lang="en-GB" altLang="en-US" sz="2400" i="1" dirty="0">
                <a:sym typeface="Symbol" panose="05050102010706020507" pitchFamily="18" charset="2"/>
              </a:rPr>
              <a:t>m</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p>
          <a:p>
            <a:pPr marL="0" indent="0">
              <a:buNone/>
            </a:pPr>
            <a:r>
              <a:rPr lang="en-GB" altLang="en-US" sz="2400" dirty="0">
                <a:sym typeface="Symbol" panose="05050102010706020507" pitchFamily="18" charset="2"/>
              </a:rPr>
              <a:t>			Hence, </a:t>
            </a:r>
            <a:r>
              <a:rPr lang="en-GB" altLang="en-US" sz="2400" i="1" dirty="0">
                <a:sym typeface="Symbol" panose="05050102010706020507" pitchFamily="18" charset="2"/>
              </a:rPr>
              <a:t>b</a:t>
            </a:r>
            <a:r>
              <a:rPr lang="en-GB" altLang="en-US" sz="2400" dirty="0">
                <a:sym typeface="Symbol" panose="05050102010706020507" pitchFamily="18" charset="2"/>
              </a:rPr>
              <a:t> | (</a:t>
            </a:r>
            <a:r>
              <a:rPr lang="en-GB" altLang="en-US" sz="2400" i="1" dirty="0" err="1">
                <a:sym typeface="Symbol" panose="05050102010706020507" pitchFamily="18" charset="2"/>
              </a:rPr>
              <a:t>ax</a:t>
            </a:r>
            <a:r>
              <a:rPr lang="en-GB" altLang="en-US" sz="2400" dirty="0">
                <a:sym typeface="Symbol" panose="05050102010706020507" pitchFamily="18" charset="2"/>
              </a:rPr>
              <a:t> + </a:t>
            </a:r>
            <a:r>
              <a:rPr lang="en-GB" altLang="en-US" sz="2400" i="1" dirty="0">
                <a:sym typeface="Symbol" panose="05050102010706020507" pitchFamily="18" charset="2"/>
              </a:rPr>
              <a:t>cy</a:t>
            </a:r>
            <a:r>
              <a:rPr lang="en-GB" altLang="en-US" sz="24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395">
                                            <p:txEl>
                                              <p:pRg st="1" end="1"/>
                                            </p:txEl>
                                          </p:spTgt>
                                        </p:tgtEl>
                                        <p:attrNameLst>
                                          <p:attrName>style.visibility</p:attrName>
                                        </p:attrNameLst>
                                      </p:cBhvr>
                                      <p:to>
                                        <p:strVal val="visible"/>
                                      </p:to>
                                    </p:set>
                                    <p:animEffect transition="in" filter="box(in)">
                                      <p:cBhvr>
                                        <p:cTn id="7" dur="500"/>
                                        <p:tgtEl>
                                          <p:spTgt spid="443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3395">
                                            <p:txEl>
                                              <p:pRg st="2" end="2"/>
                                            </p:txEl>
                                          </p:spTgt>
                                        </p:tgtEl>
                                        <p:attrNameLst>
                                          <p:attrName>style.visibility</p:attrName>
                                        </p:attrNameLst>
                                      </p:cBhvr>
                                      <p:to>
                                        <p:strVal val="visible"/>
                                      </p:to>
                                    </p:set>
                                    <p:animEffect transition="in" filter="box(in)">
                                      <p:cBhvr>
                                        <p:cTn id="12" dur="500"/>
                                        <p:tgtEl>
                                          <p:spTgt spid="443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3395">
                                            <p:txEl>
                                              <p:pRg st="3" end="3"/>
                                            </p:txEl>
                                          </p:spTgt>
                                        </p:tgtEl>
                                        <p:attrNameLst>
                                          <p:attrName>style.visibility</p:attrName>
                                        </p:attrNameLst>
                                      </p:cBhvr>
                                      <p:to>
                                        <p:strVal val="visible"/>
                                      </p:to>
                                    </p:set>
                                    <p:animEffect transition="in" filter="box(in)">
                                      <p:cBhvr>
                                        <p:cTn id="17" dur="500"/>
                                        <p:tgtEl>
                                          <p:spTgt spid="443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3395">
                                            <p:txEl>
                                              <p:pRg st="4" end="4"/>
                                            </p:txEl>
                                          </p:spTgt>
                                        </p:tgtEl>
                                        <p:attrNameLst>
                                          <p:attrName>style.visibility</p:attrName>
                                        </p:attrNameLst>
                                      </p:cBhvr>
                                      <p:to>
                                        <p:strVal val="visible"/>
                                      </p:to>
                                    </p:set>
                                    <p:animEffect transition="in" filter="box(in)">
                                      <p:cBhvr>
                                        <p:cTn id="22" dur="500"/>
                                        <p:tgtEl>
                                          <p:spTgt spid="4433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3395">
                                            <p:txEl>
                                              <p:pRg st="5" end="5"/>
                                            </p:txEl>
                                          </p:spTgt>
                                        </p:tgtEl>
                                        <p:attrNameLst>
                                          <p:attrName>style.visibility</p:attrName>
                                        </p:attrNameLst>
                                      </p:cBhvr>
                                      <p:to>
                                        <p:strVal val="visible"/>
                                      </p:to>
                                    </p:set>
                                    <p:animEffect transition="in" filter="box(in)">
                                      <p:cBhvr>
                                        <p:cTn id="27" dur="500"/>
                                        <p:tgtEl>
                                          <p:spTgt spid="4433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43395">
                                            <p:txEl>
                                              <p:pRg st="6" end="6"/>
                                            </p:txEl>
                                          </p:spTgt>
                                        </p:tgtEl>
                                        <p:attrNameLst>
                                          <p:attrName>style.visibility</p:attrName>
                                        </p:attrNameLst>
                                      </p:cBhvr>
                                      <p:to>
                                        <p:strVal val="visible"/>
                                      </p:to>
                                    </p:set>
                                    <p:animEffect transition="in" filter="box(in)">
                                      <p:cBhvr>
                                        <p:cTn id="32" dur="500"/>
                                        <p:tgtEl>
                                          <p:spTgt spid="4433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43395">
                                            <p:txEl>
                                              <p:pRg st="7" end="7"/>
                                            </p:txEl>
                                          </p:spTgt>
                                        </p:tgtEl>
                                        <p:attrNameLst>
                                          <p:attrName>style.visibility</p:attrName>
                                        </p:attrNameLst>
                                      </p:cBhvr>
                                      <p:to>
                                        <p:strVal val="visible"/>
                                      </p:to>
                                    </p:set>
                                    <p:animEffect transition="in" filter="box(in)">
                                      <p:cBhvr>
                                        <p:cTn id="37" dur="500"/>
                                        <p:tgtEl>
                                          <p:spTgt spid="44339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43395">
                                            <p:txEl>
                                              <p:pRg st="8" end="8"/>
                                            </p:txEl>
                                          </p:spTgt>
                                        </p:tgtEl>
                                        <p:attrNameLst>
                                          <p:attrName>style.visibility</p:attrName>
                                        </p:attrNameLst>
                                      </p:cBhvr>
                                      <p:to>
                                        <p:strVal val="visible"/>
                                      </p:to>
                                    </p:set>
                                    <p:animEffect transition="in" filter="box(in)">
                                      <p:cBhvr>
                                        <p:cTn id="42" dur="500"/>
                                        <p:tgtEl>
                                          <p:spTgt spid="443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a:extLst>
              <a:ext uri="{FF2B5EF4-FFF2-40B4-BE49-F238E27FC236}">
                <a16:creationId xmlns:a16="http://schemas.microsoft.com/office/drawing/2014/main" id="{E9F0A2B6-2D38-4BF3-8D73-773DBC5F86AE}"/>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254E0D7-6A37-4899-919D-DC309241E9C9}" type="slidenum">
              <a:rPr lang="en-GB" altLang="en-US" sz="1400">
                <a:latin typeface="Arial" panose="020B0604020202020204" pitchFamily="34" charset="0"/>
                <a:cs typeface="Arial" panose="020B0604020202020204" pitchFamily="34" charset="0"/>
              </a:rPr>
              <a:pPr algn="r" eaLnBrk="1" hangingPunct="1">
                <a:spcBef>
                  <a:spcPct val="0"/>
                </a:spcBef>
                <a:buFontTx/>
                <a:buNone/>
              </a:pPr>
              <a:t>8</a:t>
            </a:fld>
            <a:endParaRPr lang="en-GB" altLang="en-US" sz="1400">
              <a:latin typeface="Arial" panose="020B0604020202020204" pitchFamily="34" charset="0"/>
              <a:cs typeface="Arial" panose="020B0604020202020204" pitchFamily="34" charset="0"/>
            </a:endParaRPr>
          </a:p>
        </p:txBody>
      </p:sp>
      <p:sp>
        <p:nvSpPr>
          <p:cNvPr id="21508" name="Rectangle 2">
            <a:extLst>
              <a:ext uri="{FF2B5EF4-FFF2-40B4-BE49-F238E27FC236}">
                <a16:creationId xmlns:a16="http://schemas.microsoft.com/office/drawing/2014/main" id="{DAA0F282-F00E-45A1-96C3-D171F80A80C1}"/>
              </a:ext>
            </a:extLst>
          </p:cNvPr>
          <p:cNvSpPr>
            <a:spLocks noGrp="1" noChangeArrowheads="1"/>
          </p:cNvSpPr>
          <p:nvPr>
            <p:ph type="title"/>
          </p:nvPr>
        </p:nvSpPr>
        <p:spPr>
          <a:xfrm>
            <a:off x="1981200" y="13652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Discussion:</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4419" name="Rectangle 3">
            <a:extLst>
              <a:ext uri="{FF2B5EF4-FFF2-40B4-BE49-F238E27FC236}">
                <a16:creationId xmlns:a16="http://schemas.microsoft.com/office/drawing/2014/main" id="{BCBF6170-1F8F-4478-A313-106D44D82414}"/>
              </a:ext>
            </a:extLst>
          </p:cNvPr>
          <p:cNvSpPr>
            <a:spLocks noGrp="1" noChangeArrowheads="1"/>
          </p:cNvSpPr>
          <p:nvPr>
            <p:ph type="body" idx="1"/>
          </p:nvPr>
        </p:nvSpPr>
        <p:spPr>
          <a:xfrm>
            <a:off x="1885950" y="1390650"/>
            <a:ext cx="8229600" cy="4530725"/>
          </a:xfrm>
        </p:spPr>
        <p:txBody>
          <a:bodyPr/>
          <a:lstStyle/>
          <a:p>
            <a:pPr marL="0" indent="0">
              <a:buNone/>
            </a:pPr>
            <a:r>
              <a:rPr lang="en-US" altLang="en-US" sz="2400" dirty="0">
                <a:ea typeface="ＭＳ 明朝" panose="02020609040205080304" pitchFamily="49" charset="-128"/>
              </a:rPr>
              <a:t>5.	If </a:t>
            </a:r>
            <a:r>
              <a:rPr lang="en-US" altLang="en-US" sz="2400" i="1" dirty="0">
                <a:ea typeface="ＭＳ 明朝" panose="02020609040205080304" pitchFamily="49" charset="-128"/>
              </a:rPr>
              <a:t>a</a:t>
            </a:r>
            <a:r>
              <a:rPr lang="en-US" altLang="en-US" sz="2400" dirty="0">
                <a:ea typeface="ＭＳ 明朝" panose="02020609040205080304" pitchFamily="49" charset="-128"/>
              </a:rPr>
              <a:t>,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dirty="0">
                <a:sym typeface="Symbol" panose="05050102010706020507" pitchFamily="18" charset="2"/>
              </a:rPr>
              <a:t> ℕ</a:t>
            </a:r>
            <a:r>
              <a:rPr lang="en-GB" altLang="en-US" sz="2400" dirty="0">
                <a:sym typeface="Symbol" panose="05050102010706020507" pitchFamily="18" charset="2"/>
              </a:rPr>
              <a:t>, is it true that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 implies </a:t>
            </a:r>
            <a:r>
              <a:rPr lang="en-GB" altLang="en-US" sz="2400" i="1" dirty="0">
                <a:sym typeface="Symbol" panose="05050102010706020507" pitchFamily="18" charset="2"/>
              </a:rPr>
              <a:t>a</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GB" altLang="en-US" sz="2400" i="1" dirty="0">
                <a:sym typeface="Symbol" panose="05050102010706020507" pitchFamily="18" charset="2"/>
              </a:rPr>
              <a:t>b</a:t>
            </a:r>
            <a:r>
              <a:rPr lang="en-GB" altLang="en-US" sz="2400" dirty="0">
                <a:sym typeface="Symbol" panose="05050102010706020507" pitchFamily="18" charset="2"/>
              </a:rPr>
              <a:t>?</a:t>
            </a:r>
            <a:endParaRPr lang="en-US" altLang="en-US" sz="2400" dirty="0">
              <a:ea typeface="ＭＳ 明朝" panose="02020609040205080304" pitchFamily="49" charset="-128"/>
            </a:endParaRPr>
          </a:p>
          <a:p>
            <a:pPr marL="0" indent="0">
              <a:buNone/>
            </a:pPr>
            <a:endParaRPr lang="en-GB" altLang="en-US" sz="2400" dirty="0"/>
          </a:p>
          <a:p>
            <a:pPr marL="0" indent="0">
              <a:buNone/>
            </a:pPr>
            <a:r>
              <a:rPr lang="en-GB" altLang="en-US" sz="2400" dirty="0">
                <a:sym typeface="Symbol" panose="05050102010706020507" pitchFamily="18" charset="2"/>
              </a:rPr>
              <a:t>	Now,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	 </a:t>
            </a:r>
            <a:r>
              <a:rPr lang="en-US" altLang="en-US" sz="2400" dirty="0">
                <a:sym typeface="Symbol" panose="05050102010706020507" pitchFamily="18" charset="2"/>
              </a:rPr>
              <a:t> 	</a:t>
            </a:r>
            <a:r>
              <a:rPr lang="en-US" altLang="en-US" sz="2400" i="1" dirty="0">
                <a:sym typeface="Symbol" panose="05050102010706020507" pitchFamily="18" charset="2"/>
              </a:rPr>
              <a:t>k</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US" altLang="en-US" sz="2400" dirty="0">
                <a:latin typeface="ＭＳ 明朝" panose="02020609040205080304" pitchFamily="49" charset="-128"/>
                <a:ea typeface="ＭＳ 明朝" panose="02020609040205080304" pitchFamily="49" charset="-128"/>
              </a:rPr>
              <a:t>ℤ</a:t>
            </a:r>
            <a:r>
              <a:rPr lang="en-GB" altLang="en-US" sz="2400" dirty="0">
                <a:sym typeface="Symbol" panose="05050102010706020507" pitchFamily="18" charset="2"/>
              </a:rPr>
              <a:t>, </a:t>
            </a:r>
            <a:r>
              <a:rPr lang="en-GB" altLang="en-US" sz="2400" i="1" dirty="0">
                <a:sym typeface="Symbol" panose="05050102010706020507" pitchFamily="18" charset="2"/>
              </a:rPr>
              <a:t>b </a:t>
            </a:r>
            <a:r>
              <a:rPr lang="en-GB" altLang="en-US" sz="2400" dirty="0">
                <a:sym typeface="Symbol" panose="05050102010706020507" pitchFamily="18" charset="2"/>
              </a:rPr>
              <a:t>= </a:t>
            </a:r>
            <a:r>
              <a:rPr lang="en-GB" altLang="en-US" sz="2400" i="1" dirty="0" err="1">
                <a:sym typeface="Symbol" panose="05050102010706020507" pitchFamily="18" charset="2"/>
              </a:rPr>
              <a:t>ak</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	Since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a:ea typeface="ＭＳ 明朝" panose="02020609040205080304" pitchFamily="49" charset="-128"/>
              </a:rPr>
              <a:t>b </a:t>
            </a:r>
            <a:r>
              <a:rPr lang="en-US" altLang="en-US" sz="2400" dirty="0">
                <a:sym typeface="Symbol" panose="05050102010706020507" pitchFamily="18" charset="2"/>
              </a:rPr>
              <a:t> 1, so	</a:t>
            </a:r>
            <a:r>
              <a:rPr lang="en-US" altLang="en-US" sz="2400" i="1" dirty="0">
                <a:sym typeface="Symbol" panose="05050102010706020507" pitchFamily="18" charset="2"/>
              </a:rPr>
              <a:t>k</a:t>
            </a:r>
            <a:r>
              <a:rPr lang="en-US" altLang="en-US" sz="2400" dirty="0">
                <a:sym typeface="Symbol" panose="05050102010706020507" pitchFamily="18" charset="2"/>
              </a:rPr>
              <a:t>  1.</a:t>
            </a:r>
            <a:r>
              <a:rPr lang="en-GB" altLang="en-US" sz="2400" dirty="0">
                <a:sym typeface="Symbol" panose="05050102010706020507" pitchFamily="18" charset="2"/>
              </a:rPr>
              <a:t> 	</a:t>
            </a:r>
          </a:p>
          <a:p>
            <a:pPr marL="0" indent="0">
              <a:buNone/>
            </a:pPr>
            <a:r>
              <a:rPr lang="en-GB" altLang="en-US" sz="2400" dirty="0">
                <a:sym typeface="Symbol" panose="05050102010706020507" pitchFamily="18" charset="2"/>
              </a:rPr>
              <a:t>	Multiply both sides of the inequality by </a:t>
            </a:r>
            <a:r>
              <a:rPr lang="en-GB" altLang="en-US" sz="2400" i="1" dirty="0">
                <a:sym typeface="Symbol" panose="05050102010706020507" pitchFamily="18" charset="2"/>
              </a:rPr>
              <a:t>a</a:t>
            </a:r>
            <a:r>
              <a:rPr lang="en-GB" altLang="en-US" sz="2400" dirty="0">
                <a:sym typeface="Symbol" panose="05050102010706020507" pitchFamily="18" charset="2"/>
              </a:rPr>
              <a:t>,</a:t>
            </a:r>
          </a:p>
          <a:p>
            <a:pPr marL="0" indent="0">
              <a:buNone/>
            </a:pPr>
            <a:r>
              <a:rPr lang="en-GB" altLang="en-US" sz="2400" dirty="0">
                <a:sym typeface="Symbol" panose="05050102010706020507" pitchFamily="18" charset="2"/>
              </a:rPr>
              <a:t>				</a:t>
            </a:r>
            <a:r>
              <a:rPr lang="en-US" altLang="en-US" sz="2400" i="1" dirty="0">
                <a:sym typeface="Symbol" panose="05050102010706020507" pitchFamily="18" charset="2"/>
              </a:rPr>
              <a:t>ka</a:t>
            </a:r>
            <a:r>
              <a:rPr lang="en-US" altLang="en-US" sz="2400" dirty="0">
                <a:sym typeface="Symbol" panose="05050102010706020507" pitchFamily="18" charset="2"/>
              </a:rPr>
              <a:t>  1</a:t>
            </a:r>
            <a:r>
              <a:rPr lang="en-GB" altLang="en-US" sz="2400" i="1" dirty="0">
                <a:sym typeface="Symbol" panose="05050102010706020507" pitchFamily="18" charset="2"/>
              </a:rPr>
              <a:t>a</a:t>
            </a:r>
            <a:r>
              <a:rPr lang="en-US" altLang="en-US" sz="2400" dirty="0">
                <a:ea typeface="ＭＳ 明朝" panose="02020609040205080304" pitchFamily="49" charset="-128"/>
              </a:rPr>
              <a:t>.</a:t>
            </a:r>
          </a:p>
          <a:p>
            <a:pPr marL="0" indent="0">
              <a:buNone/>
            </a:pPr>
            <a:r>
              <a:rPr lang="en-US" altLang="en-US" sz="2400" dirty="0">
                <a:ea typeface="ＭＳ 明朝" panose="02020609040205080304" pitchFamily="49" charset="-128"/>
              </a:rPr>
              <a:t>	Hence, 		</a:t>
            </a:r>
            <a:r>
              <a:rPr lang="en-GB"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a:t>
            </a:r>
          </a:p>
          <a:p>
            <a:pPr marL="0" indent="0">
              <a:buNone/>
            </a:pPr>
            <a:r>
              <a:rPr lang="en-GB" altLang="en-US" sz="2400" i="1" dirty="0">
                <a:sym typeface="Symbol" panose="05050102010706020507" pitchFamily="18" charset="2"/>
              </a:rPr>
              <a:t>	</a:t>
            </a:r>
            <a:r>
              <a:rPr lang="en-GB" altLang="en-US" sz="2400" dirty="0">
                <a:sym typeface="Symbol" panose="05050102010706020507" pitchFamily="18" charset="2"/>
              </a:rPr>
              <a:t>That is,</a:t>
            </a:r>
            <a:r>
              <a:rPr lang="en-GB" altLang="en-US" sz="2400" i="1" dirty="0">
                <a:sym typeface="Symbol" panose="05050102010706020507" pitchFamily="18" charset="2"/>
              </a:rPr>
              <a:t>		a</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GB" altLang="en-US" sz="2400" i="1" dirty="0">
                <a:sym typeface="Symbol" panose="05050102010706020507" pitchFamily="18" charset="2"/>
              </a:rPr>
              <a:t>b</a:t>
            </a:r>
          </a:p>
          <a:p>
            <a:pPr marL="0" indent="0">
              <a:buNone/>
            </a:pPr>
            <a:r>
              <a:rPr lang="en-GB" altLang="en-US" sz="2400" i="1" dirty="0">
                <a:sym typeface="Symbol" panose="05050102010706020507" pitchFamily="18" charset="2"/>
              </a:rPr>
              <a:t>	</a:t>
            </a:r>
            <a:r>
              <a:rPr lang="en-GB" altLang="en-US" sz="2400" dirty="0">
                <a:sym typeface="Symbol" panose="05050102010706020507" pitchFamily="18" charset="2"/>
              </a:rPr>
              <a:t>Therefore, </a:t>
            </a:r>
            <a:r>
              <a:rPr lang="en-US" altLang="en-US" sz="2400" dirty="0">
                <a:ea typeface="ＭＳ 明朝" panose="02020609040205080304" pitchFamily="49" charset="-128"/>
              </a:rPr>
              <a:t>if </a:t>
            </a:r>
            <a:r>
              <a:rPr lang="en-US" altLang="en-US" sz="2400" i="1" dirty="0">
                <a:ea typeface="ＭＳ 明朝" panose="02020609040205080304" pitchFamily="49" charset="-128"/>
              </a:rPr>
              <a:t>a</a:t>
            </a:r>
            <a:r>
              <a:rPr lang="en-US" altLang="en-US" sz="2400" dirty="0">
                <a:ea typeface="ＭＳ 明朝" panose="02020609040205080304" pitchFamily="49" charset="-128"/>
              </a:rPr>
              <a:t> , </a:t>
            </a:r>
            <a:r>
              <a:rPr lang="en-US" altLang="en-US" sz="2400" i="1" dirty="0">
                <a:ea typeface="ＭＳ 明朝" panose="02020609040205080304" pitchFamily="49" charset="-128"/>
              </a:rPr>
              <a:t>b</a:t>
            </a:r>
            <a:r>
              <a:rPr lang="en-US" altLang="en-US" sz="2400" dirty="0">
                <a:ea typeface="ＭＳ 明朝" panose="02020609040205080304" pitchFamily="49" charset="-128"/>
              </a:rPr>
              <a:t> </a:t>
            </a:r>
            <a:r>
              <a:rPr lang="en-US" altLang="en-US" sz="2400" dirty="0">
                <a:sym typeface="Symbol" panose="05050102010706020507" pitchFamily="18" charset="2"/>
              </a:rPr>
              <a:t> ℕ</a:t>
            </a:r>
            <a:r>
              <a:rPr lang="en-GB" altLang="en-US" sz="2400" dirty="0">
                <a:sym typeface="Symbol" panose="05050102010706020507" pitchFamily="18" charset="2"/>
              </a:rPr>
              <a:t>, it is true that </a:t>
            </a:r>
            <a:r>
              <a:rPr lang="en-GB" altLang="en-US" sz="2400" i="1" dirty="0">
                <a:sym typeface="Symbol" panose="05050102010706020507" pitchFamily="18" charset="2"/>
              </a:rPr>
              <a:t>a</a:t>
            </a:r>
            <a:r>
              <a:rPr lang="en-GB" altLang="en-US" sz="2400" dirty="0">
                <a:sym typeface="Symbol" panose="05050102010706020507" pitchFamily="18" charset="2"/>
              </a:rPr>
              <a:t> | </a:t>
            </a:r>
            <a:r>
              <a:rPr lang="en-GB" altLang="en-US" sz="2400" i="1" dirty="0">
                <a:sym typeface="Symbol" panose="05050102010706020507" pitchFamily="18" charset="2"/>
              </a:rPr>
              <a:t>b</a:t>
            </a:r>
            <a:r>
              <a:rPr lang="en-GB" altLang="en-US" sz="2400" dirty="0">
                <a:sym typeface="Symbol" panose="05050102010706020507" pitchFamily="18" charset="2"/>
              </a:rPr>
              <a:t> implies </a:t>
            </a:r>
            <a:r>
              <a:rPr lang="en-GB" altLang="en-US" sz="2400" i="1" dirty="0">
                <a:sym typeface="Symbol" panose="05050102010706020507" pitchFamily="18" charset="2"/>
              </a:rPr>
              <a:t>a</a:t>
            </a:r>
            <a:r>
              <a:rPr lang="en-GB" altLang="en-US" sz="2400" dirty="0">
                <a:sym typeface="Symbol" panose="05050102010706020507" pitchFamily="18" charset="2"/>
              </a:rPr>
              <a:t> </a:t>
            </a:r>
            <a:r>
              <a:rPr lang="en-US" altLang="en-US" sz="2400" dirty="0">
                <a:sym typeface="Symbol" panose="05050102010706020507" pitchFamily="18" charset="2"/>
              </a:rPr>
              <a:t></a:t>
            </a:r>
            <a:r>
              <a:rPr lang="en-GB" altLang="en-US" sz="2400" dirty="0">
                <a:sym typeface="Symbol" panose="05050102010706020507" pitchFamily="18" charset="2"/>
              </a:rPr>
              <a:t> </a:t>
            </a:r>
            <a:r>
              <a:rPr lang="en-GB" altLang="en-US" sz="2400" i="1" dirty="0">
                <a:sym typeface="Symbol" panose="05050102010706020507" pitchFamily="18" charset="2"/>
              </a:rPr>
              <a:t>b</a:t>
            </a:r>
            <a:r>
              <a:rPr lang="en-GB" altLang="en-US" sz="2400" dirty="0">
                <a:sym typeface="Symbol" panose="05050102010706020507" pitchFamily="18" charset="2"/>
              </a:rPr>
              <a:t>.</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animEffect transition="in" filter="box(in)">
                                      <p:cBhvr>
                                        <p:cTn id="7" dur="500"/>
                                        <p:tgtEl>
                                          <p:spTgt spid="4444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4419">
                                            <p:txEl>
                                              <p:pRg st="3" end="3"/>
                                            </p:txEl>
                                          </p:spTgt>
                                        </p:tgtEl>
                                        <p:attrNameLst>
                                          <p:attrName>style.visibility</p:attrName>
                                        </p:attrNameLst>
                                      </p:cBhvr>
                                      <p:to>
                                        <p:strVal val="visible"/>
                                      </p:to>
                                    </p:set>
                                    <p:animEffect transition="in" filter="box(in)">
                                      <p:cBhvr>
                                        <p:cTn id="12" dur="500"/>
                                        <p:tgtEl>
                                          <p:spTgt spid="4444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animEffect transition="in" filter="box(in)">
                                      <p:cBhvr>
                                        <p:cTn id="17" dur="500"/>
                                        <p:tgtEl>
                                          <p:spTgt spid="4444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4419">
                                            <p:txEl>
                                              <p:pRg st="5" end="5"/>
                                            </p:txEl>
                                          </p:spTgt>
                                        </p:tgtEl>
                                        <p:attrNameLst>
                                          <p:attrName>style.visibility</p:attrName>
                                        </p:attrNameLst>
                                      </p:cBhvr>
                                      <p:to>
                                        <p:strVal val="visible"/>
                                      </p:to>
                                    </p:set>
                                    <p:animEffect transition="in" filter="box(in)">
                                      <p:cBhvr>
                                        <p:cTn id="22" dur="500"/>
                                        <p:tgtEl>
                                          <p:spTgt spid="4444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animEffect transition="in" filter="box(in)">
                                      <p:cBhvr>
                                        <p:cTn id="27" dur="500"/>
                                        <p:tgtEl>
                                          <p:spTgt spid="4444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44419">
                                            <p:txEl>
                                              <p:pRg st="7" end="7"/>
                                            </p:txEl>
                                          </p:spTgt>
                                        </p:tgtEl>
                                        <p:attrNameLst>
                                          <p:attrName>style.visibility</p:attrName>
                                        </p:attrNameLst>
                                      </p:cBhvr>
                                      <p:to>
                                        <p:strVal val="visible"/>
                                      </p:to>
                                    </p:set>
                                    <p:animEffect transition="in" filter="box(in)">
                                      <p:cBhvr>
                                        <p:cTn id="32" dur="500"/>
                                        <p:tgtEl>
                                          <p:spTgt spid="4444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44419">
                                            <p:txEl>
                                              <p:pRg st="8" end="8"/>
                                            </p:txEl>
                                          </p:spTgt>
                                        </p:tgtEl>
                                        <p:attrNameLst>
                                          <p:attrName>style.visibility</p:attrName>
                                        </p:attrNameLst>
                                      </p:cBhvr>
                                      <p:to>
                                        <p:strVal val="visible"/>
                                      </p:to>
                                    </p:set>
                                    <p:animEffect transition="in" filter="box(in)">
                                      <p:cBhvr>
                                        <p:cTn id="37" dur="500"/>
                                        <p:tgtEl>
                                          <p:spTgt spid="444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F7205AAF-1CEF-44F3-AE57-0B7F8657699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DAFDA68-653C-495C-8DC8-BCACA5F4CEAF}" type="slidenum">
              <a:rPr lang="en-GB" altLang="en-US" sz="1400">
                <a:latin typeface="Arial" panose="020B0604020202020204" pitchFamily="34" charset="0"/>
                <a:cs typeface="Arial" panose="020B0604020202020204" pitchFamily="34" charset="0"/>
              </a:rPr>
              <a:pPr algn="r" eaLnBrk="1" hangingPunct="1">
                <a:spcBef>
                  <a:spcPct val="0"/>
                </a:spcBef>
                <a:buFontTx/>
                <a:buNone/>
              </a:pPr>
              <a:t>9</a:t>
            </a:fld>
            <a:endParaRPr lang="en-GB" altLang="en-US" sz="1400">
              <a:latin typeface="Arial" panose="020B0604020202020204" pitchFamily="34" charset="0"/>
              <a:cs typeface="Arial" panose="020B0604020202020204" pitchFamily="34" charset="0"/>
            </a:endParaRPr>
          </a:p>
        </p:txBody>
      </p:sp>
      <p:sp>
        <p:nvSpPr>
          <p:cNvPr id="22532" name="Rectangle 2">
            <a:extLst>
              <a:ext uri="{FF2B5EF4-FFF2-40B4-BE49-F238E27FC236}">
                <a16:creationId xmlns:a16="http://schemas.microsoft.com/office/drawing/2014/main" id="{2C29A832-0ABB-4CE8-BAD8-F06CEBA6FFB2}"/>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Theorem - Transitivity of Divisibility</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22533" name="Rectangle 3">
            <a:extLst>
              <a:ext uri="{FF2B5EF4-FFF2-40B4-BE49-F238E27FC236}">
                <a16:creationId xmlns:a16="http://schemas.microsoft.com/office/drawing/2014/main" id="{55DA4519-349B-4021-8E48-127BF7FB9AA6}"/>
              </a:ext>
            </a:extLst>
          </p:cNvPr>
          <p:cNvSpPr>
            <a:spLocks noGrp="1" noChangeArrowheads="1"/>
          </p:cNvSpPr>
          <p:nvPr>
            <p:ph type="body" idx="1"/>
          </p:nvPr>
        </p:nvSpPr>
        <p:spPr>
          <a:xfrm>
            <a:off x="1981200" y="1771652"/>
            <a:ext cx="8229600" cy="809624"/>
          </a:xfrm>
        </p:spPr>
        <p:txBody>
          <a:bodyPr>
            <a:noAutofit/>
          </a:bodyPr>
          <a:lstStyle/>
          <a:p>
            <a:pPr marL="0" indent="0">
              <a:buNone/>
            </a:pPr>
            <a:r>
              <a:rPr lang="en-US" altLang="en-US" dirty="0">
                <a:ea typeface="ＭＳ 明朝" panose="02020609040205080304" pitchFamily="49" charset="-128"/>
              </a:rPr>
              <a:t>For all integers </a:t>
            </a:r>
            <a:r>
              <a:rPr lang="en-US" altLang="en-US" i="1" dirty="0">
                <a:ea typeface="ＭＳ 明朝" panose="02020609040205080304" pitchFamily="49" charset="-128"/>
              </a:rPr>
              <a:t>a</a:t>
            </a:r>
            <a:r>
              <a:rPr lang="en-US" altLang="en-US" dirty="0">
                <a:ea typeface="ＭＳ 明朝" panose="02020609040205080304" pitchFamily="49" charset="-128"/>
              </a:rPr>
              <a:t>, </a:t>
            </a:r>
            <a:r>
              <a:rPr lang="en-US" altLang="en-US" i="1" dirty="0">
                <a:ea typeface="ＭＳ 明朝" panose="02020609040205080304" pitchFamily="49" charset="-128"/>
              </a:rPr>
              <a:t>b</a:t>
            </a:r>
            <a:r>
              <a:rPr lang="en-US" altLang="en-US" dirty="0">
                <a:ea typeface="ＭＳ 明朝" panose="02020609040205080304" pitchFamily="49" charset="-128"/>
              </a:rPr>
              <a:t> and </a:t>
            </a:r>
            <a:r>
              <a:rPr lang="en-US" altLang="en-US" i="1" dirty="0">
                <a:ea typeface="ＭＳ 明朝" panose="02020609040205080304" pitchFamily="49" charset="-128"/>
              </a:rPr>
              <a:t>c</a:t>
            </a:r>
            <a:r>
              <a:rPr lang="en-US" altLang="en-US" dirty="0">
                <a:ea typeface="ＭＳ 明朝" panose="02020609040205080304" pitchFamily="49" charset="-128"/>
              </a:rPr>
              <a:t>, if </a:t>
            </a:r>
            <a:r>
              <a:rPr lang="en-US" altLang="en-US" i="1" dirty="0">
                <a:ea typeface="ＭＳ 明朝" panose="02020609040205080304" pitchFamily="49" charset="-128"/>
              </a:rPr>
              <a:t>a</a:t>
            </a:r>
            <a:r>
              <a:rPr lang="en-US" altLang="en-US" dirty="0">
                <a:ea typeface="ＭＳ 明朝" panose="02020609040205080304" pitchFamily="49" charset="-128"/>
              </a:rPr>
              <a:t> | </a:t>
            </a:r>
            <a:r>
              <a:rPr lang="en-US" altLang="en-US" i="1" dirty="0">
                <a:ea typeface="ＭＳ 明朝" panose="02020609040205080304" pitchFamily="49" charset="-128"/>
              </a:rPr>
              <a:t>b</a:t>
            </a:r>
            <a:r>
              <a:rPr lang="en-US" altLang="en-US" dirty="0">
                <a:ea typeface="ＭＳ 明朝" panose="02020609040205080304" pitchFamily="49" charset="-128"/>
              </a:rPr>
              <a:t> and </a:t>
            </a:r>
            <a:r>
              <a:rPr lang="en-US" altLang="en-US" i="1" dirty="0">
                <a:ea typeface="ＭＳ 明朝" panose="02020609040205080304" pitchFamily="49" charset="-128"/>
              </a:rPr>
              <a:t>b</a:t>
            </a:r>
            <a:r>
              <a:rPr lang="en-US" altLang="en-US" dirty="0">
                <a:ea typeface="ＭＳ 明朝" panose="02020609040205080304" pitchFamily="49" charset="-128"/>
              </a:rPr>
              <a:t> | </a:t>
            </a:r>
            <a:r>
              <a:rPr lang="en-US" altLang="en-US" i="1" dirty="0">
                <a:ea typeface="ＭＳ 明朝" panose="02020609040205080304" pitchFamily="49" charset="-128"/>
              </a:rPr>
              <a:t>c</a:t>
            </a:r>
            <a:r>
              <a:rPr lang="en-US" altLang="en-US" dirty="0">
                <a:ea typeface="ＭＳ 明朝" panose="02020609040205080304" pitchFamily="49" charset="-128"/>
              </a:rPr>
              <a:t>, then </a:t>
            </a:r>
            <a:r>
              <a:rPr lang="en-US" altLang="en-US" i="1" dirty="0">
                <a:ea typeface="ＭＳ 明朝" panose="02020609040205080304" pitchFamily="49" charset="-128"/>
              </a:rPr>
              <a:t>a</a:t>
            </a:r>
            <a:r>
              <a:rPr lang="en-US" altLang="en-US" dirty="0">
                <a:ea typeface="ＭＳ 明朝" panose="02020609040205080304" pitchFamily="49" charset="-128"/>
              </a:rPr>
              <a:t> | </a:t>
            </a:r>
            <a:r>
              <a:rPr lang="en-US" altLang="en-US" i="1" dirty="0">
                <a:ea typeface="ＭＳ 明朝" panose="02020609040205080304" pitchFamily="49" charset="-128"/>
              </a:rPr>
              <a:t>c</a:t>
            </a:r>
            <a:r>
              <a:rPr lang="en-US" altLang="en-US" dirty="0">
                <a:ea typeface="ＭＳ 明朝" panose="02020609040205080304" pitchFamily="49" charset="-128"/>
              </a:rPr>
              <a:t>.</a:t>
            </a:r>
            <a:endParaRPr lang="en-GB" altLang="en-US" dirty="0">
              <a:sym typeface="Symbol" panose="05050102010706020507" pitchFamily="18" charset="2"/>
            </a:endParaRPr>
          </a:p>
        </p:txBody>
      </p:sp>
      <p:sp>
        <p:nvSpPr>
          <p:cNvPr id="7" name="Rectangle 3">
            <a:extLst>
              <a:ext uri="{FF2B5EF4-FFF2-40B4-BE49-F238E27FC236}">
                <a16:creationId xmlns:a16="http://schemas.microsoft.com/office/drawing/2014/main" id="{A5F9428C-4E01-402B-B37C-F4D77E1E1D87}"/>
              </a:ext>
            </a:extLst>
          </p:cNvPr>
          <p:cNvSpPr txBox="1">
            <a:spLocks noChangeArrowheads="1"/>
          </p:cNvSpPr>
          <p:nvPr/>
        </p:nvSpPr>
        <p:spPr>
          <a:xfrm>
            <a:off x="1981200" y="3435353"/>
            <a:ext cx="8229600" cy="193198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en-US" sz="2400" dirty="0">
                <a:ea typeface="ＭＳ 明朝" panose="02020609040205080304" pitchFamily="49" charset="-128"/>
              </a:rPr>
              <a:t>Note: After going through the details of the proof for this theorem, for the remaining theorems, lemma, etc., we shall focus on the application. </a:t>
            </a:r>
            <a:endParaRPr lang="en-GB" altLang="en-US" sz="2400" dirty="0">
              <a:sym typeface="Symbol" panose="05050102010706020507" pitchFamily="18" charset="2"/>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2464</TotalTime>
  <Words>3946</Words>
  <Application>Microsoft Office PowerPoint</Application>
  <PresentationFormat>Widescreen</PresentationFormat>
  <Paragraphs>420</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MS Mincho</vt:lpstr>
      <vt:lpstr>MS Mincho</vt:lpstr>
      <vt:lpstr>Arial</vt:lpstr>
      <vt:lpstr>Calibri</vt:lpstr>
      <vt:lpstr>Calibri Light</vt:lpstr>
      <vt:lpstr>Cambria Math</vt:lpstr>
      <vt:lpstr>Times New Roman</vt:lpstr>
      <vt:lpstr>1_Office Theme</vt:lpstr>
      <vt:lpstr>MATH221 Mathematics for Computer Science</vt:lpstr>
      <vt:lpstr>OBJECTIVES</vt:lpstr>
      <vt:lpstr>Divisibility</vt:lpstr>
      <vt:lpstr>Divisibility</vt:lpstr>
      <vt:lpstr>Discussion:</vt:lpstr>
      <vt:lpstr>Discussion:</vt:lpstr>
      <vt:lpstr>Discussion:</vt:lpstr>
      <vt:lpstr>Discussion:</vt:lpstr>
      <vt:lpstr>Theorem - Transitivity of Divisibility</vt:lpstr>
      <vt:lpstr>Transitivity of Divisibility: Proof</vt:lpstr>
      <vt:lpstr>Theorem - Divisible by a Prime</vt:lpstr>
      <vt:lpstr>Theorem – Infinite Primes</vt:lpstr>
      <vt:lpstr>The Quotient-Remainder Theorem</vt:lpstr>
      <vt:lpstr>The Quotient-Remainder Theorem: Note</vt:lpstr>
      <vt:lpstr>The Quotient-Remainder Theorem: Note</vt:lpstr>
      <vt:lpstr>Exercise:</vt:lpstr>
      <vt:lpstr>Exercise:</vt:lpstr>
      <vt:lpstr>Exercise:</vt:lpstr>
      <vt:lpstr>Theorem – Classification of Integer</vt:lpstr>
      <vt:lpstr>Greatest Common Divisor</vt:lpstr>
      <vt:lpstr>Exercise:</vt:lpstr>
      <vt:lpstr>Exercise:</vt:lpstr>
      <vt:lpstr>Lemmas</vt:lpstr>
      <vt:lpstr>The Euclidean Algorithm</vt:lpstr>
      <vt:lpstr>The Euclidean Algorithm: Example</vt:lpstr>
      <vt:lpstr>Relatively Prime</vt:lpstr>
      <vt:lpstr>Theorem on Linear Combination of gcd</vt:lpstr>
      <vt:lpstr>Theorem on Linear Combination of gcd: Notes</vt:lpstr>
      <vt:lpstr>How to find Linear Combination of gcd?</vt:lpstr>
      <vt:lpstr>Find Linear Combination of gcd: Example</vt:lpstr>
      <vt:lpstr>Corollaries</vt:lpstr>
      <vt:lpstr>Euclid’s Lemma</vt:lpstr>
      <vt:lpstr>Exercise:</vt:lpstr>
      <vt:lpstr>Exercise:</vt:lpstr>
      <vt:lpstr>Exercise:</vt:lpstr>
      <vt:lpstr>The Fundamental Theorem of Arithmetic</vt:lpstr>
      <vt:lpstr>Finding Prime Numbers</vt:lpstr>
      <vt:lpstr>Sieve of Eratosthenes Algorithm</vt:lpstr>
      <vt:lpstr>Exercise: Find all primes between 1 and 100.</vt:lpstr>
      <vt:lpstr>Finding Prime Factorization – an Example</vt:lpstr>
      <vt:lpstr>Least Common Multiples</vt:lpstr>
      <vt:lpstr>Least Common Multiples</vt:lpstr>
      <vt:lpstr>PowerPoint Presentation</vt:lpstr>
      <vt:lpstr>End of Unit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 Beng Kuan Tan</dc:creator>
  <cp:lastModifiedBy>Hee Beng Kuan Tan</cp:lastModifiedBy>
  <cp:revision>212</cp:revision>
  <cp:lastPrinted>2023-05-05T05:39:01Z</cp:lastPrinted>
  <dcterms:created xsi:type="dcterms:W3CDTF">2020-10-03T10:39:56Z</dcterms:created>
  <dcterms:modified xsi:type="dcterms:W3CDTF">2023-05-05T05:39:07Z</dcterms:modified>
</cp:coreProperties>
</file>