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589" r:id="rId2"/>
    <p:sldId id="677" r:id="rId3"/>
    <p:sldId id="516" r:id="rId4"/>
    <p:sldId id="577" r:id="rId5"/>
    <p:sldId id="578" r:id="rId6"/>
    <p:sldId id="579" r:id="rId7"/>
    <p:sldId id="580" r:id="rId8"/>
    <p:sldId id="581" r:id="rId9"/>
    <p:sldId id="582" r:id="rId10"/>
    <p:sldId id="583" r:id="rId11"/>
    <p:sldId id="584" r:id="rId12"/>
    <p:sldId id="652" r:id="rId13"/>
    <p:sldId id="585" r:id="rId14"/>
    <p:sldId id="587" r:id="rId15"/>
    <p:sldId id="680" r:id="rId16"/>
    <p:sldId id="681" r:id="rId17"/>
    <p:sldId id="683" r:id="rId18"/>
    <p:sldId id="679" r:id="rId19"/>
    <p:sldId id="588" r:id="rId20"/>
    <p:sldId id="620" r:id="rId21"/>
    <p:sldId id="590" r:id="rId22"/>
    <p:sldId id="591" r:id="rId23"/>
    <p:sldId id="656" r:id="rId24"/>
    <p:sldId id="592" r:id="rId25"/>
    <p:sldId id="593" r:id="rId26"/>
    <p:sldId id="563" r:id="rId27"/>
    <p:sldId id="564" r:id="rId28"/>
    <p:sldId id="659" r:id="rId29"/>
    <p:sldId id="594" r:id="rId30"/>
    <p:sldId id="595" r:id="rId31"/>
    <p:sldId id="596" r:id="rId32"/>
    <p:sldId id="668" r:id="rId33"/>
    <p:sldId id="597" r:id="rId34"/>
    <p:sldId id="598" r:id="rId35"/>
    <p:sldId id="661" r:id="rId36"/>
    <p:sldId id="599" r:id="rId37"/>
    <p:sldId id="600" r:id="rId38"/>
    <p:sldId id="565" r:id="rId39"/>
    <p:sldId id="601" r:id="rId40"/>
    <p:sldId id="602" r:id="rId41"/>
    <p:sldId id="685" r:id="rId42"/>
    <p:sldId id="686" r:id="rId43"/>
    <p:sldId id="687" r:id="rId44"/>
    <p:sldId id="688" r:id="rId45"/>
    <p:sldId id="689" r:id="rId46"/>
    <p:sldId id="412" r:id="rId4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e Beng Kuan Tan" initials="HBKT" lastIdx="1" clrIdx="0">
    <p:extLst>
      <p:ext uri="{19B8F6BF-5375-455C-9EA6-DF929625EA0E}">
        <p15:presenceInfo xmlns:p15="http://schemas.microsoft.com/office/powerpoint/2012/main" userId="3aa298cb380b11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1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94" d="100"/>
          <a:sy n="94" d="100"/>
        </p:scale>
        <p:origin x="18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5EDE30-E61C-44D9-80B0-A27268B34339}" type="datetimeFigureOut">
              <a:rPr lang="en-SG" smtClean="0"/>
              <a:t>29/5/2022</a:t>
            </a:fld>
            <a:endParaRPr lang="en-SG"/>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AC283E2-B821-4922-8B09-1B555FFD542C}" type="slidenum">
              <a:rPr lang="en-SG" smtClean="0"/>
              <a:t>‹#›</a:t>
            </a:fld>
            <a:endParaRPr lang="en-SG"/>
          </a:p>
        </p:txBody>
      </p:sp>
    </p:spTree>
    <p:extLst>
      <p:ext uri="{BB962C8B-B14F-4D97-AF65-F5344CB8AC3E}">
        <p14:creationId xmlns:p14="http://schemas.microsoft.com/office/powerpoint/2010/main" val="3246938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2DB1A35-220E-4B24-B678-FE76A0F21E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3681A15-43B6-47E3-9B8D-32F0235D1A9C}" type="slidenum">
              <a:rPr lang="en-GB" altLang="en-US" smtClean="0"/>
              <a:pPr>
                <a:spcBef>
                  <a:spcPct val="0"/>
                </a:spcBef>
              </a:pPr>
              <a:t>30</a:t>
            </a:fld>
            <a:endParaRPr lang="en-GB" altLang="en-US"/>
          </a:p>
        </p:txBody>
      </p:sp>
      <p:sp>
        <p:nvSpPr>
          <p:cNvPr id="43011" name="Rectangle 2">
            <a:extLst>
              <a:ext uri="{FF2B5EF4-FFF2-40B4-BE49-F238E27FC236}">
                <a16:creationId xmlns:a16="http://schemas.microsoft.com/office/drawing/2014/main" id="{AE4BBAAA-EDC2-45DF-8008-557EA8AE299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7DAE24D-1B77-4574-9B39-905010C106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S is the set of remainders, r.</a:t>
            </a:r>
          </a:p>
          <a:p>
            <a:pPr eaLnBrk="1" hangingPunct="1"/>
            <a:r>
              <a:rPr lang="en-US" altLang="en-US">
                <a:latin typeface="Arial" panose="020B0604020202020204" pitchFamily="34" charset="0"/>
                <a:cs typeface="Arial" panose="020B0604020202020204" pitchFamily="34" charset="0"/>
              </a:rPr>
              <a:t>Step 1 is to show that there is at least one element in S.</a:t>
            </a:r>
          </a:p>
          <a:p>
            <a:pPr eaLnBrk="1" hangingPunct="1"/>
            <a:r>
              <a:rPr lang="en-US" altLang="en-US">
                <a:latin typeface="Arial" panose="020B0604020202020204" pitchFamily="34" charset="0"/>
                <a:cs typeface="Arial" panose="020B0604020202020204" pitchFamily="34" charset="0"/>
              </a:rPr>
              <a:t>Then use well-ordering principle to say that there is a least element 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092D-4212-41CF-BF58-D9DD36DA555E}"/>
              </a:ext>
            </a:extLst>
          </p:cNvPr>
          <p:cNvSpPr>
            <a:spLocks noGrp="1"/>
          </p:cNvSpPr>
          <p:nvPr>
            <p:ph type="ctrTitle"/>
          </p:nvPr>
        </p:nvSpPr>
        <p:spPr>
          <a:xfrm>
            <a:off x="1524000" y="1122363"/>
            <a:ext cx="9144000" cy="2387600"/>
          </a:xfrm>
        </p:spPr>
        <p:txBody>
          <a:bodyPr anchor="b"/>
          <a:lstStyle>
            <a:lvl1pPr algn="ctr">
              <a:defRPr sz="4500"/>
            </a:lvl1pPr>
          </a:lstStyle>
          <a:p>
            <a:r>
              <a:rPr lang="en-US" dirty="0"/>
              <a:t>Click to edit Master title style</a:t>
            </a:r>
            <a:endParaRPr lang="en-SG" dirty="0"/>
          </a:p>
        </p:txBody>
      </p:sp>
      <p:sp>
        <p:nvSpPr>
          <p:cNvPr id="3" name="Subtitle 2">
            <a:extLst>
              <a:ext uri="{FF2B5EF4-FFF2-40B4-BE49-F238E27FC236}">
                <a16:creationId xmlns:a16="http://schemas.microsoft.com/office/drawing/2014/main" id="{D7C2C51A-A0A3-4FD3-8F46-E03A7F11F7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SG" dirty="0"/>
          </a:p>
        </p:txBody>
      </p:sp>
      <p:sp>
        <p:nvSpPr>
          <p:cNvPr id="4" name="Date Placeholder 3">
            <a:extLst>
              <a:ext uri="{FF2B5EF4-FFF2-40B4-BE49-F238E27FC236}">
                <a16:creationId xmlns:a16="http://schemas.microsoft.com/office/drawing/2014/main" id="{4B1172D8-D585-4692-9D91-2611A81231D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7E792D4-042D-4750-B5E2-5B509CD172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B864761-5428-44D3-9DE1-9809D14FFB8A}"/>
              </a:ext>
            </a:extLst>
          </p:cNvPr>
          <p:cNvSpPr>
            <a:spLocks noGrp="1"/>
          </p:cNvSpPr>
          <p:nvPr>
            <p:ph type="sldNum" sz="quarter" idx="12"/>
          </p:nvPr>
        </p:nvSpPr>
        <p:spPr/>
        <p:txBody>
          <a:bodyPr/>
          <a:lstStyle/>
          <a:p>
            <a:pPr>
              <a:defRPr/>
            </a:pPr>
            <a:fld id="{6D6C4D71-B334-403F-B5E1-784B25D8624C}" type="slidenum">
              <a:rPr lang="en-GB" altLang="en-US" smtClean="0"/>
              <a:pPr>
                <a:defRPr/>
              </a:pPr>
              <a:t>‹#›</a:t>
            </a:fld>
            <a:endParaRPr lang="en-GB" altLang="en-US"/>
          </a:p>
        </p:txBody>
      </p:sp>
    </p:spTree>
    <p:extLst>
      <p:ext uri="{BB962C8B-B14F-4D97-AF65-F5344CB8AC3E}">
        <p14:creationId xmlns:p14="http://schemas.microsoft.com/office/powerpoint/2010/main" val="42504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9B95-54BB-4331-A774-CD8FC64650E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28831-7175-4364-A195-76AB238C5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4FB213-8116-4139-8B50-4A670938EFF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1D4B3E-2958-4B36-84CE-BE7C429A84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FE40EC9-7377-4159-A79B-D9EAE3D8F137}"/>
              </a:ext>
            </a:extLst>
          </p:cNvPr>
          <p:cNvSpPr>
            <a:spLocks noGrp="1"/>
          </p:cNvSpPr>
          <p:nvPr>
            <p:ph type="sldNum" sz="quarter" idx="12"/>
          </p:nvPr>
        </p:nvSpPr>
        <p:spPr/>
        <p:txBody>
          <a:bodyPr/>
          <a:lstStyle/>
          <a:p>
            <a:pPr>
              <a:defRPr/>
            </a:pPr>
            <a:fld id="{4D7B34FA-59D9-4ACB-BD9D-0D523E70916B}" type="slidenum">
              <a:rPr lang="en-GB" altLang="en-US" smtClean="0"/>
              <a:pPr>
                <a:defRPr/>
              </a:pPr>
              <a:t>‹#›</a:t>
            </a:fld>
            <a:endParaRPr lang="en-GB" altLang="en-US"/>
          </a:p>
        </p:txBody>
      </p:sp>
    </p:spTree>
    <p:extLst>
      <p:ext uri="{BB962C8B-B14F-4D97-AF65-F5344CB8AC3E}">
        <p14:creationId xmlns:p14="http://schemas.microsoft.com/office/powerpoint/2010/main" val="318228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35B5-A253-40F7-86CA-16B24ADF530A}"/>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8BFC03-01C4-415B-97CE-660BC35EF4B1}"/>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F2660B-5AAD-4620-85B5-5A444A1CFA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6E3F84-40D0-4C09-9912-EA5E78DB335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4685B7-892C-432C-9751-CEAF3A553693}"/>
              </a:ext>
            </a:extLst>
          </p:cNvPr>
          <p:cNvSpPr>
            <a:spLocks noGrp="1"/>
          </p:cNvSpPr>
          <p:nvPr>
            <p:ph type="sldNum" sz="quarter" idx="12"/>
          </p:nvPr>
        </p:nvSpPr>
        <p:spPr/>
        <p:txBody>
          <a:bodyPr/>
          <a:lstStyle/>
          <a:p>
            <a:pPr>
              <a:defRPr/>
            </a:pPr>
            <a:fld id="{2B805C72-34DF-4ED0-B468-302846DA4E88}" type="slidenum">
              <a:rPr lang="en-GB" altLang="en-US" smtClean="0"/>
              <a:pPr>
                <a:defRPr/>
              </a:pPr>
              <a:t>‹#›</a:t>
            </a:fld>
            <a:endParaRPr lang="en-GB" altLang="en-US"/>
          </a:p>
        </p:txBody>
      </p:sp>
    </p:spTree>
    <p:extLst>
      <p:ext uri="{BB962C8B-B14F-4D97-AF65-F5344CB8AC3E}">
        <p14:creationId xmlns:p14="http://schemas.microsoft.com/office/powerpoint/2010/main" val="303248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4">
            <a:extLst>
              <a:ext uri="{FF2B5EF4-FFF2-40B4-BE49-F238E27FC236}">
                <a16:creationId xmlns:a16="http://schemas.microsoft.com/office/drawing/2014/main" id="{9D4DCD84-4AE8-407E-AD59-CD2AE0B55CC3}"/>
              </a:ext>
            </a:extLst>
          </p:cNvPr>
          <p:cNvSpPr>
            <a:spLocks noGrp="1" noChangeArrowheads="1"/>
          </p:cNvSpPr>
          <p:nvPr>
            <p:ph type="dt" sz="half" idx="10"/>
          </p:nvPr>
        </p:nvSpPr>
        <p:spPr>
          <a:ln/>
        </p:spPr>
        <p:txBody>
          <a:bodyPr/>
          <a:lstStyle>
            <a:lvl1pPr>
              <a:defRPr/>
            </a:lvl1pPr>
          </a:lstStyle>
          <a:p>
            <a:pPr>
              <a:defRPr/>
            </a:pPr>
            <a:endParaRPr lang="en-GB"/>
          </a:p>
        </p:txBody>
      </p:sp>
      <p:sp>
        <p:nvSpPr>
          <p:cNvPr id="7" name="Rectangle 5">
            <a:extLst>
              <a:ext uri="{FF2B5EF4-FFF2-40B4-BE49-F238E27FC236}">
                <a16:creationId xmlns:a16="http://schemas.microsoft.com/office/drawing/2014/main" id="{29142221-4CA6-44A7-9B2A-B59E721D40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943404FF-B19E-414B-A01A-A78C2A2E7879}"/>
              </a:ext>
            </a:extLst>
          </p:cNvPr>
          <p:cNvSpPr>
            <a:spLocks noGrp="1" noChangeArrowheads="1"/>
          </p:cNvSpPr>
          <p:nvPr>
            <p:ph type="sldNum" sz="quarter" idx="12"/>
          </p:nvPr>
        </p:nvSpPr>
        <p:spPr>
          <a:ln/>
        </p:spPr>
        <p:txBody>
          <a:bodyPr/>
          <a:lstStyle>
            <a:lvl1pPr>
              <a:defRPr/>
            </a:lvl1pPr>
          </a:lstStyle>
          <a:p>
            <a:pPr>
              <a:defRPr/>
            </a:pPr>
            <a:fld id="{16DAFD61-DAAF-4BDC-A00F-B37E43CDDD24}" type="slidenum">
              <a:rPr lang="en-GB" altLang="en-US"/>
              <a:pPr>
                <a:defRPr/>
              </a:pPr>
              <a:t>‹#›</a:t>
            </a:fld>
            <a:endParaRPr lang="en-GB" altLang="en-US"/>
          </a:p>
        </p:txBody>
      </p:sp>
    </p:spTree>
    <p:extLst>
      <p:ext uri="{BB962C8B-B14F-4D97-AF65-F5344CB8AC3E}">
        <p14:creationId xmlns:p14="http://schemas.microsoft.com/office/powerpoint/2010/main" val="1714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700C-F714-4CB9-A6DE-FAA2183FCE3C}"/>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09C0618-233F-4B2C-A1A2-ECE9BE94D8FF}"/>
              </a:ext>
            </a:extLst>
          </p:cNvPr>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1638E7D6-94D8-4184-BE5C-E4DB5077D72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27243B7-0D58-4351-A372-0F4C7638261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41C7699-4F3C-4117-85F4-C4207892AA6A}"/>
              </a:ext>
            </a:extLst>
          </p:cNvPr>
          <p:cNvSpPr>
            <a:spLocks noGrp="1"/>
          </p:cNvSpPr>
          <p:nvPr>
            <p:ph type="sldNum" sz="quarter" idx="12"/>
          </p:nvPr>
        </p:nvSpPr>
        <p:spPr/>
        <p:txBody>
          <a:bodyPr/>
          <a:lstStyle/>
          <a:p>
            <a:pPr>
              <a:defRPr/>
            </a:pPr>
            <a:fld id="{A411E565-5AAE-4302-9D71-D55C9A5ED4B5}" type="slidenum">
              <a:rPr lang="en-GB" altLang="en-US" smtClean="0"/>
              <a:pPr>
                <a:defRPr/>
              </a:pPr>
              <a:t>‹#›</a:t>
            </a:fld>
            <a:endParaRPr lang="en-GB" altLang="en-US"/>
          </a:p>
        </p:txBody>
      </p:sp>
    </p:spTree>
    <p:extLst>
      <p:ext uri="{BB962C8B-B14F-4D97-AF65-F5344CB8AC3E}">
        <p14:creationId xmlns:p14="http://schemas.microsoft.com/office/powerpoint/2010/main" val="261475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477-AFB0-4DE5-9B97-AB4AACC3ED89}"/>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41F83BD-BAF6-4477-B5D5-28CD1A7985EC}"/>
              </a:ext>
            </a:extLst>
          </p:cNvPr>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8265DC7-745D-4A1A-8862-A0281CEAC9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02A01F5-1453-4310-A706-91F07CD2C69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4985D44-875F-4BE8-B893-12C1D9647668}"/>
              </a:ext>
            </a:extLst>
          </p:cNvPr>
          <p:cNvSpPr>
            <a:spLocks noGrp="1"/>
          </p:cNvSpPr>
          <p:nvPr>
            <p:ph type="sldNum" sz="quarter" idx="12"/>
          </p:nvPr>
        </p:nvSpPr>
        <p:spPr/>
        <p:txBody>
          <a:bodyPr/>
          <a:lstStyle/>
          <a:p>
            <a:pPr>
              <a:defRPr/>
            </a:pPr>
            <a:fld id="{6F9A738D-4EDA-4D70-99E5-9A08BD4183DE}" type="slidenum">
              <a:rPr lang="en-GB" altLang="en-US" smtClean="0"/>
              <a:pPr>
                <a:defRPr/>
              </a:pPr>
              <a:t>‹#›</a:t>
            </a:fld>
            <a:endParaRPr lang="en-GB" altLang="en-US"/>
          </a:p>
        </p:txBody>
      </p:sp>
    </p:spTree>
    <p:extLst>
      <p:ext uri="{BB962C8B-B14F-4D97-AF65-F5344CB8AC3E}">
        <p14:creationId xmlns:p14="http://schemas.microsoft.com/office/powerpoint/2010/main" val="257654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5DFB-A478-4FFD-BF7D-5260955DA49B}"/>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3B3062F-1A40-45E0-ABDB-5EE1C9ADD964}"/>
              </a:ext>
            </a:extLst>
          </p:cNvPr>
          <p:cNvSpPr>
            <a:spLocks noGrp="1"/>
          </p:cNvSpPr>
          <p:nvPr>
            <p:ph sz="half" idx="1"/>
          </p:nvPr>
        </p:nvSpPr>
        <p:spPr>
          <a:xfrm>
            <a:off x="838200" y="1825625"/>
            <a:ext cx="5181600" cy="4351338"/>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Content Placeholder 3">
            <a:extLst>
              <a:ext uri="{FF2B5EF4-FFF2-40B4-BE49-F238E27FC236}">
                <a16:creationId xmlns:a16="http://schemas.microsoft.com/office/drawing/2014/main" id="{CF2E0206-64F0-4280-8310-265D514CD41E}"/>
              </a:ext>
            </a:extLst>
          </p:cNvPr>
          <p:cNvSpPr>
            <a:spLocks noGrp="1"/>
          </p:cNvSpPr>
          <p:nvPr>
            <p:ph sz="half" idx="2"/>
          </p:nvPr>
        </p:nvSpPr>
        <p:spPr>
          <a:xfrm>
            <a:off x="6172200" y="1825625"/>
            <a:ext cx="5181600" cy="4351338"/>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Date Placeholder 4">
            <a:extLst>
              <a:ext uri="{FF2B5EF4-FFF2-40B4-BE49-F238E27FC236}">
                <a16:creationId xmlns:a16="http://schemas.microsoft.com/office/drawing/2014/main" id="{1EB574C2-E648-49F7-8122-46DDA1647F17}"/>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F77D6C3-A20E-4A9F-BE71-4F798A3F506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9E2BF6A-1001-4397-BF26-5B12A8AF1A7C}"/>
              </a:ext>
            </a:extLst>
          </p:cNvPr>
          <p:cNvSpPr>
            <a:spLocks noGrp="1"/>
          </p:cNvSpPr>
          <p:nvPr>
            <p:ph type="sldNum" sz="quarter" idx="12"/>
          </p:nvPr>
        </p:nvSpPr>
        <p:spPr/>
        <p:txBody>
          <a:bodyPr/>
          <a:lstStyle/>
          <a:p>
            <a:pPr>
              <a:defRPr/>
            </a:pPr>
            <a:fld id="{2FF4DE9E-8CB3-4855-93F4-6FA7E56E3938}" type="slidenum">
              <a:rPr lang="en-GB" altLang="en-US" smtClean="0"/>
              <a:pPr>
                <a:defRPr/>
              </a:pPr>
              <a:t>‹#›</a:t>
            </a:fld>
            <a:endParaRPr lang="en-GB" altLang="en-US"/>
          </a:p>
        </p:txBody>
      </p:sp>
    </p:spTree>
    <p:extLst>
      <p:ext uri="{BB962C8B-B14F-4D97-AF65-F5344CB8AC3E}">
        <p14:creationId xmlns:p14="http://schemas.microsoft.com/office/powerpoint/2010/main" val="335197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1B0-64FF-4FE5-BC51-9D08A0B4F60A}"/>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1E9A8D-8032-45BA-ADBC-C26CB8D9E2AB}"/>
              </a:ext>
            </a:extLst>
          </p:cNvPr>
          <p:cNvSpPr>
            <a:spLocks noGrp="1"/>
          </p:cNvSpPr>
          <p:nvPr>
            <p:ph type="body" idx="1"/>
          </p:nvPr>
        </p:nvSpPr>
        <p:spPr>
          <a:xfrm>
            <a:off x="839789" y="1681163"/>
            <a:ext cx="5157787"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A37F984-43E2-481C-911A-724E9B088802}"/>
              </a:ext>
            </a:extLst>
          </p:cNvPr>
          <p:cNvSpPr>
            <a:spLocks noGrp="1"/>
          </p:cNvSpPr>
          <p:nvPr>
            <p:ph sz="half" idx="2"/>
          </p:nvPr>
        </p:nvSpPr>
        <p:spPr>
          <a:xfrm>
            <a:off x="839789" y="2505075"/>
            <a:ext cx="5157787" cy="3684588"/>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5" name="Text Placeholder 4">
            <a:extLst>
              <a:ext uri="{FF2B5EF4-FFF2-40B4-BE49-F238E27FC236}">
                <a16:creationId xmlns:a16="http://schemas.microsoft.com/office/drawing/2014/main" id="{8DC9F5BD-2573-41D8-97C4-09499303EE78}"/>
              </a:ext>
            </a:extLst>
          </p:cNvPr>
          <p:cNvSpPr>
            <a:spLocks noGrp="1"/>
          </p:cNvSpPr>
          <p:nvPr>
            <p:ph type="body" sz="quarter" idx="3"/>
          </p:nvPr>
        </p:nvSpPr>
        <p:spPr>
          <a:xfrm>
            <a:off x="6172201" y="1681163"/>
            <a:ext cx="5183188"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5D28118-F8C2-4DA7-B2F9-E38D4A4F26AF}"/>
              </a:ext>
            </a:extLst>
          </p:cNvPr>
          <p:cNvSpPr>
            <a:spLocks noGrp="1"/>
          </p:cNvSpPr>
          <p:nvPr>
            <p:ph sz="quarter" idx="4"/>
          </p:nvPr>
        </p:nvSpPr>
        <p:spPr>
          <a:xfrm>
            <a:off x="6172201" y="2505075"/>
            <a:ext cx="5183188" cy="3684588"/>
          </a:xfrm>
        </p:spPr>
        <p:txBody>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Date Placeholder 6">
            <a:extLst>
              <a:ext uri="{FF2B5EF4-FFF2-40B4-BE49-F238E27FC236}">
                <a16:creationId xmlns:a16="http://schemas.microsoft.com/office/drawing/2014/main" id="{C80D3BB3-4B72-4958-BF80-8C2CBB7B398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BE271BB-7CE0-47A6-9CB3-0B88610DB73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67B3BB3-6B4F-4352-889B-265D07A15F14}"/>
              </a:ext>
            </a:extLst>
          </p:cNvPr>
          <p:cNvSpPr>
            <a:spLocks noGrp="1"/>
          </p:cNvSpPr>
          <p:nvPr>
            <p:ph type="sldNum" sz="quarter" idx="12"/>
          </p:nvPr>
        </p:nvSpPr>
        <p:spPr/>
        <p:txBody>
          <a:bodyPr/>
          <a:lstStyle/>
          <a:p>
            <a:pPr>
              <a:defRPr/>
            </a:pPr>
            <a:fld id="{3B3F6EF9-7981-486B-BC8C-C082F2CA500D}" type="slidenum">
              <a:rPr lang="en-GB" altLang="en-US" smtClean="0"/>
              <a:pPr>
                <a:defRPr/>
              </a:pPr>
              <a:t>‹#›</a:t>
            </a:fld>
            <a:endParaRPr lang="en-GB" altLang="en-US"/>
          </a:p>
        </p:txBody>
      </p:sp>
    </p:spTree>
    <p:extLst>
      <p:ext uri="{BB962C8B-B14F-4D97-AF65-F5344CB8AC3E}">
        <p14:creationId xmlns:p14="http://schemas.microsoft.com/office/powerpoint/2010/main" val="28900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F70-B809-4C2A-AE89-BB4D9B050AE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62E6DB-76B6-4498-8D71-E62724108522}"/>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5B62BBF7-993F-4B93-95AA-3BA6F428618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E50F5F1-1BC0-476E-A4EF-23F19F2EB33F}"/>
              </a:ext>
            </a:extLst>
          </p:cNvPr>
          <p:cNvSpPr>
            <a:spLocks noGrp="1"/>
          </p:cNvSpPr>
          <p:nvPr>
            <p:ph type="sldNum" sz="quarter" idx="12"/>
          </p:nvPr>
        </p:nvSpPr>
        <p:spPr/>
        <p:txBody>
          <a:bodyPr/>
          <a:lstStyle/>
          <a:p>
            <a:pPr>
              <a:defRPr/>
            </a:pPr>
            <a:fld id="{EA89950C-F960-494B-8332-BACE3F02B25A}" type="slidenum">
              <a:rPr lang="en-GB" altLang="en-US" smtClean="0"/>
              <a:pPr>
                <a:defRPr/>
              </a:pPr>
              <a:t>‹#›</a:t>
            </a:fld>
            <a:endParaRPr lang="en-GB" altLang="en-US"/>
          </a:p>
        </p:txBody>
      </p:sp>
    </p:spTree>
    <p:extLst>
      <p:ext uri="{BB962C8B-B14F-4D97-AF65-F5344CB8AC3E}">
        <p14:creationId xmlns:p14="http://schemas.microsoft.com/office/powerpoint/2010/main" val="152987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721A3-DE04-4B30-8C39-849471D97CA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6E908AA2-753B-4744-9783-BBF538498AF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AD0A969-F139-4CD5-862F-947ED9781FED}"/>
              </a:ext>
            </a:extLst>
          </p:cNvPr>
          <p:cNvSpPr>
            <a:spLocks noGrp="1"/>
          </p:cNvSpPr>
          <p:nvPr>
            <p:ph type="sldNum" sz="quarter" idx="12"/>
          </p:nvPr>
        </p:nvSpPr>
        <p:spPr/>
        <p:txBody>
          <a:bodyPr/>
          <a:lstStyle/>
          <a:p>
            <a:pPr>
              <a:defRPr/>
            </a:pPr>
            <a:fld id="{22FEA832-A6AE-4E78-BBE9-18366D9CFBC2}" type="slidenum">
              <a:rPr lang="en-GB" altLang="en-US" smtClean="0"/>
              <a:pPr>
                <a:defRPr/>
              </a:pPr>
              <a:t>‹#›</a:t>
            </a:fld>
            <a:endParaRPr lang="en-GB" altLang="en-US"/>
          </a:p>
        </p:txBody>
      </p:sp>
    </p:spTree>
    <p:extLst>
      <p:ext uri="{BB962C8B-B14F-4D97-AF65-F5344CB8AC3E}">
        <p14:creationId xmlns:p14="http://schemas.microsoft.com/office/powerpoint/2010/main" val="372314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E15D-2854-4C12-8F24-42FC98E76C8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D6F1A4-6545-48F4-B4FE-67159C0E19C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Text Placeholder 3">
            <a:extLst>
              <a:ext uri="{FF2B5EF4-FFF2-40B4-BE49-F238E27FC236}">
                <a16:creationId xmlns:a16="http://schemas.microsoft.com/office/drawing/2014/main" id="{26A9DA3A-931D-4C44-A363-880A26058EA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8EE96C-9C19-4A39-A358-2C659C1D204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4B4BB42-803B-496C-A4EE-FB9AB303B4F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2F4BC-E10F-4E6A-AC39-937C255BF231}"/>
              </a:ext>
            </a:extLst>
          </p:cNvPr>
          <p:cNvSpPr>
            <a:spLocks noGrp="1"/>
          </p:cNvSpPr>
          <p:nvPr>
            <p:ph type="sldNum" sz="quarter" idx="12"/>
          </p:nvPr>
        </p:nvSpPr>
        <p:spPr/>
        <p:txBody>
          <a:bodyPr/>
          <a:lstStyle/>
          <a:p>
            <a:pPr>
              <a:defRPr/>
            </a:pPr>
            <a:fld id="{8747A975-8FA5-4E55-960C-663ABF069E4B}" type="slidenum">
              <a:rPr lang="en-GB" altLang="en-US" smtClean="0"/>
              <a:pPr>
                <a:defRPr/>
              </a:pPr>
              <a:t>‹#›</a:t>
            </a:fld>
            <a:endParaRPr lang="en-GB" altLang="en-US"/>
          </a:p>
        </p:txBody>
      </p:sp>
    </p:spTree>
    <p:extLst>
      <p:ext uri="{BB962C8B-B14F-4D97-AF65-F5344CB8AC3E}">
        <p14:creationId xmlns:p14="http://schemas.microsoft.com/office/powerpoint/2010/main" val="69856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3B2-F5BE-4E8C-B534-BD05A90140B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E76A587-BD4A-4D67-9383-22E61D3E084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EE05BF78-BBA5-482E-881C-2BEFCEFE82F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DED3DA-6328-42F7-9772-313E1945ECA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70EF7E6-8603-4D2C-BC4B-39764680F5E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BDC209-97B1-4C28-A1B3-E345642DEC2C}"/>
              </a:ext>
            </a:extLst>
          </p:cNvPr>
          <p:cNvSpPr>
            <a:spLocks noGrp="1"/>
          </p:cNvSpPr>
          <p:nvPr>
            <p:ph type="sldNum" sz="quarter" idx="12"/>
          </p:nvPr>
        </p:nvSpPr>
        <p:spPr/>
        <p:txBody>
          <a:bodyPr/>
          <a:lstStyle/>
          <a:p>
            <a:pPr>
              <a:defRPr/>
            </a:pPr>
            <a:fld id="{E92F6AE3-965C-4549-B78A-B228D0AC5637}" type="slidenum">
              <a:rPr lang="en-GB" altLang="en-US" smtClean="0"/>
              <a:pPr>
                <a:defRPr/>
              </a:pPr>
              <a:t>‹#›</a:t>
            </a:fld>
            <a:endParaRPr lang="en-GB" altLang="en-US"/>
          </a:p>
        </p:txBody>
      </p:sp>
    </p:spTree>
    <p:extLst>
      <p:ext uri="{BB962C8B-B14F-4D97-AF65-F5344CB8AC3E}">
        <p14:creationId xmlns:p14="http://schemas.microsoft.com/office/powerpoint/2010/main" val="3885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062B0-CA3A-4DE4-BF60-A978F4734240}"/>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684E3D-0147-49FB-810C-58630EEAC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B51C0C-74FC-4C9B-83FC-B62973961A0D}"/>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22A19FD-2E16-43A8-B64C-C4F7B5010F3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F0FD751-A9E0-47BE-89A1-15AA161B189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A8A0BD3-8906-4742-8599-DF7C93EAD45E}" type="slidenum">
              <a:rPr lang="en-GB" altLang="en-US" smtClean="0"/>
              <a:pPr>
                <a:defRPr/>
              </a:pPr>
              <a:t>‹#›</a:t>
            </a:fld>
            <a:endParaRPr lang="en-GB" altLang="en-US"/>
          </a:p>
        </p:txBody>
      </p:sp>
    </p:spTree>
    <p:extLst>
      <p:ext uri="{BB962C8B-B14F-4D97-AF65-F5344CB8AC3E}">
        <p14:creationId xmlns:p14="http://schemas.microsoft.com/office/powerpoint/2010/main" val="344759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7CFD8D2-76A8-4656-87F2-9BD95F4C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FDC763-F69E-47F2-9814-5F47EC779A96}" type="slidenum">
              <a:rPr lang="en-GB" altLang="en-US" sz="1400">
                <a:latin typeface="Arial" panose="020B0604020202020204" pitchFamily="34" charset="0"/>
                <a:cs typeface="Arial" panose="020B0604020202020204" pitchFamily="34" charset="0"/>
              </a:rPr>
              <a:pPr>
                <a:spcBef>
                  <a:spcPct val="0"/>
                </a:spcBef>
                <a:buFontTx/>
                <a:buNone/>
              </a:pPr>
              <a:t>1</a:t>
            </a:fld>
            <a:endParaRPr lang="en-GB" altLang="en-US" sz="1400" dirty="0">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918E50E4-9026-4C74-B0AF-C14CB01461AF}"/>
              </a:ext>
            </a:extLst>
          </p:cNvPr>
          <p:cNvSpPr>
            <a:spLocks noGrp="1" noChangeArrowheads="1"/>
          </p:cNvSpPr>
          <p:nvPr>
            <p:ph type="ctrTitle"/>
          </p:nvPr>
        </p:nvSpPr>
        <p:spPr>
          <a:xfrm>
            <a:off x="1014620" y="136523"/>
            <a:ext cx="9650411" cy="1995488"/>
          </a:xfrm>
        </p:spPr>
        <p:txBody>
          <a:bodyPr/>
          <a:lstStyle/>
          <a:p>
            <a:pPr eaLnBrk="1" hangingPunct="1"/>
            <a:r>
              <a:rPr lang="en-US" altLang="en-US" b="1" u="sng" dirty="0">
                <a:solidFill>
                  <a:srgbClr val="171BAD"/>
                </a:solidFill>
                <a:latin typeface="Times New Roman" panose="02020603050405020304" pitchFamily="18" charset="0"/>
                <a:cs typeface="Times New Roman" panose="02020603050405020304" pitchFamily="18" charset="0"/>
              </a:rPr>
              <a:t>MATH221</a:t>
            </a:r>
            <a:br>
              <a:rPr lang="en-US" altLang="en-US" b="1" dirty="0">
                <a:solidFill>
                  <a:schemeClr val="folHlink"/>
                </a:solidFill>
                <a:latin typeface="Times New Roman" panose="02020603050405020304" pitchFamily="18" charset="0"/>
                <a:cs typeface="Times New Roman" panose="02020603050405020304" pitchFamily="18" charset="0"/>
              </a:rPr>
            </a:br>
            <a:r>
              <a:rPr lang="en-US" altLang="en-US" b="1" dirty="0">
                <a:solidFill>
                  <a:srgbClr val="171BAD"/>
                </a:solidFill>
                <a:latin typeface="Times New Roman" panose="02020603050405020304" pitchFamily="18" charset="0"/>
                <a:cs typeface="Times New Roman" panose="02020603050405020304" pitchFamily="18" charset="0"/>
              </a:rPr>
              <a:t>Mathematics for Computer Science</a:t>
            </a:r>
            <a:endParaRPr lang="en-GB" altLang="en-US" b="1" dirty="0">
              <a:solidFill>
                <a:srgbClr val="171BAD"/>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1559626" y="3619976"/>
            <a:ext cx="8783638" cy="147002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Unit 7</a:t>
            </a:r>
          </a:p>
          <a:p>
            <a:pPr eaLnBrk="1" hangingPunct="1">
              <a:defRPr/>
            </a:pPr>
            <a:r>
              <a:rPr lang="en-US" altLang="en-US" sz="6000" b="1" kern="0" dirty="0">
                <a:solidFill>
                  <a:srgbClr val="0070C0"/>
                </a:solidFill>
                <a:latin typeface="Times New Roman" panose="02020603050405020304" pitchFamily="18" charset="0"/>
                <a:cs typeface="Times New Roman" panose="02020603050405020304" pitchFamily="18" charset="0"/>
              </a:rPr>
              <a:t>Modular Arithmetic</a:t>
            </a:r>
            <a:endParaRPr lang="en-GB" altLang="en-US" sz="6000" b="1" kern="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3A359CC-C19F-4B65-9FFD-5533993278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2AB02F-F6AD-4F70-9CBD-6AFAA6C9312E}" type="slidenum">
              <a:rPr lang="en-GB" altLang="en-US" sz="1400">
                <a:latin typeface="Arial" panose="020B0604020202020204" pitchFamily="34" charset="0"/>
                <a:cs typeface="Arial" panose="020B0604020202020204" pitchFamily="34" charset="0"/>
              </a:rPr>
              <a:pPr>
                <a:spcBef>
                  <a:spcPct val="0"/>
                </a:spcBef>
                <a:buFontTx/>
                <a:buNone/>
              </a:pPr>
              <a:t>10</a:t>
            </a:fld>
            <a:endParaRPr lang="en-GB" altLang="en-US" sz="1400">
              <a:latin typeface="Arial" panose="020B0604020202020204" pitchFamily="34" charset="0"/>
              <a:cs typeface="Arial" panose="020B0604020202020204" pitchFamily="34" charset="0"/>
            </a:endParaRPr>
          </a:p>
        </p:txBody>
      </p:sp>
      <p:sp>
        <p:nvSpPr>
          <p:cNvPr id="18435" name="Rectangle 2">
            <a:extLst>
              <a:ext uri="{FF2B5EF4-FFF2-40B4-BE49-F238E27FC236}">
                <a16:creationId xmlns:a16="http://schemas.microsoft.com/office/drawing/2014/main" id="{CE117B9D-0CE6-46CC-975A-8653E6C2F2EA}"/>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Lemma 1: Proof</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3395" name="Rectangle 3">
            <a:extLst>
              <a:ext uri="{FF2B5EF4-FFF2-40B4-BE49-F238E27FC236}">
                <a16:creationId xmlns:a16="http://schemas.microsoft.com/office/drawing/2014/main" id="{7186693B-10DE-49EE-AC83-43E80ED6B25A}"/>
              </a:ext>
            </a:extLst>
          </p:cNvPr>
          <p:cNvSpPr>
            <a:spLocks noGrp="1" noChangeArrowheads="1"/>
          </p:cNvSpPr>
          <p:nvPr>
            <p:ph type="body" idx="1"/>
          </p:nvPr>
        </p:nvSpPr>
        <p:spPr>
          <a:xfrm>
            <a:off x="1981200" y="1714501"/>
            <a:ext cx="8229600" cy="4530725"/>
          </a:xfrm>
        </p:spPr>
        <p:txBody>
          <a:bodyPr/>
          <a:lstStyle/>
          <a:p>
            <a:pPr marL="0" indent="0">
              <a:buNone/>
            </a:pPr>
            <a:r>
              <a:rPr lang="en-US" altLang="en-US" sz="2400" dirty="0">
                <a:sym typeface="Symbol" panose="05050102010706020507" pitchFamily="18" charset="2"/>
              </a:rPr>
              <a:t>(ii)	We know that </a:t>
            </a:r>
            <a:r>
              <a:rPr lang="en-US" altLang="en-US" sz="2400" dirty="0" err="1">
                <a:sym typeface="Symbol" panose="05050102010706020507" pitchFamily="18" charset="2"/>
              </a:rPr>
              <a:t>gcd</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 1 and</a:t>
            </a:r>
            <a:r>
              <a:rPr lang="en-US" altLang="en-US" sz="2400" i="1" dirty="0">
                <a:sym typeface="Symbol" panose="05050102010706020507" pitchFamily="18" charset="2"/>
              </a:rPr>
              <a:t> ab</a:t>
            </a:r>
            <a:r>
              <a:rPr lang="en-US" altLang="en-US" sz="2400" dirty="0">
                <a:sym typeface="Symbol" panose="05050102010706020507" pitchFamily="18" charset="2"/>
              </a:rPr>
              <a:t>  </a:t>
            </a:r>
            <a:r>
              <a:rPr lang="en-US" altLang="en-US" sz="2400" i="1" dirty="0">
                <a:sym typeface="Symbol" panose="05050102010706020507" pitchFamily="18" charset="2"/>
              </a:rPr>
              <a:t>ac</a:t>
            </a:r>
            <a:r>
              <a:rPr lang="en-US" altLang="en-US" sz="2400" dirty="0">
                <a:sym typeface="Symbol" panose="05050102010706020507" pitchFamily="18" charset="2"/>
              </a:rPr>
              <a:t> (mod </a:t>
            </a:r>
            <a:r>
              <a:rPr lang="en-US" altLang="en-US" sz="2400" i="1" dirty="0">
                <a:sym typeface="Symbol" panose="05050102010706020507" pitchFamily="18" charset="2"/>
              </a:rPr>
              <a:t>n</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Now, by definition of congruence modulo </a:t>
            </a:r>
            <a:r>
              <a:rPr lang="en-US" altLang="en-US" sz="2400" i="1" dirty="0">
                <a:sym typeface="Symbol" panose="05050102010706020507" pitchFamily="18" charset="2"/>
              </a:rPr>
              <a:t>n</a:t>
            </a:r>
            <a:r>
              <a:rPr lang="en-US" altLang="en-US" sz="2400" dirty="0">
                <a:sym typeface="Symbol" panose="05050102010706020507" pitchFamily="18" charset="2"/>
              </a:rPr>
              <a:t>, we have</a:t>
            </a:r>
            <a:endParaRPr lang="en-US" altLang="en-US" sz="2400" i="1" dirty="0">
              <a:sym typeface="Symbol" panose="05050102010706020507" pitchFamily="18" charset="2"/>
            </a:endParaRPr>
          </a:p>
          <a:p>
            <a:pPr marL="0" indent="0">
              <a:buNone/>
            </a:pPr>
            <a:r>
              <a:rPr lang="en-US" altLang="en-US" sz="2400" i="1" dirty="0">
                <a:sym typeface="Symbol" panose="05050102010706020507" pitchFamily="18" charset="2"/>
              </a:rPr>
              <a:t>		n</a:t>
            </a:r>
            <a:r>
              <a:rPr lang="en-US" altLang="en-US" sz="2400" dirty="0">
                <a:sym typeface="Symbol" panose="05050102010706020507" pitchFamily="18" charset="2"/>
              </a:rPr>
              <a:t>  (</a:t>
            </a:r>
            <a:r>
              <a:rPr lang="en-US" altLang="en-US" sz="2400" i="1" dirty="0">
                <a:sym typeface="Symbol" panose="05050102010706020507" pitchFamily="18" charset="2"/>
              </a:rPr>
              <a:t>ab</a:t>
            </a:r>
            <a:r>
              <a:rPr lang="en-US" altLang="en-US" sz="2400" dirty="0">
                <a:sym typeface="Symbol" panose="05050102010706020507" pitchFamily="18" charset="2"/>
              </a:rPr>
              <a:t> – </a:t>
            </a:r>
            <a:r>
              <a:rPr lang="en-US" altLang="en-US" sz="2400" i="1" dirty="0">
                <a:sym typeface="Symbol" panose="05050102010706020507" pitchFamily="18" charset="2"/>
              </a:rPr>
              <a:t>ac</a:t>
            </a: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Since </a:t>
            </a:r>
            <a:r>
              <a:rPr lang="en-US" altLang="en-US" sz="2400" dirty="0" err="1">
                <a:sym typeface="Symbol" panose="05050102010706020507" pitchFamily="18" charset="2"/>
              </a:rPr>
              <a:t>gcd</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 1, from Corollary in Unit 6,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Therefore,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(mod </a:t>
            </a:r>
            <a:r>
              <a:rPr lang="en-US" altLang="en-US" sz="2400" i="1" dirty="0">
                <a:sym typeface="Symbol" panose="05050102010706020507" pitchFamily="18" charset="2"/>
              </a:rPr>
              <a:t>n</a:t>
            </a:r>
            <a:r>
              <a:rPr lang="en-US" altLang="en-US" sz="2400" dirty="0">
                <a:sym typeface="Symbol" panose="05050102010706020507" pitchFamily="18" charset="2"/>
              </a:rPr>
              <a:t>).</a:t>
            </a:r>
            <a:endParaRPr lang="en-GB" altLang="en-US" sz="2400" dirty="0">
              <a:sym typeface="Symbol" panose="05050102010706020507" pitchFamily="18" charset="2"/>
            </a:endParaRPr>
          </a:p>
        </p:txBody>
      </p:sp>
      <p:sp>
        <p:nvSpPr>
          <p:cNvPr id="18437" name="Text Box 4">
            <a:extLst>
              <a:ext uri="{FF2B5EF4-FFF2-40B4-BE49-F238E27FC236}">
                <a16:creationId xmlns:a16="http://schemas.microsoft.com/office/drawing/2014/main" id="{B88FACAF-9571-4FDE-A77A-BD869D717979}"/>
              </a:ext>
            </a:extLst>
          </p:cNvPr>
          <p:cNvSpPr txBox="1">
            <a:spLocks noChangeArrowheads="1"/>
          </p:cNvSpPr>
          <p:nvPr/>
        </p:nvSpPr>
        <p:spPr bwMode="auto">
          <a:xfrm>
            <a:off x="5918201" y="4414838"/>
            <a:ext cx="43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cs typeface="Arial" panose="020B0604020202020204" pitchFamily="34" charset="0"/>
            </a:endParaRPr>
          </a:p>
        </p:txBody>
      </p:sp>
      <p:sp>
        <p:nvSpPr>
          <p:cNvPr id="6" name="Flowchart: Connector 5">
            <a:extLst>
              <a:ext uri="{FF2B5EF4-FFF2-40B4-BE49-F238E27FC236}">
                <a16:creationId xmlns:a16="http://schemas.microsoft.com/office/drawing/2014/main" id="{9B82591C-D56A-4C76-BADD-58356A44265F}"/>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395">
                                            <p:txEl>
                                              <p:pRg st="1" end="1"/>
                                            </p:txEl>
                                          </p:spTgt>
                                        </p:tgtEl>
                                        <p:attrNameLst>
                                          <p:attrName>style.visibility</p:attrName>
                                        </p:attrNameLst>
                                      </p:cBhvr>
                                      <p:to>
                                        <p:strVal val="visible"/>
                                      </p:to>
                                    </p:set>
                                    <p:animEffect transition="in" filter="box(in)">
                                      <p:cBhvr>
                                        <p:cTn id="7" dur="500"/>
                                        <p:tgtEl>
                                          <p:spTgt spid="443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3395">
                                            <p:txEl>
                                              <p:pRg st="2" end="2"/>
                                            </p:txEl>
                                          </p:spTgt>
                                        </p:tgtEl>
                                        <p:attrNameLst>
                                          <p:attrName>style.visibility</p:attrName>
                                        </p:attrNameLst>
                                      </p:cBhvr>
                                      <p:to>
                                        <p:strVal val="visible"/>
                                      </p:to>
                                    </p:set>
                                    <p:animEffect transition="in" filter="box(in)">
                                      <p:cBhvr>
                                        <p:cTn id="12" dur="500"/>
                                        <p:tgtEl>
                                          <p:spTgt spid="443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3395">
                                            <p:txEl>
                                              <p:pRg st="3" end="3"/>
                                            </p:txEl>
                                          </p:spTgt>
                                        </p:tgtEl>
                                        <p:attrNameLst>
                                          <p:attrName>style.visibility</p:attrName>
                                        </p:attrNameLst>
                                      </p:cBhvr>
                                      <p:to>
                                        <p:strVal val="visible"/>
                                      </p:to>
                                    </p:set>
                                    <p:animEffect transition="in" filter="box(in)">
                                      <p:cBhvr>
                                        <p:cTn id="17" dur="500"/>
                                        <p:tgtEl>
                                          <p:spTgt spid="443395">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43395">
                                            <p:txEl>
                                              <p:pRg st="4" end="4"/>
                                            </p:txEl>
                                          </p:spTgt>
                                        </p:tgtEl>
                                        <p:attrNameLst>
                                          <p:attrName>style.visibility</p:attrName>
                                        </p:attrNameLst>
                                      </p:cBhvr>
                                      <p:to>
                                        <p:strVal val="visible"/>
                                      </p:to>
                                    </p:set>
                                    <p:animEffect transition="in" filter="box(in)">
                                      <p:cBhvr>
                                        <p:cTn id="20" dur="500"/>
                                        <p:tgtEl>
                                          <p:spTgt spid="44339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43395">
                                            <p:txEl>
                                              <p:pRg st="5" end="5"/>
                                            </p:txEl>
                                          </p:spTgt>
                                        </p:tgtEl>
                                        <p:attrNameLst>
                                          <p:attrName>style.visibility</p:attrName>
                                        </p:attrNameLst>
                                      </p:cBhvr>
                                      <p:to>
                                        <p:strVal val="visible"/>
                                      </p:to>
                                    </p:set>
                                    <p:animEffect transition="in" filter="box(in)">
                                      <p:cBhvr>
                                        <p:cTn id="25" dur="500"/>
                                        <p:tgtEl>
                                          <p:spTgt spid="443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1A2E002-633A-4929-9D37-FDEF70AA23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6ADBED-9EE6-412E-83B4-D765FCA277D9}" type="slidenum">
              <a:rPr lang="en-GB" altLang="en-US" sz="1400">
                <a:latin typeface="Arial" panose="020B0604020202020204" pitchFamily="34" charset="0"/>
                <a:cs typeface="Arial" panose="020B0604020202020204" pitchFamily="34" charset="0"/>
              </a:rPr>
              <a:pPr>
                <a:spcBef>
                  <a:spcPct val="0"/>
                </a:spcBef>
                <a:buFontTx/>
                <a:buNone/>
              </a:pPr>
              <a:t>11</a:t>
            </a:fld>
            <a:endParaRPr lang="en-GB" altLang="en-US" sz="1400">
              <a:latin typeface="Arial" panose="020B0604020202020204" pitchFamily="34" charset="0"/>
              <a:cs typeface="Arial" panose="020B0604020202020204" pitchFamily="34" charset="0"/>
            </a:endParaRPr>
          </a:p>
        </p:txBody>
      </p:sp>
      <p:sp>
        <p:nvSpPr>
          <p:cNvPr id="19459" name="Rectangle 2">
            <a:extLst>
              <a:ext uri="{FF2B5EF4-FFF2-40B4-BE49-F238E27FC236}">
                <a16:creationId xmlns:a16="http://schemas.microsoft.com/office/drawing/2014/main" id="{CA34B9DE-CC63-43BA-AD89-216206D74962}"/>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 of (ii)</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4419" name="Rectangle 3">
            <a:extLst>
              <a:ext uri="{FF2B5EF4-FFF2-40B4-BE49-F238E27FC236}">
                <a16:creationId xmlns:a16="http://schemas.microsoft.com/office/drawing/2014/main" id="{30BC23F9-226E-4D45-B269-C39C9E6926F8}"/>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(a)	</a:t>
            </a:r>
            <a:r>
              <a:rPr lang="en-US" altLang="zh-CN" sz="2400" dirty="0" err="1">
                <a:ea typeface="SimSun" panose="02010600030101010101" pitchFamily="2" charset="-122"/>
                <a:sym typeface="Symbol" panose="05050102010706020507" pitchFamily="18" charset="2"/>
              </a:rPr>
              <a:t>gcd</a:t>
            </a:r>
            <a:r>
              <a:rPr lang="en-US" altLang="zh-CN" sz="2400" dirty="0">
                <a:ea typeface="SimSun" panose="02010600030101010101" pitchFamily="2" charset="-122"/>
                <a:sym typeface="Symbol" panose="05050102010706020507" pitchFamily="18" charset="2"/>
              </a:rPr>
              <a:t>(5, 4) = 1 and 5  6  5  2 (mod 4)	</a:t>
            </a:r>
          </a:p>
          <a:p>
            <a:pPr marL="0" indent="0">
              <a:buNone/>
            </a:pPr>
            <a:r>
              <a:rPr lang="en-US" altLang="zh-CN" sz="2400" dirty="0">
                <a:ea typeface="SimSun" panose="02010600030101010101" pitchFamily="2" charset="-122"/>
                <a:sym typeface="Symbol" panose="05050102010706020507" pitchFamily="18" charset="2"/>
              </a:rPr>
              <a:t>			[that is, 30  10 (mod 4)].</a:t>
            </a:r>
          </a:p>
          <a:p>
            <a:pPr lvl="1" eaLnBrk="1" hangingPunct="1">
              <a:lnSpc>
                <a:spcPct val="90000"/>
              </a:lnSpc>
              <a:buFontTx/>
              <a:buNone/>
            </a:pPr>
            <a:r>
              <a:rPr lang="en-US" altLang="zh-CN" dirty="0">
                <a:latin typeface="Times New Roman" panose="02020603050405020304" pitchFamily="18" charset="0"/>
                <a:ea typeface="SimSun" panose="02010600030101010101" pitchFamily="2" charset="-122"/>
                <a:sym typeface="Symbol" panose="05050102010706020507" pitchFamily="18" charset="2"/>
              </a:rPr>
              <a:t>		Also, 6  2 (mod 4).</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(b)	</a:t>
            </a:r>
            <a:r>
              <a:rPr lang="en-US" altLang="zh-CN" sz="2400" dirty="0" err="1">
                <a:ea typeface="SimSun" panose="02010600030101010101" pitchFamily="2" charset="-122"/>
                <a:sym typeface="Symbol" panose="05050102010706020507" pitchFamily="18" charset="2"/>
              </a:rPr>
              <a:t>gcd</a:t>
            </a:r>
            <a:r>
              <a:rPr lang="en-US" altLang="zh-CN" sz="2400" dirty="0">
                <a:ea typeface="SimSun" panose="02010600030101010101" pitchFamily="2" charset="-122"/>
                <a:sym typeface="Symbol" panose="05050102010706020507" pitchFamily="18" charset="2"/>
              </a:rPr>
              <a:t>(6, 3) = 3 and 6  1  6  2 (mod 3)	</a:t>
            </a:r>
          </a:p>
          <a:p>
            <a:pPr marL="0" indent="0">
              <a:buNone/>
            </a:pPr>
            <a:r>
              <a:rPr lang="en-US" altLang="zh-CN" sz="2400" dirty="0">
                <a:ea typeface="SimSun" panose="02010600030101010101" pitchFamily="2" charset="-122"/>
                <a:sym typeface="Symbol" panose="05050102010706020507" pitchFamily="18" charset="2"/>
              </a:rPr>
              <a:t>			[that is, 6  12 (mod 3)].</a:t>
            </a:r>
          </a:p>
          <a:p>
            <a:pPr lvl="1" eaLnBrk="1" hangingPunct="1">
              <a:lnSpc>
                <a:spcPct val="90000"/>
              </a:lnSpc>
              <a:buFontTx/>
              <a:buNone/>
            </a:pPr>
            <a:r>
              <a:rPr lang="en-US" altLang="zh-CN" dirty="0">
                <a:latin typeface="Times New Roman" panose="02020603050405020304" pitchFamily="18" charset="0"/>
                <a:ea typeface="SimSun" panose="02010600030101010101" pitchFamily="2" charset="-122"/>
                <a:sym typeface="Symbol" panose="05050102010706020507" pitchFamily="18" charset="2"/>
              </a:rPr>
              <a:t>		However, 1 </a:t>
            </a:r>
            <a:r>
              <a:rPr lang="en-US" altLang="zh-CN" dirty="0">
                <a:latin typeface="Times New Roman" panose="02020603050405020304" pitchFamily="18" charset="0"/>
                <a:ea typeface="MS PMincho" panose="02020600040205080304" pitchFamily="18" charset="-128"/>
                <a:sym typeface="Symbol" panose="05050102010706020507" pitchFamily="18" charset="2"/>
              </a:rPr>
              <a:t>≢</a:t>
            </a:r>
            <a:r>
              <a:rPr lang="en-US" altLang="zh-CN" dirty="0">
                <a:latin typeface="Times New Roman" panose="02020603050405020304" pitchFamily="18" charset="0"/>
                <a:ea typeface="SimSun" panose="02010600030101010101" pitchFamily="2" charset="-122"/>
                <a:sym typeface="Symbol" panose="05050102010706020507" pitchFamily="18" charset="2"/>
              </a:rPr>
              <a:t> 2 (mod 3). </a:t>
            </a:r>
          </a:p>
          <a:p>
            <a:pPr lvl="1" eaLnBrk="1" hangingPunct="1">
              <a:lnSpc>
                <a:spcPct val="90000"/>
              </a:lnSpc>
              <a:buFontTx/>
              <a:buNone/>
            </a:pPr>
            <a:r>
              <a:rPr lang="en-US" altLang="zh-CN" dirty="0">
                <a:latin typeface="Times New Roman" panose="02020603050405020304" pitchFamily="18" charset="0"/>
                <a:ea typeface="SimSun" panose="02010600030101010101" pitchFamily="2" charset="-122"/>
                <a:sym typeface="Symbol" panose="05050102010706020507" pitchFamily="18" charset="2"/>
              </a:rPr>
              <a:t>		This is because </a:t>
            </a:r>
            <a:r>
              <a:rPr lang="en-US" altLang="zh-CN" dirty="0" err="1">
                <a:latin typeface="Times New Roman" panose="02020603050405020304" pitchFamily="18" charset="0"/>
                <a:ea typeface="SimSun" panose="02010600030101010101" pitchFamily="2" charset="-122"/>
                <a:sym typeface="Symbol" panose="05050102010706020507" pitchFamily="18" charset="2"/>
              </a:rPr>
              <a:t>gcd</a:t>
            </a:r>
            <a:r>
              <a:rPr lang="en-US" altLang="zh-CN" dirty="0">
                <a:latin typeface="Times New Roman" panose="02020603050405020304" pitchFamily="18" charset="0"/>
                <a:ea typeface="SimSun" panose="02010600030101010101" pitchFamily="2" charset="-122"/>
                <a:sym typeface="Symbol" panose="05050102010706020507" pitchFamily="18" charset="2"/>
              </a:rPr>
              <a:t>(6, 3)  1.</a:t>
            </a:r>
          </a:p>
          <a:p>
            <a:pPr marL="0" indent="0">
              <a:buNone/>
            </a:pPr>
            <a:r>
              <a:rPr lang="en-US" altLang="zh-CN" sz="2400" dirty="0">
                <a:ea typeface="SimSun" panose="02010600030101010101" pitchFamily="2" charset="-122"/>
                <a:sym typeface="Symbol" panose="05050102010706020507" pitchFamily="18" charset="2"/>
              </a:rPr>
              <a:t>	Note that the condition that </a:t>
            </a:r>
            <a:r>
              <a:rPr lang="en-US" altLang="zh-CN" sz="2400" dirty="0" err="1">
                <a:ea typeface="SimSun" panose="02010600030101010101" pitchFamily="2" charset="-122"/>
                <a:sym typeface="Symbol" panose="05050102010706020507" pitchFamily="18" charset="2"/>
              </a:rPr>
              <a:t>gcd</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1 is necessary.</a:t>
            </a:r>
          </a:p>
          <a:p>
            <a:pPr marL="0" indent="0">
              <a:buNone/>
            </a:pP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animEffect transition="in" filter="box(in)">
                                      <p:cBhvr>
                                        <p:cTn id="7" dur="500"/>
                                        <p:tgtEl>
                                          <p:spTgt spid="4444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4419">
                                            <p:txEl>
                                              <p:pRg st="4" end="4"/>
                                            </p:txEl>
                                          </p:spTgt>
                                        </p:tgtEl>
                                        <p:attrNameLst>
                                          <p:attrName>style.visibility</p:attrName>
                                        </p:attrNameLst>
                                      </p:cBhvr>
                                      <p:to>
                                        <p:strVal val="visible"/>
                                      </p:to>
                                    </p:set>
                                    <p:animEffect transition="in" filter="box(in)">
                                      <p:cBhvr>
                                        <p:cTn id="12" dur="500"/>
                                        <p:tgtEl>
                                          <p:spTgt spid="444419">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animEffect transition="in" filter="box(in)">
                                      <p:cBhvr>
                                        <p:cTn id="15" dur="500"/>
                                        <p:tgtEl>
                                          <p:spTgt spid="444419">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44419">
                                            <p:txEl>
                                              <p:pRg st="6" end="6"/>
                                            </p:txEl>
                                          </p:spTgt>
                                        </p:tgtEl>
                                        <p:attrNameLst>
                                          <p:attrName>style.visibility</p:attrName>
                                        </p:attrNameLst>
                                      </p:cBhvr>
                                      <p:to>
                                        <p:strVal val="visible"/>
                                      </p:to>
                                    </p:set>
                                    <p:animEffect transition="in" filter="box(in)">
                                      <p:cBhvr>
                                        <p:cTn id="20" dur="500"/>
                                        <p:tgtEl>
                                          <p:spTgt spid="444419">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44419">
                                            <p:txEl>
                                              <p:pRg st="7" end="7"/>
                                            </p:txEl>
                                          </p:spTgt>
                                        </p:tgtEl>
                                        <p:attrNameLst>
                                          <p:attrName>style.visibility</p:attrName>
                                        </p:attrNameLst>
                                      </p:cBhvr>
                                      <p:to>
                                        <p:strVal val="visible"/>
                                      </p:to>
                                    </p:set>
                                    <p:animEffect transition="in" filter="box(in)">
                                      <p:cBhvr>
                                        <p:cTn id="25" dur="500"/>
                                        <p:tgtEl>
                                          <p:spTgt spid="444419">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44419">
                                            <p:txEl>
                                              <p:pRg st="8" end="8"/>
                                            </p:txEl>
                                          </p:spTgt>
                                        </p:tgtEl>
                                        <p:attrNameLst>
                                          <p:attrName>style.visibility</p:attrName>
                                        </p:attrNameLst>
                                      </p:cBhvr>
                                      <p:to>
                                        <p:strVal val="visible"/>
                                      </p:to>
                                    </p:set>
                                    <p:animEffect transition="in" filter="box(in)">
                                      <p:cBhvr>
                                        <p:cTn id="30" dur="500"/>
                                        <p:tgtEl>
                                          <p:spTgt spid="444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7A378671-09EE-4A0A-9C8F-4947499C84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BA6171C-AF26-40D1-BF11-2574842644F0}" type="slidenum">
              <a:rPr lang="en-GB" altLang="en-US" sz="1400">
                <a:latin typeface="Arial" panose="020B0604020202020204" pitchFamily="34" charset="0"/>
                <a:cs typeface="Arial" panose="020B0604020202020204" pitchFamily="34" charset="0"/>
              </a:rPr>
              <a:pPr>
                <a:spcBef>
                  <a:spcPct val="0"/>
                </a:spcBef>
                <a:buFontTx/>
                <a:buNone/>
              </a:pPr>
              <a:t>12</a:t>
            </a:fld>
            <a:endParaRPr lang="en-GB" altLang="en-US" sz="1400">
              <a:latin typeface="Arial" panose="020B0604020202020204" pitchFamily="34" charset="0"/>
              <a:cs typeface="Arial" panose="020B0604020202020204" pitchFamily="34" charset="0"/>
            </a:endParaRPr>
          </a:p>
        </p:txBody>
      </p:sp>
      <p:sp>
        <p:nvSpPr>
          <p:cNvPr id="20483" name="Rectangle 2">
            <a:extLst>
              <a:ext uri="{FF2B5EF4-FFF2-40B4-BE49-F238E27FC236}">
                <a16:creationId xmlns:a16="http://schemas.microsoft.com/office/drawing/2014/main" id="{4C6C9241-2521-4DF3-91DA-F64BFB9D03C7}"/>
              </a:ext>
            </a:extLst>
          </p:cNvPr>
          <p:cNvSpPr>
            <a:spLocks noGrp="1" noChangeArrowheads="1"/>
          </p:cNvSpPr>
          <p:nvPr>
            <p:ph type="title"/>
          </p:nvPr>
        </p:nvSpPr>
        <p:spPr>
          <a:xfrm>
            <a:off x="328863" y="312905"/>
            <a:ext cx="11750842" cy="1143000"/>
          </a:xfrm>
        </p:spPr>
        <p:txBody>
          <a:bodyPr>
            <a:normAutofit fontScale="90000"/>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Method for finding Modular Exponentiation with big Exponent</a:t>
            </a:r>
            <a:endParaRPr lang="en-GB" altLang="en-US" sz="4000" b="1" dirty="0">
              <a:solidFill>
                <a:schemeClr val="folHlink"/>
              </a:solidFill>
              <a:latin typeface="Times New Roman" panose="02020603050405020304" pitchFamily="18" charset="0"/>
              <a:cs typeface="Times New Roman" panose="02020603050405020304" pitchFamily="18" charset="0"/>
            </a:endParaRPr>
          </a:p>
        </p:txBody>
      </p:sp>
      <p:sp>
        <p:nvSpPr>
          <p:cNvPr id="20484" name="Rectangle 3">
            <a:extLst>
              <a:ext uri="{FF2B5EF4-FFF2-40B4-BE49-F238E27FC236}">
                <a16:creationId xmlns:a16="http://schemas.microsoft.com/office/drawing/2014/main" id="{57F3310C-B144-4D23-B87C-267C95B2500D}"/>
              </a:ext>
            </a:extLst>
          </p:cNvPr>
          <p:cNvSpPr>
            <a:spLocks noGrp="1" noChangeArrowheads="1"/>
          </p:cNvSpPr>
          <p:nvPr>
            <p:ph type="body" idx="1"/>
          </p:nvPr>
        </p:nvSpPr>
        <p:spPr>
          <a:xfrm>
            <a:off x="697832" y="1640766"/>
            <a:ext cx="10034335" cy="4530725"/>
          </a:xfrm>
        </p:spPr>
        <p:txBody>
          <a:bodyPr/>
          <a:lstStyle/>
          <a:p>
            <a:pPr marL="360363" indent="-360363"/>
            <a:r>
              <a:rPr lang="en-US" altLang="en-US" sz="2400" dirty="0">
                <a:sym typeface="Symbol" panose="05050102010706020507" pitchFamily="18" charset="2"/>
              </a:rPr>
              <a:t>Lemma 1 allow us to calculate modular exponentiation with big exponent. This is a very important application of modular arithmetic in Cryptography.</a:t>
            </a:r>
          </a:p>
          <a:p>
            <a:pPr marL="360363" indent="-360363"/>
            <a:r>
              <a:rPr lang="en-US" altLang="en-US" sz="2400" dirty="0">
                <a:sym typeface="Symbol" panose="05050102010706020507" pitchFamily="18" charset="2"/>
              </a:rPr>
              <a:t>Next, we shall learn the method based on small exponents through example as we have to do it manually.</a:t>
            </a:r>
          </a:p>
          <a:p>
            <a:pPr marL="360363" indent="-360363"/>
            <a:r>
              <a:rPr lang="en-US" altLang="en-US" sz="2400" dirty="0">
                <a:solidFill>
                  <a:srgbClr val="FF0000"/>
                </a:solidFill>
                <a:sym typeface="Symbol" panose="05050102010706020507" pitchFamily="18" charset="2"/>
              </a:rPr>
              <a:t>We must use the method for any question on finding modular exponentiation (as other methods will not work for Cryptography due to the extremely large exponent).</a:t>
            </a:r>
            <a:endParaRPr lang="en-US" altLang="en-US" sz="2400" dirty="0">
              <a:sym typeface="Symbol" panose="05050102010706020507" pitchFamily="18" charset="2"/>
            </a:endParaRPr>
          </a:p>
          <a:p>
            <a:pPr marL="360363" indent="-360363"/>
            <a:endParaRPr lang="en-GB" altLang="en-US" sz="2400" dirty="0">
              <a:sym typeface="Symbol" panose="05050102010706020507"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4FC38104-F9AF-4E7D-BDA3-9CF34F030A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8EB695-570C-4DD5-BF2E-6AFF2667A536}" type="slidenum">
              <a:rPr lang="en-GB" altLang="en-US" sz="1400">
                <a:latin typeface="Arial" panose="020B0604020202020204" pitchFamily="34" charset="0"/>
                <a:cs typeface="Arial" panose="020B0604020202020204" pitchFamily="34" charset="0"/>
              </a:rPr>
              <a:pPr>
                <a:spcBef>
                  <a:spcPct val="0"/>
                </a:spcBef>
                <a:buFontTx/>
                <a:buNone/>
              </a:pPr>
              <a:t>13</a:t>
            </a:fld>
            <a:endParaRPr lang="en-GB" altLang="en-US" sz="1400">
              <a:latin typeface="Arial" panose="020B0604020202020204" pitchFamily="34" charset="0"/>
              <a:cs typeface="Arial" panose="020B0604020202020204" pitchFamily="34" charset="0"/>
            </a:endParaRPr>
          </a:p>
        </p:txBody>
      </p:sp>
      <p:sp>
        <p:nvSpPr>
          <p:cNvPr id="21507" name="Rectangle 2">
            <a:extLst>
              <a:ext uri="{FF2B5EF4-FFF2-40B4-BE49-F238E27FC236}">
                <a16:creationId xmlns:a16="http://schemas.microsoft.com/office/drawing/2014/main" id="{B77721E6-E1B0-45AD-8C88-9D9F6FA78ADC}"/>
              </a:ext>
            </a:extLst>
          </p:cNvPr>
          <p:cNvSpPr>
            <a:spLocks noGrp="1" noChangeArrowheads="1"/>
          </p:cNvSpPr>
          <p:nvPr>
            <p:ph type="title"/>
          </p:nvPr>
        </p:nvSpPr>
        <p:spPr>
          <a:xfrm>
            <a:off x="497305" y="0"/>
            <a:ext cx="11053011" cy="952500"/>
          </a:xfrm>
        </p:spPr>
        <p:txBody>
          <a:bodyPr>
            <a:normAutofit fontScale="90000"/>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Method for finding Modular Exponentiation with Big Exponent: Learning through Example 1</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5443" name="Rectangle 3">
            <a:extLst>
              <a:ext uri="{FF2B5EF4-FFF2-40B4-BE49-F238E27FC236}">
                <a16:creationId xmlns:a16="http://schemas.microsoft.com/office/drawing/2014/main" id="{91AA3BBC-4B12-45D9-B024-1A0431C50CF7}"/>
              </a:ext>
            </a:extLst>
          </p:cNvPr>
          <p:cNvSpPr>
            <a:spLocks noGrp="1" noChangeArrowheads="1"/>
          </p:cNvSpPr>
          <p:nvPr>
            <p:ph type="body" idx="1"/>
          </p:nvPr>
        </p:nvSpPr>
        <p:spPr>
          <a:xfrm>
            <a:off x="1876925" y="1412290"/>
            <a:ext cx="8574505" cy="5036636"/>
          </a:xfrm>
        </p:spPr>
        <p:txBody>
          <a:bodyPr>
            <a:normAutofit fontScale="92500" lnSpcReduction="20000"/>
          </a:bodyPr>
          <a:lstStyle/>
          <a:p>
            <a:pPr marL="0" indent="0">
              <a:buNone/>
            </a:pPr>
            <a:r>
              <a:rPr lang="en-US" altLang="en-US" sz="2400" dirty="0">
                <a:sym typeface="Symbol" panose="05050102010706020507" pitchFamily="18" charset="2"/>
              </a:rPr>
              <a:t>Find 3</a:t>
            </a:r>
            <a:r>
              <a:rPr lang="en-US" altLang="en-US" sz="2400" baseline="30000" dirty="0">
                <a:sym typeface="Symbol" panose="05050102010706020507" pitchFamily="18" charset="2"/>
              </a:rPr>
              <a:t>9</a:t>
            </a:r>
            <a:r>
              <a:rPr lang="en-US" altLang="en-US" sz="2400" dirty="0">
                <a:sym typeface="Symbol" panose="05050102010706020507" pitchFamily="18" charset="2"/>
              </a:rPr>
              <a:t> (mod 5). That is, it is also equivalent finding </a:t>
            </a:r>
            <a:r>
              <a:rPr lang="en-US" altLang="en-US" sz="2400" i="1" dirty="0">
                <a:sym typeface="Symbol" panose="05050102010706020507" pitchFamily="18" charset="2"/>
              </a:rPr>
              <a:t>x</a:t>
            </a:r>
            <a:r>
              <a:rPr lang="en-US" altLang="en-US" sz="2400" dirty="0">
                <a:sym typeface="Symbol" panose="05050102010706020507" pitchFamily="18" charset="2"/>
              </a:rPr>
              <a:t> such that 3</a:t>
            </a:r>
            <a:r>
              <a:rPr lang="en-US" altLang="en-US" sz="2400" baseline="30000" dirty="0">
                <a:sym typeface="Symbol" panose="05050102010706020507" pitchFamily="18" charset="2"/>
              </a:rPr>
              <a:t>9</a:t>
            </a:r>
            <a:r>
              <a:rPr lang="en-US" altLang="en-US" sz="2400" dirty="0">
                <a:sym typeface="Symbol" panose="05050102010706020507" pitchFamily="18" charset="2"/>
              </a:rPr>
              <a:t>  </a:t>
            </a:r>
            <a:r>
              <a:rPr lang="en-US" altLang="en-US" sz="2400" i="1" dirty="0">
                <a:sym typeface="Symbol" panose="05050102010706020507" pitchFamily="18" charset="2"/>
              </a:rPr>
              <a:t>x</a:t>
            </a:r>
            <a:r>
              <a:rPr lang="en-US" altLang="en-US" sz="2400" dirty="0">
                <a:sym typeface="Symbol" panose="05050102010706020507" pitchFamily="18" charset="2"/>
              </a:rPr>
              <a:t> (mod 5), 0  </a:t>
            </a:r>
            <a:r>
              <a:rPr lang="en-US" altLang="en-US" sz="2400" i="1" dirty="0">
                <a:sym typeface="Symbol" panose="05050102010706020507" pitchFamily="18" charset="2"/>
              </a:rPr>
              <a:t>x</a:t>
            </a:r>
            <a:r>
              <a:rPr lang="en-US" altLang="en-US" sz="2400" dirty="0">
                <a:sym typeface="Symbol" panose="05050102010706020507" pitchFamily="18" charset="2"/>
              </a:rPr>
              <a:t> &lt; 5.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		3  3 (mod 5)				(1)</a:t>
            </a:r>
          </a:p>
          <a:p>
            <a:pPr marL="0" indent="0">
              <a:buNone/>
            </a:pPr>
            <a:r>
              <a:rPr lang="en-US" altLang="en-US" sz="2400" dirty="0">
                <a:sym typeface="Symbol" panose="05050102010706020507" pitchFamily="18" charset="2"/>
              </a:rPr>
              <a:t>Multiplying (1) and (1), </a:t>
            </a:r>
          </a:p>
          <a:p>
            <a:pPr marL="0" indent="0">
              <a:buNone/>
            </a:pPr>
            <a:r>
              <a:rPr lang="en-US" altLang="en-US" sz="2400" dirty="0">
                <a:sym typeface="Symbol" panose="05050102010706020507" pitchFamily="18" charset="2"/>
              </a:rPr>
              <a:t>		3</a:t>
            </a:r>
            <a:r>
              <a:rPr lang="en-US" altLang="en-US" sz="2400" baseline="30000" dirty="0">
                <a:sym typeface="Symbol" panose="05050102010706020507" pitchFamily="18" charset="2"/>
              </a:rPr>
              <a:t>2</a:t>
            </a:r>
            <a:r>
              <a:rPr lang="en-US" altLang="en-US" sz="2400" dirty="0">
                <a:sym typeface="Symbol" panose="05050102010706020507" pitchFamily="18" charset="2"/>
              </a:rPr>
              <a:t>   3  3  9  4 (mod 5)		(2)</a:t>
            </a:r>
          </a:p>
          <a:p>
            <a:pPr marL="0" indent="0">
              <a:buNone/>
            </a:pPr>
            <a:r>
              <a:rPr lang="en-US" altLang="en-US" sz="2400" dirty="0">
                <a:sym typeface="Symbol" panose="05050102010706020507" pitchFamily="18" charset="2"/>
              </a:rPr>
              <a:t>Multiply (1) and (2),</a:t>
            </a:r>
          </a:p>
          <a:p>
            <a:pPr marL="0" indent="0">
              <a:buNone/>
            </a:pPr>
            <a:r>
              <a:rPr lang="en-US" altLang="en-US" sz="2400" dirty="0">
                <a:sym typeface="Symbol" panose="05050102010706020507" pitchFamily="18" charset="2"/>
              </a:rPr>
              <a:t>		 3</a:t>
            </a:r>
            <a:r>
              <a:rPr lang="en-US" altLang="en-US" sz="2400" baseline="30000" dirty="0">
                <a:sym typeface="Symbol" panose="05050102010706020507" pitchFamily="18" charset="2"/>
              </a:rPr>
              <a:t>3 </a:t>
            </a:r>
            <a:r>
              <a:rPr lang="en-US" altLang="en-US" sz="2400" dirty="0">
                <a:sym typeface="Symbol" panose="05050102010706020507" pitchFamily="18" charset="2"/>
              </a:rPr>
              <a:t>  3  4  12  2 (mod 5) 		(3)</a:t>
            </a:r>
          </a:p>
          <a:p>
            <a:pPr marL="0" indent="0">
              <a:buNone/>
            </a:pPr>
            <a:r>
              <a:rPr lang="en-US" altLang="en-US" sz="2400" dirty="0">
                <a:sym typeface="Symbol" panose="05050102010706020507" pitchFamily="18" charset="2"/>
              </a:rPr>
              <a:t>Multiply (3) with (3)</a:t>
            </a:r>
          </a:p>
          <a:p>
            <a:pPr marL="0" indent="0">
              <a:buNone/>
            </a:pPr>
            <a:r>
              <a:rPr lang="en-US" altLang="en-US" sz="2400" dirty="0">
                <a:sym typeface="Symbol" panose="05050102010706020507" pitchFamily="18" charset="2"/>
              </a:rPr>
              <a:t>		3</a:t>
            </a:r>
            <a:r>
              <a:rPr lang="en-US" altLang="en-US" sz="2400" baseline="30000" dirty="0">
                <a:sym typeface="Symbol" panose="05050102010706020507" pitchFamily="18" charset="2"/>
              </a:rPr>
              <a:t>6</a:t>
            </a:r>
            <a:r>
              <a:rPr lang="en-US" altLang="en-US" sz="2400" dirty="0">
                <a:sym typeface="Symbol" panose="05050102010706020507" pitchFamily="18" charset="2"/>
              </a:rPr>
              <a:t>  2  2  4 (mod 5) 			(4)</a:t>
            </a:r>
          </a:p>
          <a:p>
            <a:pPr marL="0" indent="0">
              <a:buNone/>
            </a:pPr>
            <a:r>
              <a:rPr lang="en-US" altLang="en-US" sz="2400" dirty="0">
                <a:sym typeface="Symbol" panose="05050102010706020507" pitchFamily="18" charset="2"/>
              </a:rPr>
              <a:t>Multiply (3) with (4)</a:t>
            </a:r>
          </a:p>
          <a:p>
            <a:pPr marL="0" indent="0">
              <a:buNone/>
            </a:pPr>
            <a:r>
              <a:rPr lang="en-US" altLang="en-US" sz="2400" dirty="0">
                <a:sym typeface="Symbol" panose="05050102010706020507" pitchFamily="18" charset="2"/>
              </a:rPr>
              <a:t>		3</a:t>
            </a:r>
            <a:r>
              <a:rPr lang="en-US" altLang="en-US" sz="2400" baseline="30000" dirty="0">
                <a:sym typeface="Symbol" panose="05050102010706020507" pitchFamily="18" charset="2"/>
              </a:rPr>
              <a:t>9</a:t>
            </a:r>
            <a:r>
              <a:rPr lang="en-US" altLang="en-US" sz="2400" dirty="0">
                <a:sym typeface="Symbol" panose="05050102010706020507" pitchFamily="18" charset="2"/>
              </a:rPr>
              <a:t>  8  3 (mod 5) </a:t>
            </a:r>
          </a:p>
          <a:p>
            <a:pPr marL="0" indent="0">
              <a:buNone/>
            </a:pPr>
            <a:r>
              <a:rPr lang="en-US" altLang="en-US" sz="2400" dirty="0">
                <a:sym typeface="Symbol" panose="05050102010706020507" pitchFamily="18" charset="2"/>
              </a:rPr>
              <a:t>Therefore, 	</a:t>
            </a:r>
            <a:r>
              <a:rPr lang="en-US" altLang="en-US" sz="2400" i="1" dirty="0">
                <a:sym typeface="Symbol" panose="05050102010706020507" pitchFamily="18" charset="2"/>
              </a:rPr>
              <a:t>x</a:t>
            </a:r>
            <a:r>
              <a:rPr lang="en-US" altLang="en-US" sz="2400" dirty="0">
                <a:sym typeface="Symbol" panose="05050102010706020507" pitchFamily="18" charset="2"/>
              </a:rPr>
              <a:t> = 3.</a:t>
            </a:r>
            <a:endParaRPr lang="en-GB" altLang="en-US" sz="2400" dirty="0">
              <a:sym typeface="Symbol" panose="05050102010706020507" pitchFamily="18" charset="2"/>
            </a:endParaRPr>
          </a:p>
          <a:p>
            <a:pPr marL="0" indent="0">
              <a:buNone/>
            </a:pPr>
            <a:r>
              <a:rPr lang="en-US" altLang="en-US" sz="2400" dirty="0">
                <a:sym typeface="Symbol" panose="05050102010706020507" pitchFamily="18" charset="2"/>
              </a:rPr>
              <a:t>			</a:t>
            </a:r>
          </a:p>
          <a:p>
            <a:pPr marL="0" indent="0">
              <a:buNone/>
            </a:pPr>
            <a:endParaRPr lang="en-US" altLang="en-US" sz="2400" dirty="0">
              <a:sym typeface="Symbol" panose="05050102010706020507" pitchFamily="18" charset="2"/>
            </a:endParaRPr>
          </a:p>
        </p:txBody>
      </p:sp>
      <p:sp>
        <p:nvSpPr>
          <p:cNvPr id="5" name="TextBox 4">
            <a:extLst>
              <a:ext uri="{FF2B5EF4-FFF2-40B4-BE49-F238E27FC236}">
                <a16:creationId xmlns:a16="http://schemas.microsoft.com/office/drawing/2014/main" id="{E8A92E78-C9C7-4D77-8A31-1FCDE6E4DC3A}"/>
              </a:ext>
            </a:extLst>
          </p:cNvPr>
          <p:cNvSpPr txBox="1"/>
          <p:nvPr/>
        </p:nvSpPr>
        <p:spPr>
          <a:xfrm>
            <a:off x="8450335" y="2925204"/>
            <a:ext cx="3264568" cy="1686616"/>
          </a:xfrm>
          <a:prstGeom prst="rect">
            <a:avLst/>
          </a:prstGeom>
          <a:noFill/>
          <a:ln>
            <a:solidFill>
              <a:srgbClr val="00B050"/>
            </a:solidFill>
          </a:ln>
        </p:spPr>
        <p:txBody>
          <a:bodyPr wrap="square" rtlCol="0">
            <a:spAutoFit/>
          </a:bodyPr>
          <a:lstStyle/>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800" b="1" u="sng" dirty="0">
                <a:solidFill>
                  <a:srgbClr val="00B050"/>
                </a:solidFill>
                <a:sym typeface="Symbol" panose="05050102010706020507" pitchFamily="18" charset="2"/>
              </a:rPr>
              <a:t>Note:</a:t>
            </a:r>
          </a:p>
          <a:p>
            <a:pPr marL="400050" lvl="1" defTabSz="685800">
              <a:lnSpc>
                <a:spcPct val="90000"/>
              </a:lnSpc>
              <a:spcBef>
                <a:spcPts val="375"/>
              </a:spcBef>
              <a:defRPr/>
            </a:pPr>
            <a:r>
              <a:rPr lang="en-US" altLang="en-US" sz="2800" b="1" dirty="0">
                <a:solidFill>
                  <a:srgbClr val="00B050"/>
                </a:solidFill>
                <a:sym typeface="Symbol" panose="05050102010706020507" pitchFamily="18" charset="2"/>
              </a:rPr>
              <a:t>a</a:t>
            </a:r>
            <a:r>
              <a:rPr lang="en-US" altLang="en-US" sz="2800" b="1" baseline="30000" dirty="0">
                <a:solidFill>
                  <a:srgbClr val="00B050"/>
                </a:solidFill>
                <a:sym typeface="Symbol" panose="05050102010706020507" pitchFamily="18" charset="2"/>
              </a:rPr>
              <a:t>m</a:t>
            </a:r>
            <a:r>
              <a:rPr lang="en-US" altLang="en-US" sz="2800" b="1" dirty="0">
                <a:solidFill>
                  <a:srgbClr val="00B050"/>
                </a:solidFill>
                <a:sym typeface="Symbol" panose="05050102010706020507" pitchFamily="18" charset="2"/>
              </a:rPr>
              <a:t>  a</a:t>
            </a:r>
            <a:r>
              <a:rPr lang="en-US" altLang="en-US" sz="2800" b="1" baseline="30000" dirty="0">
                <a:solidFill>
                  <a:srgbClr val="00B050"/>
                </a:solidFill>
                <a:sym typeface="Symbol" panose="05050102010706020507" pitchFamily="18" charset="2"/>
              </a:rPr>
              <a:t>n </a:t>
            </a:r>
            <a:r>
              <a:rPr lang="en-US" altLang="en-US" sz="2800" b="1" dirty="0">
                <a:solidFill>
                  <a:srgbClr val="00B050"/>
                </a:solidFill>
                <a:sym typeface="Symbol" panose="05050102010706020507" pitchFamily="18" charset="2"/>
              </a:rPr>
              <a:t>= </a:t>
            </a:r>
            <a:r>
              <a:rPr lang="en-US" altLang="en-US" sz="2800" b="1" dirty="0" err="1">
                <a:solidFill>
                  <a:srgbClr val="00B050"/>
                </a:solidFill>
                <a:sym typeface="Symbol" panose="05050102010706020507" pitchFamily="18" charset="2"/>
              </a:rPr>
              <a:t>a</a:t>
            </a:r>
            <a:r>
              <a:rPr lang="en-US" altLang="en-US" sz="2800" b="1" baseline="30000" dirty="0" err="1">
                <a:solidFill>
                  <a:srgbClr val="00B050"/>
                </a:solidFill>
                <a:sym typeface="Symbol" panose="05050102010706020507" pitchFamily="18" charset="2"/>
              </a:rPr>
              <a:t>m+n</a:t>
            </a:r>
            <a:endParaRPr lang="en-US" altLang="en-US" sz="2800" b="1" u="sng" dirty="0">
              <a:solidFill>
                <a:srgbClr val="00B050"/>
              </a:solidFill>
              <a:sym typeface="Symbol" panose="05050102010706020507" pitchFamily="18" charset="2"/>
            </a:endParaRPr>
          </a:p>
          <a:p>
            <a:pPr marL="400050" lvl="1" defTabSz="685800">
              <a:lnSpc>
                <a:spcPct val="90000"/>
              </a:lnSpc>
              <a:spcBef>
                <a:spcPts val="375"/>
              </a:spcBef>
              <a:defRPr/>
            </a:pPr>
            <a:r>
              <a:rPr lang="en-US" altLang="en-US" sz="2800" b="1" dirty="0">
                <a:solidFill>
                  <a:srgbClr val="00B050"/>
                </a:solidFill>
                <a:sym typeface="Symbol" panose="05050102010706020507" pitchFamily="18" charset="2"/>
              </a:rPr>
              <a:t>(a</a:t>
            </a:r>
            <a:r>
              <a:rPr lang="en-US" altLang="en-US" sz="2800" b="1" baseline="30000" dirty="0">
                <a:solidFill>
                  <a:srgbClr val="00B050"/>
                </a:solidFill>
                <a:sym typeface="Symbol" panose="05050102010706020507" pitchFamily="18" charset="2"/>
              </a:rPr>
              <a:t>m</a:t>
            </a:r>
            <a:r>
              <a:rPr lang="en-US" altLang="en-US" sz="2800" b="1" dirty="0">
                <a:solidFill>
                  <a:srgbClr val="00B050"/>
                </a:solidFill>
                <a:sym typeface="Symbol" panose="05050102010706020507" pitchFamily="18" charset="2"/>
              </a:rPr>
              <a:t>)</a:t>
            </a:r>
            <a:r>
              <a:rPr lang="en-US" altLang="en-US" sz="2800" b="1" baseline="30000" dirty="0">
                <a:solidFill>
                  <a:srgbClr val="00B050"/>
                </a:solidFill>
                <a:sym typeface="Symbol" panose="05050102010706020507" pitchFamily="18" charset="2"/>
              </a:rPr>
              <a:t>n  </a:t>
            </a:r>
            <a:r>
              <a:rPr lang="en-US" altLang="en-US" sz="2800" b="1" dirty="0">
                <a:solidFill>
                  <a:srgbClr val="00B050"/>
                </a:solidFill>
                <a:sym typeface="Symbol" panose="05050102010706020507" pitchFamily="18" charset="2"/>
              </a:rPr>
              <a:t>= </a:t>
            </a:r>
            <a:r>
              <a:rPr lang="en-US" altLang="en-US" sz="2800" b="1" dirty="0" err="1">
                <a:solidFill>
                  <a:srgbClr val="00B050"/>
                </a:solidFill>
                <a:sym typeface="Symbol" panose="05050102010706020507" pitchFamily="18" charset="2"/>
              </a:rPr>
              <a:t>a</a:t>
            </a:r>
            <a:r>
              <a:rPr lang="en-US" altLang="en-US" sz="2800" b="1" baseline="30000" dirty="0" err="1">
                <a:solidFill>
                  <a:srgbClr val="00B050"/>
                </a:solidFill>
                <a:sym typeface="Symbol" panose="05050102010706020507" pitchFamily="18" charset="2"/>
              </a:rPr>
              <a:t>mxn</a:t>
            </a:r>
            <a:endParaRPr lang="en-US" altLang="en-US" sz="2000" u="sng" dirty="0">
              <a:solidFill>
                <a:srgbClr val="00B050"/>
              </a:solidFill>
              <a:sym typeface="Symbol" panose="05050102010706020507" pitchFamily="18" charset="2"/>
            </a:endParaRP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lang="en-US" altLang="en-US" sz="2000" u="sng" dirty="0">
              <a:solidFill>
                <a:srgbClr val="00B05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5443">
                                            <p:txEl>
                                              <p:pRg st="2" end="2"/>
                                            </p:txEl>
                                          </p:spTgt>
                                        </p:tgtEl>
                                        <p:attrNameLst>
                                          <p:attrName>style.visibility</p:attrName>
                                        </p:attrNameLst>
                                      </p:cBhvr>
                                      <p:to>
                                        <p:strVal val="visible"/>
                                      </p:to>
                                    </p:set>
                                    <p:animEffect transition="in" filter="box(in)">
                                      <p:cBhvr>
                                        <p:cTn id="7" dur="500"/>
                                        <p:tgtEl>
                                          <p:spTgt spid="4454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5443">
                                            <p:txEl>
                                              <p:pRg st="3" end="3"/>
                                            </p:txEl>
                                          </p:spTgt>
                                        </p:tgtEl>
                                        <p:attrNameLst>
                                          <p:attrName>style.visibility</p:attrName>
                                        </p:attrNameLst>
                                      </p:cBhvr>
                                      <p:to>
                                        <p:strVal val="visible"/>
                                      </p:to>
                                    </p:set>
                                    <p:animEffect transition="in" filter="box(in)">
                                      <p:cBhvr>
                                        <p:cTn id="12" dur="500"/>
                                        <p:tgtEl>
                                          <p:spTgt spid="4454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5443">
                                            <p:txEl>
                                              <p:pRg st="4" end="4"/>
                                            </p:txEl>
                                          </p:spTgt>
                                        </p:tgtEl>
                                        <p:attrNameLst>
                                          <p:attrName>style.visibility</p:attrName>
                                        </p:attrNameLst>
                                      </p:cBhvr>
                                      <p:to>
                                        <p:strVal val="visible"/>
                                      </p:to>
                                    </p:set>
                                    <p:animEffect transition="in" filter="box(in)">
                                      <p:cBhvr>
                                        <p:cTn id="17" dur="500"/>
                                        <p:tgtEl>
                                          <p:spTgt spid="4454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5443">
                                            <p:txEl>
                                              <p:pRg st="5" end="5"/>
                                            </p:txEl>
                                          </p:spTgt>
                                        </p:tgtEl>
                                        <p:attrNameLst>
                                          <p:attrName>style.visibility</p:attrName>
                                        </p:attrNameLst>
                                      </p:cBhvr>
                                      <p:to>
                                        <p:strVal val="visible"/>
                                      </p:to>
                                    </p:set>
                                    <p:animEffect transition="in" filter="box(in)">
                                      <p:cBhvr>
                                        <p:cTn id="22" dur="500"/>
                                        <p:tgtEl>
                                          <p:spTgt spid="44544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5443">
                                            <p:txEl>
                                              <p:pRg st="6" end="6"/>
                                            </p:txEl>
                                          </p:spTgt>
                                        </p:tgtEl>
                                        <p:attrNameLst>
                                          <p:attrName>style.visibility</p:attrName>
                                        </p:attrNameLst>
                                      </p:cBhvr>
                                      <p:to>
                                        <p:strVal val="visible"/>
                                      </p:to>
                                    </p:set>
                                    <p:animEffect transition="in" filter="box(in)">
                                      <p:cBhvr>
                                        <p:cTn id="27" dur="500"/>
                                        <p:tgtEl>
                                          <p:spTgt spid="44544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45443">
                                            <p:txEl>
                                              <p:pRg st="7" end="7"/>
                                            </p:txEl>
                                          </p:spTgt>
                                        </p:tgtEl>
                                        <p:attrNameLst>
                                          <p:attrName>style.visibility</p:attrName>
                                        </p:attrNameLst>
                                      </p:cBhvr>
                                      <p:to>
                                        <p:strVal val="visible"/>
                                      </p:to>
                                    </p:set>
                                    <p:animEffect transition="in" filter="box(in)">
                                      <p:cBhvr>
                                        <p:cTn id="32" dur="500"/>
                                        <p:tgtEl>
                                          <p:spTgt spid="4454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45443">
                                            <p:txEl>
                                              <p:pRg st="8" end="8"/>
                                            </p:txEl>
                                          </p:spTgt>
                                        </p:tgtEl>
                                        <p:attrNameLst>
                                          <p:attrName>style.visibility</p:attrName>
                                        </p:attrNameLst>
                                      </p:cBhvr>
                                      <p:to>
                                        <p:strVal val="visible"/>
                                      </p:to>
                                    </p:set>
                                    <p:animEffect transition="in" filter="box(in)">
                                      <p:cBhvr>
                                        <p:cTn id="37" dur="500"/>
                                        <p:tgtEl>
                                          <p:spTgt spid="4454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45443">
                                            <p:txEl>
                                              <p:pRg st="9" end="9"/>
                                            </p:txEl>
                                          </p:spTgt>
                                        </p:tgtEl>
                                        <p:attrNameLst>
                                          <p:attrName>style.visibility</p:attrName>
                                        </p:attrNameLst>
                                      </p:cBhvr>
                                      <p:to>
                                        <p:strVal val="visible"/>
                                      </p:to>
                                    </p:set>
                                    <p:animEffect transition="in" filter="box(in)">
                                      <p:cBhvr>
                                        <p:cTn id="42" dur="500"/>
                                        <p:tgtEl>
                                          <p:spTgt spid="44544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animEffect transition="in" filter="box(in)">
                                      <p:cBhvr>
                                        <p:cTn id="47" dur="500"/>
                                        <p:tgtEl>
                                          <p:spTgt spid="44544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45443">
                                            <p:txEl>
                                              <p:pRg st="12" end="12"/>
                                            </p:txEl>
                                          </p:spTgt>
                                        </p:tgtEl>
                                        <p:attrNameLst>
                                          <p:attrName>style.visibility</p:attrName>
                                        </p:attrNameLst>
                                      </p:cBhvr>
                                      <p:to>
                                        <p:strVal val="visible"/>
                                      </p:to>
                                    </p:set>
                                    <p:animEffect transition="in" filter="box(in)">
                                      <p:cBhvr>
                                        <p:cTn id="52" dur="500"/>
                                        <p:tgtEl>
                                          <p:spTgt spid="44544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45443">
                                            <p:txEl>
                                              <p:pRg st="11" end="11"/>
                                            </p:txEl>
                                          </p:spTgt>
                                        </p:tgtEl>
                                        <p:attrNameLst>
                                          <p:attrName>style.visibility</p:attrName>
                                        </p:attrNameLst>
                                      </p:cBhvr>
                                      <p:to>
                                        <p:strVal val="visible"/>
                                      </p:to>
                                    </p:set>
                                    <p:animEffect transition="in" filter="box(in)">
                                      <p:cBhvr>
                                        <p:cTn id="57" dur="500"/>
                                        <p:tgtEl>
                                          <p:spTgt spid="44544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34091DCA-EE46-4B40-A517-B56F4EEFCC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FB82582-E0C1-4D45-9D2F-2D08C73163D6}" type="slidenum">
              <a:rPr lang="en-GB" altLang="en-US" sz="1400">
                <a:latin typeface="Arial" panose="020B0604020202020204" pitchFamily="34" charset="0"/>
                <a:cs typeface="Arial" panose="020B0604020202020204" pitchFamily="34" charset="0"/>
              </a:rPr>
              <a:pPr>
                <a:spcBef>
                  <a:spcPct val="0"/>
                </a:spcBef>
                <a:buFontTx/>
                <a:buNone/>
              </a:pPr>
              <a:t>14</a:t>
            </a:fld>
            <a:endParaRPr lang="en-GB" altLang="en-US" sz="1400">
              <a:latin typeface="Arial" panose="020B0604020202020204" pitchFamily="34" charset="0"/>
              <a:cs typeface="Arial" panose="020B0604020202020204" pitchFamily="34" charset="0"/>
            </a:endParaRPr>
          </a:p>
        </p:txBody>
      </p:sp>
      <p:sp>
        <p:nvSpPr>
          <p:cNvPr id="447491" name="Rectangle 3">
            <a:extLst>
              <a:ext uri="{FF2B5EF4-FFF2-40B4-BE49-F238E27FC236}">
                <a16:creationId xmlns:a16="http://schemas.microsoft.com/office/drawing/2014/main" id="{53DE28BE-D072-4AD7-9064-B087B234F607}"/>
              </a:ext>
            </a:extLst>
          </p:cNvPr>
          <p:cNvSpPr>
            <a:spLocks noGrp="1" noChangeArrowheads="1"/>
          </p:cNvSpPr>
          <p:nvPr>
            <p:ph type="body" idx="1"/>
          </p:nvPr>
        </p:nvSpPr>
        <p:spPr>
          <a:xfrm>
            <a:off x="938463" y="1179095"/>
            <a:ext cx="10339137" cy="5123281"/>
          </a:xfrm>
        </p:spPr>
        <p:txBody>
          <a:bodyPr>
            <a:normAutofit lnSpcReduction="10000"/>
          </a:bodyPr>
          <a:lstStyle/>
          <a:p>
            <a:pPr marL="0" indent="0">
              <a:buNone/>
            </a:pPr>
            <a:r>
              <a:rPr lang="en-US" altLang="en-US" sz="2400" dirty="0">
                <a:sym typeface="Symbol" panose="05050102010706020507" pitchFamily="18" charset="2"/>
              </a:rPr>
              <a:t>Find 7</a:t>
            </a:r>
            <a:r>
              <a:rPr lang="en-US" altLang="en-US" sz="2400" baseline="30000" dirty="0">
                <a:sym typeface="Symbol" panose="05050102010706020507" pitchFamily="18" charset="2"/>
              </a:rPr>
              <a:t>7</a:t>
            </a:r>
            <a:r>
              <a:rPr lang="en-US" altLang="en-US" sz="2400" dirty="0">
                <a:sym typeface="Symbol" panose="05050102010706020507" pitchFamily="18" charset="2"/>
              </a:rPr>
              <a:t> (mod 16). It is equivalent to f</a:t>
            </a:r>
            <a:r>
              <a:rPr lang="en-US" altLang="zh-CN" sz="2400" dirty="0">
                <a:ea typeface="SimSun" panose="02010600030101010101" pitchFamily="2" charset="-122"/>
                <a:sym typeface="Symbol" panose="05050102010706020507" pitchFamily="18" charset="2"/>
              </a:rPr>
              <a:t>inding the remainder when 7</a:t>
            </a:r>
            <a:r>
              <a:rPr lang="en-US" altLang="zh-CN" sz="2400" baseline="30000" dirty="0">
                <a:ea typeface="SimSun" panose="02010600030101010101" pitchFamily="2" charset="-122"/>
                <a:sym typeface="Symbol" panose="05050102010706020507" pitchFamily="18" charset="2"/>
              </a:rPr>
              <a:t>7</a:t>
            </a:r>
            <a:r>
              <a:rPr lang="en-US" altLang="zh-CN" sz="2400" dirty="0">
                <a:ea typeface="SimSun" panose="02010600030101010101" pitchFamily="2" charset="-122"/>
                <a:sym typeface="Symbol" panose="05050102010706020507" pitchFamily="18" charset="2"/>
              </a:rPr>
              <a:t> is divided by 16. </a:t>
            </a:r>
          </a:p>
          <a:p>
            <a:pPr marL="0" indent="0">
              <a:buNone/>
            </a:pPr>
            <a:endParaRPr lang="en-GB" altLang="en-US" sz="2400" dirty="0">
              <a:sym typeface="Symbol" panose="05050102010706020507" pitchFamily="18" charset="2"/>
            </a:endParaRPr>
          </a:p>
          <a:p>
            <a:pPr marL="0" indent="0">
              <a:buNone/>
            </a:pPr>
            <a:r>
              <a:rPr lang="en-GB" altLang="en-US" sz="2400" dirty="0">
                <a:sym typeface="Symbol" panose="05050102010706020507" pitchFamily="18" charset="2"/>
              </a:rPr>
              <a:t>		7</a:t>
            </a:r>
            <a:r>
              <a:rPr lang="en-US" altLang="en-US" sz="2400" dirty="0">
                <a:sym typeface="Symbol" panose="05050102010706020507" pitchFamily="18" charset="2"/>
              </a:rPr>
              <a:t>  7 (mod 16)						(1)</a:t>
            </a:r>
          </a:p>
          <a:p>
            <a:pPr marL="0" indent="0">
              <a:buNone/>
            </a:pPr>
            <a:r>
              <a:rPr lang="en-US" altLang="en-US" sz="2400" dirty="0">
                <a:sym typeface="Symbol" panose="05050102010706020507" pitchFamily="18" charset="2"/>
              </a:rPr>
              <a:t>Multiplying (1) and (1), </a:t>
            </a:r>
          </a:p>
          <a:p>
            <a:pPr marL="0" indent="0">
              <a:buNone/>
            </a:pPr>
            <a:r>
              <a:rPr lang="en-US" altLang="en-US" sz="2400" dirty="0">
                <a:sym typeface="Symbol" panose="05050102010706020507" pitchFamily="18" charset="2"/>
              </a:rPr>
              <a:t>		7</a:t>
            </a:r>
            <a:r>
              <a:rPr lang="en-US" altLang="en-US" sz="2400" baseline="30000" dirty="0">
                <a:sym typeface="Symbol" panose="05050102010706020507" pitchFamily="18" charset="2"/>
              </a:rPr>
              <a:t>2</a:t>
            </a:r>
            <a:r>
              <a:rPr lang="en-US" altLang="en-US" sz="2400" dirty="0">
                <a:sym typeface="Symbol" panose="05050102010706020507" pitchFamily="18" charset="2"/>
              </a:rPr>
              <a:t>  7  7  49  1 (mod 16)			(2)</a:t>
            </a:r>
          </a:p>
          <a:p>
            <a:pPr marL="0" indent="0">
              <a:buNone/>
            </a:pPr>
            <a:r>
              <a:rPr lang="en-US" altLang="en-US" sz="2400" dirty="0">
                <a:sym typeface="Symbol" panose="05050102010706020507" pitchFamily="18" charset="2"/>
              </a:rPr>
              <a:t>Multiply (1) and (2),</a:t>
            </a:r>
          </a:p>
          <a:p>
            <a:pPr marL="0" indent="0">
              <a:buNone/>
            </a:pPr>
            <a:r>
              <a:rPr lang="en-US" altLang="en-US" sz="2400" dirty="0">
                <a:sym typeface="Symbol" panose="05050102010706020507" pitchFamily="18" charset="2"/>
              </a:rPr>
              <a:t>		7</a:t>
            </a:r>
            <a:r>
              <a:rPr lang="en-US" altLang="en-US" sz="2400" baseline="30000" dirty="0">
                <a:sym typeface="Symbol" panose="05050102010706020507" pitchFamily="18" charset="2"/>
              </a:rPr>
              <a:t>3</a:t>
            </a:r>
            <a:r>
              <a:rPr lang="en-US" altLang="en-US" sz="2400" dirty="0">
                <a:sym typeface="Symbol" panose="05050102010706020507" pitchFamily="18" charset="2"/>
              </a:rPr>
              <a:t>  7  1  7 (mod 16) 				(3)</a:t>
            </a:r>
          </a:p>
          <a:p>
            <a:pPr marL="0" indent="0">
              <a:buNone/>
            </a:pPr>
            <a:r>
              <a:rPr lang="en-US" altLang="en-US" sz="2400" dirty="0">
                <a:sym typeface="Symbol" panose="05050102010706020507" pitchFamily="18" charset="2"/>
              </a:rPr>
              <a:t>Multiply (3) and (3),</a:t>
            </a:r>
          </a:p>
          <a:p>
            <a:pPr marL="0" indent="0">
              <a:buNone/>
            </a:pPr>
            <a:r>
              <a:rPr lang="en-US" altLang="en-US" sz="2400" dirty="0">
                <a:sym typeface="Symbol" panose="05050102010706020507" pitchFamily="18" charset="2"/>
              </a:rPr>
              <a:t>		7</a:t>
            </a:r>
            <a:r>
              <a:rPr lang="en-US" altLang="en-US" sz="2400" baseline="30000" dirty="0">
                <a:sym typeface="Symbol" panose="05050102010706020507" pitchFamily="18" charset="2"/>
              </a:rPr>
              <a:t>6</a:t>
            </a:r>
            <a:r>
              <a:rPr lang="en-US" altLang="en-US" sz="2400" dirty="0">
                <a:sym typeface="Symbol" panose="05050102010706020507" pitchFamily="18" charset="2"/>
              </a:rPr>
              <a:t>  7  7  49  1 (mod 16) 			(4)</a:t>
            </a:r>
          </a:p>
          <a:p>
            <a:pPr marL="0" indent="0">
              <a:buNone/>
            </a:pPr>
            <a:r>
              <a:rPr lang="en-US" altLang="en-US" sz="2400" dirty="0">
                <a:sym typeface="Symbol" panose="05050102010706020507" pitchFamily="18" charset="2"/>
              </a:rPr>
              <a:t>Multiply (1) and (4),</a:t>
            </a:r>
          </a:p>
          <a:p>
            <a:pPr marL="0" indent="0">
              <a:buNone/>
            </a:pPr>
            <a:r>
              <a:rPr lang="en-US" altLang="en-US" sz="2400" dirty="0">
                <a:sym typeface="Symbol" panose="05050102010706020507" pitchFamily="18" charset="2"/>
              </a:rPr>
              <a:t>		7</a:t>
            </a:r>
            <a:r>
              <a:rPr lang="en-US" altLang="en-US" sz="2400" baseline="30000" dirty="0">
                <a:sym typeface="Symbol" panose="05050102010706020507" pitchFamily="18" charset="2"/>
              </a:rPr>
              <a:t>7</a:t>
            </a:r>
            <a:r>
              <a:rPr lang="en-US" altLang="en-US" sz="2400" dirty="0">
                <a:sym typeface="Symbol" panose="05050102010706020507" pitchFamily="18" charset="2"/>
              </a:rPr>
              <a:t>  7  1  7 (mod 16)</a:t>
            </a:r>
          </a:p>
          <a:p>
            <a:pPr marL="0" indent="0">
              <a:buNone/>
            </a:pPr>
            <a:r>
              <a:rPr lang="en-US" altLang="en-US" sz="2400" dirty="0">
                <a:sym typeface="Symbol" panose="05050102010706020507" pitchFamily="18" charset="2"/>
              </a:rPr>
              <a:t>Hence, 7</a:t>
            </a:r>
            <a:r>
              <a:rPr lang="en-US" altLang="en-US" sz="2400" baseline="30000" dirty="0">
                <a:sym typeface="Symbol" panose="05050102010706020507" pitchFamily="18" charset="2"/>
              </a:rPr>
              <a:t>7</a:t>
            </a:r>
            <a:r>
              <a:rPr lang="en-US" altLang="en-US" sz="2400" dirty="0">
                <a:sym typeface="Symbol" panose="05050102010706020507" pitchFamily="18" charset="2"/>
              </a:rPr>
              <a:t> divide by 16, the remainder is 7 </a:t>
            </a:r>
            <a:endParaRPr lang="en-GB" altLang="en-US" sz="2400" dirty="0">
              <a:sym typeface="Symbol" panose="05050102010706020507" pitchFamily="18" charset="2"/>
            </a:endParaRPr>
          </a:p>
          <a:p>
            <a:pPr marL="0" indent="0">
              <a:buNone/>
            </a:pPr>
            <a:endParaRPr lang="en-GB" altLang="en-US" sz="2400" dirty="0">
              <a:sym typeface="Symbol" panose="05050102010706020507" pitchFamily="18" charset="2"/>
            </a:endParaRPr>
          </a:p>
        </p:txBody>
      </p:sp>
      <p:sp>
        <p:nvSpPr>
          <p:cNvPr id="8" name="TextBox 7">
            <a:extLst>
              <a:ext uri="{FF2B5EF4-FFF2-40B4-BE49-F238E27FC236}">
                <a16:creationId xmlns:a16="http://schemas.microsoft.com/office/drawing/2014/main" id="{4486D954-D7EF-4F82-AAB6-4869D6872FC2}"/>
              </a:ext>
            </a:extLst>
          </p:cNvPr>
          <p:cNvSpPr txBox="1"/>
          <p:nvPr/>
        </p:nvSpPr>
        <p:spPr>
          <a:xfrm>
            <a:off x="8723051" y="2957289"/>
            <a:ext cx="3264568" cy="1686616"/>
          </a:xfrm>
          <a:prstGeom prst="rect">
            <a:avLst/>
          </a:prstGeom>
          <a:noFill/>
          <a:ln>
            <a:solidFill>
              <a:srgbClr val="00B050"/>
            </a:solidFill>
          </a:ln>
        </p:spPr>
        <p:txBody>
          <a:bodyPr wrap="square" rtlCol="0">
            <a:spAutoFit/>
          </a:bodyPr>
          <a:lstStyle/>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lang="en-US" altLang="en-US" sz="2800" b="1" u="sng" dirty="0">
                <a:solidFill>
                  <a:srgbClr val="00B050"/>
                </a:solidFill>
                <a:sym typeface="Symbol" panose="05050102010706020507" pitchFamily="18" charset="2"/>
              </a:rPr>
              <a:t>Note:</a:t>
            </a:r>
          </a:p>
          <a:p>
            <a:pPr marL="400050" lvl="1" defTabSz="685800">
              <a:lnSpc>
                <a:spcPct val="90000"/>
              </a:lnSpc>
              <a:spcBef>
                <a:spcPts val="375"/>
              </a:spcBef>
              <a:defRPr/>
            </a:pPr>
            <a:r>
              <a:rPr lang="en-US" altLang="en-US" sz="2800" b="1" dirty="0">
                <a:solidFill>
                  <a:srgbClr val="00B050"/>
                </a:solidFill>
                <a:sym typeface="Symbol" panose="05050102010706020507" pitchFamily="18" charset="2"/>
              </a:rPr>
              <a:t>a</a:t>
            </a:r>
            <a:r>
              <a:rPr lang="en-US" altLang="en-US" sz="2800" b="1" baseline="30000" dirty="0">
                <a:solidFill>
                  <a:srgbClr val="00B050"/>
                </a:solidFill>
                <a:sym typeface="Symbol" panose="05050102010706020507" pitchFamily="18" charset="2"/>
              </a:rPr>
              <a:t>m</a:t>
            </a:r>
            <a:r>
              <a:rPr lang="en-US" altLang="en-US" sz="2800" b="1" dirty="0">
                <a:solidFill>
                  <a:srgbClr val="00B050"/>
                </a:solidFill>
                <a:sym typeface="Symbol" panose="05050102010706020507" pitchFamily="18" charset="2"/>
              </a:rPr>
              <a:t>  a</a:t>
            </a:r>
            <a:r>
              <a:rPr lang="en-US" altLang="en-US" sz="2800" b="1" baseline="30000" dirty="0">
                <a:solidFill>
                  <a:srgbClr val="00B050"/>
                </a:solidFill>
                <a:sym typeface="Symbol" panose="05050102010706020507" pitchFamily="18" charset="2"/>
              </a:rPr>
              <a:t>n </a:t>
            </a:r>
            <a:r>
              <a:rPr lang="en-US" altLang="en-US" sz="2800" b="1" dirty="0">
                <a:solidFill>
                  <a:srgbClr val="00B050"/>
                </a:solidFill>
                <a:sym typeface="Symbol" panose="05050102010706020507" pitchFamily="18" charset="2"/>
              </a:rPr>
              <a:t>= </a:t>
            </a:r>
            <a:r>
              <a:rPr lang="en-US" altLang="en-US" sz="2800" b="1" dirty="0" err="1">
                <a:solidFill>
                  <a:srgbClr val="00B050"/>
                </a:solidFill>
                <a:sym typeface="Symbol" panose="05050102010706020507" pitchFamily="18" charset="2"/>
              </a:rPr>
              <a:t>a</a:t>
            </a:r>
            <a:r>
              <a:rPr lang="en-US" altLang="en-US" sz="2800" b="1" baseline="30000" dirty="0" err="1">
                <a:solidFill>
                  <a:srgbClr val="00B050"/>
                </a:solidFill>
                <a:sym typeface="Symbol" panose="05050102010706020507" pitchFamily="18" charset="2"/>
              </a:rPr>
              <a:t>m+n</a:t>
            </a:r>
            <a:endParaRPr lang="en-US" altLang="en-US" sz="2800" b="1" u="sng" dirty="0">
              <a:solidFill>
                <a:srgbClr val="00B050"/>
              </a:solidFill>
              <a:sym typeface="Symbol" panose="05050102010706020507" pitchFamily="18" charset="2"/>
            </a:endParaRPr>
          </a:p>
          <a:p>
            <a:pPr marL="400050" lvl="1" defTabSz="685800">
              <a:lnSpc>
                <a:spcPct val="90000"/>
              </a:lnSpc>
              <a:spcBef>
                <a:spcPts val="375"/>
              </a:spcBef>
              <a:defRPr/>
            </a:pPr>
            <a:r>
              <a:rPr lang="en-US" altLang="en-US" sz="2800" b="1" dirty="0">
                <a:solidFill>
                  <a:srgbClr val="00B050"/>
                </a:solidFill>
                <a:sym typeface="Symbol" panose="05050102010706020507" pitchFamily="18" charset="2"/>
              </a:rPr>
              <a:t>(a</a:t>
            </a:r>
            <a:r>
              <a:rPr lang="en-US" altLang="en-US" sz="2800" b="1" baseline="30000" dirty="0">
                <a:solidFill>
                  <a:srgbClr val="00B050"/>
                </a:solidFill>
                <a:sym typeface="Symbol" panose="05050102010706020507" pitchFamily="18" charset="2"/>
              </a:rPr>
              <a:t>m</a:t>
            </a:r>
            <a:r>
              <a:rPr lang="en-US" altLang="en-US" sz="2800" b="1" dirty="0">
                <a:solidFill>
                  <a:srgbClr val="00B050"/>
                </a:solidFill>
                <a:sym typeface="Symbol" panose="05050102010706020507" pitchFamily="18" charset="2"/>
              </a:rPr>
              <a:t>)</a:t>
            </a:r>
            <a:r>
              <a:rPr lang="en-US" altLang="en-US" sz="2800" b="1" baseline="30000" dirty="0">
                <a:solidFill>
                  <a:srgbClr val="00B050"/>
                </a:solidFill>
                <a:sym typeface="Symbol" panose="05050102010706020507" pitchFamily="18" charset="2"/>
              </a:rPr>
              <a:t>n  </a:t>
            </a:r>
            <a:r>
              <a:rPr lang="en-US" altLang="en-US" sz="2800" b="1" dirty="0">
                <a:solidFill>
                  <a:srgbClr val="00B050"/>
                </a:solidFill>
                <a:sym typeface="Symbol" panose="05050102010706020507" pitchFamily="18" charset="2"/>
              </a:rPr>
              <a:t>= </a:t>
            </a:r>
            <a:r>
              <a:rPr lang="en-US" altLang="en-US" sz="2800" b="1" dirty="0" err="1">
                <a:solidFill>
                  <a:srgbClr val="00B050"/>
                </a:solidFill>
                <a:sym typeface="Symbol" panose="05050102010706020507" pitchFamily="18" charset="2"/>
              </a:rPr>
              <a:t>a</a:t>
            </a:r>
            <a:r>
              <a:rPr lang="en-US" altLang="en-US" sz="2800" b="1" baseline="30000" dirty="0" err="1">
                <a:solidFill>
                  <a:srgbClr val="00B050"/>
                </a:solidFill>
                <a:sym typeface="Symbol" panose="05050102010706020507" pitchFamily="18" charset="2"/>
              </a:rPr>
              <a:t>mxn</a:t>
            </a:r>
            <a:endParaRPr lang="en-US" altLang="en-US" sz="2000" u="sng" dirty="0">
              <a:solidFill>
                <a:srgbClr val="00B050"/>
              </a:solidFill>
              <a:sym typeface="Symbol" panose="05050102010706020507" pitchFamily="18" charset="2"/>
            </a:endParaRPr>
          </a:p>
          <a:p>
            <a:pPr marL="40005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lang="en-US" altLang="en-US" sz="2000" u="sng" dirty="0">
              <a:solidFill>
                <a:srgbClr val="00B050"/>
              </a:solidFill>
              <a:sym typeface="Symbol" panose="05050102010706020507" pitchFamily="18" charset="2"/>
            </a:endParaRPr>
          </a:p>
        </p:txBody>
      </p:sp>
      <p:sp>
        <p:nvSpPr>
          <p:cNvPr id="6" name="Rectangle 2">
            <a:extLst>
              <a:ext uri="{FF2B5EF4-FFF2-40B4-BE49-F238E27FC236}">
                <a16:creationId xmlns:a16="http://schemas.microsoft.com/office/drawing/2014/main" id="{774870D8-D13B-4A25-A1F9-F1944EED550C}"/>
              </a:ext>
            </a:extLst>
          </p:cNvPr>
          <p:cNvSpPr>
            <a:spLocks noGrp="1" noChangeArrowheads="1"/>
          </p:cNvSpPr>
          <p:nvPr>
            <p:ph type="title"/>
          </p:nvPr>
        </p:nvSpPr>
        <p:spPr>
          <a:xfrm>
            <a:off x="497305" y="0"/>
            <a:ext cx="11053011" cy="952500"/>
          </a:xfrm>
        </p:spPr>
        <p:txBody>
          <a:bodyPr>
            <a:normAutofit fontScale="90000"/>
          </a:bodyPr>
          <a:lstStyle/>
          <a:p>
            <a:pPr eaLnBrk="1" hangingPunct="1"/>
            <a:r>
              <a:rPr lang="en-US" altLang="en-US" sz="4000" b="1" dirty="0">
                <a:solidFill>
                  <a:schemeClr val="folHlink"/>
                </a:solidFill>
                <a:latin typeface="Times New Roman" panose="02020603050405020304" pitchFamily="18" charset="0"/>
                <a:cs typeface="Times New Roman" panose="02020603050405020304" pitchFamily="18" charset="0"/>
              </a:rPr>
              <a:t>Method for finding Modular Exponentiation with Big Exponent: Learning through Example 2</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animEffect transition="in" filter="box(in)">
                                      <p:cBhvr>
                                        <p:cTn id="7" dur="500"/>
                                        <p:tgtEl>
                                          <p:spTgt spid="4474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7491">
                                            <p:txEl>
                                              <p:pRg st="4" end="4"/>
                                            </p:txEl>
                                          </p:spTgt>
                                        </p:tgtEl>
                                        <p:attrNameLst>
                                          <p:attrName>style.visibility</p:attrName>
                                        </p:attrNameLst>
                                      </p:cBhvr>
                                      <p:to>
                                        <p:strVal val="visible"/>
                                      </p:to>
                                    </p:set>
                                    <p:animEffect transition="in" filter="box(in)">
                                      <p:cBhvr>
                                        <p:cTn id="12" dur="500"/>
                                        <p:tgtEl>
                                          <p:spTgt spid="4474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47491">
                                            <p:txEl>
                                              <p:pRg st="3" end="3"/>
                                            </p:txEl>
                                          </p:spTgt>
                                        </p:tgtEl>
                                        <p:attrNameLst>
                                          <p:attrName>style.visibility</p:attrName>
                                        </p:attrNameLst>
                                      </p:cBhvr>
                                      <p:to>
                                        <p:strVal val="visible"/>
                                      </p:to>
                                    </p:set>
                                    <p:animEffect transition="in" filter="box(in)">
                                      <p:cBhvr>
                                        <p:cTn id="17" dur="500"/>
                                        <p:tgtEl>
                                          <p:spTgt spid="4474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7491">
                                            <p:txEl>
                                              <p:pRg st="5" end="5"/>
                                            </p:txEl>
                                          </p:spTgt>
                                        </p:tgtEl>
                                        <p:attrNameLst>
                                          <p:attrName>style.visibility</p:attrName>
                                        </p:attrNameLst>
                                      </p:cBhvr>
                                      <p:to>
                                        <p:strVal val="visible"/>
                                      </p:to>
                                    </p:set>
                                    <p:animEffect transition="in" filter="box(in)">
                                      <p:cBhvr>
                                        <p:cTn id="22" dur="500"/>
                                        <p:tgtEl>
                                          <p:spTgt spid="44749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7491">
                                            <p:txEl>
                                              <p:pRg st="6" end="6"/>
                                            </p:txEl>
                                          </p:spTgt>
                                        </p:tgtEl>
                                        <p:attrNameLst>
                                          <p:attrName>style.visibility</p:attrName>
                                        </p:attrNameLst>
                                      </p:cBhvr>
                                      <p:to>
                                        <p:strVal val="visible"/>
                                      </p:to>
                                    </p:set>
                                    <p:animEffect transition="in" filter="box(in)">
                                      <p:cBhvr>
                                        <p:cTn id="27" dur="500"/>
                                        <p:tgtEl>
                                          <p:spTgt spid="4474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47491">
                                            <p:txEl>
                                              <p:pRg st="7" end="7"/>
                                            </p:txEl>
                                          </p:spTgt>
                                        </p:tgtEl>
                                        <p:attrNameLst>
                                          <p:attrName>style.visibility</p:attrName>
                                        </p:attrNameLst>
                                      </p:cBhvr>
                                      <p:to>
                                        <p:strVal val="visible"/>
                                      </p:to>
                                    </p:set>
                                    <p:animEffect transition="in" filter="box(in)">
                                      <p:cBhvr>
                                        <p:cTn id="32" dur="500"/>
                                        <p:tgtEl>
                                          <p:spTgt spid="4474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47491">
                                            <p:txEl>
                                              <p:pRg st="8" end="8"/>
                                            </p:txEl>
                                          </p:spTgt>
                                        </p:tgtEl>
                                        <p:attrNameLst>
                                          <p:attrName>style.visibility</p:attrName>
                                        </p:attrNameLst>
                                      </p:cBhvr>
                                      <p:to>
                                        <p:strVal val="visible"/>
                                      </p:to>
                                    </p:set>
                                    <p:animEffect transition="in" filter="box(in)">
                                      <p:cBhvr>
                                        <p:cTn id="37" dur="500"/>
                                        <p:tgtEl>
                                          <p:spTgt spid="44749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47491">
                                            <p:txEl>
                                              <p:pRg st="9" end="9"/>
                                            </p:txEl>
                                          </p:spTgt>
                                        </p:tgtEl>
                                        <p:attrNameLst>
                                          <p:attrName>style.visibility</p:attrName>
                                        </p:attrNameLst>
                                      </p:cBhvr>
                                      <p:to>
                                        <p:strVal val="visible"/>
                                      </p:to>
                                    </p:set>
                                    <p:animEffect transition="in" filter="box(in)">
                                      <p:cBhvr>
                                        <p:cTn id="42" dur="500"/>
                                        <p:tgtEl>
                                          <p:spTgt spid="44749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47491">
                                            <p:txEl>
                                              <p:pRg st="10" end="10"/>
                                            </p:txEl>
                                          </p:spTgt>
                                        </p:tgtEl>
                                        <p:attrNameLst>
                                          <p:attrName>style.visibility</p:attrName>
                                        </p:attrNameLst>
                                      </p:cBhvr>
                                      <p:to>
                                        <p:strVal val="visible"/>
                                      </p:to>
                                    </p:set>
                                    <p:animEffect transition="in" filter="box(in)">
                                      <p:cBhvr>
                                        <p:cTn id="47" dur="500"/>
                                        <p:tgtEl>
                                          <p:spTgt spid="44749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47491">
                                            <p:txEl>
                                              <p:pRg st="11" end="11"/>
                                            </p:txEl>
                                          </p:spTgt>
                                        </p:tgtEl>
                                        <p:attrNameLst>
                                          <p:attrName>style.visibility</p:attrName>
                                        </p:attrNameLst>
                                      </p:cBhvr>
                                      <p:to>
                                        <p:strVal val="visible"/>
                                      </p:to>
                                    </p:set>
                                    <p:animEffect transition="in" filter="box(in)">
                                      <p:cBhvr>
                                        <p:cTn id="52" dur="500"/>
                                        <p:tgtEl>
                                          <p:spTgt spid="44749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FCB823E8-0FAB-4D29-9839-C8719BF98B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9356076-CBAC-4342-B103-27075C92A043}" type="slidenum">
              <a:rPr lang="en-GB" altLang="en-US" sz="1400">
                <a:latin typeface="Arial" panose="020B0604020202020204" pitchFamily="34" charset="0"/>
                <a:cs typeface="Arial" panose="020B0604020202020204" pitchFamily="34" charset="0"/>
              </a:rPr>
              <a:pPr>
                <a:spcBef>
                  <a:spcPct val="0"/>
                </a:spcBef>
                <a:buFontTx/>
                <a:buNone/>
              </a:pPr>
              <a:t>15</a:t>
            </a:fld>
            <a:endParaRPr lang="en-GB" altLang="en-US" sz="1400">
              <a:latin typeface="Arial" panose="020B0604020202020204" pitchFamily="34" charset="0"/>
              <a:cs typeface="Arial" panose="020B0604020202020204" pitchFamily="34" charset="0"/>
            </a:endParaRPr>
          </a:p>
        </p:txBody>
      </p:sp>
      <p:sp>
        <p:nvSpPr>
          <p:cNvPr id="43011" name="Rectangle 2">
            <a:extLst>
              <a:ext uri="{FF2B5EF4-FFF2-40B4-BE49-F238E27FC236}">
                <a16:creationId xmlns:a16="http://schemas.microsoft.com/office/drawing/2014/main" id="{CB45A7BF-A71B-4CE2-BA7D-09B9E2F3A346}"/>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Notes: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3012" name="Rectangle 3">
            <a:extLst>
              <a:ext uri="{FF2B5EF4-FFF2-40B4-BE49-F238E27FC236}">
                <a16:creationId xmlns:a16="http://schemas.microsoft.com/office/drawing/2014/main" id="{EB3C9DD4-B83C-41FD-BFE4-55E1269B227A}"/>
              </a:ext>
            </a:extLst>
          </p:cNvPr>
          <p:cNvSpPr>
            <a:spLocks noGrp="1" noChangeArrowheads="1"/>
          </p:cNvSpPr>
          <p:nvPr>
            <p:ph type="body" idx="1"/>
          </p:nvPr>
        </p:nvSpPr>
        <p:spPr>
          <a:xfrm>
            <a:off x="1981200" y="1771651"/>
            <a:ext cx="8229600" cy="3627068"/>
          </a:xfrm>
        </p:spPr>
        <p:txBody>
          <a:bodyPr/>
          <a:lstStyle/>
          <a:p>
            <a:pPr marL="0" indent="0">
              <a:buNone/>
            </a:pPr>
            <a:r>
              <a:rPr lang="en-US" altLang="en-US" sz="2400" dirty="0"/>
              <a:t>In finding solutions for the types of problems as per the last example and exercise, we apply one of the following methods to raise the exponent on the left-hand-side:</a:t>
            </a:r>
          </a:p>
          <a:p>
            <a:pPr marL="0" indent="0">
              <a:buNone/>
            </a:pPr>
            <a:endParaRPr lang="en-US" altLang="en-US" sz="2400" dirty="0"/>
          </a:p>
          <a:p>
            <a:pPr marL="457200" indent="-457200">
              <a:buFont typeface="+mj-lt"/>
              <a:buAutoNum type="arabicParenR"/>
            </a:pPr>
            <a:r>
              <a:rPr lang="en-US" altLang="en-US" sz="2400" dirty="0"/>
              <a:t>Multiply the same modulo equation a certain number of times according to the need.</a:t>
            </a:r>
          </a:p>
          <a:p>
            <a:pPr marL="457200" indent="-457200">
              <a:buFont typeface="+mj-lt"/>
              <a:buAutoNum type="arabicParenR"/>
            </a:pPr>
            <a:r>
              <a:rPr lang="en-US" altLang="en-US" sz="2400" dirty="0"/>
              <a:t>Multiply two different modulo equations together.</a:t>
            </a:r>
          </a:p>
          <a:p>
            <a:pPr marL="0" indent="0">
              <a:buNone/>
            </a:pPr>
            <a:endParaRPr lang="en-US" altLang="en-US" sz="2400" dirty="0"/>
          </a:p>
          <a:p>
            <a:pPr marL="0" indent="0">
              <a:buNone/>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C159C-15F8-44B3-B985-6EED88086459}"/>
              </a:ext>
            </a:extLst>
          </p:cNvPr>
          <p:cNvSpPr>
            <a:spLocks noGrp="1" noChangeArrowheads="1"/>
          </p:cNvSpPr>
          <p:nvPr>
            <p:ph idx="1"/>
          </p:nvPr>
        </p:nvSpPr>
        <p:spPr>
          <a:xfrm>
            <a:off x="802105" y="914598"/>
            <a:ext cx="10395284" cy="5686728"/>
          </a:xfrm>
        </p:spPr>
        <p:txBody>
          <a:bodyPr>
            <a:normAutofit fontScale="92500" lnSpcReduction="10000"/>
          </a:bodyPr>
          <a:lstStyle/>
          <a:p>
            <a:pPr marL="0" indent="0">
              <a:buNone/>
            </a:pPr>
            <a:r>
              <a:rPr lang="en-SG" altLang="en-US" sz="3000" dirty="0">
                <a:solidFill>
                  <a:srgbClr val="171BAD"/>
                </a:solidFill>
              </a:rPr>
              <a:t>If a and n are relatively prime integers (so </a:t>
            </a:r>
            <a:r>
              <a:rPr lang="en-SG" altLang="en-US" sz="3000" dirty="0" err="1">
                <a:solidFill>
                  <a:srgbClr val="171BAD"/>
                </a:solidFill>
              </a:rPr>
              <a:t>gcd</a:t>
            </a:r>
            <a:r>
              <a:rPr lang="en-SG" altLang="en-US" sz="3000" dirty="0">
                <a:solidFill>
                  <a:srgbClr val="171BAD"/>
                </a:solidFill>
              </a:rPr>
              <a:t>(a, n) = 1), then  there exists an integer s such that</a:t>
            </a:r>
          </a:p>
          <a:p>
            <a:pPr marL="400050" lvl="1" indent="0">
              <a:buNone/>
            </a:pPr>
            <a:r>
              <a:rPr lang="en-SG" altLang="en-US" sz="3000" dirty="0">
                <a:solidFill>
                  <a:srgbClr val="171BAD"/>
                </a:solidFill>
              </a:rPr>
              <a:t>as ≡ 1	(mod n).</a:t>
            </a:r>
          </a:p>
          <a:p>
            <a:pPr marL="0" indent="0">
              <a:buNone/>
            </a:pPr>
            <a:r>
              <a:rPr lang="en-SG" altLang="en-US" sz="3000" dirty="0">
                <a:solidFill>
                  <a:srgbClr val="171BAD"/>
                </a:solidFill>
              </a:rPr>
              <a:t>We call s </a:t>
            </a:r>
            <a:r>
              <a:rPr lang="en-SG" altLang="en-US" sz="3000" b="1" dirty="0">
                <a:solidFill>
                  <a:srgbClr val="171BAD"/>
                </a:solidFill>
              </a:rPr>
              <a:t>the inverse of a modulo n</a:t>
            </a:r>
            <a:r>
              <a:rPr lang="en-SG" altLang="en-US" sz="3000" dirty="0">
                <a:solidFill>
                  <a:srgbClr val="171BAD"/>
                </a:solidFill>
              </a:rPr>
              <a:t>.</a:t>
            </a:r>
          </a:p>
          <a:p>
            <a:pPr marL="0" indent="0">
              <a:buNone/>
            </a:pPr>
            <a:r>
              <a:rPr lang="en-SG" altLang="en-US" sz="3000" dirty="0">
                <a:solidFill>
                  <a:srgbClr val="171BAD"/>
                </a:solidFill>
              </a:rPr>
              <a:t>(here, 0 </a:t>
            </a:r>
            <a:r>
              <a:rPr lang="en-SG" altLang="en-US" sz="3000" dirty="0">
                <a:solidFill>
                  <a:srgbClr val="171BAD"/>
                </a:solidFill>
                <a:sym typeface="Symbol" panose="05050102010706020507" pitchFamily="18" charset="2"/>
              </a:rPr>
              <a:t> </a:t>
            </a:r>
            <a:r>
              <a:rPr lang="en-SG" altLang="en-US" sz="3000" dirty="0">
                <a:solidFill>
                  <a:srgbClr val="171BAD"/>
                </a:solidFill>
              </a:rPr>
              <a:t>s </a:t>
            </a:r>
            <a:r>
              <a:rPr lang="en-SG" altLang="en-US" sz="3000" dirty="0">
                <a:solidFill>
                  <a:srgbClr val="171BAD"/>
                </a:solidFill>
                <a:sym typeface="Symbol" panose="05050102010706020507" pitchFamily="18" charset="2"/>
              </a:rPr>
              <a:t> n-1).</a:t>
            </a:r>
            <a:endParaRPr lang="en-SG" altLang="en-US" sz="3000" dirty="0">
              <a:solidFill>
                <a:srgbClr val="171BAD"/>
              </a:solidFill>
            </a:endParaRPr>
          </a:p>
          <a:p>
            <a:pPr marL="0" indent="0">
              <a:buNone/>
            </a:pPr>
            <a:r>
              <a:rPr lang="en-SG" altLang="en-US" sz="3000" dirty="0">
                <a:solidFill>
                  <a:srgbClr val="171BAD"/>
                </a:solidFill>
              </a:rPr>
              <a:t>The inverse here is also called modular multiplicative inverse.</a:t>
            </a:r>
          </a:p>
          <a:p>
            <a:pPr marL="0" indent="0">
              <a:buNone/>
            </a:pPr>
            <a:endParaRPr lang="en-SG" altLang="en-US" sz="3000" dirty="0"/>
          </a:p>
          <a:p>
            <a:pPr marL="360363" lvl="0" indent="-360363"/>
            <a:r>
              <a:rPr lang="en-US" altLang="zh-CN" sz="2600" dirty="0">
                <a:solidFill>
                  <a:prstClr val="black"/>
                </a:solidFill>
                <a:ea typeface="SimSun" panose="02010600030101010101" pitchFamily="2" charset="-122"/>
                <a:sym typeface="Symbol" panose="05050102010706020507" pitchFamily="18" charset="2"/>
              </a:rPr>
              <a:t>Example:</a:t>
            </a:r>
          </a:p>
          <a:p>
            <a:pPr marL="342900" lvl="1" indent="0">
              <a:buNone/>
            </a:pPr>
            <a:r>
              <a:rPr lang="en-US" altLang="zh-CN" sz="2600" dirty="0">
                <a:solidFill>
                  <a:prstClr val="black"/>
                </a:solidFill>
                <a:ea typeface="SimSun" panose="02010600030101010101" pitchFamily="2" charset="-122"/>
                <a:sym typeface="Symbol" panose="05050102010706020507" pitchFamily="18" charset="2"/>
              </a:rPr>
              <a:t>2 and 5 are relatively prime.</a:t>
            </a:r>
          </a:p>
          <a:p>
            <a:pPr marL="342900" lvl="1" indent="0">
              <a:buNone/>
            </a:pPr>
            <a:r>
              <a:rPr lang="en-US" altLang="zh-CN" sz="2600" dirty="0">
                <a:solidFill>
                  <a:prstClr val="black"/>
                </a:solidFill>
                <a:ea typeface="SimSun" panose="02010600030101010101" pitchFamily="2" charset="-122"/>
                <a:sym typeface="Symbol" panose="05050102010706020507" pitchFamily="18" charset="2"/>
              </a:rPr>
              <a:t>Since 2.3 = 6  1 (mod 5), hence 3 is the inverse of 2 modulo 5.</a:t>
            </a:r>
          </a:p>
          <a:p>
            <a:pPr marL="0" lvl="0" indent="0">
              <a:buNone/>
            </a:pPr>
            <a:endParaRPr lang="en-SG" altLang="en-US" sz="2000" dirty="0">
              <a:solidFill>
                <a:srgbClr val="FFFFFF"/>
              </a:solidFill>
            </a:endParaRPr>
          </a:p>
          <a:p>
            <a:pPr marL="360363" lvl="0" indent="-360363"/>
            <a:r>
              <a:rPr lang="en-US" altLang="en-US" sz="2400" dirty="0">
                <a:solidFill>
                  <a:prstClr val="black"/>
                </a:solidFill>
                <a:sym typeface="Symbol" panose="05050102010706020507" pitchFamily="18" charset="2"/>
              </a:rPr>
              <a:t>Next, we shall learn the method of finding modular multiplicative inverse through example using small number as we have to do it manually.</a:t>
            </a:r>
          </a:p>
          <a:p>
            <a:pPr marL="360363" lvl="0" indent="-360363"/>
            <a:r>
              <a:rPr lang="en-US" altLang="en-US" sz="2400" dirty="0">
                <a:solidFill>
                  <a:srgbClr val="FF0000"/>
                </a:solidFill>
                <a:sym typeface="Symbol" panose="05050102010706020507" pitchFamily="18" charset="2"/>
              </a:rPr>
              <a:t>We must use the method for any question on finding inverse (as other methods will not work for Cryptography due to the extremely large number).</a:t>
            </a:r>
            <a:r>
              <a:rPr lang="en-SG" altLang="en-US" sz="2000" dirty="0">
                <a:solidFill>
                  <a:srgbClr val="FFFFFF"/>
                </a:solidFill>
              </a:rPr>
              <a:t>	</a:t>
            </a:r>
            <a:endParaRPr lang="en-SG" altLang="en-US" dirty="0"/>
          </a:p>
        </p:txBody>
      </p:sp>
      <p:sp>
        <p:nvSpPr>
          <p:cNvPr id="25603" name="Slide Number Placeholder 3">
            <a:extLst>
              <a:ext uri="{FF2B5EF4-FFF2-40B4-BE49-F238E27FC236}">
                <a16:creationId xmlns:a16="http://schemas.microsoft.com/office/drawing/2014/main" id="{9D4E37B9-7031-4655-B651-1B837B9B98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5CF0001-CCE2-4DFF-8032-FB0DCD4AC6A9}" type="slidenum">
              <a:rPr lang="en-GB" altLang="en-US" sz="1400">
                <a:latin typeface="Arial" panose="020B0604020202020204" pitchFamily="34" charset="0"/>
                <a:cs typeface="Arial" panose="020B0604020202020204" pitchFamily="34" charset="0"/>
              </a:rPr>
              <a:pPr>
                <a:spcBef>
                  <a:spcPct val="0"/>
                </a:spcBef>
                <a:buFontTx/>
                <a:buNone/>
              </a:pPr>
              <a:t>16</a:t>
            </a:fld>
            <a:endParaRPr lang="en-GB" altLang="en-US" sz="1400">
              <a:latin typeface="Arial" panose="020B0604020202020204" pitchFamily="34" charset="0"/>
              <a:cs typeface="Arial" panose="020B0604020202020204" pitchFamily="34" charset="0"/>
            </a:endParaRPr>
          </a:p>
        </p:txBody>
      </p:sp>
      <p:sp>
        <p:nvSpPr>
          <p:cNvPr id="9" name="Title 8">
            <a:extLst>
              <a:ext uri="{FF2B5EF4-FFF2-40B4-BE49-F238E27FC236}">
                <a16:creationId xmlns:a16="http://schemas.microsoft.com/office/drawing/2014/main" id="{52FDE22E-8032-4CC8-8A28-8DF8C24EE90D}"/>
              </a:ext>
            </a:extLst>
          </p:cNvPr>
          <p:cNvSpPr>
            <a:spLocks noGrp="1"/>
          </p:cNvSpPr>
          <p:nvPr>
            <p:ph type="title"/>
          </p:nvPr>
        </p:nvSpPr>
        <p:spPr>
          <a:xfrm>
            <a:off x="1387642" y="-26011"/>
            <a:ext cx="8758990" cy="812800"/>
          </a:xfrm>
        </p:spPr>
        <p:txBody>
          <a:bodyPr/>
          <a:lstStyle/>
          <a:p>
            <a:pPr>
              <a:defRPr/>
            </a:pPr>
            <a:r>
              <a:rPr lang="en-SG" sz="3200" dirty="0">
                <a:latin typeface="+mn-lt"/>
              </a:rPr>
              <a:t>Theorem - Existence of inverses Modulo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04DFC301-E31A-4696-836F-920BAEFB3D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FA0CC65-FD56-4BDC-821E-7B44340E72A0}" type="slidenum">
              <a:rPr lang="en-GB" altLang="en-US" sz="1400">
                <a:latin typeface="Arial" panose="020B0604020202020204" pitchFamily="34" charset="0"/>
                <a:cs typeface="Arial" panose="020B0604020202020204" pitchFamily="34" charset="0"/>
              </a:rPr>
              <a:pPr>
                <a:spcBef>
                  <a:spcPct val="0"/>
                </a:spcBef>
                <a:buFontTx/>
                <a:buNone/>
              </a:pPr>
              <a:t>17</a:t>
            </a:fld>
            <a:endParaRPr lang="en-GB" altLang="en-US" sz="1400" dirty="0">
              <a:latin typeface="Arial" panose="020B0604020202020204" pitchFamily="34" charset="0"/>
              <a:cs typeface="Arial" panose="020B0604020202020204" pitchFamily="34" charset="0"/>
            </a:endParaRPr>
          </a:p>
        </p:txBody>
      </p:sp>
      <p:sp>
        <p:nvSpPr>
          <p:cNvPr id="27651" name="Rectangle 2">
            <a:extLst>
              <a:ext uri="{FF2B5EF4-FFF2-40B4-BE49-F238E27FC236}">
                <a16:creationId xmlns:a16="http://schemas.microsoft.com/office/drawing/2014/main" id="{233F322D-E50B-4353-BFC2-89C88A2BDF78}"/>
              </a:ext>
            </a:extLst>
          </p:cNvPr>
          <p:cNvSpPr>
            <a:spLocks noGrp="1" noChangeArrowheads="1"/>
          </p:cNvSpPr>
          <p:nvPr>
            <p:ph type="title"/>
          </p:nvPr>
        </p:nvSpPr>
        <p:spPr>
          <a:xfrm>
            <a:off x="1981200" y="1"/>
            <a:ext cx="8229600" cy="701675"/>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 Finding Inverse</a:t>
            </a:r>
          </a:p>
        </p:txBody>
      </p:sp>
      <p:sp>
        <p:nvSpPr>
          <p:cNvPr id="439299" name="Rectangle 3">
            <a:extLst>
              <a:ext uri="{FF2B5EF4-FFF2-40B4-BE49-F238E27FC236}">
                <a16:creationId xmlns:a16="http://schemas.microsoft.com/office/drawing/2014/main" id="{8EE0403C-A6E7-4BD2-A649-C3E19A7E45C4}"/>
              </a:ext>
            </a:extLst>
          </p:cNvPr>
          <p:cNvSpPr>
            <a:spLocks noGrp="1" noChangeArrowheads="1"/>
          </p:cNvSpPr>
          <p:nvPr>
            <p:ph type="body" idx="1"/>
          </p:nvPr>
        </p:nvSpPr>
        <p:spPr>
          <a:xfrm>
            <a:off x="1981200" y="1131889"/>
            <a:ext cx="8229600" cy="4003675"/>
          </a:xfrm>
        </p:spPr>
        <p:txBody>
          <a:bodyPr>
            <a:normAutofit lnSpcReduction="10000"/>
          </a:bodyPr>
          <a:lstStyle/>
          <a:p>
            <a:pPr marL="0" indent="0">
              <a:buNone/>
              <a:defRPr/>
            </a:pPr>
            <a:r>
              <a:rPr lang="en-US" altLang="zh-CN" dirty="0">
                <a:ea typeface="SimSun" panose="02010600030101010101" pitchFamily="2" charset="-122"/>
                <a:sym typeface="Symbol" panose="05050102010706020507" pitchFamily="18" charset="2"/>
              </a:rPr>
              <a:t>Find an inverse for 43 modulo 60.</a:t>
            </a:r>
          </a:p>
          <a:p>
            <a:pPr marL="0" indent="0">
              <a:buNone/>
              <a:defRPr/>
            </a:pPr>
            <a:endParaRPr lang="en-US" altLang="zh-CN" dirty="0">
              <a:ea typeface="SimSun" panose="02010600030101010101" pitchFamily="2" charset="-122"/>
              <a:sym typeface="Symbol" panose="05050102010706020507" pitchFamily="18" charset="2"/>
            </a:endParaRPr>
          </a:p>
          <a:p>
            <a:pPr marL="400050" lvl="1" indent="0">
              <a:buNone/>
              <a:defRPr/>
            </a:pPr>
            <a:r>
              <a:rPr lang="en-US" altLang="zh-CN" dirty="0">
                <a:ea typeface="SimSun" panose="02010600030101010101" pitchFamily="2" charset="-122"/>
                <a:sym typeface="Symbol" panose="05050102010706020507" pitchFamily="18" charset="2"/>
              </a:rPr>
              <a:t>Using Euclidian Algo, we have:</a:t>
            </a:r>
          </a:p>
          <a:p>
            <a:pPr marL="800100" lvl="2" indent="0">
              <a:buNone/>
              <a:defRPr/>
            </a:pPr>
            <a:r>
              <a:rPr lang="en-US" altLang="zh-CN" dirty="0">
                <a:latin typeface="+mn-lt"/>
                <a:ea typeface="SimSun" panose="02010600030101010101" pitchFamily="2" charset="-122"/>
                <a:sym typeface="Symbol" panose="05050102010706020507" pitchFamily="18" charset="2"/>
              </a:rPr>
              <a:t>60 =</a:t>
            </a:r>
            <a:r>
              <a:rPr lang="en-US" altLang="zh-CN" dirty="0">
                <a:ea typeface="SimSun" panose="02010600030101010101" pitchFamily="2" charset="-122"/>
                <a:sym typeface="Symbol" panose="05050102010706020507" pitchFamily="18" charset="2"/>
              </a:rPr>
              <a:t>43x1 </a:t>
            </a:r>
            <a:r>
              <a:rPr lang="en-US" altLang="zh-CN" dirty="0">
                <a:latin typeface="+mn-lt"/>
                <a:ea typeface="SimSun" panose="02010600030101010101" pitchFamily="2" charset="-122"/>
                <a:sym typeface="Symbol" panose="05050102010706020507" pitchFamily="18" charset="2"/>
              </a:rPr>
              <a:t>+17    ----- (1)</a:t>
            </a:r>
          </a:p>
          <a:p>
            <a:pPr marL="800100" lvl="2" indent="0">
              <a:buNone/>
              <a:defRPr/>
            </a:pPr>
            <a:r>
              <a:rPr lang="en-US" altLang="zh-CN" dirty="0">
                <a:latin typeface="+mn-lt"/>
                <a:ea typeface="SimSun" panose="02010600030101010101" pitchFamily="2" charset="-122"/>
                <a:sym typeface="Symbol" panose="05050102010706020507" pitchFamily="18" charset="2"/>
              </a:rPr>
              <a:t>43 = 17x2 + 9    ------(2)</a:t>
            </a:r>
          </a:p>
          <a:p>
            <a:pPr marL="800100" lvl="2" indent="0">
              <a:buNone/>
              <a:defRPr/>
            </a:pPr>
            <a:r>
              <a:rPr lang="en-US" altLang="zh-CN" dirty="0">
                <a:latin typeface="+mn-lt"/>
                <a:ea typeface="SimSun" panose="02010600030101010101" pitchFamily="2" charset="-122"/>
                <a:sym typeface="Symbol" panose="05050102010706020507" pitchFamily="18" charset="2"/>
              </a:rPr>
              <a:t>17= 9x1 + 8       ------(3)</a:t>
            </a:r>
          </a:p>
          <a:p>
            <a:pPr marL="800100" lvl="2" indent="0">
              <a:buNone/>
              <a:defRPr/>
            </a:pPr>
            <a:r>
              <a:rPr lang="en-US" altLang="zh-CN" dirty="0">
                <a:latin typeface="+mn-lt"/>
                <a:ea typeface="SimSun" panose="02010600030101010101" pitchFamily="2" charset="-122"/>
                <a:sym typeface="Symbol" panose="05050102010706020507" pitchFamily="18" charset="2"/>
              </a:rPr>
              <a:t>9 = 8x1 + 1        ------ (4)</a:t>
            </a:r>
          </a:p>
          <a:p>
            <a:pPr marL="800100" lvl="2" indent="0">
              <a:buNone/>
              <a:defRPr/>
            </a:pPr>
            <a:r>
              <a:rPr lang="en-US" altLang="zh-CN" dirty="0">
                <a:latin typeface="+mn-lt"/>
                <a:ea typeface="SimSun" panose="02010600030101010101" pitchFamily="2" charset="-122"/>
                <a:sym typeface="Symbol" panose="05050102010706020507" pitchFamily="18" charset="2"/>
              </a:rPr>
              <a:t>8 = 1x8 + 0</a:t>
            </a:r>
          </a:p>
          <a:p>
            <a:pPr marL="800100" lvl="2" indent="0">
              <a:buNone/>
              <a:defRPr/>
            </a:pPr>
            <a:r>
              <a:rPr lang="en-US" altLang="zh-CN" dirty="0">
                <a:latin typeface="+mn-lt"/>
                <a:ea typeface="SimSun" panose="02010600030101010101" pitchFamily="2" charset="-122"/>
                <a:sym typeface="Symbol" panose="05050102010706020507" pitchFamily="18" charset="2"/>
              </a:rPr>
              <a:t>Hence, </a:t>
            </a:r>
            <a:r>
              <a:rPr lang="en-US" altLang="zh-CN" dirty="0" err="1">
                <a:latin typeface="+mn-lt"/>
                <a:ea typeface="SimSun" panose="02010600030101010101" pitchFamily="2" charset="-122"/>
                <a:sym typeface="Symbol" panose="05050102010706020507" pitchFamily="18" charset="2"/>
              </a:rPr>
              <a:t>gcd</a:t>
            </a:r>
            <a:r>
              <a:rPr lang="en-US" altLang="zh-CN" dirty="0">
                <a:latin typeface="+mn-lt"/>
                <a:ea typeface="SimSun" panose="02010600030101010101" pitchFamily="2" charset="-122"/>
                <a:sym typeface="Symbol" panose="05050102010706020507" pitchFamily="18" charset="2"/>
              </a:rPr>
              <a:t>(43, 60)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circle(in)">
                                      <p:cBhvr>
                                        <p:cTn id="7" dur="20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9299">
                                            <p:txEl>
                                              <p:pRg st="2" end="2"/>
                                            </p:txEl>
                                          </p:spTgt>
                                        </p:tgtEl>
                                        <p:attrNameLst>
                                          <p:attrName>style.visibility</p:attrName>
                                        </p:attrNameLst>
                                      </p:cBhvr>
                                      <p:to>
                                        <p:strVal val="visible"/>
                                      </p:to>
                                    </p:set>
                                    <p:animEffect transition="in" filter="circle(in)">
                                      <p:cBhvr>
                                        <p:cTn id="12" dur="2000"/>
                                        <p:tgtEl>
                                          <p:spTgt spid="4392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9299">
                                            <p:txEl>
                                              <p:pRg st="3" end="3"/>
                                            </p:txEl>
                                          </p:spTgt>
                                        </p:tgtEl>
                                        <p:attrNameLst>
                                          <p:attrName>style.visibility</p:attrName>
                                        </p:attrNameLst>
                                      </p:cBhvr>
                                      <p:to>
                                        <p:strVal val="visible"/>
                                      </p:to>
                                    </p:set>
                                    <p:animEffect transition="in" filter="circle(in)">
                                      <p:cBhvr>
                                        <p:cTn id="17" dur="2000"/>
                                        <p:tgtEl>
                                          <p:spTgt spid="4392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circle(in)">
                                      <p:cBhvr>
                                        <p:cTn id="22" dur="2000"/>
                                        <p:tgtEl>
                                          <p:spTgt spid="4392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circle(in)">
                                      <p:cBhvr>
                                        <p:cTn id="27" dur="2000"/>
                                        <p:tgtEl>
                                          <p:spTgt spid="4392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circle(in)">
                                      <p:cBhvr>
                                        <p:cTn id="32" dur="2000"/>
                                        <p:tgtEl>
                                          <p:spTgt spid="4392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circle(in)">
                                      <p:cBhvr>
                                        <p:cTn id="37" dur="2000"/>
                                        <p:tgtEl>
                                          <p:spTgt spid="43929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circle(in)">
                                      <p:cBhvr>
                                        <p:cTn id="42" dur="2000"/>
                                        <p:tgtEl>
                                          <p:spTgt spid="439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D9B09B41-4E7E-4954-9AE0-11B4DBAD8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B94D7B0-E83A-450F-9FB0-95EE53710A6F}" type="slidenum">
              <a:rPr lang="en-GB" altLang="en-US" sz="1400">
                <a:latin typeface="Arial" panose="020B0604020202020204" pitchFamily="34" charset="0"/>
                <a:cs typeface="Arial" panose="020B0604020202020204" pitchFamily="34" charset="0"/>
              </a:rPr>
              <a:pPr>
                <a:spcBef>
                  <a:spcPct val="0"/>
                </a:spcBef>
                <a:buFontTx/>
                <a:buNone/>
              </a:pPr>
              <a:t>18</a:t>
            </a:fld>
            <a:endParaRPr lang="en-GB" altLang="en-US" sz="1400">
              <a:latin typeface="Arial" panose="020B0604020202020204" pitchFamily="34" charset="0"/>
              <a:cs typeface="Arial" panose="020B0604020202020204" pitchFamily="34" charset="0"/>
            </a:endParaRPr>
          </a:p>
        </p:txBody>
      </p:sp>
      <p:sp>
        <p:nvSpPr>
          <p:cNvPr id="28675" name="Rectangle 2">
            <a:extLst>
              <a:ext uri="{FF2B5EF4-FFF2-40B4-BE49-F238E27FC236}">
                <a16:creationId xmlns:a16="http://schemas.microsoft.com/office/drawing/2014/main" id="{CA31B567-A538-43B2-A303-011A69457695}"/>
              </a:ext>
            </a:extLst>
          </p:cNvPr>
          <p:cNvSpPr>
            <a:spLocks noGrp="1" noChangeArrowheads="1"/>
          </p:cNvSpPr>
          <p:nvPr>
            <p:ph type="title"/>
          </p:nvPr>
        </p:nvSpPr>
        <p:spPr>
          <a:xfrm>
            <a:off x="1981200" y="1"/>
            <a:ext cx="8229600" cy="701675"/>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 Finding Inverse</a:t>
            </a:r>
          </a:p>
        </p:txBody>
      </p:sp>
      <p:sp>
        <p:nvSpPr>
          <p:cNvPr id="439299" name="Rectangle 3">
            <a:extLst>
              <a:ext uri="{FF2B5EF4-FFF2-40B4-BE49-F238E27FC236}">
                <a16:creationId xmlns:a16="http://schemas.microsoft.com/office/drawing/2014/main" id="{E1AE7093-539C-410F-9D22-E5E935E79769}"/>
              </a:ext>
            </a:extLst>
          </p:cNvPr>
          <p:cNvSpPr>
            <a:spLocks noGrp="1" noChangeArrowheads="1"/>
          </p:cNvSpPr>
          <p:nvPr>
            <p:ph type="body" idx="1"/>
          </p:nvPr>
        </p:nvSpPr>
        <p:spPr>
          <a:xfrm>
            <a:off x="1862447" y="949327"/>
            <a:ext cx="8229600" cy="5589587"/>
          </a:xfrm>
        </p:spPr>
        <p:txBody>
          <a:bodyPr/>
          <a:lstStyle/>
          <a:p>
            <a:pPr marL="0" indent="0">
              <a:buNone/>
              <a:defRPr/>
            </a:pPr>
            <a:r>
              <a:rPr lang="en-US" altLang="zh-CN" sz="2200" dirty="0">
                <a:ea typeface="SimSun" panose="02010600030101010101" pitchFamily="2" charset="-122"/>
                <a:sym typeface="Symbol" panose="05050102010706020507" pitchFamily="18" charset="2"/>
              </a:rPr>
              <a:t>Find an inverse for 43 modulo 60.</a:t>
            </a:r>
          </a:p>
          <a:p>
            <a:pPr marL="400050" lvl="1" indent="0">
              <a:buNone/>
              <a:defRPr/>
            </a:pPr>
            <a:r>
              <a:rPr lang="en-US" altLang="zh-CN" sz="2200" dirty="0">
                <a:ea typeface="SimSun" panose="02010600030101010101" pitchFamily="2" charset="-122"/>
                <a:sym typeface="Symbol" panose="05050102010706020507" pitchFamily="18" charset="2"/>
              </a:rPr>
              <a:t>Using Euclidian Algo, we have:</a:t>
            </a:r>
          </a:p>
          <a:p>
            <a:pPr marL="800100" lvl="2" indent="0">
              <a:buNone/>
              <a:defRPr/>
            </a:pPr>
            <a:r>
              <a:rPr lang="en-US" altLang="en-US" sz="2200" dirty="0">
                <a:sym typeface="Symbol" panose="05050102010706020507" pitchFamily="18" charset="2"/>
              </a:rPr>
              <a:t>(1)       </a:t>
            </a:r>
            <a:r>
              <a:rPr lang="en-US" altLang="zh-CN" sz="2200" dirty="0">
                <a:ea typeface="SimSun" panose="02010600030101010101" pitchFamily="2" charset="-122"/>
                <a:sym typeface="Symbol" panose="05050102010706020507" pitchFamily="18" charset="2"/>
              </a:rPr>
              <a:t>17 = 60 – 43x1     ----  (6)</a:t>
            </a:r>
          </a:p>
          <a:p>
            <a:pPr marL="800100" lvl="2" indent="0">
              <a:buNone/>
              <a:defRPr/>
            </a:pPr>
            <a:r>
              <a:rPr lang="en-US" altLang="en-US" sz="2200" dirty="0">
                <a:sym typeface="Symbol" panose="05050102010706020507" pitchFamily="18" charset="2"/>
              </a:rPr>
              <a:t>(2)        </a:t>
            </a:r>
            <a:r>
              <a:rPr lang="en-US" altLang="zh-CN" sz="2200" dirty="0">
                <a:ea typeface="SimSun" panose="02010600030101010101" pitchFamily="2" charset="-122"/>
                <a:sym typeface="Symbol" panose="05050102010706020507" pitchFamily="18" charset="2"/>
              </a:rPr>
              <a:t>9 = 43 – 17x2 ----  (7)</a:t>
            </a:r>
          </a:p>
          <a:p>
            <a:pPr marL="800100" lvl="2" indent="0">
              <a:buNone/>
              <a:defRPr/>
            </a:pPr>
            <a:r>
              <a:rPr lang="en-US" altLang="en-US" sz="2200" dirty="0">
                <a:sym typeface="Symbol" panose="05050102010706020507" pitchFamily="18" charset="2"/>
              </a:rPr>
              <a:t>(3)        </a:t>
            </a:r>
            <a:r>
              <a:rPr lang="en-US" altLang="zh-CN" sz="2200" dirty="0">
                <a:ea typeface="SimSun" panose="02010600030101010101" pitchFamily="2" charset="-122"/>
                <a:sym typeface="Symbol" panose="05050102010706020507" pitchFamily="18" charset="2"/>
              </a:rPr>
              <a:t>8 = 17 – 9 x1 ----  (8)</a:t>
            </a:r>
          </a:p>
          <a:p>
            <a:pPr marL="800100" lvl="2" indent="0">
              <a:buNone/>
              <a:defRPr/>
            </a:pPr>
            <a:r>
              <a:rPr lang="en-US" altLang="en-US" sz="2200" dirty="0">
                <a:sym typeface="Symbol" panose="05050102010706020507" pitchFamily="18" charset="2"/>
              </a:rPr>
              <a:t>(4)         </a:t>
            </a:r>
            <a:r>
              <a:rPr lang="en-US" altLang="zh-CN" sz="2200" dirty="0">
                <a:ea typeface="SimSun" panose="02010600030101010101" pitchFamily="2" charset="-122"/>
                <a:sym typeface="Symbol" panose="05050102010706020507" pitchFamily="18" charset="2"/>
              </a:rPr>
              <a:t>1 =  9 - 8x1 ----  (9)</a:t>
            </a:r>
          </a:p>
          <a:p>
            <a:pPr marL="400050" lvl="1" indent="0">
              <a:buNone/>
              <a:defRPr/>
            </a:pPr>
            <a:r>
              <a:rPr lang="en-US" altLang="zh-CN" sz="2200" dirty="0">
                <a:ea typeface="SimSun" panose="02010600030101010101" pitchFamily="2" charset="-122"/>
                <a:sym typeface="Symbol" panose="05050102010706020507" pitchFamily="18" charset="2"/>
              </a:rPr>
              <a:t>Work backwards, we get </a:t>
            </a:r>
          </a:p>
          <a:p>
            <a:pPr marL="400050" lvl="1" indent="0">
              <a:buNone/>
              <a:defRPr/>
            </a:pPr>
            <a:r>
              <a:rPr lang="en-US" altLang="zh-CN" sz="2200" dirty="0">
                <a:ea typeface="SimSun" panose="02010600030101010101" pitchFamily="2" charset="-122"/>
                <a:sym typeface="Symbol" panose="05050102010706020507" pitchFamily="18" charset="2"/>
              </a:rPr>
              <a:t>          1     = 9 - 8x1          ---    from (9)</a:t>
            </a:r>
          </a:p>
          <a:p>
            <a:pPr marL="400050" lvl="1" indent="0">
              <a:buNone/>
              <a:defRPr/>
            </a:pPr>
            <a:r>
              <a:rPr lang="en-US" altLang="zh-CN" sz="2200" dirty="0">
                <a:ea typeface="SimSun" panose="02010600030101010101" pitchFamily="2" charset="-122"/>
                <a:sym typeface="Symbol" panose="05050102010706020507" pitchFamily="18" charset="2"/>
              </a:rPr>
              <a:t>                 = 9 – (17 – 9 x1 ) x1 = – 17 + 9x2 ---- from (8)</a:t>
            </a:r>
          </a:p>
          <a:p>
            <a:pPr marL="400050" lvl="1" indent="0">
              <a:buNone/>
              <a:defRPr/>
            </a:pPr>
            <a:r>
              <a:rPr lang="en-US" altLang="zh-CN" sz="2200" dirty="0">
                <a:ea typeface="SimSun" panose="02010600030101010101" pitchFamily="2" charset="-122"/>
                <a:sym typeface="Symbol" panose="05050102010706020507" pitchFamily="18" charset="2"/>
              </a:rPr>
              <a:t>	         =  -17 + (43 – 17x2)x2  = 43x2 – 17x5    --- from (7)</a:t>
            </a:r>
          </a:p>
          <a:p>
            <a:pPr marL="400050" lvl="1" indent="0">
              <a:buNone/>
              <a:defRPr/>
            </a:pPr>
            <a:r>
              <a:rPr lang="en-US" altLang="zh-CN" sz="2200" dirty="0">
                <a:ea typeface="SimSun" panose="02010600030101010101" pitchFamily="2" charset="-122"/>
                <a:sym typeface="Symbol" panose="05050102010706020507" pitchFamily="18" charset="2"/>
              </a:rPr>
              <a:t>                =  43x2 – (60 – 43x1)x5        ---- from (6)</a:t>
            </a:r>
          </a:p>
          <a:p>
            <a:pPr marL="400050" lvl="1" indent="0">
              <a:buNone/>
              <a:defRPr/>
            </a:pPr>
            <a:r>
              <a:rPr lang="en-US" altLang="zh-CN" sz="2200" dirty="0">
                <a:ea typeface="SimSun" panose="02010600030101010101" pitchFamily="2" charset="-122"/>
                <a:sym typeface="Symbol" panose="05050102010706020507" pitchFamily="18" charset="2"/>
              </a:rPr>
              <a:t>                = -60x5 + 43x7</a:t>
            </a:r>
          </a:p>
          <a:p>
            <a:pPr marL="400050" lvl="1" indent="0">
              <a:buNone/>
              <a:defRPr/>
            </a:pPr>
            <a:r>
              <a:rPr lang="en-US" altLang="zh-CN" sz="2200" dirty="0">
                <a:ea typeface="SimSun" panose="02010600030101010101" pitchFamily="2" charset="-122"/>
                <a:sym typeface="Symbol" panose="05050102010706020507" pitchFamily="18" charset="2"/>
              </a:rPr>
              <a:t>                = </a:t>
            </a:r>
            <a:r>
              <a:rPr lang="en-US" altLang="zh-CN" sz="2200" b="1" dirty="0">
                <a:solidFill>
                  <a:srgbClr val="0070C0"/>
                </a:solidFill>
                <a:ea typeface="SimSun" panose="02010600030101010101" pitchFamily="2" charset="-122"/>
                <a:sym typeface="Symbol" panose="05050102010706020507" pitchFamily="18" charset="2"/>
              </a:rPr>
              <a:t>7</a:t>
            </a:r>
            <a:r>
              <a:rPr lang="en-US" altLang="zh-CN" sz="2200" dirty="0">
                <a:ea typeface="SimSun" panose="02010600030101010101" pitchFamily="2" charset="-122"/>
                <a:sym typeface="Symbol" panose="05050102010706020507" pitchFamily="18" charset="2"/>
              </a:rPr>
              <a:t>x43 – 5x60 </a:t>
            </a:r>
          </a:p>
          <a:p>
            <a:pPr marL="400050" lvl="1" indent="0">
              <a:buNone/>
              <a:defRPr/>
            </a:pPr>
            <a:r>
              <a:rPr lang="en-US" altLang="zh-CN" sz="2200" dirty="0">
                <a:ea typeface="SimSun" panose="02010600030101010101" pitchFamily="2" charset="-122"/>
                <a:sym typeface="Symbol" panose="05050102010706020507" pitchFamily="18" charset="2"/>
              </a:rPr>
              <a:t>Therefore, 7 is the inverse of 43 modulo 60</a:t>
            </a:r>
          </a:p>
          <a:p>
            <a:pPr marL="400050" lvl="1" indent="0">
              <a:buNone/>
              <a:defRPr/>
            </a:pPr>
            <a:endParaRPr lang="en-US" altLang="zh-CN" sz="2000" dirty="0">
              <a:ea typeface="SimSun"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circle(in)">
                                      <p:cBhvr>
                                        <p:cTn id="7" dur="20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circle(in)">
                                      <p:cBhvr>
                                        <p:cTn id="12" dur="20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circle(in)">
                                      <p:cBhvr>
                                        <p:cTn id="17" dur="20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circle(in)">
                                      <p:cBhvr>
                                        <p:cTn id="22" dur="2000"/>
                                        <p:tgtEl>
                                          <p:spTgt spid="439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circle(in)">
                                      <p:cBhvr>
                                        <p:cTn id="27" dur="2000"/>
                                        <p:tgtEl>
                                          <p:spTgt spid="439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circle(in)">
                                      <p:cBhvr>
                                        <p:cTn id="32" dur="2000"/>
                                        <p:tgtEl>
                                          <p:spTgt spid="439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circle(in)">
                                      <p:cBhvr>
                                        <p:cTn id="37" dur="2000"/>
                                        <p:tgtEl>
                                          <p:spTgt spid="439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39299">
                                            <p:txEl>
                                              <p:pRg st="7" end="7"/>
                                            </p:txEl>
                                          </p:spTgt>
                                        </p:tgtEl>
                                        <p:attrNameLst>
                                          <p:attrName>style.visibility</p:attrName>
                                        </p:attrNameLst>
                                      </p:cBhvr>
                                      <p:to>
                                        <p:strVal val="visible"/>
                                      </p:to>
                                    </p:set>
                                    <p:animEffect transition="in" filter="circle(in)">
                                      <p:cBhvr>
                                        <p:cTn id="42" dur="2000"/>
                                        <p:tgtEl>
                                          <p:spTgt spid="4392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39299">
                                            <p:txEl>
                                              <p:pRg st="8" end="8"/>
                                            </p:txEl>
                                          </p:spTgt>
                                        </p:tgtEl>
                                        <p:attrNameLst>
                                          <p:attrName>style.visibility</p:attrName>
                                        </p:attrNameLst>
                                      </p:cBhvr>
                                      <p:to>
                                        <p:strVal val="visible"/>
                                      </p:to>
                                    </p:set>
                                    <p:animEffect transition="in" filter="circle(in)">
                                      <p:cBhvr>
                                        <p:cTn id="47" dur="2000"/>
                                        <p:tgtEl>
                                          <p:spTgt spid="4392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439299">
                                            <p:txEl>
                                              <p:pRg st="9" end="9"/>
                                            </p:txEl>
                                          </p:spTgt>
                                        </p:tgtEl>
                                        <p:attrNameLst>
                                          <p:attrName>style.visibility</p:attrName>
                                        </p:attrNameLst>
                                      </p:cBhvr>
                                      <p:to>
                                        <p:strVal val="visible"/>
                                      </p:to>
                                    </p:set>
                                    <p:animEffect transition="in" filter="circle(in)">
                                      <p:cBhvr>
                                        <p:cTn id="52" dur="2000"/>
                                        <p:tgtEl>
                                          <p:spTgt spid="4392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39299">
                                            <p:txEl>
                                              <p:pRg st="10" end="10"/>
                                            </p:txEl>
                                          </p:spTgt>
                                        </p:tgtEl>
                                        <p:attrNameLst>
                                          <p:attrName>style.visibility</p:attrName>
                                        </p:attrNameLst>
                                      </p:cBhvr>
                                      <p:to>
                                        <p:strVal val="visible"/>
                                      </p:to>
                                    </p:set>
                                    <p:animEffect transition="in" filter="circle(in)">
                                      <p:cBhvr>
                                        <p:cTn id="57" dur="2000"/>
                                        <p:tgtEl>
                                          <p:spTgt spid="43929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439299">
                                            <p:txEl>
                                              <p:pRg st="11" end="11"/>
                                            </p:txEl>
                                          </p:spTgt>
                                        </p:tgtEl>
                                        <p:attrNameLst>
                                          <p:attrName>style.visibility</p:attrName>
                                        </p:attrNameLst>
                                      </p:cBhvr>
                                      <p:to>
                                        <p:strVal val="visible"/>
                                      </p:to>
                                    </p:set>
                                    <p:animEffect transition="in" filter="circle(in)">
                                      <p:cBhvr>
                                        <p:cTn id="62" dur="2000"/>
                                        <p:tgtEl>
                                          <p:spTgt spid="43929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439299">
                                            <p:txEl>
                                              <p:pRg st="12" end="12"/>
                                            </p:txEl>
                                          </p:spTgt>
                                        </p:tgtEl>
                                        <p:attrNameLst>
                                          <p:attrName>style.visibility</p:attrName>
                                        </p:attrNameLst>
                                      </p:cBhvr>
                                      <p:to>
                                        <p:strVal val="visible"/>
                                      </p:to>
                                    </p:set>
                                    <p:animEffect transition="in" filter="circle(in)">
                                      <p:cBhvr>
                                        <p:cTn id="67" dur="2000"/>
                                        <p:tgtEl>
                                          <p:spTgt spid="43929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439299">
                                            <p:txEl>
                                              <p:pRg st="13" end="13"/>
                                            </p:txEl>
                                          </p:spTgt>
                                        </p:tgtEl>
                                        <p:attrNameLst>
                                          <p:attrName>style.visibility</p:attrName>
                                        </p:attrNameLst>
                                      </p:cBhvr>
                                      <p:to>
                                        <p:strVal val="visible"/>
                                      </p:to>
                                    </p:set>
                                    <p:animEffect transition="in" filter="circle(in)">
                                      <p:cBhvr>
                                        <p:cTn id="72" dur="2000"/>
                                        <p:tgtEl>
                                          <p:spTgt spid="4392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928B15FD-7DD7-4940-AA13-C96B2E6170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ACFCA73-4346-4A62-9E4E-A7DED609D454}" type="slidenum">
              <a:rPr lang="en-GB" altLang="en-US" sz="1400">
                <a:latin typeface="Arial" panose="020B0604020202020204" pitchFamily="34" charset="0"/>
                <a:cs typeface="Arial" panose="020B0604020202020204" pitchFamily="34" charset="0"/>
              </a:rPr>
              <a:pPr>
                <a:spcBef>
                  <a:spcPct val="0"/>
                </a:spcBef>
                <a:buFontTx/>
                <a:buNone/>
              </a:pPr>
              <a:t>19</a:t>
            </a:fld>
            <a:endParaRPr lang="en-GB" altLang="en-US" sz="1400">
              <a:latin typeface="Arial" panose="020B0604020202020204" pitchFamily="34" charset="0"/>
              <a:cs typeface="Arial" panose="020B0604020202020204" pitchFamily="34" charset="0"/>
            </a:endParaRPr>
          </a:p>
        </p:txBody>
      </p:sp>
      <p:sp>
        <p:nvSpPr>
          <p:cNvPr id="29699" name="Rectangle 2">
            <a:extLst>
              <a:ext uri="{FF2B5EF4-FFF2-40B4-BE49-F238E27FC236}">
                <a16:creationId xmlns:a16="http://schemas.microsoft.com/office/drawing/2014/main" id="{ADEB14DF-D01F-47E8-AE4F-8B15F6A19CB1}"/>
              </a:ext>
            </a:extLst>
          </p:cNvPr>
          <p:cNvSpPr>
            <a:spLocks noGrp="1" noChangeArrowheads="1"/>
          </p:cNvSpPr>
          <p:nvPr>
            <p:ph type="title"/>
          </p:nvPr>
        </p:nvSpPr>
        <p:spPr>
          <a:xfrm>
            <a:off x="1981200" y="281501"/>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Lemma 2</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29700" name="Rectangle 3">
            <a:extLst>
              <a:ext uri="{FF2B5EF4-FFF2-40B4-BE49-F238E27FC236}">
                <a16:creationId xmlns:a16="http://schemas.microsoft.com/office/drawing/2014/main" id="{E7522580-CD74-4706-9B8E-CDC832E68952}"/>
              </a:ext>
            </a:extLst>
          </p:cNvPr>
          <p:cNvSpPr>
            <a:spLocks noGrp="1" noChangeArrowheads="1"/>
          </p:cNvSpPr>
          <p:nvPr>
            <p:ph type="body" idx="1"/>
          </p:nvPr>
        </p:nvSpPr>
        <p:spPr>
          <a:xfrm>
            <a:off x="1553688" y="1424501"/>
            <a:ext cx="8229600" cy="1754985"/>
          </a:xfrm>
        </p:spPr>
        <p:txBody>
          <a:bodyPr/>
          <a:lstStyle/>
          <a:p>
            <a:pPr marL="0" indent="0">
              <a:buNone/>
            </a:pPr>
            <a:r>
              <a:rPr lang="en-US" altLang="en-US" sz="2400" dirty="0">
                <a:sym typeface="Symbol" panose="05050102010706020507" pitchFamily="18" charset="2"/>
              </a:rPr>
              <a:t>Let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zh-CN" sz="2400" dirty="0">
                <a:ea typeface="SimSun" panose="02010600030101010101" pitchFamily="2" charset="-122"/>
                <a:sym typeface="Symbol" panose="05050102010706020507" pitchFamily="18" charset="2"/>
              </a:rPr>
              <a:t>ℕ. </a:t>
            </a:r>
          </a:p>
          <a:p>
            <a:pPr marL="0" indent="0">
              <a:buNone/>
            </a:pPr>
            <a:r>
              <a:rPr lang="en-US" altLang="zh-CN" sz="2400" dirty="0">
                <a:ea typeface="SimSun" panose="02010600030101010101" pitchFamily="2" charset="-122"/>
                <a:sym typeface="Symbol" panose="05050102010706020507" pitchFamily="18" charset="2"/>
              </a:rPr>
              <a:t>If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ℤ, then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is congruent (modulo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to exactly one element in {0, 1, 2, …, </a:t>
            </a:r>
            <a:r>
              <a:rPr lang="en-US" altLang="zh-CN" sz="2400" i="1" dirty="0">
                <a:ea typeface="SimSun" panose="02010600030101010101" pitchFamily="2" charset="-122"/>
                <a:sym typeface="Symbol" panose="05050102010706020507" pitchFamily="18" charset="2"/>
              </a:rPr>
              <a:t>n </a:t>
            </a:r>
            <a:r>
              <a:rPr lang="en-US" altLang="zh-CN" sz="2400" dirty="0">
                <a:ea typeface="SimSun" panose="02010600030101010101" pitchFamily="2" charset="-122"/>
                <a:sym typeface="Symbol" panose="05050102010706020507" pitchFamily="18" charset="2"/>
              </a:rPr>
              <a:t>– 1}.</a:t>
            </a:r>
            <a:endParaRPr lang="en-GB" altLang="en-US" sz="2400" dirty="0">
              <a:sym typeface="Symbol" panose="05050102010706020507" pitchFamily="18" charset="2"/>
            </a:endParaRPr>
          </a:p>
        </p:txBody>
      </p:sp>
      <p:sp>
        <p:nvSpPr>
          <p:cNvPr id="6" name="Rectangle 2">
            <a:extLst>
              <a:ext uri="{FF2B5EF4-FFF2-40B4-BE49-F238E27FC236}">
                <a16:creationId xmlns:a16="http://schemas.microsoft.com/office/drawing/2014/main" id="{2728F0EE-5D38-4272-B1CE-718D77E2F0E0}"/>
              </a:ext>
            </a:extLst>
          </p:cNvPr>
          <p:cNvSpPr txBox="1">
            <a:spLocks noChangeArrowheads="1"/>
          </p:cNvSpPr>
          <p:nvPr/>
        </p:nvSpPr>
        <p:spPr>
          <a:xfrm>
            <a:off x="1553688" y="3492226"/>
            <a:ext cx="8229600" cy="544688"/>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800" dirty="0">
                <a:latin typeface="Times New Roman" panose="02020603050405020304" pitchFamily="18" charset="0"/>
                <a:cs typeface="Times New Roman" panose="02020603050405020304" pitchFamily="18" charset="0"/>
              </a:rPr>
              <a:t>Note to Lemma 2:</a:t>
            </a:r>
            <a:endParaRPr lang="en-GB" altLang="en-US" sz="28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58945062-F912-4597-BFEA-56BFB30E6833}"/>
              </a:ext>
            </a:extLst>
          </p:cNvPr>
          <p:cNvSpPr txBox="1">
            <a:spLocks noChangeArrowheads="1"/>
          </p:cNvSpPr>
          <p:nvPr/>
        </p:nvSpPr>
        <p:spPr>
          <a:xfrm>
            <a:off x="1553688" y="4237243"/>
            <a:ext cx="8229600" cy="21590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ea typeface="SimSun" panose="02010600030101010101" pitchFamily="2" charset="-122"/>
                <a:sym typeface="Symbol" panose="05050102010706020507" pitchFamily="18" charset="2"/>
              </a:rPr>
              <a:t>This Lemma is important as it allows us to group integers according to their remainder after dividing by a given number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ℕ. This introduces the concept of congruence classes.</a:t>
            </a:r>
            <a:endParaRPr lang="en-US" altLang="en-US" sz="2400" dirty="0">
              <a:ea typeface="ＭＳ 明朝" panose="02020609040205080304" pitchFamily="49" charset="-128"/>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5CB40F4B-16B0-48A0-991C-6E3A785884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3D2B87-FC94-4B06-B50E-7DBFB6C16D6E}" type="slidenum">
              <a:rPr lang="en-GB" altLang="en-US" sz="1400">
                <a:latin typeface="Arial" panose="020B0604020202020204" pitchFamily="34" charset="0"/>
                <a:cs typeface="Arial" panose="020B0604020202020204" pitchFamily="34" charset="0"/>
              </a:rPr>
              <a:pPr>
                <a:spcBef>
                  <a:spcPct val="0"/>
                </a:spcBef>
                <a:buFontTx/>
                <a:buNone/>
              </a:pPr>
              <a:t>2</a:t>
            </a:fld>
            <a:endParaRPr lang="en-GB" altLang="en-US" sz="1400" dirty="0">
              <a:latin typeface="Arial" panose="020B0604020202020204" pitchFamily="34" charset="0"/>
              <a:cs typeface="Arial" panose="020B0604020202020204" pitchFamily="34" charset="0"/>
            </a:endParaRPr>
          </a:p>
        </p:txBody>
      </p:sp>
      <p:sp>
        <p:nvSpPr>
          <p:cNvPr id="5123" name="Rectangle 2">
            <a:extLst>
              <a:ext uri="{FF2B5EF4-FFF2-40B4-BE49-F238E27FC236}">
                <a16:creationId xmlns:a16="http://schemas.microsoft.com/office/drawing/2014/main" id="{E820B05F-F34B-49BA-8165-5BF976B6832B}"/>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OBJECTIVES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81F91EC5-69B9-4B46-8DB6-CEA83879CCCD}"/>
              </a:ext>
            </a:extLst>
          </p:cNvPr>
          <p:cNvSpPr>
            <a:spLocks noGrp="1" noChangeArrowheads="1"/>
          </p:cNvSpPr>
          <p:nvPr>
            <p:ph type="body" idx="1"/>
          </p:nvPr>
        </p:nvSpPr>
        <p:spPr/>
        <p:txBody>
          <a:bodyPr>
            <a:normAutofit/>
          </a:bodyPr>
          <a:lstStyle/>
          <a:p>
            <a:pPr eaLnBrk="1" hangingPunct="1"/>
            <a:r>
              <a:rPr lang="en-US" altLang="en-US" dirty="0"/>
              <a:t>Understand the concept of Congruence Modulo </a:t>
            </a:r>
            <a:r>
              <a:rPr lang="en-US" altLang="en-US" i="1" dirty="0"/>
              <a:t>n</a:t>
            </a:r>
            <a:r>
              <a:rPr lang="en-US" altLang="en-US" dirty="0"/>
              <a:t>.</a:t>
            </a:r>
          </a:p>
          <a:p>
            <a:pPr eaLnBrk="1" hangingPunct="1"/>
            <a:r>
              <a:rPr lang="en-US" altLang="en-US" dirty="0"/>
              <a:t>Apply the arithmetic of Congruences.</a:t>
            </a:r>
          </a:p>
          <a:p>
            <a:pPr eaLnBrk="1" hangingPunct="1"/>
            <a:r>
              <a:rPr lang="en-US" altLang="en-US" dirty="0"/>
              <a:t>Method for finding Modular Exponentiation for large exponents.</a:t>
            </a:r>
          </a:p>
          <a:p>
            <a:pPr eaLnBrk="1" hangingPunct="1"/>
            <a:r>
              <a:rPr lang="en-US" altLang="en-US" dirty="0"/>
              <a:t>Method for finding modular multiplicative inverse. </a:t>
            </a:r>
          </a:p>
          <a:p>
            <a:pPr eaLnBrk="1" hangingPunct="1"/>
            <a:r>
              <a:rPr lang="en-US" altLang="en-US" dirty="0"/>
              <a:t>Know the Classes of Congruence Modulo </a:t>
            </a:r>
            <a:r>
              <a:rPr lang="en-US" altLang="en-US" i="1" dirty="0"/>
              <a:t>n</a:t>
            </a:r>
            <a:r>
              <a:rPr lang="en-US" altLang="en-US" dirty="0"/>
              <a:t>.</a:t>
            </a:r>
          </a:p>
          <a:p>
            <a:pPr eaLnBrk="1" hangingPunct="1"/>
            <a:r>
              <a:rPr lang="en-US" altLang="en-US" dirty="0"/>
              <a:t>Know the Complete Set of Congruence Classes </a:t>
            </a:r>
            <a:r>
              <a:rPr lang="en-US" altLang="zh-CN" dirty="0" err="1">
                <a:ea typeface="MS PMincho" panose="02020600040205080304" pitchFamily="18" charset="-128"/>
              </a:rPr>
              <a:t>ℤ</a:t>
            </a:r>
            <a:r>
              <a:rPr lang="en-US" altLang="zh-CN" b="1" i="1" baseline="-25000" dirty="0" err="1">
                <a:ea typeface="SimSun" panose="02010600030101010101" pitchFamily="2" charset="-122"/>
              </a:rPr>
              <a:t>n</a:t>
            </a:r>
            <a:r>
              <a:rPr lang="en-US" altLang="en-US" dirty="0"/>
              <a:t>.</a:t>
            </a:r>
          </a:p>
          <a:p>
            <a:pPr eaLnBrk="1" hangingPunct="1"/>
            <a:r>
              <a:rPr lang="en-US" altLang="en-US" dirty="0"/>
              <a:t>RSA Cryptography</a:t>
            </a:r>
            <a:r>
              <a:rPr lang="en-US" altLang="zh-CN" dirty="0">
                <a:ea typeface="SimSun" panose="02010600030101010101" pitchFamily="2" charset="-122"/>
              </a:rPr>
              <a:t>.</a:t>
            </a:r>
            <a:endParaRPr lang="en-US" altLang="en-US" dirty="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in)">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ox(in)">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ox(in)">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box(in)">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546AC33B-BECE-448D-A25D-FB55F2892E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1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1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cs typeface="Arial" panose="020B0604020202020204" pitchFamily="34" charset="0"/>
              </a:defRPr>
            </a:lvl9pPr>
          </a:lstStyle>
          <a:p>
            <a:pPr>
              <a:spcBef>
                <a:spcPct val="0"/>
              </a:spcBef>
              <a:buFontTx/>
              <a:buNone/>
            </a:pPr>
            <a:fld id="{106A8A94-3291-45F0-8EBB-795BF2346B00}" type="slidenum">
              <a:rPr lang="en-GB" altLang="en-US" sz="1400">
                <a:latin typeface="Arial" panose="020B0604020202020204" pitchFamily="34" charset="0"/>
                <a:cs typeface="Arial" panose="020B0604020202020204" pitchFamily="34" charset="0"/>
              </a:rPr>
              <a:pPr>
                <a:spcBef>
                  <a:spcPct val="0"/>
                </a:spcBef>
                <a:buFontTx/>
                <a:buNone/>
              </a:pPr>
              <a:t>20</a:t>
            </a:fld>
            <a:endParaRPr lang="en-GB" altLang="en-US" sz="1400">
              <a:latin typeface="Arial" panose="020B0604020202020204" pitchFamily="34" charset="0"/>
              <a:cs typeface="Arial" panose="020B0604020202020204" pitchFamily="34" charset="0"/>
            </a:endParaRPr>
          </a:p>
        </p:txBody>
      </p:sp>
      <p:sp>
        <p:nvSpPr>
          <p:cNvPr id="46083" name="Rectangle 2">
            <a:extLst>
              <a:ext uri="{FF2B5EF4-FFF2-40B4-BE49-F238E27FC236}">
                <a16:creationId xmlns:a16="http://schemas.microsoft.com/office/drawing/2014/main" id="{A15DA1B9-1FF0-4D62-A2C6-F1EA9E0A712A}"/>
              </a:ext>
            </a:extLst>
          </p:cNvPr>
          <p:cNvSpPr>
            <a:spLocks noGrp="1" noChangeArrowheads="1"/>
          </p:cNvSpPr>
          <p:nvPr>
            <p:ph type="title"/>
          </p:nvPr>
        </p:nvSpPr>
        <p:spPr>
          <a:xfrm>
            <a:off x="1614109" y="136525"/>
            <a:ext cx="8963783" cy="985838"/>
          </a:xfrm>
        </p:spPr>
        <p:txBody>
          <a:bodyPr>
            <a:normAutofit fontScale="90000"/>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Congruence Modulo Relation: </a:t>
            </a:r>
            <a:br>
              <a:rPr lang="en-US" altLang="en-US" sz="3600" b="1" dirty="0">
                <a:solidFill>
                  <a:schemeClr val="folHlink"/>
                </a:solidFill>
                <a:latin typeface="Times New Roman" panose="02020603050405020304" pitchFamily="18" charset="0"/>
                <a:cs typeface="Times New Roman" panose="02020603050405020304" pitchFamily="18" charset="0"/>
              </a:rPr>
            </a:br>
            <a:r>
              <a:rPr lang="en-US" altLang="en-US" sz="3600" b="1" dirty="0">
                <a:solidFill>
                  <a:schemeClr val="folHlink"/>
                </a:solidFill>
                <a:latin typeface="Times New Roman" panose="02020603050405020304" pitchFamily="18" charset="0"/>
                <a:cs typeface="Times New Roman" panose="02020603050405020304" pitchFamily="18" charset="0"/>
              </a:rPr>
              <a:t>An Equivalence Relation</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50563" name="Rectangle 3">
            <a:extLst>
              <a:ext uri="{FF2B5EF4-FFF2-40B4-BE49-F238E27FC236}">
                <a16:creationId xmlns:a16="http://schemas.microsoft.com/office/drawing/2014/main" id="{F63B234F-D5ED-4843-BC5B-BA602FC9F90E}"/>
              </a:ext>
            </a:extLst>
          </p:cNvPr>
          <p:cNvSpPr>
            <a:spLocks noGrp="1" noChangeArrowheads="1"/>
          </p:cNvSpPr>
          <p:nvPr>
            <p:ph type="body" idx="1"/>
          </p:nvPr>
        </p:nvSpPr>
        <p:spPr>
          <a:xfrm>
            <a:off x="1336129" y="1511132"/>
            <a:ext cx="8963783" cy="4390903"/>
          </a:xfrm>
        </p:spPr>
        <p:txBody>
          <a:bodyPr>
            <a:normAutofit fontScale="92500" lnSpcReduction="10000"/>
          </a:bodyPr>
          <a:lstStyle/>
          <a:p>
            <a:pPr marL="0" indent="0">
              <a:spcAft>
                <a:spcPts val="3600"/>
              </a:spcAft>
              <a:buNone/>
            </a:pPr>
            <a:r>
              <a:rPr lang="en-US" altLang="en-US" dirty="0">
                <a:sym typeface="Symbol" panose="05050102010706020507" pitchFamily="18" charset="2"/>
              </a:rPr>
              <a:t>Let </a:t>
            </a:r>
            <a:r>
              <a:rPr lang="en-US" altLang="en-US" i="1" dirty="0">
                <a:sym typeface="Symbol" panose="05050102010706020507" pitchFamily="18" charset="2"/>
              </a:rPr>
              <a:t>n</a:t>
            </a:r>
            <a:r>
              <a:rPr lang="en-US" altLang="en-US" dirty="0">
                <a:sym typeface="Symbol" panose="05050102010706020507" pitchFamily="18" charset="2"/>
              </a:rPr>
              <a:t>  ℕ. The </a:t>
            </a:r>
            <a:r>
              <a:rPr lang="en-US" altLang="en-US" b="1" dirty="0">
                <a:sym typeface="Symbol" panose="05050102010706020507" pitchFamily="18" charset="2"/>
              </a:rPr>
              <a:t>congruence modulo n </a:t>
            </a:r>
            <a:r>
              <a:rPr lang="en-US" altLang="en-US" dirty="0">
                <a:sym typeface="Symbol" panose="05050102010706020507" pitchFamily="18" charset="2"/>
              </a:rPr>
              <a:t>relation </a:t>
            </a:r>
            <a:r>
              <a:rPr lang="en-US" altLang="en-US" i="1" dirty="0">
                <a:sym typeface="Symbol" panose="05050102010706020507" pitchFamily="18" charset="2"/>
              </a:rPr>
              <a:t>R </a:t>
            </a:r>
            <a:r>
              <a:rPr lang="en-US" altLang="en-US" dirty="0">
                <a:sym typeface="Symbol" panose="05050102010706020507" pitchFamily="18" charset="2"/>
              </a:rPr>
              <a:t>on </a:t>
            </a:r>
            <a:r>
              <a:rPr lang="en-US" altLang="en-US" dirty="0">
                <a:ea typeface="ＭＳ 明朝" panose="02020609040205080304" pitchFamily="49" charset="-128"/>
              </a:rPr>
              <a:t>ℤ </a:t>
            </a:r>
            <a:r>
              <a:rPr lang="en-US" altLang="en-US" dirty="0">
                <a:sym typeface="Symbol" panose="05050102010706020507" pitchFamily="18" charset="2"/>
              </a:rPr>
              <a:t>is defined as follows:</a:t>
            </a:r>
          </a:p>
          <a:p>
            <a:pPr marL="0" indent="0">
              <a:spcAft>
                <a:spcPts val="3600"/>
              </a:spcAft>
              <a:buNone/>
            </a:pPr>
            <a:r>
              <a:rPr lang="en-US" altLang="en-US" i="1" dirty="0">
                <a:sym typeface="Symbol" panose="05050102010706020507" pitchFamily="18" charset="2"/>
              </a:rPr>
              <a:t>		R</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b</a:t>
            </a:r>
            <a:r>
              <a:rPr lang="en-US" altLang="en-US" dirty="0">
                <a:sym typeface="Symbol" panose="05050102010706020507" pitchFamily="18" charset="2"/>
              </a:rPr>
              <a:t> (mod </a:t>
            </a:r>
            <a:r>
              <a:rPr lang="en-US" altLang="en-US" i="1" dirty="0">
                <a:sym typeface="Symbol" panose="05050102010706020507" pitchFamily="18" charset="2"/>
              </a:rPr>
              <a:t>n</a:t>
            </a:r>
            <a:r>
              <a:rPr lang="en-US" altLang="en-US" dirty="0">
                <a:sym typeface="Symbol" panose="05050102010706020507" pitchFamily="18" charset="2"/>
              </a:rPr>
              <a:t>)}</a:t>
            </a:r>
          </a:p>
          <a:p>
            <a:pPr marL="0" indent="0">
              <a:spcAft>
                <a:spcPts val="3600"/>
              </a:spcAft>
              <a:buNone/>
            </a:pPr>
            <a:r>
              <a:rPr lang="en-US" altLang="en-US" dirty="0">
                <a:sym typeface="Symbol" panose="05050102010706020507" pitchFamily="18" charset="2"/>
              </a:rPr>
              <a:t>This relation is an equivalence relation. </a:t>
            </a:r>
          </a:p>
          <a:p>
            <a:pPr marL="0" indent="0">
              <a:spcAft>
                <a:spcPts val="3600"/>
              </a:spcAft>
              <a:buNone/>
            </a:pPr>
            <a:r>
              <a:rPr lang="en-US" altLang="en-US" dirty="0">
                <a:sym typeface="Symbol" panose="05050102010706020507" pitchFamily="18" charset="2"/>
              </a:rPr>
              <a:t>We will prove this in Tutorial 4.</a:t>
            </a:r>
          </a:p>
          <a:p>
            <a:pPr marL="0" indent="0">
              <a:buNone/>
            </a:pPr>
            <a:r>
              <a:rPr lang="en-US" altLang="en-US" dirty="0">
                <a:sym typeface="Symbol" panose="05050102010706020507" pitchFamily="18" charset="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21A16BB6-3094-4CFA-982F-CD5A4688DE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AAE88D-A977-4484-9194-CE8E63EDD790}" type="slidenum">
              <a:rPr lang="en-GB" altLang="en-US" sz="1400">
                <a:latin typeface="Arial" panose="020B0604020202020204" pitchFamily="34" charset="0"/>
                <a:cs typeface="Arial" panose="020B0604020202020204" pitchFamily="34" charset="0"/>
              </a:rPr>
              <a:pPr>
                <a:spcBef>
                  <a:spcPct val="0"/>
                </a:spcBef>
                <a:buFontTx/>
                <a:buNone/>
              </a:pPr>
              <a:t>21</a:t>
            </a:fld>
            <a:endParaRPr lang="en-GB" altLang="en-US" sz="1400">
              <a:latin typeface="Arial" panose="020B0604020202020204" pitchFamily="34" charset="0"/>
              <a:cs typeface="Arial" panose="020B0604020202020204" pitchFamily="34" charset="0"/>
            </a:endParaRPr>
          </a:p>
        </p:txBody>
      </p:sp>
      <p:sp>
        <p:nvSpPr>
          <p:cNvPr id="32771" name="Rectangle 2">
            <a:extLst>
              <a:ext uri="{FF2B5EF4-FFF2-40B4-BE49-F238E27FC236}">
                <a16:creationId xmlns:a16="http://schemas.microsoft.com/office/drawing/2014/main" id="{2C5FEB5E-9CDC-419A-B870-3756BBD4B5C8}"/>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Congruence Class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2772" name="Rectangle 3">
            <a:extLst>
              <a:ext uri="{FF2B5EF4-FFF2-40B4-BE49-F238E27FC236}">
                <a16:creationId xmlns:a16="http://schemas.microsoft.com/office/drawing/2014/main" id="{9C7F6C0C-A7B9-4E5A-8099-B6698AB29055}"/>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Let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zh-CN" sz="2400" dirty="0">
                <a:ea typeface="SimSun" panose="02010600030101010101" pitchFamily="2" charset="-122"/>
                <a:sym typeface="Symbol" panose="05050102010706020507" pitchFamily="18" charset="2"/>
              </a:rPr>
              <a:t>ℕ and </a:t>
            </a:r>
            <a:r>
              <a:rPr lang="en-US" altLang="zh-CN" sz="2400" i="1" dirty="0">
                <a:ea typeface="SimSun" panose="02010600030101010101" pitchFamily="2" charset="-122"/>
                <a:sym typeface="Symbol" panose="05050102010706020507" pitchFamily="18" charset="2"/>
              </a:rPr>
              <a:t>s</a:t>
            </a:r>
            <a:r>
              <a:rPr lang="en-US" altLang="zh-CN" sz="2400" dirty="0">
                <a:ea typeface="SimSun" panose="02010600030101010101" pitchFamily="2" charset="-122"/>
                <a:sym typeface="Symbol" panose="05050102010706020507" pitchFamily="18" charset="2"/>
              </a:rPr>
              <a:t>  ℤ.</a:t>
            </a:r>
          </a:p>
          <a:p>
            <a:pPr marL="0" indent="0">
              <a:buNone/>
            </a:pPr>
            <a:r>
              <a:rPr lang="en-US" altLang="zh-CN" sz="2400" dirty="0">
                <a:ea typeface="SimSun" panose="02010600030101010101" pitchFamily="2" charset="-122"/>
                <a:sym typeface="Symbol" panose="05050102010706020507" pitchFamily="18" charset="2"/>
              </a:rPr>
              <a:t>We define the </a:t>
            </a:r>
            <a:r>
              <a:rPr lang="en-US" altLang="zh-CN" sz="2400" b="1" dirty="0">
                <a:solidFill>
                  <a:schemeClr val="hlink"/>
                </a:solidFill>
                <a:ea typeface="SimSun" panose="02010600030101010101" pitchFamily="2" charset="-122"/>
                <a:sym typeface="Symbol" panose="05050102010706020507" pitchFamily="18" charset="2"/>
              </a:rPr>
              <a:t>congruence class</a:t>
            </a:r>
            <a:r>
              <a:rPr lang="en-US" altLang="zh-CN" sz="2400" dirty="0">
                <a:ea typeface="SimSun" panose="02010600030101010101" pitchFamily="2" charset="-122"/>
                <a:sym typeface="Symbol" panose="05050102010706020507" pitchFamily="18" charset="2"/>
              </a:rPr>
              <a:t> (or </a:t>
            </a:r>
            <a:r>
              <a:rPr lang="en-US" altLang="zh-CN" sz="2400" b="1" dirty="0">
                <a:solidFill>
                  <a:schemeClr val="hlink"/>
                </a:solidFill>
                <a:ea typeface="SimSun" panose="02010600030101010101" pitchFamily="2" charset="-122"/>
                <a:sym typeface="Symbol" panose="05050102010706020507" pitchFamily="18" charset="2"/>
              </a:rPr>
              <a:t>residue class</a:t>
            </a:r>
            <a:r>
              <a:rPr lang="en-US" altLang="zh-CN" sz="2400" dirty="0">
                <a:ea typeface="SimSun" panose="02010600030101010101" pitchFamily="2" charset="-122"/>
                <a:sym typeface="Symbol" panose="05050102010706020507" pitchFamily="18" charset="2"/>
              </a:rPr>
              <a:t>) </a:t>
            </a:r>
            <a:r>
              <a:rPr lang="en-US" altLang="zh-CN" sz="2400" b="1" dirty="0">
                <a:solidFill>
                  <a:schemeClr val="hlink"/>
                </a:solidFill>
                <a:ea typeface="SimSun" panose="02010600030101010101" pitchFamily="2" charset="-122"/>
                <a:sym typeface="Symbol" panose="05050102010706020507" pitchFamily="18" charset="2"/>
              </a:rPr>
              <a:t>of</a:t>
            </a:r>
            <a:r>
              <a:rPr lang="en-US" altLang="zh-CN" sz="2400" dirty="0">
                <a:ea typeface="SimSun" panose="02010600030101010101" pitchFamily="2" charset="-122"/>
                <a:sym typeface="Symbol" panose="05050102010706020507" pitchFamily="18" charset="2"/>
              </a:rPr>
              <a:t> </a:t>
            </a:r>
            <a:r>
              <a:rPr lang="en-US" altLang="zh-CN" sz="2400" b="1" i="1" dirty="0">
                <a:solidFill>
                  <a:schemeClr val="hlink"/>
                </a:solidFill>
                <a:ea typeface="SimSun" panose="02010600030101010101" pitchFamily="2" charset="-122"/>
                <a:sym typeface="Symbol" panose="05050102010706020507" pitchFamily="18" charset="2"/>
              </a:rPr>
              <a:t>s</a:t>
            </a:r>
            <a:r>
              <a:rPr lang="en-US" altLang="zh-CN" sz="2400" b="1" dirty="0">
                <a:solidFill>
                  <a:schemeClr val="hlink"/>
                </a:solidFill>
                <a:ea typeface="SimSun" panose="02010600030101010101" pitchFamily="2" charset="-122"/>
                <a:sym typeface="Symbol" panose="05050102010706020507" pitchFamily="18" charset="2"/>
              </a:rPr>
              <a:t> modulo </a:t>
            </a:r>
            <a:r>
              <a:rPr lang="en-US" altLang="zh-CN" sz="2400" b="1" i="1" dirty="0">
                <a:solidFill>
                  <a:schemeClr val="hlink"/>
                </a:solidFill>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denoted [</a:t>
            </a:r>
            <a:r>
              <a:rPr lang="en-US" altLang="zh-CN" sz="2400" i="1" dirty="0">
                <a:ea typeface="SimSun" panose="02010600030101010101" pitchFamily="2" charset="-122"/>
                <a:sym typeface="Symbol" panose="05050102010706020507" pitchFamily="18" charset="2"/>
              </a:rPr>
              <a:t>s</a:t>
            </a:r>
            <a:r>
              <a:rPr lang="en-US" altLang="zh-CN" sz="2400" dirty="0">
                <a:ea typeface="SimSun" panose="02010600030101010101" pitchFamily="2" charset="-122"/>
                <a:sym typeface="Symbol" panose="05050102010706020507" pitchFamily="18" charset="2"/>
              </a:rPr>
              <a:t>] by</a:t>
            </a:r>
          </a:p>
          <a:p>
            <a:pPr marL="0" indent="0">
              <a:buNone/>
            </a:pP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s</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ℤ: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s</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endParaRPr lang="en-US" altLang="en-US" sz="2400" dirty="0">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54E3C0EC-83FD-42D3-9857-E72ACD39B6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A575D20-1806-48E3-8DBF-53AEE9E5A996}" type="slidenum">
              <a:rPr lang="en-GB" altLang="en-US" sz="1400">
                <a:latin typeface="Arial" panose="020B0604020202020204" pitchFamily="34" charset="0"/>
                <a:cs typeface="Arial" panose="020B0604020202020204" pitchFamily="34" charset="0"/>
              </a:rPr>
              <a:pPr>
                <a:spcBef>
                  <a:spcPct val="0"/>
                </a:spcBef>
                <a:buFontTx/>
                <a:buNone/>
              </a:pPr>
              <a:t>22</a:t>
            </a:fld>
            <a:endParaRPr lang="en-GB" altLang="en-US" sz="1400">
              <a:latin typeface="Arial" panose="020B0604020202020204" pitchFamily="34" charset="0"/>
              <a:cs typeface="Arial" panose="020B0604020202020204" pitchFamily="34" charset="0"/>
            </a:endParaRPr>
          </a:p>
        </p:txBody>
      </p:sp>
      <p:sp>
        <p:nvSpPr>
          <p:cNvPr id="33795" name="Rectangle 2">
            <a:extLst>
              <a:ext uri="{FF2B5EF4-FFF2-40B4-BE49-F238E27FC236}">
                <a16:creationId xmlns:a16="http://schemas.microsoft.com/office/drawing/2014/main" id="{2CF7A33C-26EE-48D0-AF4E-AD439B1939CA}"/>
              </a:ext>
            </a:extLst>
          </p:cNvPr>
          <p:cNvSpPr>
            <a:spLocks noGrp="1" noChangeArrowheads="1"/>
          </p:cNvSpPr>
          <p:nvPr>
            <p:ph type="title"/>
          </p:nvPr>
        </p:nvSpPr>
        <p:spPr>
          <a:xfrm>
            <a:off x="1981200" y="13652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Exercise:</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51587" name="Rectangle 3">
            <a:extLst>
              <a:ext uri="{FF2B5EF4-FFF2-40B4-BE49-F238E27FC236}">
                <a16:creationId xmlns:a16="http://schemas.microsoft.com/office/drawing/2014/main" id="{527A24C1-736D-4F4B-ACAC-990B2A8983EC}"/>
              </a:ext>
            </a:extLst>
          </p:cNvPr>
          <p:cNvSpPr>
            <a:spLocks noGrp="1" noChangeArrowheads="1"/>
          </p:cNvSpPr>
          <p:nvPr>
            <p:ph type="body" idx="1"/>
          </p:nvPr>
        </p:nvSpPr>
        <p:spPr>
          <a:xfrm>
            <a:off x="1981200" y="1279523"/>
            <a:ext cx="8229600" cy="4530725"/>
          </a:xfrm>
        </p:spPr>
        <p:txBody>
          <a:bodyPr/>
          <a:lstStyle/>
          <a:p>
            <a:pPr marL="0" indent="0">
              <a:buNone/>
            </a:pPr>
            <a:r>
              <a:rPr lang="en-US" altLang="zh-CN" sz="2400" dirty="0">
                <a:ea typeface="SimSun" panose="02010600030101010101" pitchFamily="2" charset="-122"/>
              </a:rPr>
              <a:t>1.	Write down 4 elements in the following congruence 	classes if </a:t>
            </a:r>
            <a:r>
              <a:rPr lang="en-US" altLang="zh-CN" sz="2400" i="1" dirty="0">
                <a:ea typeface="SimSun" panose="02010600030101010101" pitchFamily="2" charset="-122"/>
              </a:rPr>
              <a:t>n</a:t>
            </a:r>
            <a:r>
              <a:rPr lang="en-US" altLang="zh-CN" sz="2400" dirty="0">
                <a:ea typeface="SimSun" panose="02010600030101010101" pitchFamily="2" charset="-122"/>
              </a:rPr>
              <a:t> = 4. </a:t>
            </a:r>
          </a:p>
          <a:p>
            <a:pPr marL="0" indent="0">
              <a:buNone/>
            </a:pPr>
            <a:endParaRPr lang="en-US" altLang="zh-CN" sz="2400" dirty="0">
              <a:ea typeface="SimSun" panose="02010600030101010101" pitchFamily="2" charset="-122"/>
            </a:endParaRPr>
          </a:p>
          <a:p>
            <a:pPr marL="0" indent="0">
              <a:buNone/>
            </a:pPr>
            <a:r>
              <a:rPr lang="en-US" altLang="en-US" sz="2400" dirty="0"/>
              <a:t>	[0] = {…, 0, 4, 8, 12, …}</a:t>
            </a:r>
          </a:p>
          <a:p>
            <a:pPr marL="0" indent="0">
              <a:buNone/>
            </a:pPr>
            <a:r>
              <a:rPr lang="en-US" altLang="en-US" sz="2400" dirty="0"/>
              <a:t>	[1] = {…, 1, 5, 9, 13, …}</a:t>
            </a:r>
          </a:p>
          <a:p>
            <a:pPr marL="0" indent="0">
              <a:buNone/>
            </a:pPr>
            <a:r>
              <a:rPr lang="en-US" altLang="en-US" sz="2400" dirty="0"/>
              <a:t>	[2] = {…, 2, 6, 10, 14, …}</a:t>
            </a:r>
          </a:p>
          <a:p>
            <a:pPr marL="0" indent="0">
              <a:buNone/>
            </a:pPr>
            <a:r>
              <a:rPr lang="en-US" altLang="en-US" sz="2400" dirty="0"/>
              <a:t>	[3] = {…, 3, 7, 11, 15, …}</a:t>
            </a:r>
          </a:p>
          <a:p>
            <a:pPr marL="0" indent="0">
              <a:buNone/>
            </a:pPr>
            <a:r>
              <a:rPr lang="en-US" altLang="en-US" sz="2400" dirty="0"/>
              <a:t>	[4] = {…, 4, 8, 12, 16, …}</a:t>
            </a:r>
          </a:p>
          <a:p>
            <a:pPr marL="0" indent="0">
              <a:buNone/>
            </a:pPr>
            <a:r>
              <a:rPr lang="en-US" altLang="en-US" sz="2400" dirty="0"/>
              <a:t>	[5] = {…, 5, 9, 13, 17,…}</a:t>
            </a:r>
          </a:p>
          <a:p>
            <a:pPr marL="0" indent="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animEffect transition="in" filter="box(in)">
                                      <p:cBhvr>
                                        <p:cTn id="7" dur="500"/>
                                        <p:tgtEl>
                                          <p:spTgt spid="451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1587">
                                            <p:txEl>
                                              <p:pRg st="3" end="3"/>
                                            </p:txEl>
                                          </p:spTgt>
                                        </p:tgtEl>
                                        <p:attrNameLst>
                                          <p:attrName>style.visibility</p:attrName>
                                        </p:attrNameLst>
                                      </p:cBhvr>
                                      <p:to>
                                        <p:strVal val="visible"/>
                                      </p:to>
                                    </p:set>
                                    <p:animEffect transition="in" filter="box(in)">
                                      <p:cBhvr>
                                        <p:cTn id="12" dur="500"/>
                                        <p:tgtEl>
                                          <p:spTgt spid="4515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51587">
                                            <p:txEl>
                                              <p:pRg st="4" end="4"/>
                                            </p:txEl>
                                          </p:spTgt>
                                        </p:tgtEl>
                                        <p:attrNameLst>
                                          <p:attrName>style.visibility</p:attrName>
                                        </p:attrNameLst>
                                      </p:cBhvr>
                                      <p:to>
                                        <p:strVal val="visible"/>
                                      </p:to>
                                    </p:set>
                                    <p:animEffect transition="in" filter="box(in)">
                                      <p:cBhvr>
                                        <p:cTn id="17" dur="500"/>
                                        <p:tgtEl>
                                          <p:spTgt spid="4515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51587">
                                            <p:txEl>
                                              <p:pRg st="5" end="5"/>
                                            </p:txEl>
                                          </p:spTgt>
                                        </p:tgtEl>
                                        <p:attrNameLst>
                                          <p:attrName>style.visibility</p:attrName>
                                        </p:attrNameLst>
                                      </p:cBhvr>
                                      <p:to>
                                        <p:strVal val="visible"/>
                                      </p:to>
                                    </p:set>
                                    <p:animEffect transition="in" filter="box(in)">
                                      <p:cBhvr>
                                        <p:cTn id="22" dur="500"/>
                                        <p:tgtEl>
                                          <p:spTgt spid="4515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51587">
                                            <p:txEl>
                                              <p:pRg st="6" end="6"/>
                                            </p:txEl>
                                          </p:spTgt>
                                        </p:tgtEl>
                                        <p:attrNameLst>
                                          <p:attrName>style.visibility</p:attrName>
                                        </p:attrNameLst>
                                      </p:cBhvr>
                                      <p:to>
                                        <p:strVal val="visible"/>
                                      </p:to>
                                    </p:set>
                                    <p:animEffect transition="in" filter="box(in)">
                                      <p:cBhvr>
                                        <p:cTn id="27" dur="500"/>
                                        <p:tgtEl>
                                          <p:spTgt spid="45158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51587">
                                            <p:txEl>
                                              <p:pRg st="7" end="7"/>
                                            </p:txEl>
                                          </p:spTgt>
                                        </p:tgtEl>
                                        <p:attrNameLst>
                                          <p:attrName>style.visibility</p:attrName>
                                        </p:attrNameLst>
                                      </p:cBhvr>
                                      <p:to>
                                        <p:strVal val="visible"/>
                                      </p:to>
                                    </p:set>
                                    <p:animEffect transition="in" filter="box(in)">
                                      <p:cBhvr>
                                        <p:cTn id="32" dur="500"/>
                                        <p:tgtEl>
                                          <p:spTgt spid="451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1214EC4A-E8A6-4F15-B808-8237442F2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44A2EF3-A85F-4D12-B9E1-CA776A71D698}" type="slidenum">
              <a:rPr lang="en-GB" altLang="en-US" sz="1400">
                <a:latin typeface="Arial" panose="020B0604020202020204" pitchFamily="34" charset="0"/>
                <a:cs typeface="Arial" panose="020B0604020202020204" pitchFamily="34" charset="0"/>
              </a:rPr>
              <a:pPr>
                <a:spcBef>
                  <a:spcPct val="0"/>
                </a:spcBef>
                <a:buFontTx/>
                <a:buNone/>
              </a:pPr>
              <a:t>23</a:t>
            </a:fld>
            <a:endParaRPr lang="en-GB" altLang="en-US" sz="1400">
              <a:latin typeface="Arial" panose="020B0604020202020204" pitchFamily="34" charset="0"/>
              <a:cs typeface="Arial" panose="020B0604020202020204" pitchFamily="34" charset="0"/>
            </a:endParaRPr>
          </a:p>
        </p:txBody>
      </p:sp>
      <p:sp>
        <p:nvSpPr>
          <p:cNvPr id="34819" name="Rectangle 2">
            <a:extLst>
              <a:ext uri="{FF2B5EF4-FFF2-40B4-BE49-F238E27FC236}">
                <a16:creationId xmlns:a16="http://schemas.microsoft.com/office/drawing/2014/main" id="{4F7C8BF1-595C-4279-A593-24AD09BF84F6}"/>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Exercises: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521219" name="Rectangle 3">
            <a:extLst>
              <a:ext uri="{FF2B5EF4-FFF2-40B4-BE49-F238E27FC236}">
                <a16:creationId xmlns:a16="http://schemas.microsoft.com/office/drawing/2014/main" id="{EADF54C0-8691-4CC8-9EDE-791BBD5B87AA}"/>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rPr>
              <a:t>2.	How many distinct congruence classes are there in </a:t>
            </a:r>
          </a:p>
          <a:p>
            <a:pPr marL="0" indent="0">
              <a:buNone/>
            </a:pPr>
            <a:r>
              <a:rPr lang="en-US" altLang="zh-CN" sz="2400" dirty="0">
                <a:ea typeface="SimSun" panose="02010600030101010101" pitchFamily="2" charset="-122"/>
              </a:rPr>
              <a:t>	(mod 4) do you expect there to be? </a:t>
            </a:r>
          </a:p>
          <a:p>
            <a:pPr marL="0" indent="0">
              <a:buNone/>
            </a:pPr>
            <a:r>
              <a:rPr lang="en-US" altLang="zh-CN" sz="2400" dirty="0">
                <a:ea typeface="SimSun" panose="02010600030101010101" pitchFamily="2" charset="-122"/>
              </a:rPr>
              <a:t>	4</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1219">
                                            <p:txEl>
                                              <p:pRg st="2" end="2"/>
                                            </p:txEl>
                                          </p:spTgt>
                                        </p:tgtEl>
                                        <p:attrNameLst>
                                          <p:attrName>style.visibility</p:attrName>
                                        </p:attrNameLst>
                                      </p:cBhvr>
                                      <p:to>
                                        <p:strVal val="visible"/>
                                      </p:to>
                                    </p:set>
                                    <p:animEffect transition="in" filter="box(in)">
                                      <p:cBhvr>
                                        <p:cTn id="7" dur="500"/>
                                        <p:tgtEl>
                                          <p:spTgt spid="521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64693D63-69E2-4DE5-BF5B-D294738474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185B09-4442-4A5A-80BD-EE137CCC4FCF}" type="slidenum">
              <a:rPr lang="en-GB" altLang="en-US" sz="1400">
                <a:latin typeface="Arial" panose="020B0604020202020204" pitchFamily="34" charset="0"/>
                <a:cs typeface="Arial" panose="020B0604020202020204" pitchFamily="34" charset="0"/>
              </a:rPr>
              <a:pPr>
                <a:spcBef>
                  <a:spcPct val="0"/>
                </a:spcBef>
                <a:buFontTx/>
                <a:buNone/>
              </a:pPr>
              <a:t>24</a:t>
            </a:fld>
            <a:endParaRPr lang="en-GB" altLang="en-US" sz="1400">
              <a:latin typeface="Arial" panose="020B0604020202020204" pitchFamily="34" charset="0"/>
              <a:cs typeface="Arial" panose="020B0604020202020204" pitchFamily="34" charset="0"/>
            </a:endParaRPr>
          </a:p>
        </p:txBody>
      </p:sp>
      <p:sp>
        <p:nvSpPr>
          <p:cNvPr id="35843" name="Rectangle 2">
            <a:extLst>
              <a:ext uri="{FF2B5EF4-FFF2-40B4-BE49-F238E27FC236}">
                <a16:creationId xmlns:a16="http://schemas.microsoft.com/office/drawing/2014/main" id="{FEA0BAA1-D3E1-4958-9311-481CE9D2A620}"/>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Lemma 3.</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5844" name="Rectangle 3">
            <a:extLst>
              <a:ext uri="{FF2B5EF4-FFF2-40B4-BE49-F238E27FC236}">
                <a16:creationId xmlns:a16="http://schemas.microsoft.com/office/drawing/2014/main" id="{5B15DB30-64B8-458F-99D1-DD5A5321B58A}"/>
              </a:ext>
            </a:extLst>
          </p:cNvPr>
          <p:cNvSpPr>
            <a:spLocks noGrp="1" noChangeArrowheads="1"/>
          </p:cNvSpPr>
          <p:nvPr>
            <p:ph type="body" idx="1"/>
          </p:nvPr>
        </p:nvSpPr>
        <p:spPr>
          <a:xfrm>
            <a:off x="1981200" y="1771651"/>
            <a:ext cx="8229600" cy="4530725"/>
          </a:xfrm>
        </p:spPr>
        <p:txBody>
          <a:bodyPr>
            <a:normAutofit/>
          </a:bodyPr>
          <a:lstStyle/>
          <a:p>
            <a:pPr marL="0" indent="0">
              <a:buNone/>
            </a:pPr>
            <a:r>
              <a:rPr lang="en-US" altLang="zh-CN" dirty="0">
                <a:ea typeface="SimSun" panose="02010600030101010101" pitchFamily="2" charset="-122"/>
              </a:rPr>
              <a:t>If </a:t>
            </a:r>
            <a:r>
              <a:rPr lang="en-US" altLang="zh-CN" i="1" dirty="0">
                <a:ea typeface="SimSun" panose="02010600030101010101" pitchFamily="2" charset="-122"/>
              </a:rPr>
              <a:t>n</a:t>
            </a:r>
            <a:r>
              <a:rPr lang="en-US" altLang="zh-CN" dirty="0">
                <a:ea typeface="SimSun" panose="02010600030101010101" pitchFamily="2" charset="-122"/>
              </a:rPr>
              <a:t> </a:t>
            </a:r>
            <a:r>
              <a:rPr lang="en-US" altLang="zh-CN" dirty="0">
                <a:ea typeface="SimSun" panose="02010600030101010101" pitchFamily="2" charset="-122"/>
                <a:sym typeface="Symbol" panose="05050102010706020507" pitchFamily="18" charset="2"/>
              </a:rPr>
              <a:t></a:t>
            </a:r>
            <a:r>
              <a:rPr lang="en-US" altLang="zh-CN" dirty="0">
                <a:ea typeface="SimSun" panose="02010600030101010101" pitchFamily="2" charset="-122"/>
              </a:rPr>
              <a:t> ℕ, then there are exactly </a:t>
            </a:r>
            <a:r>
              <a:rPr lang="en-US" altLang="zh-CN" i="1" dirty="0">
                <a:ea typeface="SimSun" panose="02010600030101010101" pitchFamily="2" charset="-122"/>
              </a:rPr>
              <a:t>n</a:t>
            </a:r>
            <a:r>
              <a:rPr lang="en-US" altLang="zh-CN" dirty="0">
                <a:ea typeface="SimSun" panose="02010600030101010101" pitchFamily="2" charset="-122"/>
              </a:rPr>
              <a:t> distinct congruence classes determined by </a:t>
            </a:r>
            <a:r>
              <a:rPr lang="en-US" altLang="zh-CN" i="1" dirty="0">
                <a:ea typeface="SimSun" panose="02010600030101010101" pitchFamily="2" charset="-122"/>
              </a:rPr>
              <a:t>n</a:t>
            </a:r>
            <a:r>
              <a:rPr lang="en-US" altLang="zh-CN" dirty="0">
                <a:ea typeface="SimSun" panose="02010600030101010101" pitchFamily="2" charset="-122"/>
              </a:rPr>
              <a:t>, namely [0], [1], [2], …, [</a:t>
            </a:r>
            <a:r>
              <a:rPr lang="en-US" altLang="zh-CN" i="1" dirty="0">
                <a:ea typeface="SimSun" panose="02010600030101010101" pitchFamily="2" charset="-122"/>
              </a:rPr>
              <a:t>n</a:t>
            </a:r>
            <a:r>
              <a:rPr lang="en-US" altLang="zh-CN" dirty="0">
                <a:ea typeface="SimSun" panose="02010600030101010101" pitchFamily="2" charset="-122"/>
              </a:rPr>
              <a:t> – 1]. </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CFD2926E-5E6D-4F54-9E23-D892672344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1066C8B-9BA0-40CB-A407-7023714067BE}" type="slidenum">
              <a:rPr lang="en-GB" altLang="en-US" sz="1400">
                <a:latin typeface="Arial" panose="020B0604020202020204" pitchFamily="34" charset="0"/>
                <a:cs typeface="Arial" panose="020B0604020202020204" pitchFamily="34" charset="0"/>
              </a:rPr>
              <a:pPr>
                <a:spcBef>
                  <a:spcPct val="0"/>
                </a:spcBef>
                <a:buFontTx/>
                <a:buNone/>
              </a:pPr>
              <a:t>25</a:t>
            </a:fld>
            <a:endParaRPr lang="en-GB" altLang="en-US" sz="1400">
              <a:latin typeface="Arial" panose="020B0604020202020204" pitchFamily="34" charset="0"/>
              <a:cs typeface="Arial" panose="020B0604020202020204" pitchFamily="34" charset="0"/>
            </a:endParaRPr>
          </a:p>
        </p:txBody>
      </p:sp>
      <p:sp>
        <p:nvSpPr>
          <p:cNvPr id="36867" name="Rectangle 2">
            <a:extLst>
              <a:ext uri="{FF2B5EF4-FFF2-40B4-BE49-F238E27FC236}">
                <a16:creationId xmlns:a16="http://schemas.microsoft.com/office/drawing/2014/main" id="{8C7249ED-AD33-4993-BFDB-F27959B6502E}"/>
              </a:ext>
            </a:extLst>
          </p:cNvPr>
          <p:cNvSpPr>
            <a:spLocks noGrp="1" noChangeArrowheads="1"/>
          </p:cNvSpPr>
          <p:nvPr>
            <p:ph type="title"/>
          </p:nvPr>
        </p:nvSpPr>
        <p:spPr>
          <a:xfrm>
            <a:off x="1981200" y="449263"/>
            <a:ext cx="8229600" cy="1143000"/>
          </a:xfrm>
        </p:spPr>
        <p:txBody>
          <a:bodyPr/>
          <a:lstStyle/>
          <a:p>
            <a:pPr eaLnBrk="1" hangingPunct="1"/>
            <a:r>
              <a:rPr lang="en-US" altLang="zh-CN" sz="3600" b="1">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The Set of Congruence Classes</a:t>
            </a:r>
            <a:r>
              <a:rPr lang="en-US" altLang="zh-CN">
                <a:ea typeface="SimSun" panose="02010600030101010101" pitchFamily="2" charset="-122"/>
                <a:cs typeface="Times New Roman" panose="02020603050405020304" pitchFamily="18" charset="0"/>
              </a:rPr>
              <a:t> </a:t>
            </a:r>
            <a:endParaRPr lang="en-GB" altLang="en-US">
              <a:ea typeface="SimSun" panose="02010600030101010101" pitchFamily="2" charset="-122"/>
              <a:cs typeface="Times New Roman" panose="02020603050405020304" pitchFamily="18" charset="0"/>
            </a:endParaRPr>
          </a:p>
        </p:txBody>
      </p:sp>
      <p:sp>
        <p:nvSpPr>
          <p:cNvPr id="34820" name="Rectangle 3">
            <a:extLst>
              <a:ext uri="{FF2B5EF4-FFF2-40B4-BE49-F238E27FC236}">
                <a16:creationId xmlns:a16="http://schemas.microsoft.com/office/drawing/2014/main" id="{576AFC82-B128-401F-806B-74694513AC41}"/>
              </a:ext>
            </a:extLst>
          </p:cNvPr>
          <p:cNvSpPr>
            <a:spLocks noGrp="1" noChangeArrowheads="1"/>
          </p:cNvSpPr>
          <p:nvPr>
            <p:ph type="body" idx="1"/>
          </p:nvPr>
        </p:nvSpPr>
        <p:spPr>
          <a:xfrm>
            <a:off x="1981200" y="1771651"/>
            <a:ext cx="8229600" cy="4530725"/>
          </a:xfrm>
        </p:spPr>
        <p:txBody>
          <a:bodyPr/>
          <a:lstStyle/>
          <a:p>
            <a:pPr marL="0" indent="0">
              <a:buNone/>
              <a:defRPr/>
            </a:pPr>
            <a:r>
              <a:rPr lang="en-US" altLang="en-US" sz="2400" dirty="0"/>
              <a:t>For all </a:t>
            </a:r>
            <a:r>
              <a:rPr lang="en-US" altLang="en-US" sz="2400" i="1" dirty="0"/>
              <a:t>n</a:t>
            </a:r>
            <a:r>
              <a:rPr lang="en-US" altLang="en-US" sz="2400" dirty="0"/>
              <a:t> </a:t>
            </a:r>
            <a:r>
              <a:rPr lang="en-US" altLang="en-US" sz="2400" dirty="0">
                <a:sym typeface="Symbol" panose="05050102010706020507" pitchFamily="18" charset="2"/>
              </a:rPr>
              <a:t></a:t>
            </a:r>
            <a:r>
              <a:rPr lang="en-US" altLang="en-US" sz="2400" dirty="0"/>
              <a:t> </a:t>
            </a:r>
            <a:r>
              <a:rPr lang="en-US" altLang="zh-CN" sz="2400" dirty="0">
                <a:ea typeface="SimSun" panose="02010600030101010101" pitchFamily="2" charset="-122"/>
              </a:rPr>
              <a:t>ℕ, we let</a:t>
            </a:r>
          </a:p>
          <a:p>
            <a:pPr marL="0" indent="0">
              <a:buNone/>
              <a:defRPr/>
            </a:pPr>
            <a:r>
              <a:rPr lang="en-US" altLang="zh-CN" sz="2400" dirty="0">
                <a:ea typeface="SimSun" panose="02010600030101010101" pitchFamily="2" charset="-122"/>
              </a:rPr>
              <a:t>		</a:t>
            </a:r>
            <a:r>
              <a:rPr lang="en-US" altLang="zh-CN" sz="2400" dirty="0" err="1">
                <a:ea typeface="SimSun" panose="02010600030101010101" pitchFamily="2" charset="-122"/>
              </a:rPr>
              <a:t>ℤ</a:t>
            </a:r>
            <a:r>
              <a:rPr lang="en-US" altLang="zh-CN" sz="2400" i="1" baseline="-25000" dirty="0" err="1">
                <a:ea typeface="SimSun" panose="02010600030101010101" pitchFamily="2" charset="-122"/>
              </a:rPr>
              <a:t>n</a:t>
            </a:r>
            <a:r>
              <a:rPr lang="en-US" altLang="zh-CN" sz="2400" dirty="0">
                <a:ea typeface="SimSun" panose="02010600030101010101" pitchFamily="2" charset="-122"/>
              </a:rPr>
              <a:t> = {[0], [1], [2], …, [</a:t>
            </a:r>
            <a:r>
              <a:rPr lang="en-US" altLang="zh-CN" sz="2400" i="1" dirty="0">
                <a:ea typeface="SimSun" panose="02010600030101010101" pitchFamily="2" charset="-122"/>
              </a:rPr>
              <a:t>n</a:t>
            </a:r>
            <a:r>
              <a:rPr lang="en-US" altLang="zh-CN" sz="2400" dirty="0">
                <a:ea typeface="SimSun" panose="02010600030101010101" pitchFamily="2" charset="-122"/>
              </a:rPr>
              <a:t> – 1]}</a:t>
            </a:r>
          </a:p>
          <a:p>
            <a:pPr marL="0" indent="0">
              <a:buNone/>
              <a:defRPr/>
            </a:pPr>
            <a:endParaRPr lang="en-US" altLang="zh-CN" sz="2400" dirty="0">
              <a:ea typeface="SimSun" panose="02010600030101010101" pitchFamily="2" charset="-122"/>
            </a:endParaRPr>
          </a:p>
          <a:p>
            <a:pPr marL="0" indent="0">
              <a:buNone/>
              <a:defRPr/>
            </a:pPr>
            <a:r>
              <a:rPr lang="en-US" altLang="zh-CN" sz="2400" dirty="0">
                <a:ea typeface="SimSun" panose="02010600030101010101" pitchFamily="2" charset="-122"/>
              </a:rPr>
              <a:t>and say that </a:t>
            </a:r>
            <a:r>
              <a:rPr lang="en-US" altLang="zh-CN" sz="2400" dirty="0" err="1">
                <a:ea typeface="SimSun" panose="02010600030101010101" pitchFamily="2" charset="-122"/>
              </a:rPr>
              <a:t>ℤ</a:t>
            </a:r>
            <a:r>
              <a:rPr lang="en-US" altLang="zh-CN" sz="2400" i="1" baseline="-25000" dirty="0" err="1">
                <a:ea typeface="SimSun" panose="02010600030101010101" pitchFamily="2" charset="-122"/>
              </a:rPr>
              <a:t>n</a:t>
            </a:r>
            <a:r>
              <a:rPr lang="en-US" altLang="zh-CN" sz="2400" dirty="0">
                <a:ea typeface="SimSun" panose="02010600030101010101" pitchFamily="2" charset="-122"/>
              </a:rPr>
              <a:t> is the </a:t>
            </a:r>
            <a:r>
              <a:rPr lang="en-US" altLang="zh-CN" sz="2400" b="1" dirty="0">
                <a:solidFill>
                  <a:schemeClr val="hlink"/>
                </a:solidFill>
                <a:ea typeface="SimSun" panose="02010600030101010101" pitchFamily="2" charset="-122"/>
              </a:rPr>
              <a:t>complete set of congruence classes</a:t>
            </a:r>
            <a:r>
              <a:rPr lang="en-US" altLang="zh-CN" sz="2400" dirty="0">
                <a:ea typeface="SimSun" panose="02010600030101010101" pitchFamily="2" charset="-122"/>
              </a:rPr>
              <a:t> modulo </a:t>
            </a:r>
            <a:r>
              <a:rPr lang="en-US" altLang="zh-CN" sz="2400" i="1" dirty="0">
                <a:ea typeface="SimSun" panose="02010600030101010101" pitchFamily="2" charset="-122"/>
              </a:rPr>
              <a:t>n </a:t>
            </a:r>
            <a:r>
              <a:rPr lang="en-US" altLang="zh-CN" sz="2400" dirty="0">
                <a:ea typeface="SimSun" panose="02010600030101010101" pitchFamily="2" charset="-122"/>
              </a:rPr>
              <a:t>or the </a:t>
            </a:r>
            <a:r>
              <a:rPr lang="en-US" altLang="zh-CN" sz="2400" dirty="0">
                <a:solidFill>
                  <a:schemeClr val="tx2">
                    <a:lumMod val="75000"/>
                  </a:schemeClr>
                </a:solidFill>
                <a:ea typeface="SimSun" panose="02010600030101010101" pitchFamily="2" charset="-122"/>
              </a:rPr>
              <a:t>complete set of residues </a:t>
            </a:r>
            <a:r>
              <a:rPr lang="en-US" altLang="zh-CN" sz="2400" dirty="0">
                <a:ea typeface="SimSun" panose="02010600030101010101" pitchFamily="2" charset="-122"/>
              </a:rPr>
              <a:t>modulo n.</a:t>
            </a: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316E111A-CC8B-417E-91A3-3E117A401B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8EF8C9-45EC-4538-A649-5BA3BADF82BC}" type="slidenum">
              <a:rPr lang="en-GB" altLang="en-US" sz="1400">
                <a:latin typeface="Arial" panose="020B0604020202020204" pitchFamily="34" charset="0"/>
                <a:cs typeface="Arial" panose="020B0604020202020204" pitchFamily="34" charset="0"/>
              </a:rPr>
              <a:pPr>
                <a:spcBef>
                  <a:spcPct val="0"/>
                </a:spcBef>
                <a:buFontTx/>
                <a:buNone/>
              </a:pPr>
              <a:t>26</a:t>
            </a:fld>
            <a:endParaRPr lang="en-GB" altLang="en-US" sz="1400">
              <a:latin typeface="Arial" panose="020B0604020202020204" pitchFamily="34" charset="0"/>
              <a:cs typeface="Arial" panose="020B0604020202020204" pitchFamily="34" charset="0"/>
            </a:endParaRPr>
          </a:p>
        </p:txBody>
      </p:sp>
      <p:sp>
        <p:nvSpPr>
          <p:cNvPr id="37891" name="Rectangle 2">
            <a:extLst>
              <a:ext uri="{FF2B5EF4-FFF2-40B4-BE49-F238E27FC236}">
                <a16:creationId xmlns:a16="http://schemas.microsoft.com/office/drawing/2014/main" id="{03CEDB42-2730-46B1-95C8-35AA0841F54F}"/>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Exercise: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22915" name="Rectangle 3">
            <a:extLst>
              <a:ext uri="{FF2B5EF4-FFF2-40B4-BE49-F238E27FC236}">
                <a16:creationId xmlns:a16="http://schemas.microsoft.com/office/drawing/2014/main" id="{A2377A7A-52B0-45CA-95B2-D4052DFAF5BA}"/>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1.	What are ℤ</a:t>
            </a:r>
            <a:r>
              <a:rPr lang="en-US" altLang="zh-CN" sz="2400" baseline="-25000" dirty="0">
                <a:ea typeface="SimSun" panose="02010600030101010101" pitchFamily="2" charset="-122"/>
                <a:sym typeface="Symbol" panose="05050102010706020507" pitchFamily="18" charset="2"/>
              </a:rPr>
              <a:t>3</a:t>
            </a:r>
            <a:r>
              <a:rPr lang="en-US" altLang="zh-CN" sz="2400" dirty="0">
                <a:ea typeface="SimSun" panose="02010600030101010101" pitchFamily="2" charset="-122"/>
                <a:sym typeface="Symbol" panose="05050102010706020507" pitchFamily="18" charset="2"/>
              </a:rPr>
              <a:t>, ℤ</a:t>
            </a:r>
            <a:r>
              <a:rPr lang="en-US" altLang="zh-CN" sz="2400" baseline="-25000" dirty="0">
                <a:ea typeface="SimSun" panose="02010600030101010101" pitchFamily="2" charset="-122"/>
                <a:sym typeface="Symbol" panose="05050102010706020507" pitchFamily="18" charset="2"/>
              </a:rPr>
              <a:t>218</a:t>
            </a:r>
            <a:r>
              <a:rPr lang="en-US" altLang="zh-CN" sz="2400" dirty="0">
                <a:ea typeface="SimSun" panose="02010600030101010101" pitchFamily="2" charset="-122"/>
                <a:sym typeface="Symbol" panose="05050102010706020507" pitchFamily="18" charset="2"/>
              </a:rPr>
              <a:t> and ℤ</a:t>
            </a:r>
            <a:r>
              <a:rPr lang="en-US" altLang="zh-CN" sz="2400" baseline="-25000" dirty="0">
                <a:ea typeface="SimSun" panose="02010600030101010101" pitchFamily="2" charset="-122"/>
                <a:sym typeface="Symbol" panose="05050102010706020507" pitchFamily="18" charset="2"/>
              </a:rPr>
              <a:t>1</a:t>
            </a:r>
            <a:r>
              <a:rPr lang="en-US" altLang="zh-CN" sz="2400" dirty="0">
                <a:ea typeface="SimSun" panose="02010600030101010101" pitchFamily="2" charset="-122"/>
                <a:sym typeface="Symbol" panose="05050102010706020507" pitchFamily="18" charset="2"/>
              </a:rPr>
              <a:t>?</a:t>
            </a:r>
            <a:r>
              <a:rPr lang="en-US" altLang="zh-CN" dirty="0">
                <a:ea typeface="SimSun" panose="02010600030101010101" pitchFamily="2" charset="-122"/>
                <a:sym typeface="Symbol" panose="05050102010706020507" pitchFamily="18" charset="2"/>
              </a:rPr>
              <a:t> </a:t>
            </a:r>
          </a:p>
          <a:p>
            <a:pPr marL="0" indent="0">
              <a:buNone/>
            </a:pPr>
            <a:r>
              <a:rPr lang="en-GB" altLang="en-US" sz="2400" dirty="0">
                <a:sym typeface="Symbol" panose="05050102010706020507" pitchFamily="18" charset="2"/>
              </a:rPr>
              <a:t>	 </a:t>
            </a:r>
            <a:r>
              <a:rPr lang="en-US" altLang="zh-CN" sz="2400" dirty="0">
                <a:ea typeface="SimSun" panose="02010600030101010101" pitchFamily="2" charset="-122"/>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3</a:t>
            </a:r>
            <a:r>
              <a:rPr lang="en-US" altLang="zh-CN" sz="2400" dirty="0">
                <a:ea typeface="SimSun" panose="02010600030101010101" pitchFamily="2" charset="-122"/>
                <a:sym typeface="Symbol" panose="05050102010706020507" pitchFamily="18" charset="2"/>
              </a:rPr>
              <a:t> = </a:t>
            </a:r>
            <a:r>
              <a:rPr lang="en-US" altLang="zh-CN" sz="2400" dirty="0">
                <a:ea typeface="SimSun" panose="02010600030101010101" pitchFamily="2" charset="-122"/>
              </a:rPr>
              <a:t>{[0], [1], [2]}</a:t>
            </a:r>
          </a:p>
          <a:p>
            <a:pPr marL="0" indent="0">
              <a:buNone/>
            </a:pPr>
            <a:r>
              <a:rPr lang="en-GB" altLang="en-US" sz="2400" dirty="0">
                <a:sym typeface="Symbol" panose="05050102010706020507" pitchFamily="18" charset="2"/>
              </a:rPr>
              <a:t>	 </a:t>
            </a:r>
            <a:r>
              <a:rPr lang="en-US" altLang="zh-CN" sz="2400" dirty="0">
                <a:ea typeface="SimSun" panose="02010600030101010101" pitchFamily="2" charset="-122"/>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218</a:t>
            </a:r>
            <a:r>
              <a:rPr lang="en-US" altLang="zh-CN" sz="2400" dirty="0">
                <a:ea typeface="SimSun" panose="02010600030101010101" pitchFamily="2" charset="-122"/>
                <a:sym typeface="Symbol" panose="05050102010706020507" pitchFamily="18" charset="2"/>
              </a:rPr>
              <a:t> = </a:t>
            </a:r>
            <a:r>
              <a:rPr lang="en-US" altLang="zh-CN" sz="2400" dirty="0">
                <a:ea typeface="SimSun" panose="02010600030101010101" pitchFamily="2" charset="-122"/>
              </a:rPr>
              <a:t>{[0], [1], [2], … [217]}</a:t>
            </a:r>
            <a:endParaRPr lang="en-GB" altLang="en-US" sz="2400" dirty="0"/>
          </a:p>
          <a:p>
            <a:pPr marL="0" indent="0">
              <a:buNone/>
            </a:pPr>
            <a:r>
              <a:rPr lang="en-GB" altLang="en-US" sz="2400" dirty="0">
                <a:sym typeface="Symbol" panose="05050102010706020507" pitchFamily="18" charset="2"/>
              </a:rPr>
              <a:t>	 </a:t>
            </a:r>
            <a:r>
              <a:rPr lang="en-US" altLang="zh-CN" sz="2400" dirty="0">
                <a:ea typeface="SimSun" panose="02010600030101010101" pitchFamily="2" charset="-122"/>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1</a:t>
            </a:r>
            <a:r>
              <a:rPr lang="en-US" altLang="zh-CN" sz="2400" dirty="0">
                <a:ea typeface="SimSun" panose="02010600030101010101" pitchFamily="2" charset="-122"/>
                <a:sym typeface="Symbol" panose="05050102010706020507" pitchFamily="18" charset="2"/>
              </a:rPr>
              <a:t> = </a:t>
            </a:r>
            <a:r>
              <a:rPr lang="en-US" altLang="zh-CN" sz="2400" dirty="0">
                <a:ea typeface="SimSun" panose="02010600030101010101" pitchFamily="2" charset="-122"/>
              </a:rPr>
              <a:t>{[0]}</a:t>
            </a:r>
          </a:p>
          <a:p>
            <a:pPr marL="0" indent="0">
              <a:buNone/>
            </a:pPr>
            <a:endParaRPr lang="en-US" altLang="zh-CN" sz="2400" dirty="0">
              <a:ea typeface="SimSun" panose="02010600030101010101" pitchFamily="2" charset="-122"/>
            </a:endParaRPr>
          </a:p>
          <a:p>
            <a:pPr marL="0" indent="0">
              <a:buNone/>
            </a:pPr>
            <a:r>
              <a:rPr lang="en-US" altLang="zh-CN" sz="2400" dirty="0">
                <a:ea typeface="SimSun" panose="02010600030101010101" pitchFamily="2" charset="-122"/>
              </a:rPr>
              <a:t>2.	In ℤ</a:t>
            </a:r>
            <a:r>
              <a:rPr lang="en-US" altLang="zh-CN" sz="2400" baseline="-25000" dirty="0">
                <a:ea typeface="SimSun" panose="02010600030101010101" pitchFamily="2" charset="-122"/>
              </a:rPr>
              <a:t>3</a:t>
            </a:r>
            <a:r>
              <a:rPr lang="en-US" altLang="zh-CN" sz="2400" dirty="0">
                <a:ea typeface="SimSun" panose="02010600030101010101" pitchFamily="2" charset="-122"/>
              </a:rPr>
              <a:t>, what are the sets [4], [-2], [7] and [40] usually 	expressed as? </a:t>
            </a:r>
          </a:p>
          <a:p>
            <a:pPr marL="0" indent="0">
              <a:buNone/>
            </a:pPr>
            <a:r>
              <a:rPr lang="en-GB" altLang="en-US" sz="2400" dirty="0"/>
              <a:t>	[1]</a:t>
            </a:r>
          </a:p>
          <a:p>
            <a:pPr marL="0" indent="0">
              <a:buNone/>
            </a:pP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box(in)">
                                      <p:cBhvr>
                                        <p:cTn id="7" dur="500"/>
                                        <p:tgtEl>
                                          <p:spTgt spid="422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2915">
                                            <p:txEl>
                                              <p:pRg st="2" end="2"/>
                                            </p:txEl>
                                          </p:spTgt>
                                        </p:tgtEl>
                                        <p:attrNameLst>
                                          <p:attrName>style.visibility</p:attrName>
                                        </p:attrNameLst>
                                      </p:cBhvr>
                                      <p:to>
                                        <p:strVal val="visible"/>
                                      </p:to>
                                    </p:set>
                                    <p:animEffect transition="in" filter="box(in)">
                                      <p:cBhvr>
                                        <p:cTn id="12" dur="500"/>
                                        <p:tgtEl>
                                          <p:spTgt spid="422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2915">
                                            <p:txEl>
                                              <p:pRg st="3" end="3"/>
                                            </p:txEl>
                                          </p:spTgt>
                                        </p:tgtEl>
                                        <p:attrNameLst>
                                          <p:attrName>style.visibility</p:attrName>
                                        </p:attrNameLst>
                                      </p:cBhvr>
                                      <p:to>
                                        <p:strVal val="visible"/>
                                      </p:to>
                                    </p:set>
                                    <p:animEffect transition="in" filter="box(in)">
                                      <p:cBhvr>
                                        <p:cTn id="17" dur="500"/>
                                        <p:tgtEl>
                                          <p:spTgt spid="4229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2915">
                                            <p:txEl>
                                              <p:pRg st="5" end="5"/>
                                            </p:txEl>
                                          </p:spTgt>
                                        </p:tgtEl>
                                        <p:attrNameLst>
                                          <p:attrName>style.visibility</p:attrName>
                                        </p:attrNameLst>
                                      </p:cBhvr>
                                      <p:to>
                                        <p:strVal val="visible"/>
                                      </p:to>
                                    </p:set>
                                    <p:animEffect transition="in" filter="box(in)">
                                      <p:cBhvr>
                                        <p:cTn id="22" dur="500"/>
                                        <p:tgtEl>
                                          <p:spTgt spid="4229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2915">
                                            <p:txEl>
                                              <p:pRg st="6" end="6"/>
                                            </p:txEl>
                                          </p:spTgt>
                                        </p:tgtEl>
                                        <p:attrNameLst>
                                          <p:attrName>style.visibility</p:attrName>
                                        </p:attrNameLst>
                                      </p:cBhvr>
                                      <p:to>
                                        <p:strVal val="visible"/>
                                      </p:to>
                                    </p:set>
                                    <p:animEffect transition="in" filter="box(in)">
                                      <p:cBhvr>
                                        <p:cTn id="27" dur="500"/>
                                        <p:tgtEl>
                                          <p:spTgt spid="42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E0586535-8D72-4FB0-A44E-9C82B403B5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6819F37-3516-4D7D-82FC-4B97717DFC29}" type="slidenum">
              <a:rPr lang="en-GB" altLang="en-US" sz="1400">
                <a:latin typeface="Arial" panose="020B0604020202020204" pitchFamily="34" charset="0"/>
                <a:cs typeface="Arial" panose="020B0604020202020204" pitchFamily="34" charset="0"/>
              </a:rPr>
              <a:pPr>
                <a:spcBef>
                  <a:spcPct val="0"/>
                </a:spcBef>
                <a:buFontTx/>
                <a:buNone/>
              </a:pPr>
              <a:t>27</a:t>
            </a:fld>
            <a:endParaRPr lang="en-GB" altLang="en-US" sz="1400">
              <a:latin typeface="Arial" panose="020B0604020202020204" pitchFamily="34" charset="0"/>
              <a:cs typeface="Arial" panose="020B0604020202020204" pitchFamily="34" charset="0"/>
            </a:endParaRPr>
          </a:p>
        </p:txBody>
      </p:sp>
      <p:sp>
        <p:nvSpPr>
          <p:cNvPr id="38915" name="Rectangle 2">
            <a:extLst>
              <a:ext uri="{FF2B5EF4-FFF2-40B4-BE49-F238E27FC236}">
                <a16:creationId xmlns:a16="http://schemas.microsoft.com/office/drawing/2014/main" id="{A196E328-2024-48BD-BAD9-02571C728C29}"/>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Exercise: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23939" name="Rectangle 3">
            <a:extLst>
              <a:ext uri="{FF2B5EF4-FFF2-40B4-BE49-F238E27FC236}">
                <a16:creationId xmlns:a16="http://schemas.microsoft.com/office/drawing/2014/main" id="{3AA0E5E9-F156-4577-9019-70ED42E28CDE}"/>
              </a:ext>
            </a:extLst>
          </p:cNvPr>
          <p:cNvSpPr>
            <a:spLocks noGrp="1" noChangeArrowheads="1"/>
          </p:cNvSpPr>
          <p:nvPr>
            <p:ph type="body" idx="1"/>
          </p:nvPr>
        </p:nvSpPr>
        <p:spPr>
          <a:xfrm>
            <a:off x="1981200" y="1771651"/>
            <a:ext cx="8229600" cy="4530725"/>
          </a:xfrm>
        </p:spPr>
        <p:txBody>
          <a:bodyPr/>
          <a:lstStyle/>
          <a:p>
            <a:pPr marL="0" indent="0">
              <a:buNone/>
            </a:pPr>
            <a:r>
              <a:rPr lang="en-GB" altLang="en-US" sz="2400"/>
              <a:t>3.	</a:t>
            </a:r>
            <a:r>
              <a:rPr lang="en-US" altLang="en-US" sz="2400"/>
              <a:t>How many “names” are there for [3] in </a:t>
            </a:r>
            <a:r>
              <a:rPr lang="en-US" altLang="zh-CN" sz="2400">
                <a:ea typeface="SimSun" panose="02010600030101010101" pitchFamily="2" charset="-122"/>
              </a:rPr>
              <a:t>ℤ</a:t>
            </a:r>
            <a:r>
              <a:rPr lang="en-US" altLang="zh-CN" sz="2400" baseline="-25000">
                <a:ea typeface="SimSun" panose="02010600030101010101" pitchFamily="2" charset="-122"/>
              </a:rPr>
              <a:t>10</a:t>
            </a:r>
            <a:r>
              <a:rPr lang="en-US" altLang="zh-CN" sz="2400">
                <a:ea typeface="SimSun" panose="02010600030101010101" pitchFamily="2" charset="-122"/>
              </a:rPr>
              <a:t>? List three.</a:t>
            </a:r>
          </a:p>
          <a:p>
            <a:pPr marL="0" indent="0">
              <a:buNone/>
            </a:pPr>
            <a:r>
              <a:rPr lang="en-GB" altLang="en-US" sz="2400"/>
              <a:t>	[3] = [13] = [23] = [33].</a:t>
            </a:r>
          </a:p>
          <a:p>
            <a:pPr marL="0" indent="0">
              <a:buNone/>
            </a:pPr>
            <a:endParaRPr lang="en-GB" altLang="en-US" sz="2400"/>
          </a:p>
          <a:p>
            <a:pPr marL="0" indent="0">
              <a:buNone/>
            </a:pPr>
            <a:r>
              <a:rPr lang="en-GB" altLang="en-US" sz="2400"/>
              <a:t>4.	</a:t>
            </a:r>
            <a:r>
              <a:rPr lang="en-US" altLang="zh-CN" sz="2400">
                <a:ea typeface="SimSun" panose="02010600030101010101" pitchFamily="2" charset="-122"/>
              </a:rPr>
              <a:t>In ℤ</a:t>
            </a:r>
            <a:r>
              <a:rPr lang="en-US" altLang="zh-CN" sz="2400" i="1" baseline="-25000">
                <a:ea typeface="SimSun" panose="02010600030101010101" pitchFamily="2" charset="-122"/>
              </a:rPr>
              <a:t>n</a:t>
            </a:r>
            <a:r>
              <a:rPr lang="en-US" altLang="zh-CN" sz="2400">
                <a:ea typeface="SimSun" panose="02010600030101010101" pitchFamily="2" charset="-122"/>
              </a:rPr>
              <a:t>,</a:t>
            </a:r>
          </a:p>
          <a:p>
            <a:pPr marL="0" indent="0">
              <a:buNone/>
            </a:pPr>
            <a:r>
              <a:rPr lang="en-US" altLang="zh-CN" sz="2400">
                <a:ea typeface="SimSun" panose="02010600030101010101" pitchFamily="2" charset="-122"/>
              </a:rPr>
              <a:t>		{[0]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{[1]}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[2]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a:ea typeface="SimSun" panose="02010600030101010101" pitchFamily="2" charset="-122"/>
              </a:rPr>
              <a:t> – 1] }</a:t>
            </a:r>
          </a:p>
          <a:p>
            <a:pPr marL="0" indent="0">
              <a:buNone/>
            </a:pPr>
            <a:r>
              <a:rPr lang="en-US" altLang="zh-CN" sz="2400">
                <a:ea typeface="SimSun" panose="02010600030101010101" pitchFamily="2" charset="-122"/>
              </a:rPr>
              <a:t>		= ℤ</a:t>
            </a:r>
            <a:r>
              <a:rPr lang="en-US" altLang="zh-CN" sz="2400" i="1" baseline="-25000">
                <a:ea typeface="SimSun" panose="02010600030101010101" pitchFamily="2" charset="-122"/>
              </a:rPr>
              <a:t>n</a:t>
            </a:r>
            <a:endParaRPr lang="en-US" altLang="zh-CN" sz="2400">
              <a:ea typeface="SimSun" panose="02010600030101010101" pitchFamily="2" charset="-122"/>
            </a:endParaRPr>
          </a:p>
          <a:p>
            <a:pPr marL="0" indent="0">
              <a:buNone/>
            </a:pPr>
            <a:r>
              <a:rPr lang="en-US" altLang="zh-CN" sz="2400">
                <a:ea typeface="SimSun" panose="02010600030101010101" pitchFamily="2" charset="-122"/>
              </a:rPr>
              <a:t>	and </a:t>
            </a:r>
          </a:p>
          <a:p>
            <a:pPr marL="0" indent="0">
              <a:buNone/>
            </a:pPr>
            <a:r>
              <a:rPr lang="en-US" altLang="zh-CN" sz="2400">
                <a:ea typeface="SimSun" panose="02010600030101010101" pitchFamily="2" charset="-122"/>
              </a:rPr>
              <a:t>		[0]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[1]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[2]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 </a:t>
            </a:r>
            <a:r>
              <a:rPr lang="en-US" altLang="zh-CN" sz="2400">
                <a:ea typeface="SimSun" panose="02010600030101010101" pitchFamily="2" charset="-122"/>
                <a:sym typeface="Symbol" panose="05050102010706020507" pitchFamily="18" charset="2"/>
              </a:rPr>
              <a:t></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a:ea typeface="SimSun" panose="02010600030101010101" pitchFamily="2" charset="-122"/>
              </a:rPr>
              <a:t> – 1]</a:t>
            </a:r>
          </a:p>
          <a:p>
            <a:pPr marL="0" indent="0">
              <a:buNone/>
            </a:pPr>
            <a:r>
              <a:rPr lang="en-US" altLang="zh-CN" sz="2400">
                <a:ea typeface="SimSun" panose="02010600030101010101" pitchFamily="2" charset="-122"/>
              </a:rPr>
              <a:t>		= </a:t>
            </a:r>
            <a:r>
              <a:rPr lang="en-US" altLang="zh-CN" sz="2400">
                <a:ea typeface="SimSun" panose="02010600030101010101" pitchFamily="2" charset="-122"/>
                <a:sym typeface="Symbol" panose="05050102010706020507" pitchFamily="18" charset="2"/>
              </a:rPr>
              <a:t></a:t>
            </a:r>
            <a:endParaRPr lang="en-US" altLang="en-US" sz="24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ox(in)">
                                      <p:cBhvr>
                                        <p:cTn id="7" dur="500"/>
                                        <p:tgtEl>
                                          <p:spTgt spid="423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3939">
                                            <p:txEl>
                                              <p:pRg st="3" end="3"/>
                                            </p:txEl>
                                          </p:spTgt>
                                        </p:tgtEl>
                                        <p:attrNameLst>
                                          <p:attrName>style.visibility</p:attrName>
                                        </p:attrNameLst>
                                      </p:cBhvr>
                                      <p:to>
                                        <p:strVal val="visible"/>
                                      </p:to>
                                    </p:set>
                                    <p:animEffect transition="in" filter="box(in)">
                                      <p:cBhvr>
                                        <p:cTn id="12" dur="500"/>
                                        <p:tgtEl>
                                          <p:spTgt spid="4239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3939">
                                            <p:txEl>
                                              <p:pRg st="4" end="4"/>
                                            </p:txEl>
                                          </p:spTgt>
                                        </p:tgtEl>
                                        <p:attrNameLst>
                                          <p:attrName>style.visibility</p:attrName>
                                        </p:attrNameLst>
                                      </p:cBhvr>
                                      <p:to>
                                        <p:strVal val="visible"/>
                                      </p:to>
                                    </p:set>
                                    <p:animEffect transition="in" filter="box(in)">
                                      <p:cBhvr>
                                        <p:cTn id="17" dur="500"/>
                                        <p:tgtEl>
                                          <p:spTgt spid="4239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3939">
                                            <p:txEl>
                                              <p:pRg st="5" end="5"/>
                                            </p:txEl>
                                          </p:spTgt>
                                        </p:tgtEl>
                                        <p:attrNameLst>
                                          <p:attrName>style.visibility</p:attrName>
                                        </p:attrNameLst>
                                      </p:cBhvr>
                                      <p:to>
                                        <p:strVal val="visible"/>
                                      </p:to>
                                    </p:set>
                                    <p:animEffect transition="in" filter="box(in)">
                                      <p:cBhvr>
                                        <p:cTn id="22" dur="500"/>
                                        <p:tgtEl>
                                          <p:spTgt spid="4239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3939">
                                            <p:txEl>
                                              <p:pRg st="6" end="6"/>
                                            </p:txEl>
                                          </p:spTgt>
                                        </p:tgtEl>
                                        <p:attrNameLst>
                                          <p:attrName>style.visibility</p:attrName>
                                        </p:attrNameLst>
                                      </p:cBhvr>
                                      <p:to>
                                        <p:strVal val="visible"/>
                                      </p:to>
                                    </p:set>
                                    <p:animEffect transition="in" filter="box(in)">
                                      <p:cBhvr>
                                        <p:cTn id="27" dur="500"/>
                                        <p:tgtEl>
                                          <p:spTgt spid="42393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23939">
                                            <p:txEl>
                                              <p:pRg st="7" end="7"/>
                                            </p:txEl>
                                          </p:spTgt>
                                        </p:tgtEl>
                                        <p:attrNameLst>
                                          <p:attrName>style.visibility</p:attrName>
                                        </p:attrNameLst>
                                      </p:cBhvr>
                                      <p:to>
                                        <p:strVal val="visible"/>
                                      </p:to>
                                    </p:set>
                                    <p:animEffect transition="in" filter="box(in)">
                                      <p:cBhvr>
                                        <p:cTn id="32" dur="500"/>
                                        <p:tgtEl>
                                          <p:spTgt spid="4239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23939">
                                            <p:txEl>
                                              <p:pRg st="8" end="8"/>
                                            </p:txEl>
                                          </p:spTgt>
                                        </p:tgtEl>
                                        <p:attrNameLst>
                                          <p:attrName>style.visibility</p:attrName>
                                        </p:attrNameLst>
                                      </p:cBhvr>
                                      <p:to>
                                        <p:strVal val="visible"/>
                                      </p:to>
                                    </p:set>
                                    <p:animEffect transition="in" filter="box(in)">
                                      <p:cBhvr>
                                        <p:cTn id="37" dur="500"/>
                                        <p:tgtEl>
                                          <p:spTgt spid="423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8075EF75-6A37-4693-B40C-79FA9B366C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F61309F-ADBE-4C59-9AD6-A2BF1836627E}" type="slidenum">
              <a:rPr lang="en-GB" altLang="en-US" sz="1400">
                <a:latin typeface="Arial" panose="020B0604020202020204" pitchFamily="34" charset="0"/>
                <a:cs typeface="Arial" panose="020B0604020202020204" pitchFamily="34" charset="0"/>
              </a:rPr>
              <a:pPr>
                <a:spcBef>
                  <a:spcPct val="0"/>
                </a:spcBef>
                <a:buFontTx/>
                <a:buNone/>
              </a:pPr>
              <a:t>28</a:t>
            </a:fld>
            <a:endParaRPr lang="en-GB" altLang="en-US" sz="1400" dirty="0">
              <a:latin typeface="Arial" panose="020B0604020202020204" pitchFamily="34" charset="0"/>
              <a:cs typeface="Arial" panose="020B0604020202020204" pitchFamily="34" charset="0"/>
            </a:endParaRPr>
          </a:p>
        </p:txBody>
      </p:sp>
      <p:sp>
        <p:nvSpPr>
          <p:cNvPr id="39939" name="Rectangle 2">
            <a:extLst>
              <a:ext uri="{FF2B5EF4-FFF2-40B4-BE49-F238E27FC236}">
                <a16:creationId xmlns:a16="http://schemas.microsoft.com/office/drawing/2014/main" id="{1312F56F-9AC5-4992-BE0E-2E01F7178AB7}"/>
              </a:ext>
            </a:extLst>
          </p:cNvPr>
          <p:cNvSpPr>
            <a:spLocks noGrp="1" noChangeArrowheads="1"/>
          </p:cNvSpPr>
          <p:nvPr>
            <p:ph type="title"/>
          </p:nvPr>
        </p:nvSpPr>
        <p:spPr>
          <a:xfrm>
            <a:off x="1981200" y="449263"/>
            <a:ext cx="8229600" cy="1143000"/>
          </a:xfrm>
        </p:spPr>
        <p:txBody>
          <a:bodyPr/>
          <a:lstStyle/>
          <a:p>
            <a:pPr eaLnBrk="1" hangingPunct="1"/>
            <a:r>
              <a:rPr lang="en-US" altLang="zh-CN"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The Set of Congruence Classes: Note</a:t>
            </a:r>
            <a:r>
              <a:rPr lang="en-US" altLang="zh-CN" dirty="0">
                <a:ea typeface="SimSun" panose="02010600030101010101" pitchFamily="2" charset="-122"/>
                <a:cs typeface="Times New Roman" panose="02020603050405020304" pitchFamily="18" charset="0"/>
              </a:rPr>
              <a:t> </a:t>
            </a:r>
            <a:endParaRPr lang="en-GB" altLang="en-US" dirty="0">
              <a:ea typeface="SimSun" panose="02010600030101010101" pitchFamily="2" charset="-122"/>
              <a:cs typeface="Times New Roman" panose="02020603050405020304" pitchFamily="18" charset="0"/>
            </a:endParaRPr>
          </a:p>
        </p:txBody>
      </p:sp>
      <p:sp>
        <p:nvSpPr>
          <p:cNvPr id="39940" name="Rectangle 3">
            <a:extLst>
              <a:ext uri="{FF2B5EF4-FFF2-40B4-BE49-F238E27FC236}">
                <a16:creationId xmlns:a16="http://schemas.microsoft.com/office/drawing/2014/main" id="{FFD8A523-7A3B-4815-BF1C-F6ACE8F92004}"/>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rPr>
              <a:t>As seen in exercise 2 and 3, </a:t>
            </a:r>
            <a:r>
              <a:rPr lang="en-US" altLang="zh-CN" sz="2400" dirty="0" err="1">
                <a:ea typeface="SimSun" panose="02010600030101010101" pitchFamily="2" charset="-122"/>
              </a:rPr>
              <a:t>ℤ</a:t>
            </a:r>
            <a:r>
              <a:rPr lang="en-US" altLang="zh-CN" sz="2400" i="1" baseline="-25000" dirty="0" err="1">
                <a:ea typeface="SimSun" panose="02010600030101010101" pitchFamily="2" charset="-122"/>
              </a:rPr>
              <a:t>n</a:t>
            </a:r>
            <a:r>
              <a:rPr lang="en-US" altLang="zh-CN" sz="2400" dirty="0">
                <a:ea typeface="SimSun" panose="02010600030101010101" pitchFamily="2" charset="-122"/>
              </a:rPr>
              <a:t> is a set of elements, each of which has an infinite number of names.</a:t>
            </a:r>
          </a:p>
          <a:p>
            <a:pPr marL="0" indent="0">
              <a:buNone/>
            </a:pPr>
            <a:endParaRPr lang="en-US" altLang="zh-CN" sz="2400" dirty="0">
              <a:ea typeface="SimSun" panose="02010600030101010101" pitchFamily="2" charset="-122"/>
            </a:endParaRPr>
          </a:p>
          <a:p>
            <a:pPr marL="0" indent="0">
              <a:buNone/>
            </a:pPr>
            <a:r>
              <a:rPr lang="en-US" altLang="zh-CN" sz="2400" dirty="0">
                <a:ea typeface="SimSun" panose="02010600030101010101" pitchFamily="2" charset="-122"/>
              </a:rPr>
              <a:t>The names [0], [1], [2], …, [</a:t>
            </a:r>
            <a:r>
              <a:rPr lang="en-US" altLang="zh-CN" sz="2400" i="1" dirty="0">
                <a:ea typeface="SimSun" panose="02010600030101010101" pitchFamily="2" charset="-122"/>
              </a:rPr>
              <a:t>n</a:t>
            </a:r>
            <a:r>
              <a:rPr lang="en-US" altLang="zh-CN" sz="2400" dirty="0">
                <a:ea typeface="SimSun" panose="02010600030101010101" pitchFamily="2" charset="-122"/>
              </a:rPr>
              <a:t> – 1], however, are the standard ones, and we normally use these unless there is a specific reason to use others.</a:t>
            </a:r>
            <a:endParaRPr lang="en-US" altLang="en-US" sz="2400" dirty="0">
              <a:ea typeface="SimSun"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C5C22103-BC05-4717-B13F-72C328BB2D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27EF072-B18D-4774-B2F6-99033EB49CC2}" type="slidenum">
              <a:rPr lang="en-GB" altLang="en-US" sz="1400">
                <a:latin typeface="Arial" panose="020B0604020202020204" pitchFamily="34" charset="0"/>
                <a:cs typeface="Arial" panose="020B0604020202020204" pitchFamily="34" charset="0"/>
              </a:rPr>
              <a:pPr>
                <a:spcBef>
                  <a:spcPct val="0"/>
                </a:spcBef>
                <a:buFontTx/>
                <a:buNone/>
              </a:pPr>
              <a:t>29</a:t>
            </a:fld>
            <a:endParaRPr lang="en-GB" altLang="en-US" sz="1400">
              <a:latin typeface="Arial" panose="020B0604020202020204" pitchFamily="34" charset="0"/>
              <a:cs typeface="Arial" panose="020B0604020202020204" pitchFamily="34" charset="0"/>
            </a:endParaRPr>
          </a:p>
        </p:txBody>
      </p:sp>
      <p:sp>
        <p:nvSpPr>
          <p:cNvPr id="40963" name="Rectangle 2">
            <a:extLst>
              <a:ext uri="{FF2B5EF4-FFF2-40B4-BE49-F238E27FC236}">
                <a16:creationId xmlns:a16="http://schemas.microsoft.com/office/drawing/2014/main" id="{F3BC52F4-0CE2-4F31-80D6-C16F6421C817}"/>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Aside:</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0DD4E0B-2DDC-4495-86C2-395B1DAB0101}"/>
              </a:ext>
            </a:extLst>
          </p:cNvPr>
          <p:cNvSpPr txBox="1">
            <a:spLocks noChangeArrowheads="1"/>
          </p:cNvSpPr>
          <p:nvPr/>
        </p:nvSpPr>
        <p:spPr bwMode="auto">
          <a:xfrm>
            <a:off x="1981200" y="1771651"/>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cs typeface="+mj-cs"/>
              </a:defRPr>
            </a:lvl2pPr>
            <a:lvl3pPr marL="1143000" indent="-228600" algn="l" rtl="0" eaLnBrk="0" fontAlgn="base" hangingPunct="0">
              <a:spcBef>
                <a:spcPct val="20000"/>
              </a:spcBef>
              <a:spcAft>
                <a:spcPct val="0"/>
              </a:spcAft>
              <a:buChar char="•"/>
              <a:defRPr sz="2400">
                <a:solidFill>
                  <a:schemeClr val="tx1"/>
                </a:solidFill>
                <a:latin typeface="+mj-lt"/>
                <a:cs typeface="+mj-cs"/>
              </a:defRPr>
            </a:lvl3pPr>
            <a:lvl4pPr marL="1600200" indent="-228600" algn="l" rtl="0" eaLnBrk="0" fontAlgn="base" hangingPunct="0">
              <a:spcBef>
                <a:spcPct val="20000"/>
              </a:spcBef>
              <a:spcAft>
                <a:spcPct val="0"/>
              </a:spcAft>
              <a:buChar char="–"/>
              <a:defRPr sz="2000">
                <a:solidFill>
                  <a:schemeClr val="tx1"/>
                </a:solidFill>
                <a:latin typeface="+mj-lt"/>
                <a:cs typeface="+mj-cs"/>
              </a:defRPr>
            </a:lvl4pPr>
            <a:lvl5pPr marL="2057400" indent="-228600" algn="l" rtl="0" eaLnBrk="0" fontAlgn="base" hangingPunct="0">
              <a:spcBef>
                <a:spcPct val="20000"/>
              </a:spcBef>
              <a:spcAft>
                <a:spcPct val="0"/>
              </a:spcAft>
              <a:buChar char="»"/>
              <a:defRPr sz="2000">
                <a:solidFill>
                  <a:schemeClr val="tx1"/>
                </a:solidFill>
                <a:latin typeface="+mj-lt"/>
                <a:cs typeface="+mj-cs"/>
              </a:defRPr>
            </a:lvl5pPr>
            <a:lvl6pPr marL="2514600" indent="-228600" algn="l" rtl="0" fontAlgn="base">
              <a:spcBef>
                <a:spcPct val="20000"/>
              </a:spcBef>
              <a:spcAft>
                <a:spcPct val="0"/>
              </a:spcAft>
              <a:buChar char="»"/>
              <a:defRPr sz="2000">
                <a:solidFill>
                  <a:schemeClr val="tx1"/>
                </a:solidFill>
                <a:latin typeface="+mj-lt"/>
                <a:cs typeface="+mj-cs"/>
              </a:defRPr>
            </a:lvl6pPr>
            <a:lvl7pPr marL="2971800" indent="-228600" algn="l" rtl="0" fontAlgn="base">
              <a:spcBef>
                <a:spcPct val="20000"/>
              </a:spcBef>
              <a:spcAft>
                <a:spcPct val="0"/>
              </a:spcAft>
              <a:buChar char="»"/>
              <a:defRPr sz="2000">
                <a:solidFill>
                  <a:schemeClr val="tx1"/>
                </a:solidFill>
                <a:latin typeface="+mj-lt"/>
                <a:cs typeface="+mj-cs"/>
              </a:defRPr>
            </a:lvl7pPr>
            <a:lvl8pPr marL="3429000" indent="-228600" algn="l" rtl="0" fontAlgn="base">
              <a:spcBef>
                <a:spcPct val="20000"/>
              </a:spcBef>
              <a:spcAft>
                <a:spcPct val="0"/>
              </a:spcAft>
              <a:buChar char="»"/>
              <a:defRPr sz="2000">
                <a:solidFill>
                  <a:schemeClr val="tx1"/>
                </a:solidFill>
                <a:latin typeface="+mj-lt"/>
                <a:cs typeface="+mj-cs"/>
              </a:defRPr>
            </a:lvl8pPr>
            <a:lvl9pPr marL="3886200" indent="-228600" algn="l" rtl="0" fontAlgn="base">
              <a:spcBef>
                <a:spcPct val="20000"/>
              </a:spcBef>
              <a:spcAft>
                <a:spcPct val="0"/>
              </a:spcAft>
              <a:buChar char="»"/>
              <a:defRPr sz="2000">
                <a:solidFill>
                  <a:schemeClr val="tx1"/>
                </a:solidFill>
                <a:latin typeface="+mj-lt"/>
                <a:cs typeface="+mj-cs"/>
              </a:defRPr>
            </a:lvl9pPr>
          </a:lstStyle>
          <a:p>
            <a:pPr marL="0" indent="0" eaLnBrk="1" hangingPunct="1">
              <a:buNone/>
            </a:pPr>
            <a:r>
              <a:rPr lang="en-US" altLang="en-US" sz="2400" kern="0" dirty="0">
                <a:sym typeface="Symbol" panose="05050102010706020507" pitchFamily="18" charset="2"/>
              </a:rPr>
              <a:t>A similar point arises about the names or representations of rational numbers.</a:t>
            </a:r>
            <a:r>
              <a:rPr lang="en-US" altLang="zh-CN" sz="2400" kern="0" dirty="0">
                <a:ea typeface="SimSun" panose="02010600030101010101" pitchFamily="2" charset="-122"/>
                <a:sym typeface="Symbol" panose="05050102010706020507" pitchFamily="18" charset="2"/>
              </a:rPr>
              <a:t> For example,  </a:t>
            </a: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r>
              <a:rPr lang="en-US" altLang="zh-CN" sz="2400" kern="0" dirty="0">
                <a:ea typeface="SimSun" panose="02010600030101010101" pitchFamily="2" charset="-122"/>
                <a:sym typeface="Symbol" panose="05050102010706020507" pitchFamily="18" charset="2"/>
              </a:rPr>
              <a:t>the same rational number can be represented in infinitely many different ways.</a:t>
            </a: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endParaRPr lang="en-US" altLang="zh-CN" sz="2400" kern="0" dirty="0">
              <a:ea typeface="SimSun" panose="02010600030101010101" pitchFamily="2" charset="-122"/>
              <a:sym typeface="Symbol" panose="05050102010706020507" pitchFamily="18" charset="2"/>
            </a:endParaRPr>
          </a:p>
          <a:p>
            <a:pPr marL="0" indent="0" eaLnBrk="1" hangingPunct="1">
              <a:buNone/>
            </a:pPr>
            <a:endParaRPr lang="en-US" altLang="zh-CN" sz="2400" kern="0" dirty="0">
              <a:ea typeface="SimSun" panose="02010600030101010101" pitchFamily="2" charset="-122"/>
              <a:sym typeface="Symbol" panose="05050102010706020507" pitchFamily="18" charset="2"/>
            </a:endParaRPr>
          </a:p>
        </p:txBody>
      </p:sp>
      <mc:AlternateContent xmlns:mc="http://schemas.openxmlformats.org/markup-compatibility/2006" xmlns:a14="http://schemas.microsoft.com/office/drawing/2010/main">
        <mc:Choice Requires="a14">
          <p:sp>
            <p:nvSpPr>
              <p:cNvPr id="7" name="Object 4">
                <a:extLst>
                  <a:ext uri="{FF2B5EF4-FFF2-40B4-BE49-F238E27FC236}">
                    <a16:creationId xmlns:a16="http://schemas.microsoft.com/office/drawing/2014/main" id="{07B4AF0D-7B74-4D5B-8953-BA0D099C547F}"/>
                  </a:ext>
                </a:extLst>
              </p:cNvPr>
              <p:cNvSpPr txBox="1"/>
              <p:nvPr/>
            </p:nvSpPr>
            <p:spPr bwMode="auto">
              <a:xfrm>
                <a:off x="3623565" y="3037329"/>
                <a:ext cx="3931498" cy="111779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1</m:t>
                          </m:r>
                        </m:num>
                        <m:den>
                          <m:r>
                            <a:rPr lang="en-SG" sz="2400" i="1">
                              <a:latin typeface="Cambria Math" panose="02040503050406030204" pitchFamily="18" charset="0"/>
                            </a:rPr>
                            <m:t>2</m:t>
                          </m:r>
                        </m:den>
                      </m:f>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2</m:t>
                          </m:r>
                        </m:num>
                        <m:den>
                          <m:r>
                            <a:rPr lang="en-SG" sz="2400" i="1">
                              <a:latin typeface="Cambria Math" panose="02040503050406030204" pitchFamily="18" charset="0"/>
                            </a:rPr>
                            <m:t>4</m:t>
                          </m:r>
                        </m:den>
                      </m:f>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3</m:t>
                          </m:r>
                        </m:num>
                        <m:den>
                          <m:r>
                            <a:rPr lang="en-SG" sz="2400" i="1">
                              <a:latin typeface="Cambria Math" panose="02040503050406030204" pitchFamily="18" charset="0"/>
                            </a:rPr>
                            <m:t>6</m:t>
                          </m:r>
                        </m:den>
                      </m:f>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100</m:t>
                          </m:r>
                        </m:num>
                        <m:den>
                          <m:r>
                            <a:rPr lang="en-SG" sz="2400" i="1">
                              <a:latin typeface="Cambria Math" panose="02040503050406030204" pitchFamily="18" charset="0"/>
                            </a:rPr>
                            <m:t>200</m:t>
                          </m:r>
                        </m:den>
                      </m:f>
                      <m:r>
                        <a:rPr lang="en-SG" sz="2400" i="1">
                          <a:latin typeface="Cambria Math" panose="02040503050406030204" pitchFamily="18" charset="0"/>
                        </a:rPr>
                        <m:t>=...</m:t>
                      </m:r>
                    </m:oMath>
                  </m:oMathPara>
                </a14:m>
                <a:endParaRPr lang="en-SG" sz="2400" dirty="0"/>
              </a:p>
            </p:txBody>
          </p:sp>
        </mc:Choice>
        <mc:Fallback xmlns="">
          <p:sp>
            <p:nvSpPr>
              <p:cNvPr id="7" name="Object 4">
                <a:extLst>
                  <a:ext uri="{FF2B5EF4-FFF2-40B4-BE49-F238E27FC236}">
                    <a16:creationId xmlns:a16="http://schemas.microsoft.com/office/drawing/2014/main" id="{07B4AF0D-7B74-4D5B-8953-BA0D099C547F}"/>
                  </a:ext>
                </a:extLst>
              </p:cNvPr>
              <p:cNvSpPr txBox="1">
                <a:spLocks noRot="1" noChangeAspect="1" noMove="1" noResize="1" noEditPoints="1" noAdjustHandles="1" noChangeArrowheads="1" noChangeShapeType="1" noTextEdit="1"/>
              </p:cNvSpPr>
              <p:nvPr/>
            </p:nvSpPr>
            <p:spPr bwMode="auto">
              <a:xfrm>
                <a:off x="3623565" y="3037329"/>
                <a:ext cx="3931498" cy="1117796"/>
              </a:xfrm>
              <a:prstGeom prst="rect">
                <a:avLst/>
              </a:prstGeom>
              <a:blipFill>
                <a:blip r:embed="rId2"/>
                <a:stretch>
                  <a:fillRect/>
                </a:stretch>
              </a:blipFill>
            </p:spPr>
            <p:txBody>
              <a:bodyPr/>
              <a:lstStyle/>
              <a:p>
                <a:r>
                  <a:rPr lang="en-SG">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373015D9-76A2-4865-9F78-C72ED9734D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A72F7F2-802C-4088-9AEE-49CD4B104307}" type="slidenum">
              <a:rPr lang="en-GB" altLang="en-US" sz="1400">
                <a:latin typeface="Arial" panose="020B0604020202020204" pitchFamily="34" charset="0"/>
                <a:cs typeface="Arial" panose="020B0604020202020204" pitchFamily="34" charset="0"/>
              </a:rPr>
              <a:pPr>
                <a:spcBef>
                  <a:spcPct val="0"/>
                </a:spcBef>
                <a:buFontTx/>
                <a:buNone/>
              </a:pPr>
              <a:t>3</a:t>
            </a:fld>
            <a:endParaRPr lang="en-GB" altLang="en-US" sz="1400">
              <a:latin typeface="Arial" panose="020B0604020202020204" pitchFamily="34" charset="0"/>
              <a:cs typeface="Arial" panose="020B0604020202020204" pitchFamily="34" charset="0"/>
            </a:endParaRPr>
          </a:p>
        </p:txBody>
      </p:sp>
      <p:sp>
        <p:nvSpPr>
          <p:cNvPr id="7171" name="Rectangle 2">
            <a:extLst>
              <a:ext uri="{FF2B5EF4-FFF2-40B4-BE49-F238E27FC236}">
                <a16:creationId xmlns:a16="http://schemas.microsoft.com/office/drawing/2014/main" id="{B8B612E3-7EF4-4D1F-BB26-978F696E838E}"/>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Introduction</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369667" name="Rectangle 3">
            <a:extLst>
              <a:ext uri="{FF2B5EF4-FFF2-40B4-BE49-F238E27FC236}">
                <a16:creationId xmlns:a16="http://schemas.microsoft.com/office/drawing/2014/main" id="{86A273A0-AAD5-4557-B945-7420ED7E96C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Congruence Arithmetic is a form of arithmetic dealing with integers in which all numbers having the same remainder when divided by a whole number are considered equivalent. </a:t>
            </a:r>
          </a:p>
          <a:p>
            <a:pPr marL="0" indent="0">
              <a:buNone/>
            </a:pPr>
            <a:endParaRPr lang="en-US" altLang="en-US" sz="2400" dirty="0"/>
          </a:p>
          <a:p>
            <a:pPr marL="0" indent="0">
              <a:buNone/>
            </a:pPr>
            <a:r>
              <a:rPr lang="en-US" altLang="en-US" sz="2400" dirty="0"/>
              <a:t>It has vast applications such as in cryptography, visual arts, game theory, etc. </a:t>
            </a:r>
            <a:endParaRPr lang="en-GB"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animEffect transition="in" filter="box(in)">
                                      <p:cBhvr>
                                        <p:cTn id="7" dur="500"/>
                                        <p:tgtEl>
                                          <p:spTgt spid="3696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EF497BD4-A38C-443C-B153-7CD55A9FD9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099626C-2A43-4440-97A4-D558EC25F797}" type="slidenum">
              <a:rPr lang="en-GB" altLang="en-US" sz="1400">
                <a:latin typeface="Arial" panose="020B0604020202020204" pitchFamily="34" charset="0"/>
                <a:cs typeface="Arial" panose="020B0604020202020204" pitchFamily="34" charset="0"/>
              </a:rPr>
              <a:pPr>
                <a:spcBef>
                  <a:spcPct val="0"/>
                </a:spcBef>
                <a:buFontTx/>
                <a:buNone/>
              </a:pPr>
              <a:t>30</a:t>
            </a:fld>
            <a:endParaRPr lang="en-GB" altLang="en-US" sz="1400">
              <a:latin typeface="Arial" panose="020B0604020202020204" pitchFamily="34" charset="0"/>
              <a:cs typeface="Arial" panose="020B0604020202020204" pitchFamily="34" charset="0"/>
            </a:endParaRPr>
          </a:p>
        </p:txBody>
      </p:sp>
      <p:sp>
        <p:nvSpPr>
          <p:cNvPr id="41987" name="Rectangle 2">
            <a:extLst>
              <a:ext uri="{FF2B5EF4-FFF2-40B4-BE49-F238E27FC236}">
                <a16:creationId xmlns:a16="http://schemas.microsoft.com/office/drawing/2014/main" id="{140E2870-86A6-4909-9847-33DCE5BBD769}"/>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Aside: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55683" name="Rectangle 3">
            <a:extLst>
              <a:ext uri="{FF2B5EF4-FFF2-40B4-BE49-F238E27FC236}">
                <a16:creationId xmlns:a16="http://schemas.microsoft.com/office/drawing/2014/main" id="{525E0CC7-45BD-4AF9-82C9-3A7A68F8F062}"/>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When we define + and  on </a:t>
            </a:r>
            <a:r>
              <a:rPr lang="en-US" altLang="zh-CN" sz="2400" dirty="0" err="1">
                <a:ea typeface="SimSun" panose="02010600030101010101" pitchFamily="2" charset="-122"/>
                <a:sym typeface="Symbol" panose="05050102010706020507" pitchFamily="18" charset="2"/>
              </a:rPr>
              <a:t>ℤ</a:t>
            </a:r>
            <a:r>
              <a:rPr lang="en-US" altLang="zh-CN" sz="2400" i="1" baseline="-25000" dirty="0" err="1">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we must make sure our definitions do NOT depend on the name of the congruence class. </a:t>
            </a:r>
          </a:p>
          <a:p>
            <a:pPr marL="0" indent="0">
              <a:buNone/>
            </a:pPr>
            <a:r>
              <a:rPr lang="en-US" altLang="zh-CN" sz="2400" dirty="0">
                <a:ea typeface="SimSun" panose="02010600030101010101" pitchFamily="2" charset="-122"/>
                <a:sym typeface="Symbol" panose="05050102010706020507" pitchFamily="18" charset="2"/>
              </a:rPr>
              <a:t>Once this is proven, we can say that + and </a:t>
            </a:r>
            <a:r>
              <a:rPr lang="en-US" altLang="en-US" sz="2400" dirty="0">
                <a:sym typeface="Symbol" panose="05050102010706020507" pitchFamily="18" charset="2"/>
              </a:rPr>
              <a:t> on</a:t>
            </a:r>
            <a:r>
              <a:rPr lang="en-US" altLang="zh-CN" sz="2400" dirty="0">
                <a:ea typeface="SimSun" panose="02010600030101010101" pitchFamily="2" charset="-122"/>
                <a:sym typeface="Symbol" panose="05050102010706020507" pitchFamily="18" charset="2"/>
              </a:rPr>
              <a:t> </a:t>
            </a:r>
            <a:r>
              <a:rPr lang="en-US" altLang="zh-CN" sz="2400" dirty="0" err="1">
                <a:ea typeface="SimSun" panose="02010600030101010101" pitchFamily="2" charset="-122"/>
                <a:sym typeface="Symbol" panose="05050102010706020507" pitchFamily="18" charset="2"/>
              </a:rPr>
              <a:t>ℤ</a:t>
            </a:r>
            <a:r>
              <a:rPr lang="en-US" altLang="zh-CN" sz="2400" i="1" baseline="-25000" dirty="0" err="1">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are </a:t>
            </a:r>
            <a:r>
              <a:rPr lang="en-US" altLang="zh-CN" sz="2400" b="1" dirty="0">
                <a:solidFill>
                  <a:schemeClr val="hlink"/>
                </a:solidFill>
                <a:ea typeface="SimSun" panose="02010600030101010101" pitchFamily="2" charset="-122"/>
                <a:sym typeface="Symbol" panose="05050102010706020507" pitchFamily="18" charset="2"/>
              </a:rPr>
              <a:t>well‑defined</a:t>
            </a:r>
            <a:r>
              <a:rPr lang="en-US" altLang="zh-CN" sz="2400" dirty="0">
                <a:ea typeface="SimSun" panose="02010600030101010101" pitchFamily="2" charset="-122"/>
                <a:sym typeface="Symbol" panose="05050102010706020507" pitchFamily="18" charset="2"/>
              </a:rPr>
              <a:t> operations.</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Example:</a:t>
            </a:r>
          </a:p>
          <a:p>
            <a:pPr marL="0" indent="0">
              <a:buNone/>
            </a:pPr>
            <a:r>
              <a:rPr lang="en-US" altLang="zh-CN" sz="2400" dirty="0">
                <a:ea typeface="SimSun" panose="02010600030101010101" pitchFamily="2" charset="-122"/>
                <a:sym typeface="Symbol" panose="05050102010706020507" pitchFamily="18" charset="2"/>
              </a:rPr>
              <a:t>Consider </a:t>
            </a:r>
            <a:r>
              <a:rPr lang="en-US" altLang="zh-CN" sz="2400" dirty="0">
                <a:ea typeface="SimSun" panose="02010600030101010101" pitchFamily="2" charset="-122"/>
              </a:rPr>
              <a:t>ℤ</a:t>
            </a:r>
            <a:r>
              <a:rPr lang="en-US" altLang="zh-CN" sz="2400" baseline="-25000" dirty="0">
                <a:ea typeface="SimSun" panose="02010600030101010101" pitchFamily="2" charset="-122"/>
              </a:rPr>
              <a:t>10</a:t>
            </a:r>
            <a:r>
              <a:rPr lang="en-US" altLang="zh-CN" sz="2400" dirty="0">
                <a:ea typeface="SimSun" panose="02010600030101010101" pitchFamily="2" charset="-122"/>
              </a:rPr>
              <a:t>.</a:t>
            </a:r>
            <a:r>
              <a:rPr lang="en-GB" altLang="en-US" sz="2400" dirty="0"/>
              <a:t>	</a:t>
            </a: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Name of the congruence classes: </a:t>
            </a:r>
            <a:r>
              <a:rPr lang="en-GB" altLang="en-US" sz="2400" dirty="0"/>
              <a:t>[3] = [13] = [23] = [33].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683">
                                            <p:txEl>
                                              <p:pRg st="4" end="4"/>
                                            </p:txEl>
                                          </p:spTgt>
                                        </p:tgtEl>
                                        <p:attrNameLst>
                                          <p:attrName>style.visibility</p:attrName>
                                        </p:attrNameLst>
                                      </p:cBhvr>
                                      <p:to>
                                        <p:strVal val="visible"/>
                                      </p:to>
                                    </p:set>
                                    <p:animEffect transition="in" filter="box(in)">
                                      <p:cBhvr>
                                        <p:cTn id="7" dur="500"/>
                                        <p:tgtEl>
                                          <p:spTgt spid="45568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5683">
                                            <p:txEl>
                                              <p:pRg st="5" end="5"/>
                                            </p:txEl>
                                          </p:spTgt>
                                        </p:tgtEl>
                                        <p:attrNameLst>
                                          <p:attrName>style.visibility</p:attrName>
                                        </p:attrNameLst>
                                      </p:cBhvr>
                                      <p:to>
                                        <p:strVal val="visible"/>
                                      </p:to>
                                    </p:set>
                                    <p:animEffect transition="in" filter="box(in)">
                                      <p:cBhvr>
                                        <p:cTn id="10" dur="500"/>
                                        <p:tgtEl>
                                          <p:spTgt spid="45568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5683">
                                            <p:txEl>
                                              <p:pRg st="6" end="6"/>
                                            </p:txEl>
                                          </p:spTgt>
                                        </p:tgtEl>
                                        <p:attrNameLst>
                                          <p:attrName>style.visibility</p:attrName>
                                        </p:attrNameLst>
                                      </p:cBhvr>
                                      <p:to>
                                        <p:strVal val="visible"/>
                                      </p:to>
                                    </p:set>
                                    <p:animEffect transition="in" filter="box(in)">
                                      <p:cBhvr>
                                        <p:cTn id="13" dur="500"/>
                                        <p:tgtEl>
                                          <p:spTgt spid="455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9DF821CF-31DA-440D-B917-EF9A9FB2E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A5ADCCF-224D-4DEA-B7DB-15990B5ED8AA}" type="slidenum">
              <a:rPr lang="en-GB" altLang="en-US" sz="1400">
                <a:latin typeface="Arial" panose="020B0604020202020204" pitchFamily="34" charset="0"/>
                <a:cs typeface="Arial" panose="020B0604020202020204" pitchFamily="34" charset="0"/>
              </a:rPr>
              <a:pPr>
                <a:spcBef>
                  <a:spcPct val="0"/>
                </a:spcBef>
                <a:buFontTx/>
                <a:buNone/>
              </a:pPr>
              <a:t>31</a:t>
            </a:fld>
            <a:endParaRPr lang="en-GB" altLang="en-US" sz="1400">
              <a:latin typeface="Arial" panose="020B0604020202020204" pitchFamily="34" charset="0"/>
              <a:cs typeface="Arial" panose="020B0604020202020204" pitchFamily="34" charset="0"/>
            </a:endParaRPr>
          </a:p>
        </p:txBody>
      </p:sp>
      <p:sp>
        <p:nvSpPr>
          <p:cNvPr id="44035" name="Rectangle 2">
            <a:extLst>
              <a:ext uri="{FF2B5EF4-FFF2-40B4-BE49-F238E27FC236}">
                <a16:creationId xmlns:a16="http://schemas.microsoft.com/office/drawing/2014/main" id="{BDC038EC-5042-47D7-BEF4-1E9CF106AB24}"/>
              </a:ext>
            </a:extLst>
          </p:cNvPr>
          <p:cNvSpPr>
            <a:spLocks noGrp="1" noChangeArrowheads="1"/>
          </p:cNvSpPr>
          <p:nvPr>
            <p:ph type="title"/>
          </p:nvPr>
        </p:nvSpPr>
        <p:spPr>
          <a:xfrm>
            <a:off x="1" y="136523"/>
            <a:ext cx="10830296"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Addition and Multiplication on Congruence Class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036" name="Rectangle 3">
            <a:extLst>
              <a:ext uri="{FF2B5EF4-FFF2-40B4-BE49-F238E27FC236}">
                <a16:creationId xmlns:a16="http://schemas.microsoft.com/office/drawing/2014/main" id="{393893DA-D90F-47C6-8F8A-B6D3E77181AC}"/>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We define + and  on </a:t>
            </a:r>
            <a:r>
              <a:rPr lang="en-US" altLang="zh-CN" sz="2400" dirty="0" err="1">
                <a:ea typeface="SimSun" panose="02010600030101010101" pitchFamily="2" charset="-122"/>
                <a:sym typeface="Symbol" panose="05050102010706020507" pitchFamily="18" charset="2"/>
              </a:rPr>
              <a:t>ℤ</a:t>
            </a:r>
            <a:r>
              <a:rPr lang="en-US" altLang="zh-CN" sz="2400" i="1" baseline="-25000" dirty="0" err="1">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as follows.</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 </a:t>
            </a:r>
            <a:r>
              <a:rPr lang="en-US" altLang="zh-CN" sz="2400" dirty="0" err="1">
                <a:ea typeface="SimSun" panose="02010600030101010101" pitchFamily="2" charset="-122"/>
                <a:sym typeface="Symbol" panose="05050102010706020507" pitchFamily="18" charset="2"/>
              </a:rPr>
              <a:t>ℤ</a:t>
            </a:r>
            <a:r>
              <a:rPr lang="en-US" altLang="zh-CN" sz="2400" i="1" baseline="-25000" dirty="0" err="1">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and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ab</a:t>
            </a:r>
            <a:r>
              <a:rPr lang="en-US" altLang="zh-CN" sz="2400" dirty="0">
                <a:ea typeface="SimSun" panose="02010600030101010101" pitchFamily="2" charset="-122"/>
                <a:sym typeface="Symbol" panose="05050102010706020507" pitchFamily="18" charset="2"/>
              </a:rPr>
              <a:t>].</a:t>
            </a:r>
            <a:endParaRPr lang="en-GB" altLang="en-US" sz="2400" dirty="0">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D47ED555-1252-4BE5-B84D-141D277592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C95ABD7-DA10-4678-9295-D4739517F5F7}" type="slidenum">
              <a:rPr lang="en-GB" altLang="en-US" sz="1400">
                <a:latin typeface="Arial" panose="020B0604020202020204" pitchFamily="34" charset="0"/>
                <a:cs typeface="Arial" panose="020B0604020202020204" pitchFamily="34" charset="0"/>
              </a:rPr>
              <a:pPr>
                <a:spcBef>
                  <a:spcPct val="0"/>
                </a:spcBef>
                <a:buFontTx/>
                <a:buNone/>
              </a:pPr>
              <a:t>32</a:t>
            </a:fld>
            <a:endParaRPr lang="en-GB" altLang="en-US" sz="1400">
              <a:latin typeface="Arial" panose="020B0604020202020204" pitchFamily="34" charset="0"/>
              <a:cs typeface="Arial" panose="020B0604020202020204" pitchFamily="34" charset="0"/>
            </a:endParaRPr>
          </a:p>
        </p:txBody>
      </p:sp>
      <p:sp>
        <p:nvSpPr>
          <p:cNvPr id="45059" name="Rectangle 2">
            <a:extLst>
              <a:ext uri="{FF2B5EF4-FFF2-40B4-BE49-F238E27FC236}">
                <a16:creationId xmlns:a16="http://schemas.microsoft.com/office/drawing/2014/main" id="{3BC62165-103C-484E-8BA5-23BB6548EBBF}"/>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Example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538627" name="Rectangle 3">
            <a:extLst>
              <a:ext uri="{FF2B5EF4-FFF2-40B4-BE49-F238E27FC236}">
                <a16:creationId xmlns:a16="http://schemas.microsoft.com/office/drawing/2014/main" id="{8D7DA43A-34AA-431D-A2F8-3364364A2C58}"/>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In </a:t>
            </a:r>
            <a:r>
              <a:rPr lang="en-US" altLang="zh-CN" sz="2400" dirty="0">
                <a:ea typeface="SimSun" panose="02010600030101010101" pitchFamily="2" charset="-122"/>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3</a:t>
            </a:r>
            <a:r>
              <a:rPr lang="en-US" altLang="zh-CN" sz="2400" dirty="0">
                <a:ea typeface="SimSun" panose="02010600030101010101" pitchFamily="2" charset="-122"/>
                <a:sym typeface="Symbol" panose="05050102010706020507" pitchFamily="18" charset="2"/>
              </a:rPr>
              <a:t>, we know </a:t>
            </a:r>
          </a:p>
          <a:p>
            <a:pPr marL="0" indent="0">
              <a:buNone/>
            </a:pPr>
            <a:r>
              <a:rPr lang="en-US" altLang="zh-CN" sz="2400" dirty="0">
                <a:ea typeface="SimSun" panose="02010600030101010101" pitchFamily="2" charset="-122"/>
                <a:sym typeface="Symbol" panose="05050102010706020507" pitchFamily="18" charset="2"/>
              </a:rPr>
              <a:t>		[1] = [4] 	and 	[2] = [5].</a:t>
            </a:r>
          </a:p>
          <a:p>
            <a:pPr marL="0" indent="0">
              <a:buNone/>
            </a:pPr>
            <a:r>
              <a:rPr lang="en-US" altLang="zh-CN" sz="2400" dirty="0">
                <a:ea typeface="SimSun" panose="02010600030101010101" pitchFamily="2" charset="-122"/>
                <a:sym typeface="Symbol" panose="05050102010706020507" pitchFamily="18" charset="2"/>
              </a:rPr>
              <a:t>We want </a:t>
            </a:r>
          </a:p>
          <a:p>
            <a:pPr marL="0" indent="0">
              <a:buNone/>
            </a:pPr>
            <a:r>
              <a:rPr lang="en-US" altLang="zh-CN" sz="2400" dirty="0">
                <a:ea typeface="SimSun" panose="02010600030101010101" pitchFamily="2" charset="-122"/>
                <a:sym typeface="Symbol" panose="05050102010706020507" pitchFamily="18" charset="2"/>
              </a:rPr>
              <a:t>		[1] + [2] = [4] + [5].</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Now, 		[1] + [2] = [1 + 2] = [3] = [0] </a:t>
            </a:r>
          </a:p>
          <a:p>
            <a:pPr marL="0" indent="0">
              <a:buNone/>
            </a:pPr>
            <a:r>
              <a:rPr lang="en-US" altLang="zh-CN" sz="2400" dirty="0">
                <a:ea typeface="SimSun" panose="02010600030101010101" pitchFamily="2" charset="-122"/>
                <a:sym typeface="Symbol" panose="05050102010706020507" pitchFamily="18" charset="2"/>
              </a:rPr>
              <a:t>and 		[4] + [5] = [4 + 5] = [9] = [0]</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Therefore, 	[1] + [2] = [4] + [5].</a:t>
            </a:r>
            <a:endParaRPr lang="en-GB"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8627">
                                            <p:txEl>
                                              <p:pRg st="1" end="1"/>
                                            </p:txEl>
                                          </p:spTgt>
                                        </p:tgtEl>
                                        <p:attrNameLst>
                                          <p:attrName>style.visibility</p:attrName>
                                        </p:attrNameLst>
                                      </p:cBhvr>
                                      <p:to>
                                        <p:strVal val="visible"/>
                                      </p:to>
                                    </p:set>
                                    <p:animEffect transition="in" filter="box(in)">
                                      <p:cBhvr>
                                        <p:cTn id="7" dur="500"/>
                                        <p:tgtEl>
                                          <p:spTgt spid="538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38627">
                                            <p:txEl>
                                              <p:pRg st="2" end="2"/>
                                            </p:txEl>
                                          </p:spTgt>
                                        </p:tgtEl>
                                        <p:attrNameLst>
                                          <p:attrName>style.visibility</p:attrName>
                                        </p:attrNameLst>
                                      </p:cBhvr>
                                      <p:to>
                                        <p:strVal val="visible"/>
                                      </p:to>
                                    </p:set>
                                    <p:animEffect transition="in" filter="box(in)">
                                      <p:cBhvr>
                                        <p:cTn id="12" dur="500"/>
                                        <p:tgtEl>
                                          <p:spTgt spid="538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38627">
                                            <p:txEl>
                                              <p:pRg st="3" end="3"/>
                                            </p:txEl>
                                          </p:spTgt>
                                        </p:tgtEl>
                                        <p:attrNameLst>
                                          <p:attrName>style.visibility</p:attrName>
                                        </p:attrNameLst>
                                      </p:cBhvr>
                                      <p:to>
                                        <p:strVal val="visible"/>
                                      </p:to>
                                    </p:set>
                                    <p:animEffect transition="in" filter="box(in)">
                                      <p:cBhvr>
                                        <p:cTn id="17" dur="500"/>
                                        <p:tgtEl>
                                          <p:spTgt spid="538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38627">
                                            <p:txEl>
                                              <p:pRg st="5" end="5"/>
                                            </p:txEl>
                                          </p:spTgt>
                                        </p:tgtEl>
                                        <p:attrNameLst>
                                          <p:attrName>style.visibility</p:attrName>
                                        </p:attrNameLst>
                                      </p:cBhvr>
                                      <p:to>
                                        <p:strVal val="visible"/>
                                      </p:to>
                                    </p:set>
                                    <p:animEffect transition="in" filter="box(in)">
                                      <p:cBhvr>
                                        <p:cTn id="22" dur="500"/>
                                        <p:tgtEl>
                                          <p:spTgt spid="5386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38627">
                                            <p:txEl>
                                              <p:pRg st="6" end="6"/>
                                            </p:txEl>
                                          </p:spTgt>
                                        </p:tgtEl>
                                        <p:attrNameLst>
                                          <p:attrName>style.visibility</p:attrName>
                                        </p:attrNameLst>
                                      </p:cBhvr>
                                      <p:to>
                                        <p:strVal val="visible"/>
                                      </p:to>
                                    </p:set>
                                    <p:animEffect transition="in" filter="box(in)">
                                      <p:cBhvr>
                                        <p:cTn id="27" dur="500"/>
                                        <p:tgtEl>
                                          <p:spTgt spid="5386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38627">
                                            <p:txEl>
                                              <p:pRg st="8" end="8"/>
                                            </p:txEl>
                                          </p:spTgt>
                                        </p:tgtEl>
                                        <p:attrNameLst>
                                          <p:attrName>style.visibility</p:attrName>
                                        </p:attrNameLst>
                                      </p:cBhvr>
                                      <p:to>
                                        <p:strVal val="visible"/>
                                      </p:to>
                                    </p:set>
                                    <p:animEffect transition="in" filter="box(in)">
                                      <p:cBhvr>
                                        <p:cTn id="32" dur="500"/>
                                        <p:tgtEl>
                                          <p:spTgt spid="538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79D1FAB7-CDEA-4C47-8FB4-84C7671DE3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D50327-155E-40C8-B7D3-78E6225D89FF}" type="slidenum">
              <a:rPr lang="en-GB" altLang="en-US" sz="1400">
                <a:latin typeface="Arial" panose="020B0604020202020204" pitchFamily="34" charset="0"/>
                <a:cs typeface="Arial" panose="020B0604020202020204" pitchFamily="34" charset="0"/>
              </a:rPr>
              <a:pPr>
                <a:spcBef>
                  <a:spcPct val="0"/>
                </a:spcBef>
                <a:buFontTx/>
                <a:buNone/>
              </a:pPr>
              <a:t>33</a:t>
            </a:fld>
            <a:endParaRPr lang="en-GB" altLang="en-US" sz="1400">
              <a:latin typeface="Arial" panose="020B0604020202020204" pitchFamily="34" charset="0"/>
              <a:cs typeface="Arial" panose="020B0604020202020204" pitchFamily="34" charset="0"/>
            </a:endParaRPr>
          </a:p>
        </p:txBody>
      </p:sp>
      <p:sp>
        <p:nvSpPr>
          <p:cNvPr id="46083" name="Rectangle 2">
            <a:extLst>
              <a:ext uri="{FF2B5EF4-FFF2-40B4-BE49-F238E27FC236}">
                <a16:creationId xmlns:a16="http://schemas.microsoft.com/office/drawing/2014/main" id="{BFDE810F-728A-4B18-9172-83A6CAAA3AF9}"/>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Lemma 4</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6084" name="Rectangle 3">
            <a:extLst>
              <a:ext uri="{FF2B5EF4-FFF2-40B4-BE49-F238E27FC236}">
                <a16:creationId xmlns:a16="http://schemas.microsoft.com/office/drawing/2014/main" id="{9134E83B-3C45-46E0-8CCB-1725C4AB0DE4}"/>
              </a:ext>
            </a:extLst>
          </p:cNvPr>
          <p:cNvSpPr>
            <a:spLocks noGrp="1" noChangeArrowheads="1"/>
          </p:cNvSpPr>
          <p:nvPr>
            <p:ph type="body" idx="1"/>
          </p:nvPr>
        </p:nvSpPr>
        <p:spPr>
          <a:xfrm>
            <a:off x="2257425" y="1878014"/>
            <a:ext cx="8229600" cy="4530725"/>
          </a:xfrm>
        </p:spPr>
        <p:txBody>
          <a:bodyPr/>
          <a:lstStyle/>
          <a:p>
            <a:pPr marL="0" indent="0">
              <a:buNone/>
            </a:pPr>
            <a:r>
              <a:rPr lang="en-GB" altLang="en-US" dirty="0">
                <a:sym typeface="Symbol" panose="05050102010706020507" pitchFamily="18" charset="2"/>
              </a:rPr>
              <a:t>[</a:t>
            </a:r>
            <a:r>
              <a:rPr lang="en-GB" altLang="en-US" i="1" dirty="0">
                <a:sym typeface="Symbol" panose="05050102010706020507" pitchFamily="18" charset="2"/>
              </a:rPr>
              <a:t>a</a:t>
            </a:r>
            <a:r>
              <a:rPr lang="en-GB" altLang="en-US" dirty="0">
                <a:sym typeface="Symbol" panose="05050102010706020507" pitchFamily="18" charset="2"/>
              </a:rPr>
              <a:t>] = [</a:t>
            </a:r>
            <a:r>
              <a:rPr lang="en-GB" altLang="en-US" i="1" dirty="0">
                <a:sym typeface="Symbol" panose="05050102010706020507" pitchFamily="18" charset="2"/>
              </a:rPr>
              <a:t>b</a:t>
            </a:r>
            <a:r>
              <a:rPr lang="en-GB" altLang="en-US" dirty="0">
                <a:sym typeface="Symbol" panose="05050102010706020507" pitchFamily="18" charset="2"/>
              </a:rPr>
              <a:t>]</a:t>
            </a:r>
            <a:r>
              <a:rPr lang="en-US" altLang="en-US" dirty="0">
                <a:sym typeface="Symbol" panose="05050102010706020507" pitchFamily="18" charset="2"/>
              </a:rPr>
              <a:t> in </a:t>
            </a:r>
            <a:r>
              <a:rPr lang="en-US" altLang="zh-CN" dirty="0" err="1">
                <a:ea typeface="SimSun" panose="02010600030101010101" pitchFamily="2" charset="-122"/>
                <a:sym typeface="Symbol" panose="05050102010706020507" pitchFamily="18" charset="2"/>
              </a:rPr>
              <a:t>ℤ</a:t>
            </a:r>
            <a:r>
              <a:rPr lang="en-US" altLang="zh-CN" baseline="-25000" dirty="0" err="1">
                <a:ea typeface="SimSun" panose="02010600030101010101" pitchFamily="2" charset="-122"/>
                <a:sym typeface="Symbol" panose="05050102010706020507" pitchFamily="18" charset="2"/>
              </a:rPr>
              <a:t>n</a:t>
            </a:r>
            <a:r>
              <a:rPr lang="en-US" altLang="zh-CN" baseline="-25000" dirty="0">
                <a:ea typeface="SimSun" panose="02010600030101010101" pitchFamily="2" charset="-122"/>
                <a:sym typeface="Symbol" panose="05050102010706020507" pitchFamily="18" charset="2"/>
              </a:rPr>
              <a:t> </a:t>
            </a:r>
            <a:r>
              <a:rPr lang="en-GB" altLang="en-US" dirty="0">
                <a:sym typeface="Symbol" panose="05050102010706020507" pitchFamily="18" charset="2"/>
              </a:rPr>
              <a:t>		</a:t>
            </a:r>
            <a:r>
              <a:rPr lang="en-GB" altLang="en-US" i="1" dirty="0">
                <a:sym typeface="Symbol" panose="05050102010706020507" pitchFamily="18" charset="2"/>
              </a:rPr>
              <a:t>a</a:t>
            </a:r>
            <a:r>
              <a:rPr lang="en-GB" altLang="en-US" dirty="0">
                <a:sym typeface="Symbol" panose="05050102010706020507" pitchFamily="18" charset="2"/>
              </a:rPr>
              <a:t>  </a:t>
            </a:r>
            <a:r>
              <a:rPr lang="en-GB" altLang="en-US" i="1" dirty="0">
                <a:sym typeface="Symbol" panose="05050102010706020507" pitchFamily="18" charset="2"/>
              </a:rPr>
              <a:t>b</a:t>
            </a:r>
            <a:r>
              <a:rPr lang="en-GB" altLang="en-US" dirty="0">
                <a:sym typeface="Symbol" panose="05050102010706020507" pitchFamily="18" charset="2"/>
              </a:rPr>
              <a:t> (mod </a:t>
            </a:r>
            <a:r>
              <a:rPr lang="en-GB" altLang="en-US" i="1" dirty="0">
                <a:sym typeface="Symbol" panose="05050102010706020507" pitchFamily="18" charset="2"/>
              </a:rPr>
              <a:t>n)</a:t>
            </a:r>
          </a:p>
          <a:p>
            <a:pPr marL="0" indent="0">
              <a:buNone/>
            </a:pPr>
            <a:endParaRPr lang="en-GB" altLang="en-US" sz="2400" i="1" dirty="0">
              <a:sym typeface="Symbol" panose="05050102010706020507"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79B0DFD5-A634-4AAA-A806-AF162E6DCE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99EFEC3-EF47-4613-83E1-7A724835D37D}" type="slidenum">
              <a:rPr lang="en-GB" altLang="en-US" sz="1400">
                <a:latin typeface="Arial" panose="020B0604020202020204" pitchFamily="34" charset="0"/>
                <a:cs typeface="Arial" panose="020B0604020202020204" pitchFamily="34" charset="0"/>
              </a:rPr>
              <a:pPr>
                <a:spcBef>
                  <a:spcPct val="0"/>
                </a:spcBef>
                <a:buFontTx/>
                <a:buNone/>
              </a:pPr>
              <a:t>34</a:t>
            </a:fld>
            <a:endParaRPr lang="en-GB" altLang="en-US" sz="1400">
              <a:latin typeface="Arial" panose="020B0604020202020204" pitchFamily="34" charset="0"/>
              <a:cs typeface="Arial" panose="020B0604020202020204" pitchFamily="34" charset="0"/>
            </a:endParaRPr>
          </a:p>
        </p:txBody>
      </p:sp>
      <p:sp>
        <p:nvSpPr>
          <p:cNvPr id="47107" name="Rectangle 2">
            <a:extLst>
              <a:ext uri="{FF2B5EF4-FFF2-40B4-BE49-F238E27FC236}">
                <a16:creationId xmlns:a16="http://schemas.microsoft.com/office/drawing/2014/main" id="{F1C86DEC-8252-45FF-A3FD-51EDA25636A0}"/>
              </a:ext>
            </a:extLst>
          </p:cNvPr>
          <p:cNvSpPr>
            <a:spLocks noGrp="1" noChangeArrowheads="1"/>
          </p:cNvSpPr>
          <p:nvPr>
            <p:ph type="title"/>
          </p:nvPr>
        </p:nvSpPr>
        <p:spPr>
          <a:xfrm>
            <a:off x="1981200" y="449263"/>
            <a:ext cx="8229600" cy="1143000"/>
          </a:xfrm>
        </p:spPr>
        <p:txBody>
          <a:bodyPr/>
          <a:lstStyle/>
          <a:p>
            <a:pPr eaLnBrk="1" hangingPunct="1"/>
            <a:r>
              <a:rPr lang="en-US" altLang="zh-CN" sz="3600" b="1">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Proposition 1</a:t>
            </a:r>
            <a:r>
              <a:rPr lang="en-US" altLang="zh-CN" sz="360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a:t>
            </a:r>
            <a:endParaRPr lang="en-GB" altLang="en-US" sz="3600">
              <a:solidFill>
                <a:schemeClr val="folHlin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47108" name="Rectangle 3">
            <a:extLst>
              <a:ext uri="{FF2B5EF4-FFF2-40B4-BE49-F238E27FC236}">
                <a16:creationId xmlns:a16="http://schemas.microsoft.com/office/drawing/2014/main" id="{4CEB19E2-680C-455C-B5FC-F436F902F33F}"/>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Let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a:t>
            </a:r>
            <a:r>
              <a:rPr lang="en-US" altLang="zh-CN" sz="2400" dirty="0">
                <a:latin typeface="MS PMincho" panose="02020600040205080304" pitchFamily="18" charset="-128"/>
                <a:ea typeface="MS PMincho" panose="02020600040205080304" pitchFamily="18" charset="-128"/>
                <a:sym typeface="Symbol" panose="05050102010706020507" pitchFamily="18" charset="2"/>
              </a:rPr>
              <a:t>ℕ</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Addition and multiplication on </a:t>
            </a:r>
            <a:r>
              <a:rPr lang="en-US" altLang="zh-CN" sz="2400" dirty="0" err="1">
                <a:latin typeface="MS PMincho" panose="02020600040205080304" pitchFamily="18" charset="-128"/>
                <a:ea typeface="MS PMincho" panose="02020600040205080304" pitchFamily="18" charset="-128"/>
                <a:sym typeface="Symbol" panose="05050102010706020507" pitchFamily="18" charset="2"/>
              </a:rPr>
              <a:t>ℤ</a:t>
            </a:r>
            <a:r>
              <a:rPr lang="en-US" altLang="zh-CN" sz="2400" i="1" baseline="-25000" dirty="0" err="1">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are well-defined.</a:t>
            </a:r>
            <a:endParaRPr lang="en-GB" altLang="en-US" sz="2400" dirty="0">
              <a:ea typeface="SimSun" panose="02010600030101010101" pitchFamily="2" charset="-122"/>
              <a:sym typeface="Symbol" panose="05050102010706020507" pitchFamily="18" charset="2"/>
            </a:endParaRPr>
          </a:p>
        </p:txBody>
      </p:sp>
      <p:sp>
        <p:nvSpPr>
          <p:cNvPr id="6" name="Flowchart: Connector 5">
            <a:extLst>
              <a:ext uri="{FF2B5EF4-FFF2-40B4-BE49-F238E27FC236}">
                <a16:creationId xmlns:a16="http://schemas.microsoft.com/office/drawing/2014/main" id="{1AEFD9AF-5AE5-4819-9B62-7D277BF70365}"/>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9083BE52-CAC0-4540-9233-5F5082684F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65B62F8-BF14-4485-B903-720707561780}" type="slidenum">
              <a:rPr lang="en-GB" altLang="en-US" sz="1400">
                <a:latin typeface="Arial" panose="020B0604020202020204" pitchFamily="34" charset="0"/>
                <a:cs typeface="Arial" panose="020B0604020202020204" pitchFamily="34" charset="0"/>
              </a:rPr>
              <a:pPr>
                <a:spcBef>
                  <a:spcPct val="0"/>
                </a:spcBef>
                <a:buFontTx/>
                <a:buNone/>
              </a:pPr>
              <a:t>35</a:t>
            </a:fld>
            <a:endParaRPr lang="en-GB" altLang="en-US" sz="1400">
              <a:latin typeface="Arial" panose="020B0604020202020204" pitchFamily="34" charset="0"/>
              <a:cs typeface="Arial" panose="020B0604020202020204" pitchFamily="34" charset="0"/>
            </a:endParaRPr>
          </a:p>
        </p:txBody>
      </p:sp>
      <p:sp>
        <p:nvSpPr>
          <p:cNvPr id="48131" name="Rectangle 2">
            <a:extLst>
              <a:ext uri="{FF2B5EF4-FFF2-40B4-BE49-F238E27FC236}">
                <a16:creationId xmlns:a16="http://schemas.microsoft.com/office/drawing/2014/main" id="{31486C50-63BD-4BF0-990F-A8A85327CFD5}"/>
              </a:ext>
            </a:extLst>
          </p:cNvPr>
          <p:cNvSpPr>
            <a:spLocks noGrp="1" noChangeArrowheads="1"/>
          </p:cNvSpPr>
          <p:nvPr>
            <p:ph type="title"/>
          </p:nvPr>
        </p:nvSpPr>
        <p:spPr>
          <a:xfrm>
            <a:off x="1981200" y="449263"/>
            <a:ext cx="8229600" cy="1143000"/>
          </a:xfrm>
        </p:spPr>
        <p:txBody>
          <a:bodyPr/>
          <a:lstStyle/>
          <a:p>
            <a:pPr eaLnBrk="1" hangingPunct="1"/>
            <a:r>
              <a:rPr lang="en-US" altLang="zh-CN"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Proposition 1</a:t>
            </a:r>
            <a:r>
              <a:rPr lang="en-US" altLang="zh-CN" sz="3600"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Proof for Addition</a:t>
            </a:r>
            <a:endParaRPr lang="en-GB" altLang="en-US"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526339" name="Rectangle 3">
            <a:extLst>
              <a:ext uri="{FF2B5EF4-FFF2-40B4-BE49-F238E27FC236}">
                <a16:creationId xmlns:a16="http://schemas.microsoft.com/office/drawing/2014/main" id="{058C4F97-DE74-47B6-9813-0A58A26919F9}"/>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a:ea typeface="SimSun" panose="02010600030101010101" pitchFamily="2" charset="-122"/>
                <a:sym typeface="Symbol" panose="05050102010706020507" pitchFamily="18" charset="2"/>
              </a:rPr>
              <a:t>Let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and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in </a:t>
            </a:r>
            <a:r>
              <a:rPr lang="en-US" altLang="zh-CN" sz="2400">
                <a:latin typeface="MS PMincho" panose="02020600040205080304" pitchFamily="18" charset="-128"/>
                <a:ea typeface="MS PMincho" panose="02020600040205080304" pitchFamily="18" charset="-128"/>
                <a:sym typeface="Symbol" panose="05050102010706020507" pitchFamily="18" charset="2"/>
              </a:rPr>
              <a:t>ℤ</a:t>
            </a:r>
            <a:r>
              <a:rPr lang="en-US" altLang="zh-CN" sz="2400" i="1" baseline="-25000">
                <a:ea typeface="SimSun" panose="02010600030101010101" pitchFamily="2" charset="-122"/>
                <a:sym typeface="Symbol" panose="05050102010706020507" pitchFamily="18" charset="2"/>
              </a:rPr>
              <a:t>n</a:t>
            </a:r>
            <a:r>
              <a:rPr lang="en-US" altLang="zh-CN" sz="2400">
                <a:ea typeface="SimSun" panose="02010600030101010101" pitchFamily="2" charset="-122"/>
                <a:sym typeface="Symbol" panose="05050102010706020507" pitchFamily="18" charset="2"/>
              </a:rPr>
              <a:t>. </a:t>
            </a:r>
          </a:p>
          <a:p>
            <a:pPr marL="0" indent="0">
              <a:buNone/>
            </a:pPr>
            <a:r>
              <a:rPr lang="en-US" altLang="zh-CN" sz="2400">
                <a:ea typeface="SimSun" panose="02010600030101010101" pitchFamily="2" charset="-122"/>
                <a:sym typeface="Symbol" panose="05050102010706020507" pitchFamily="18" charset="2"/>
              </a:rPr>
              <a:t>We must prove that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a:t>
            </a:r>
          </a:p>
          <a:p>
            <a:pPr marL="0" indent="0">
              <a:buNone/>
            </a:pPr>
            <a:endParaRPr lang="en-US" altLang="zh-CN" sz="2400">
              <a:ea typeface="SimSun" panose="02010600030101010101" pitchFamily="2" charset="-122"/>
              <a:sym typeface="Symbol" panose="05050102010706020507" pitchFamily="18" charset="2"/>
            </a:endParaRPr>
          </a:p>
          <a:p>
            <a:pPr marL="0" indent="0">
              <a:buNone/>
            </a:pPr>
            <a:r>
              <a:rPr lang="en-US" altLang="zh-CN" sz="2400">
                <a:ea typeface="SimSun" panose="02010600030101010101" pitchFamily="2" charset="-122"/>
                <a:sym typeface="Symbol" panose="05050102010706020507" pitchFamily="18" charset="2"/>
              </a:rPr>
              <a:t>Now,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(mod </a:t>
            </a:r>
            <a:r>
              <a:rPr lang="en-US" altLang="zh-CN" sz="2400" i="1">
                <a:ea typeface="SimSun" panose="02010600030101010101" pitchFamily="2" charset="-122"/>
                <a:sym typeface="Symbol" panose="05050102010706020507" pitchFamily="18" charset="2"/>
              </a:rPr>
              <a:t>n</a:t>
            </a:r>
            <a:r>
              <a:rPr lang="en-US" altLang="zh-CN" sz="2400">
                <a:ea typeface="SimSun" panose="02010600030101010101" pitchFamily="2" charset="-122"/>
                <a:sym typeface="Symbol" panose="05050102010706020507" pitchFamily="18" charset="2"/>
              </a:rPr>
              <a:t>)	</a:t>
            </a:r>
          </a:p>
          <a:p>
            <a:pPr marL="0" indent="0">
              <a:buNone/>
            </a:pPr>
            <a:r>
              <a:rPr lang="en-US" altLang="zh-CN" sz="2400">
                <a:ea typeface="SimSun" panose="02010600030101010101" pitchFamily="2" charset="-122"/>
                <a:sym typeface="Symbol" panose="05050102010706020507" pitchFamily="18" charset="2"/>
              </a:rPr>
              <a:t>and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(mod </a:t>
            </a:r>
            <a:r>
              <a:rPr lang="en-US" altLang="zh-CN" sz="2400" i="1">
                <a:ea typeface="SimSun" panose="02010600030101010101" pitchFamily="2" charset="-122"/>
                <a:sym typeface="Symbol" panose="05050102010706020507" pitchFamily="18" charset="2"/>
              </a:rPr>
              <a:t>n</a:t>
            </a:r>
            <a:r>
              <a:rPr lang="en-US" altLang="zh-CN" sz="2400">
                <a:ea typeface="SimSun" panose="02010600030101010101" pitchFamily="2" charset="-122"/>
                <a:sym typeface="Symbol" panose="05050102010706020507" pitchFamily="18" charset="2"/>
              </a:rPr>
              <a:t>). </a:t>
            </a:r>
          </a:p>
          <a:p>
            <a:pPr marL="0" indent="0">
              <a:buNone/>
            </a:pPr>
            <a:r>
              <a:rPr lang="en-US" altLang="zh-CN" sz="2400">
                <a:ea typeface="SimSun" panose="02010600030101010101" pitchFamily="2" charset="-122"/>
                <a:sym typeface="Symbol" panose="05050102010706020507" pitchFamily="18" charset="2"/>
              </a:rPr>
              <a:t>Using Lemma 1, we can deduce that </a:t>
            </a:r>
          </a:p>
          <a:p>
            <a:pPr marL="0" indent="0">
              <a:buNone/>
            </a:pPr>
            <a:r>
              <a:rPr lang="en-US" altLang="zh-CN" sz="2400">
                <a:ea typeface="SimSun" panose="02010600030101010101" pitchFamily="2" charset="-122"/>
                <a:sym typeface="Symbol" panose="05050102010706020507" pitchFamily="18" charset="2"/>
              </a:rPr>
              <a:t>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(mod </a:t>
            </a:r>
            <a:r>
              <a:rPr lang="en-US" altLang="zh-CN" sz="2400" i="1">
                <a:ea typeface="SimSun" panose="02010600030101010101" pitchFamily="2" charset="-122"/>
                <a:sym typeface="Symbol" panose="05050102010706020507" pitchFamily="18" charset="2"/>
              </a:rPr>
              <a:t>n</a:t>
            </a:r>
            <a:r>
              <a:rPr lang="en-US" altLang="zh-CN" sz="2400">
                <a:ea typeface="SimSun" panose="02010600030101010101" pitchFamily="2" charset="-122"/>
                <a:sym typeface="Symbol" panose="05050102010706020507" pitchFamily="18" charset="2"/>
              </a:rPr>
              <a:t>) </a:t>
            </a:r>
          </a:p>
          <a:p>
            <a:pPr marL="0" indent="0">
              <a:buNone/>
            </a:pPr>
            <a:r>
              <a:rPr lang="en-US" altLang="zh-CN" sz="2400">
                <a:ea typeface="SimSun" panose="02010600030101010101" pitchFamily="2" charset="-122"/>
                <a:sym typeface="Symbol" panose="05050102010706020507" pitchFamily="18" charset="2"/>
              </a:rPr>
              <a:t>and so		[</a:t>
            </a:r>
            <a:r>
              <a:rPr lang="en-US" altLang="zh-CN" sz="2400" i="1">
                <a:ea typeface="SimSun" panose="02010600030101010101" pitchFamily="2" charset="-122"/>
                <a:sym typeface="Symbol" panose="05050102010706020507" pitchFamily="18" charset="2"/>
              </a:rPr>
              <a:t>a</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b</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c</a:t>
            </a:r>
            <a:r>
              <a:rPr lang="en-US" altLang="zh-CN" sz="2400">
                <a:ea typeface="SimSun" panose="02010600030101010101" pitchFamily="2" charset="-122"/>
                <a:sym typeface="Symbol" panose="05050102010706020507" pitchFamily="18" charset="2"/>
              </a:rPr>
              <a:t> + </a:t>
            </a:r>
            <a:r>
              <a:rPr lang="en-US" altLang="zh-CN" sz="2400" i="1">
                <a:ea typeface="SimSun" panose="02010600030101010101" pitchFamily="2" charset="-122"/>
                <a:sym typeface="Symbol" panose="05050102010706020507" pitchFamily="18" charset="2"/>
              </a:rPr>
              <a:t>d</a:t>
            </a:r>
            <a:r>
              <a:rPr lang="en-US" altLang="zh-CN" sz="2400">
                <a:ea typeface="SimSun" panose="02010600030101010101" pitchFamily="2" charset="-122"/>
                <a:sym typeface="Symbol" panose="05050102010706020507" pitchFamily="18" charset="2"/>
              </a:rPr>
              <a:t>]. </a:t>
            </a:r>
          </a:p>
          <a:p>
            <a:pPr marL="0" indent="0">
              <a:buNone/>
            </a:pPr>
            <a:r>
              <a:rPr lang="en-US" altLang="zh-CN" sz="2400">
                <a:ea typeface="SimSun" panose="02010600030101010101" pitchFamily="2" charset="-122"/>
                <a:sym typeface="Symbol" panose="05050102010706020507" pitchFamily="18" charset="2"/>
              </a:rPr>
              <a:t>Therefore, addition on </a:t>
            </a:r>
            <a:r>
              <a:rPr lang="en-US" altLang="zh-CN" sz="2400">
                <a:latin typeface="MS PMincho" panose="02020600040205080304" pitchFamily="18" charset="-128"/>
                <a:ea typeface="MS PMincho" panose="02020600040205080304" pitchFamily="18" charset="-128"/>
                <a:sym typeface="Symbol" panose="05050102010706020507" pitchFamily="18" charset="2"/>
              </a:rPr>
              <a:t>ℤ</a:t>
            </a:r>
            <a:r>
              <a:rPr lang="en-US" altLang="zh-CN" sz="2400" i="1" baseline="-25000">
                <a:ea typeface="SimSun" panose="02010600030101010101" pitchFamily="2" charset="-122"/>
                <a:sym typeface="Symbol" panose="05050102010706020507" pitchFamily="18" charset="2"/>
              </a:rPr>
              <a:t>n</a:t>
            </a:r>
            <a:r>
              <a:rPr lang="en-US" altLang="zh-CN" sz="2400">
                <a:ea typeface="SimSun" panose="02010600030101010101" pitchFamily="2" charset="-122"/>
                <a:sym typeface="Symbol" panose="05050102010706020507" pitchFamily="18" charset="2"/>
              </a:rPr>
              <a:t> is well-defined.</a:t>
            </a:r>
          </a:p>
          <a:p>
            <a:pPr marL="0" indent="0">
              <a:buNone/>
            </a:pPr>
            <a:endParaRPr lang="en-GB" altLang="en-US" sz="2400">
              <a:ea typeface="SimSun" panose="02010600030101010101" pitchFamily="2" charset="-122"/>
              <a:sym typeface="Symbol" panose="05050102010706020507" pitchFamily="18" charset="2"/>
            </a:endParaRPr>
          </a:p>
        </p:txBody>
      </p:sp>
      <p:sp>
        <p:nvSpPr>
          <p:cNvPr id="5" name="Flowchart: Connector 4">
            <a:extLst>
              <a:ext uri="{FF2B5EF4-FFF2-40B4-BE49-F238E27FC236}">
                <a16:creationId xmlns:a16="http://schemas.microsoft.com/office/drawing/2014/main" id="{10854BE0-C9AB-4F25-91B2-EE86A6A95D8B}"/>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6339">
                                            <p:txEl>
                                              <p:pRg st="3" end="3"/>
                                            </p:txEl>
                                          </p:spTgt>
                                        </p:tgtEl>
                                        <p:attrNameLst>
                                          <p:attrName>style.visibility</p:attrName>
                                        </p:attrNameLst>
                                      </p:cBhvr>
                                      <p:to>
                                        <p:strVal val="visible"/>
                                      </p:to>
                                    </p:set>
                                    <p:animEffect transition="in" filter="box(in)">
                                      <p:cBhvr>
                                        <p:cTn id="7" dur="500"/>
                                        <p:tgtEl>
                                          <p:spTgt spid="5263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6339">
                                            <p:txEl>
                                              <p:pRg st="4" end="4"/>
                                            </p:txEl>
                                          </p:spTgt>
                                        </p:tgtEl>
                                        <p:attrNameLst>
                                          <p:attrName>style.visibility</p:attrName>
                                        </p:attrNameLst>
                                      </p:cBhvr>
                                      <p:to>
                                        <p:strVal val="visible"/>
                                      </p:to>
                                    </p:set>
                                    <p:animEffect transition="in" filter="box(in)">
                                      <p:cBhvr>
                                        <p:cTn id="12" dur="500"/>
                                        <p:tgtEl>
                                          <p:spTgt spid="52633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26339">
                                            <p:txEl>
                                              <p:pRg st="5" end="5"/>
                                            </p:txEl>
                                          </p:spTgt>
                                        </p:tgtEl>
                                        <p:attrNameLst>
                                          <p:attrName>style.visibility</p:attrName>
                                        </p:attrNameLst>
                                      </p:cBhvr>
                                      <p:to>
                                        <p:strVal val="visible"/>
                                      </p:to>
                                    </p:set>
                                    <p:animEffect transition="in" filter="box(in)">
                                      <p:cBhvr>
                                        <p:cTn id="17" dur="500"/>
                                        <p:tgtEl>
                                          <p:spTgt spid="52633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26339">
                                            <p:txEl>
                                              <p:pRg st="6" end="6"/>
                                            </p:txEl>
                                          </p:spTgt>
                                        </p:tgtEl>
                                        <p:attrNameLst>
                                          <p:attrName>style.visibility</p:attrName>
                                        </p:attrNameLst>
                                      </p:cBhvr>
                                      <p:to>
                                        <p:strVal val="visible"/>
                                      </p:to>
                                    </p:set>
                                    <p:animEffect transition="in" filter="box(in)">
                                      <p:cBhvr>
                                        <p:cTn id="22" dur="500"/>
                                        <p:tgtEl>
                                          <p:spTgt spid="52633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26339">
                                            <p:txEl>
                                              <p:pRg st="7" end="7"/>
                                            </p:txEl>
                                          </p:spTgt>
                                        </p:tgtEl>
                                        <p:attrNameLst>
                                          <p:attrName>style.visibility</p:attrName>
                                        </p:attrNameLst>
                                      </p:cBhvr>
                                      <p:to>
                                        <p:strVal val="visible"/>
                                      </p:to>
                                    </p:set>
                                    <p:animEffect transition="in" filter="box(in)">
                                      <p:cBhvr>
                                        <p:cTn id="27" dur="500"/>
                                        <p:tgtEl>
                                          <p:spTgt spid="526339">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526339">
                                            <p:txEl>
                                              <p:pRg st="8" end="8"/>
                                            </p:txEl>
                                          </p:spTgt>
                                        </p:tgtEl>
                                        <p:attrNameLst>
                                          <p:attrName>style.visibility</p:attrName>
                                        </p:attrNameLst>
                                      </p:cBhvr>
                                      <p:to>
                                        <p:strVal val="visible"/>
                                      </p:to>
                                    </p:set>
                                    <p:animEffect transition="in" filter="box(in)">
                                      <p:cBhvr>
                                        <p:cTn id="32" dur="500"/>
                                        <p:tgtEl>
                                          <p:spTgt spid="526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2FF30E9D-5C6F-4246-8544-5E9664BD80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A4A4054-6B35-42A9-814D-2F19D1C04DC8}" type="slidenum">
              <a:rPr lang="en-GB" altLang="en-US" sz="1400">
                <a:latin typeface="Arial" panose="020B0604020202020204" pitchFamily="34" charset="0"/>
                <a:cs typeface="Arial" panose="020B0604020202020204" pitchFamily="34" charset="0"/>
              </a:rPr>
              <a:pPr>
                <a:spcBef>
                  <a:spcPct val="0"/>
                </a:spcBef>
                <a:buFontTx/>
                <a:buNone/>
              </a:pPr>
              <a:t>36</a:t>
            </a:fld>
            <a:endParaRPr lang="en-GB" altLang="en-US" sz="1400">
              <a:latin typeface="Arial" panose="020B0604020202020204" pitchFamily="34" charset="0"/>
              <a:cs typeface="Arial" panose="020B0604020202020204" pitchFamily="34" charset="0"/>
            </a:endParaRPr>
          </a:p>
        </p:txBody>
      </p:sp>
      <p:sp>
        <p:nvSpPr>
          <p:cNvPr id="49155" name="Rectangle 2">
            <a:extLst>
              <a:ext uri="{FF2B5EF4-FFF2-40B4-BE49-F238E27FC236}">
                <a16:creationId xmlns:a16="http://schemas.microsoft.com/office/drawing/2014/main" id="{4BF83951-C729-43F0-BCB0-2D5F1B616EA5}"/>
              </a:ext>
            </a:extLst>
          </p:cNvPr>
          <p:cNvSpPr>
            <a:spLocks noGrp="1" noChangeArrowheads="1"/>
          </p:cNvSpPr>
          <p:nvPr>
            <p:ph type="title"/>
          </p:nvPr>
        </p:nvSpPr>
        <p:spPr>
          <a:xfrm>
            <a:off x="1981200" y="449263"/>
            <a:ext cx="8229600" cy="1143000"/>
          </a:xfrm>
        </p:spPr>
        <p:txBody>
          <a:bodyPr/>
          <a:lstStyle/>
          <a:p>
            <a:pPr eaLnBrk="1" hangingPunct="1"/>
            <a:r>
              <a:rPr lang="en-US" altLang="zh-CN"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Proposition 1</a:t>
            </a:r>
            <a:r>
              <a:rPr lang="en-US" altLang="zh-CN" sz="3600"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rPr>
              <a:t>Proof for Multiplication</a:t>
            </a:r>
            <a:endParaRPr lang="en-GB" altLang="en-US" sz="3600" b="1" dirty="0">
              <a:solidFill>
                <a:schemeClr val="folHlin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459779" name="Rectangle 3">
            <a:extLst>
              <a:ext uri="{FF2B5EF4-FFF2-40B4-BE49-F238E27FC236}">
                <a16:creationId xmlns:a16="http://schemas.microsoft.com/office/drawing/2014/main" id="{E3CFA957-9153-48DD-89A5-AADDCB4A7320}"/>
              </a:ext>
            </a:extLst>
          </p:cNvPr>
          <p:cNvSpPr>
            <a:spLocks noGrp="1" noChangeArrowheads="1"/>
          </p:cNvSpPr>
          <p:nvPr>
            <p:ph type="body" idx="1"/>
          </p:nvPr>
        </p:nvSpPr>
        <p:spPr>
          <a:xfrm>
            <a:off x="1981200" y="1771651"/>
            <a:ext cx="8229600" cy="4530725"/>
          </a:xfrm>
        </p:spPr>
        <p:txBody>
          <a:bodyPr/>
          <a:lstStyle/>
          <a:p>
            <a:pPr marL="0" indent="0">
              <a:spcBef>
                <a:spcPct val="0"/>
              </a:spcBef>
              <a:buNone/>
            </a:pPr>
            <a:r>
              <a:rPr lang="en-US" altLang="zh-CN" sz="2400" dirty="0">
                <a:ea typeface="SimSun" panose="02010600030101010101" pitchFamily="2" charset="-122"/>
              </a:rPr>
              <a:t>Let [</a:t>
            </a:r>
            <a:r>
              <a:rPr lang="en-US" altLang="zh-CN" sz="2400" i="1" dirty="0">
                <a:ea typeface="SimSun" panose="02010600030101010101" pitchFamily="2" charset="-122"/>
              </a:rPr>
              <a:t>a</a:t>
            </a:r>
            <a:r>
              <a:rPr lang="en-US" altLang="zh-CN" sz="2400" dirty="0">
                <a:ea typeface="SimSun" panose="02010600030101010101" pitchFamily="2" charset="-122"/>
              </a:rPr>
              <a:t>] = [</a:t>
            </a:r>
            <a:r>
              <a:rPr lang="en-US" altLang="zh-CN" sz="2400" i="1" dirty="0">
                <a:ea typeface="SimSun" panose="02010600030101010101" pitchFamily="2" charset="-122"/>
              </a:rPr>
              <a:t>c</a:t>
            </a:r>
            <a:r>
              <a:rPr lang="en-US" altLang="zh-CN" sz="2400" dirty="0">
                <a:ea typeface="SimSun" panose="02010600030101010101" pitchFamily="2" charset="-122"/>
              </a:rPr>
              <a:t>] and [</a:t>
            </a:r>
            <a:r>
              <a:rPr lang="en-US" altLang="zh-CN" sz="2400" i="1" dirty="0">
                <a:ea typeface="SimSun" panose="02010600030101010101" pitchFamily="2" charset="-122"/>
              </a:rPr>
              <a:t>b</a:t>
            </a:r>
            <a:r>
              <a:rPr lang="en-US" altLang="zh-CN" sz="2400" dirty="0">
                <a:ea typeface="SimSun" panose="02010600030101010101" pitchFamily="2" charset="-122"/>
              </a:rPr>
              <a:t>] = [</a:t>
            </a:r>
            <a:r>
              <a:rPr lang="en-US" altLang="zh-CN" sz="2400" i="1" dirty="0">
                <a:ea typeface="SimSun" panose="02010600030101010101" pitchFamily="2" charset="-122"/>
              </a:rPr>
              <a:t>d</a:t>
            </a:r>
            <a:r>
              <a:rPr lang="en-US" altLang="zh-CN" sz="2400" dirty="0">
                <a:ea typeface="SimSun" panose="02010600030101010101" pitchFamily="2" charset="-122"/>
              </a:rPr>
              <a:t>] in </a:t>
            </a:r>
            <a:r>
              <a:rPr lang="en-US" altLang="zh-CN" sz="2400" dirty="0" err="1">
                <a:latin typeface="MS PMincho" panose="02020600040205080304" pitchFamily="18" charset="-128"/>
                <a:ea typeface="MS PMincho" panose="02020600040205080304" pitchFamily="18" charset="-128"/>
              </a:rPr>
              <a:t>ℤ</a:t>
            </a:r>
            <a:r>
              <a:rPr lang="en-US" altLang="zh-CN" sz="2400" i="1" baseline="-25000" dirty="0" err="1">
                <a:ea typeface="SimSun" panose="02010600030101010101" pitchFamily="2" charset="-122"/>
              </a:rPr>
              <a:t>n</a:t>
            </a:r>
            <a:r>
              <a:rPr lang="en-US" altLang="zh-CN" sz="2400" dirty="0">
                <a:ea typeface="SimSun" panose="02010600030101010101" pitchFamily="2" charset="-122"/>
              </a:rPr>
              <a:t>. </a:t>
            </a:r>
          </a:p>
          <a:p>
            <a:pPr marL="0" indent="0">
              <a:spcBef>
                <a:spcPct val="0"/>
              </a:spcBef>
              <a:buNone/>
            </a:pPr>
            <a:r>
              <a:rPr lang="en-US" altLang="zh-CN" sz="2400" dirty="0">
                <a:ea typeface="SimSun" panose="02010600030101010101" pitchFamily="2" charset="-122"/>
              </a:rPr>
              <a:t>We must prove that [</a:t>
            </a:r>
            <a:r>
              <a:rPr lang="en-US" altLang="zh-CN" sz="2400" i="1" dirty="0">
                <a:ea typeface="SimSun" panose="02010600030101010101" pitchFamily="2" charset="-122"/>
              </a:rPr>
              <a:t>a</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b</a:t>
            </a:r>
            <a:r>
              <a:rPr lang="en-US" altLang="zh-CN" sz="2400" dirty="0">
                <a:ea typeface="SimSun" panose="02010600030101010101" pitchFamily="2" charset="-122"/>
              </a:rPr>
              <a:t>] = [</a:t>
            </a:r>
            <a:r>
              <a:rPr lang="en-US" altLang="zh-CN" sz="2400" i="1" dirty="0">
                <a:ea typeface="SimSun" panose="02010600030101010101" pitchFamily="2" charset="-122"/>
              </a:rPr>
              <a:t>c</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d</a:t>
            </a:r>
            <a:r>
              <a:rPr lang="en-US" altLang="zh-CN" sz="2400" dirty="0">
                <a:ea typeface="SimSun" panose="02010600030101010101" pitchFamily="2" charset="-122"/>
              </a:rPr>
              <a:t>]. </a:t>
            </a:r>
          </a:p>
          <a:p>
            <a:pPr marL="0" indent="0">
              <a:spcBef>
                <a:spcPct val="0"/>
              </a:spcBef>
              <a:buNone/>
            </a:pPr>
            <a:endParaRPr lang="en-US" altLang="zh-CN" sz="2400" dirty="0">
              <a:ea typeface="SimSun" panose="02010600030101010101" pitchFamily="2" charset="-122"/>
            </a:endParaRPr>
          </a:p>
          <a:p>
            <a:pPr marL="0" indent="0">
              <a:spcBef>
                <a:spcPct val="0"/>
              </a:spcBef>
              <a:buNone/>
            </a:pPr>
            <a:r>
              <a:rPr lang="en-US" altLang="zh-CN" sz="2400" dirty="0">
                <a:ea typeface="SimSun" panose="02010600030101010101" pitchFamily="2" charset="-122"/>
              </a:rPr>
              <a:t>Now, 		[</a:t>
            </a:r>
            <a:r>
              <a:rPr lang="en-US" altLang="zh-CN" sz="2400" i="1" dirty="0">
                <a:ea typeface="SimSun" panose="02010600030101010101" pitchFamily="2" charset="-122"/>
              </a:rPr>
              <a:t>a</a:t>
            </a:r>
            <a:r>
              <a:rPr lang="en-US" altLang="zh-CN" sz="2400" dirty="0">
                <a:ea typeface="SimSun" panose="02010600030101010101" pitchFamily="2" charset="-122"/>
              </a:rPr>
              <a:t>] = [</a:t>
            </a:r>
            <a:r>
              <a:rPr lang="en-US" altLang="zh-CN" sz="2400" i="1" dirty="0">
                <a:ea typeface="SimSun" panose="02010600030101010101" pitchFamily="2" charset="-122"/>
              </a:rPr>
              <a:t>c</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a</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c</a:t>
            </a:r>
            <a:r>
              <a:rPr lang="en-US" altLang="zh-CN" sz="2400" dirty="0">
                <a:ea typeface="SimSun" panose="02010600030101010101" pitchFamily="2" charset="-122"/>
              </a:rPr>
              <a:t> (mod </a:t>
            </a:r>
            <a:r>
              <a:rPr lang="en-US" altLang="zh-CN" sz="2400" i="1" dirty="0">
                <a:ea typeface="SimSun" panose="02010600030101010101" pitchFamily="2" charset="-122"/>
              </a:rPr>
              <a:t>n</a:t>
            </a:r>
            <a:r>
              <a:rPr lang="en-US" altLang="zh-CN" sz="2400" dirty="0">
                <a:ea typeface="SimSun" panose="02010600030101010101" pitchFamily="2" charset="-122"/>
              </a:rPr>
              <a:t>)	</a:t>
            </a:r>
          </a:p>
          <a:p>
            <a:pPr marL="0" indent="0">
              <a:spcBef>
                <a:spcPct val="0"/>
              </a:spcBef>
              <a:buNone/>
            </a:pPr>
            <a:r>
              <a:rPr lang="en-US" altLang="zh-CN" sz="2400" dirty="0">
                <a:ea typeface="SimSun" panose="02010600030101010101" pitchFamily="2" charset="-122"/>
              </a:rPr>
              <a:t>and		[</a:t>
            </a:r>
            <a:r>
              <a:rPr lang="en-US" altLang="zh-CN" sz="2400" i="1" dirty="0">
                <a:ea typeface="SimSun" panose="02010600030101010101" pitchFamily="2" charset="-122"/>
              </a:rPr>
              <a:t>b</a:t>
            </a:r>
            <a:r>
              <a:rPr lang="en-US" altLang="zh-CN" sz="2400" dirty="0">
                <a:ea typeface="SimSun" panose="02010600030101010101" pitchFamily="2" charset="-122"/>
              </a:rPr>
              <a:t>] = [</a:t>
            </a:r>
            <a:r>
              <a:rPr lang="en-US" altLang="zh-CN" sz="2400" i="1" dirty="0">
                <a:ea typeface="SimSun" panose="02010600030101010101" pitchFamily="2" charset="-122"/>
              </a:rPr>
              <a:t>d</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b</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d</a:t>
            </a:r>
            <a:r>
              <a:rPr lang="en-US" altLang="zh-CN" sz="2400" dirty="0">
                <a:ea typeface="SimSun" panose="02010600030101010101" pitchFamily="2" charset="-122"/>
              </a:rPr>
              <a:t> (mod </a:t>
            </a:r>
            <a:r>
              <a:rPr lang="en-US" altLang="zh-CN" sz="2400" i="1" dirty="0">
                <a:ea typeface="SimSun" panose="02010600030101010101" pitchFamily="2" charset="-122"/>
              </a:rPr>
              <a:t>n</a:t>
            </a:r>
            <a:r>
              <a:rPr lang="en-US" altLang="zh-CN" sz="2400" dirty="0">
                <a:ea typeface="SimSun" panose="02010600030101010101" pitchFamily="2" charset="-122"/>
              </a:rPr>
              <a:t>). </a:t>
            </a:r>
          </a:p>
          <a:p>
            <a:pPr marL="0" indent="0">
              <a:spcBef>
                <a:spcPct val="0"/>
              </a:spcBef>
              <a:buNone/>
            </a:pPr>
            <a:endParaRPr lang="en-US" altLang="zh-CN" sz="2400" dirty="0">
              <a:ea typeface="SimSun" panose="02010600030101010101" pitchFamily="2" charset="-122"/>
            </a:endParaRPr>
          </a:p>
          <a:p>
            <a:pPr marL="0" indent="0">
              <a:spcBef>
                <a:spcPct val="0"/>
              </a:spcBef>
              <a:buNone/>
            </a:pPr>
            <a:r>
              <a:rPr lang="en-US" altLang="zh-CN" sz="2400" dirty="0">
                <a:ea typeface="SimSun" panose="02010600030101010101" pitchFamily="2" charset="-122"/>
              </a:rPr>
              <a:t>Using Lemma 1, we can deduce that </a:t>
            </a:r>
          </a:p>
          <a:p>
            <a:pPr marL="0" indent="0">
              <a:spcBef>
                <a:spcPct val="0"/>
              </a:spcBef>
              <a:buNone/>
            </a:pPr>
            <a:r>
              <a:rPr lang="en-US" altLang="zh-CN" sz="2400" dirty="0">
                <a:ea typeface="SimSun" panose="02010600030101010101" pitchFamily="2" charset="-122"/>
              </a:rPr>
              <a:t>		(</a:t>
            </a:r>
            <a:r>
              <a:rPr lang="en-US" altLang="zh-CN" sz="2400" i="1" dirty="0">
                <a:ea typeface="SimSun" panose="02010600030101010101" pitchFamily="2" charset="-122"/>
              </a:rPr>
              <a:t>a</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b</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c</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d</a:t>
            </a:r>
            <a:r>
              <a:rPr lang="en-US" altLang="zh-CN" sz="2400" dirty="0">
                <a:ea typeface="SimSun" panose="02010600030101010101" pitchFamily="2" charset="-122"/>
              </a:rPr>
              <a:t>) (mod </a:t>
            </a:r>
            <a:r>
              <a:rPr lang="en-US" altLang="zh-CN" sz="2400" i="1" dirty="0">
                <a:ea typeface="SimSun" panose="02010600030101010101" pitchFamily="2" charset="-122"/>
              </a:rPr>
              <a:t>n</a:t>
            </a:r>
            <a:r>
              <a:rPr lang="en-US" altLang="zh-CN" sz="2400" dirty="0">
                <a:ea typeface="SimSun" panose="02010600030101010101" pitchFamily="2" charset="-122"/>
              </a:rPr>
              <a:t>) </a:t>
            </a:r>
          </a:p>
          <a:p>
            <a:pPr marL="0" indent="0">
              <a:spcBef>
                <a:spcPct val="0"/>
              </a:spcBef>
              <a:buNone/>
            </a:pPr>
            <a:r>
              <a:rPr lang="en-US" altLang="zh-CN" sz="2400" dirty="0">
                <a:ea typeface="SimSun" panose="02010600030101010101" pitchFamily="2" charset="-122"/>
              </a:rPr>
              <a:t>and so 		[</a:t>
            </a:r>
            <a:r>
              <a:rPr lang="en-US" altLang="zh-CN" sz="2400" i="1" dirty="0">
                <a:ea typeface="SimSun" panose="02010600030101010101" pitchFamily="2" charset="-122"/>
              </a:rPr>
              <a:t>a</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b</a:t>
            </a:r>
            <a:r>
              <a:rPr lang="en-US" altLang="zh-CN" sz="2400" dirty="0">
                <a:ea typeface="SimSun" panose="02010600030101010101" pitchFamily="2" charset="-122"/>
              </a:rPr>
              <a:t>] = [</a:t>
            </a:r>
            <a:r>
              <a:rPr lang="en-US" altLang="zh-CN" sz="2400" i="1" dirty="0">
                <a:ea typeface="SimSun" panose="02010600030101010101" pitchFamily="2" charset="-122"/>
              </a:rPr>
              <a:t>c</a:t>
            </a:r>
            <a:r>
              <a:rPr lang="en-US" altLang="zh-CN" sz="2400" dirty="0">
                <a:ea typeface="SimSun" panose="02010600030101010101" pitchFamily="2" charset="-122"/>
              </a:rPr>
              <a:t>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a:t>
            </a:r>
            <a:r>
              <a:rPr lang="en-US" altLang="zh-CN" sz="2400" i="1" dirty="0">
                <a:ea typeface="SimSun" panose="02010600030101010101" pitchFamily="2" charset="-122"/>
              </a:rPr>
              <a:t>d</a:t>
            </a:r>
            <a:r>
              <a:rPr lang="en-US" altLang="zh-CN" sz="2400" dirty="0">
                <a:ea typeface="SimSun" panose="02010600030101010101" pitchFamily="2" charset="-122"/>
              </a:rPr>
              <a:t>]. </a:t>
            </a:r>
          </a:p>
          <a:p>
            <a:pPr marL="0" indent="0">
              <a:spcBef>
                <a:spcPct val="0"/>
              </a:spcBef>
              <a:buNone/>
            </a:pPr>
            <a:endParaRPr lang="en-US" altLang="zh-CN" sz="2400" dirty="0">
              <a:ea typeface="SimSun" panose="02010600030101010101" pitchFamily="2" charset="-122"/>
            </a:endParaRPr>
          </a:p>
          <a:p>
            <a:pPr marL="0" indent="0">
              <a:spcBef>
                <a:spcPct val="0"/>
              </a:spcBef>
              <a:buNone/>
            </a:pPr>
            <a:r>
              <a:rPr lang="en-US" altLang="zh-CN" sz="2400" dirty="0">
                <a:ea typeface="SimSun" panose="02010600030101010101" pitchFamily="2" charset="-122"/>
              </a:rPr>
              <a:t>Therefore, multiplication on </a:t>
            </a:r>
            <a:r>
              <a:rPr lang="en-US" altLang="zh-CN" sz="2400" dirty="0" err="1">
                <a:latin typeface="MS PMincho" panose="02020600040205080304" pitchFamily="18" charset="-128"/>
                <a:ea typeface="MS PMincho" panose="02020600040205080304" pitchFamily="18" charset="-128"/>
              </a:rPr>
              <a:t>ℤ</a:t>
            </a:r>
            <a:r>
              <a:rPr lang="en-US" altLang="zh-CN" sz="2400" i="1" baseline="-25000" dirty="0" err="1">
                <a:ea typeface="SimSun" panose="02010600030101010101" pitchFamily="2" charset="-122"/>
              </a:rPr>
              <a:t>n</a:t>
            </a:r>
            <a:r>
              <a:rPr lang="en-US" altLang="zh-CN" sz="2400" dirty="0">
                <a:ea typeface="SimSun" panose="02010600030101010101" pitchFamily="2" charset="-122"/>
              </a:rPr>
              <a:t> is well-defined.</a:t>
            </a:r>
            <a:endParaRPr lang="en-US" altLang="en-US" sz="2400" dirty="0">
              <a:ea typeface="SimSun" panose="02010600030101010101" pitchFamily="2" charset="-122"/>
            </a:endParaRPr>
          </a:p>
        </p:txBody>
      </p:sp>
      <p:sp>
        <p:nvSpPr>
          <p:cNvPr id="5" name="Flowchart: Connector 4">
            <a:extLst>
              <a:ext uri="{FF2B5EF4-FFF2-40B4-BE49-F238E27FC236}">
                <a16:creationId xmlns:a16="http://schemas.microsoft.com/office/drawing/2014/main" id="{815C2EFB-A7B5-4AE4-8F56-492A8D47E00F}"/>
              </a:ext>
            </a:extLst>
          </p:cNvPr>
          <p:cNvSpPr/>
          <p:nvPr/>
        </p:nvSpPr>
        <p:spPr>
          <a:xfrm>
            <a:off x="60158" y="72189"/>
            <a:ext cx="457200" cy="457200"/>
          </a:xfrm>
          <a:prstGeom prst="flowChartConnector">
            <a:avLst/>
          </a:prstGeom>
          <a:solidFill>
            <a:srgbClr val="0000FF"/>
          </a:solidFill>
          <a:ln w="25400" cap="flat" cmpd="sng" algn="ctr">
            <a:solidFill>
              <a:srgbClr val="3366CC">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SG" sz="2800" kern="0" dirty="0">
                <a:solidFill>
                  <a:schemeClr val="bg1"/>
                </a:solidFill>
                <a:latin typeface="Times New Roman"/>
                <a:cs typeface="Times New Roman"/>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9779">
                                            <p:txEl>
                                              <p:pRg st="3" end="3"/>
                                            </p:txEl>
                                          </p:spTgt>
                                        </p:tgtEl>
                                        <p:attrNameLst>
                                          <p:attrName>style.visibility</p:attrName>
                                        </p:attrNameLst>
                                      </p:cBhvr>
                                      <p:to>
                                        <p:strVal val="visible"/>
                                      </p:to>
                                    </p:set>
                                    <p:animEffect transition="in" filter="box(in)">
                                      <p:cBhvr>
                                        <p:cTn id="7" dur="500"/>
                                        <p:tgtEl>
                                          <p:spTgt spid="4597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9779">
                                            <p:txEl>
                                              <p:pRg st="4" end="4"/>
                                            </p:txEl>
                                          </p:spTgt>
                                        </p:tgtEl>
                                        <p:attrNameLst>
                                          <p:attrName>style.visibility</p:attrName>
                                        </p:attrNameLst>
                                      </p:cBhvr>
                                      <p:to>
                                        <p:strVal val="visible"/>
                                      </p:to>
                                    </p:set>
                                    <p:animEffect transition="in" filter="box(in)">
                                      <p:cBhvr>
                                        <p:cTn id="12" dur="500"/>
                                        <p:tgtEl>
                                          <p:spTgt spid="4597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59779">
                                            <p:txEl>
                                              <p:pRg st="6" end="6"/>
                                            </p:txEl>
                                          </p:spTgt>
                                        </p:tgtEl>
                                        <p:attrNameLst>
                                          <p:attrName>style.visibility</p:attrName>
                                        </p:attrNameLst>
                                      </p:cBhvr>
                                      <p:to>
                                        <p:strVal val="visible"/>
                                      </p:to>
                                    </p:set>
                                    <p:animEffect transition="in" filter="box(in)">
                                      <p:cBhvr>
                                        <p:cTn id="17" dur="500"/>
                                        <p:tgtEl>
                                          <p:spTgt spid="45977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59779">
                                            <p:txEl>
                                              <p:pRg st="7" end="7"/>
                                            </p:txEl>
                                          </p:spTgt>
                                        </p:tgtEl>
                                        <p:attrNameLst>
                                          <p:attrName>style.visibility</p:attrName>
                                        </p:attrNameLst>
                                      </p:cBhvr>
                                      <p:to>
                                        <p:strVal val="visible"/>
                                      </p:to>
                                    </p:set>
                                    <p:animEffect transition="in" filter="box(in)">
                                      <p:cBhvr>
                                        <p:cTn id="22" dur="500"/>
                                        <p:tgtEl>
                                          <p:spTgt spid="45977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59779">
                                            <p:txEl>
                                              <p:pRg st="8" end="8"/>
                                            </p:txEl>
                                          </p:spTgt>
                                        </p:tgtEl>
                                        <p:attrNameLst>
                                          <p:attrName>style.visibility</p:attrName>
                                        </p:attrNameLst>
                                      </p:cBhvr>
                                      <p:to>
                                        <p:strVal val="visible"/>
                                      </p:to>
                                    </p:set>
                                    <p:animEffect transition="in" filter="box(in)">
                                      <p:cBhvr>
                                        <p:cTn id="27" dur="500"/>
                                        <p:tgtEl>
                                          <p:spTgt spid="459779">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59779">
                                            <p:txEl>
                                              <p:pRg st="10" end="10"/>
                                            </p:txEl>
                                          </p:spTgt>
                                        </p:tgtEl>
                                        <p:attrNameLst>
                                          <p:attrName>style.visibility</p:attrName>
                                        </p:attrNameLst>
                                      </p:cBhvr>
                                      <p:to>
                                        <p:strVal val="visible"/>
                                      </p:to>
                                    </p:set>
                                    <p:animEffect transition="in" filter="box(in)">
                                      <p:cBhvr>
                                        <p:cTn id="32" dur="500"/>
                                        <p:tgtEl>
                                          <p:spTgt spid="459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a:extLst>
              <a:ext uri="{FF2B5EF4-FFF2-40B4-BE49-F238E27FC236}">
                <a16:creationId xmlns:a16="http://schemas.microsoft.com/office/drawing/2014/main" id="{1DCC9B2E-8E26-416E-9FBC-A282B497F5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CDC4429-59C1-4B9A-AD18-9D5C65DC9016}" type="slidenum">
              <a:rPr lang="en-GB" altLang="en-US" sz="1400">
                <a:latin typeface="Arial" panose="020B0604020202020204" pitchFamily="34" charset="0"/>
                <a:cs typeface="Arial" panose="020B0604020202020204" pitchFamily="34" charset="0"/>
              </a:rPr>
              <a:pPr>
                <a:spcBef>
                  <a:spcPct val="0"/>
                </a:spcBef>
                <a:buFontTx/>
                <a:buNone/>
              </a:pPr>
              <a:t>37</a:t>
            </a:fld>
            <a:endParaRPr lang="en-GB" altLang="en-US" sz="1400">
              <a:latin typeface="Arial" panose="020B0604020202020204" pitchFamily="34" charset="0"/>
              <a:cs typeface="Arial" panose="020B0604020202020204" pitchFamily="34" charset="0"/>
            </a:endParaRPr>
          </a:p>
        </p:txBody>
      </p:sp>
      <p:sp>
        <p:nvSpPr>
          <p:cNvPr id="50179" name="Rectangle 2">
            <a:extLst>
              <a:ext uri="{FF2B5EF4-FFF2-40B4-BE49-F238E27FC236}">
                <a16:creationId xmlns:a16="http://schemas.microsoft.com/office/drawing/2014/main" id="{4590CA01-CBF7-458B-A4C2-B0DC7D133FBF}"/>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Exercise: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60803" name="Rectangle 3">
            <a:extLst>
              <a:ext uri="{FF2B5EF4-FFF2-40B4-BE49-F238E27FC236}">
                <a16:creationId xmlns:a16="http://schemas.microsoft.com/office/drawing/2014/main" id="{43DF6907-9DDC-4A2C-BBD3-FC92CAC07356}"/>
              </a:ext>
            </a:extLst>
          </p:cNvPr>
          <p:cNvSpPr>
            <a:spLocks noGrp="1" noChangeArrowheads="1"/>
          </p:cNvSpPr>
          <p:nvPr>
            <p:ph type="body" sz="half" idx="1"/>
          </p:nvPr>
        </p:nvSpPr>
        <p:spPr>
          <a:xfrm>
            <a:off x="1981200" y="1600201"/>
            <a:ext cx="8102600" cy="4525963"/>
          </a:xfrm>
        </p:spPr>
        <p:txBody>
          <a:bodyPr/>
          <a:lstStyle/>
          <a:p>
            <a:pPr marL="0" indent="0">
              <a:spcBef>
                <a:spcPct val="0"/>
              </a:spcBef>
              <a:buNone/>
            </a:pPr>
            <a:r>
              <a:rPr lang="en-GB" altLang="en-US" sz="2400" dirty="0"/>
              <a:t>1.	</a:t>
            </a:r>
            <a:r>
              <a:rPr lang="en-US" altLang="zh-CN" sz="2400" dirty="0">
                <a:ea typeface="SimSun" panose="02010600030101010101" pitchFamily="2" charset="-122"/>
              </a:rPr>
              <a:t>Write out the addition and multiplication tables for </a:t>
            </a:r>
            <a:r>
              <a:rPr lang="en-US" altLang="zh-CN" sz="2400" dirty="0">
                <a:ea typeface="MS PMincho" panose="02020600040205080304" pitchFamily="18" charset="-128"/>
              </a:rPr>
              <a:t>ℤ</a:t>
            </a:r>
            <a:r>
              <a:rPr lang="en-US" altLang="zh-CN" sz="2400" baseline="-25000" dirty="0">
                <a:ea typeface="SimSun" panose="02010600030101010101" pitchFamily="2" charset="-122"/>
              </a:rPr>
              <a:t>3</a:t>
            </a:r>
            <a:r>
              <a:rPr lang="en-US" altLang="zh-CN" sz="2400" dirty="0">
                <a:ea typeface="SimSun" panose="02010600030101010101" pitchFamily="2" charset="-122"/>
              </a:rPr>
              <a:t>. 	Are + and </a:t>
            </a:r>
            <a:r>
              <a:rPr lang="en-US" altLang="zh-CN" sz="2400" dirty="0">
                <a:ea typeface="SimSun" panose="02010600030101010101" pitchFamily="2" charset="-122"/>
                <a:sym typeface="Symbol" panose="05050102010706020507" pitchFamily="18" charset="2"/>
              </a:rPr>
              <a:t></a:t>
            </a:r>
            <a:r>
              <a:rPr lang="en-US" altLang="zh-CN" sz="2400" dirty="0">
                <a:ea typeface="SimSun" panose="02010600030101010101" pitchFamily="2" charset="-122"/>
              </a:rPr>
              <a:t> closed operations?</a:t>
            </a:r>
          </a:p>
          <a:p>
            <a:pPr marL="0" indent="0">
              <a:spcBef>
                <a:spcPct val="0"/>
              </a:spcBef>
              <a:buNone/>
            </a:pPr>
            <a:r>
              <a:rPr lang="en-US" altLang="en-US" sz="2400" dirty="0">
                <a:ea typeface="SimSun" panose="02010600030101010101" pitchFamily="2" charset="-122"/>
              </a:rPr>
              <a:t>	Yes.</a:t>
            </a:r>
          </a:p>
        </p:txBody>
      </p:sp>
      <p:graphicFrame>
        <p:nvGraphicFramePr>
          <p:cNvPr id="460913" name="Group 113">
            <a:extLst>
              <a:ext uri="{FF2B5EF4-FFF2-40B4-BE49-F238E27FC236}">
                <a16:creationId xmlns:a16="http://schemas.microsoft.com/office/drawing/2014/main" id="{9D6FD97A-D6BD-4752-B25E-82033337AD12}"/>
              </a:ext>
            </a:extLst>
          </p:cNvPr>
          <p:cNvGraphicFramePr>
            <a:graphicFrameLocks noGrp="1"/>
          </p:cNvGraphicFramePr>
          <p:nvPr>
            <p:ph sz="quarter" idx="2"/>
          </p:nvPr>
        </p:nvGraphicFramePr>
        <p:xfrm>
          <a:off x="2516189" y="2882901"/>
          <a:ext cx="2833687" cy="2941639"/>
        </p:xfrm>
        <a:graphic>
          <a:graphicData uri="http://schemas.openxmlformats.org/drawingml/2006/table">
            <a:tbl>
              <a:tblPr/>
              <a:tblGrid>
                <a:gridCol w="708025">
                  <a:extLst>
                    <a:ext uri="{9D8B030D-6E8A-4147-A177-3AD203B41FA5}">
                      <a16:colId xmlns:a16="http://schemas.microsoft.com/office/drawing/2014/main" val="20000"/>
                    </a:ext>
                  </a:extLst>
                </a:gridCol>
                <a:gridCol w="709612">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tblGrid>
              <a:tr h="73501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501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6600">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73501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116">
            <a:extLst>
              <a:ext uri="{FF2B5EF4-FFF2-40B4-BE49-F238E27FC236}">
                <a16:creationId xmlns:a16="http://schemas.microsoft.com/office/drawing/2014/main" id="{E3BD3606-7AB9-43E9-AD47-A1BF519F5968}"/>
              </a:ext>
            </a:extLst>
          </p:cNvPr>
          <p:cNvGrpSpPr>
            <a:grpSpLocks/>
          </p:cNvGrpSpPr>
          <p:nvPr/>
        </p:nvGrpSpPr>
        <p:grpSpPr bwMode="auto">
          <a:xfrm>
            <a:off x="2554288" y="2865439"/>
            <a:ext cx="2787650" cy="2974975"/>
            <a:chOff x="1865" y="1792"/>
            <a:chExt cx="1756" cy="1874"/>
          </a:xfrm>
        </p:grpSpPr>
        <p:sp>
          <p:nvSpPr>
            <p:cNvPr id="50224" name="Line 114">
              <a:extLst>
                <a:ext uri="{FF2B5EF4-FFF2-40B4-BE49-F238E27FC236}">
                  <a16:creationId xmlns:a16="http://schemas.microsoft.com/office/drawing/2014/main" id="{8096CFA2-6DFA-427B-A3E4-98CB4A1FFE19}"/>
                </a:ext>
              </a:extLst>
            </p:cNvPr>
            <p:cNvSpPr>
              <a:spLocks noChangeShapeType="1"/>
            </p:cNvSpPr>
            <p:nvPr/>
          </p:nvSpPr>
          <p:spPr bwMode="auto">
            <a:xfrm>
              <a:off x="1865" y="2249"/>
              <a:ext cx="17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5" name="Line 115">
              <a:extLst>
                <a:ext uri="{FF2B5EF4-FFF2-40B4-BE49-F238E27FC236}">
                  <a16:creationId xmlns:a16="http://schemas.microsoft.com/office/drawing/2014/main" id="{757F76D4-9EF0-40D3-A51C-73D434F3399A}"/>
                </a:ext>
              </a:extLst>
            </p:cNvPr>
            <p:cNvSpPr>
              <a:spLocks noChangeShapeType="1"/>
            </p:cNvSpPr>
            <p:nvPr/>
          </p:nvSpPr>
          <p:spPr bwMode="auto">
            <a:xfrm>
              <a:off x="2304" y="1792"/>
              <a:ext cx="0" cy="18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aphicFrame>
        <p:nvGraphicFramePr>
          <p:cNvPr id="460941" name="Group 141">
            <a:extLst>
              <a:ext uri="{FF2B5EF4-FFF2-40B4-BE49-F238E27FC236}">
                <a16:creationId xmlns:a16="http://schemas.microsoft.com/office/drawing/2014/main" id="{87D566D9-13B6-4844-8DFE-EBF78D32F6D0}"/>
              </a:ext>
            </a:extLst>
          </p:cNvPr>
          <p:cNvGraphicFramePr>
            <a:graphicFrameLocks noGrp="1"/>
          </p:cNvGraphicFramePr>
          <p:nvPr>
            <p:ph sz="quarter" idx="3"/>
          </p:nvPr>
        </p:nvGraphicFramePr>
        <p:xfrm>
          <a:off x="6664325" y="2822576"/>
          <a:ext cx="2732088" cy="2970213"/>
        </p:xfrm>
        <a:graphic>
          <a:graphicData uri="http://schemas.openxmlformats.org/drawingml/2006/table">
            <a:tbl>
              <a:tblPr/>
              <a:tblGrid>
                <a:gridCol w="682625">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tblGrid>
              <a:tr h="742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42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742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Group 165">
            <a:extLst>
              <a:ext uri="{FF2B5EF4-FFF2-40B4-BE49-F238E27FC236}">
                <a16:creationId xmlns:a16="http://schemas.microsoft.com/office/drawing/2014/main" id="{171EE6B5-977F-42DA-9E50-94E1BAFF97E5}"/>
              </a:ext>
            </a:extLst>
          </p:cNvPr>
          <p:cNvGrpSpPr>
            <a:grpSpLocks/>
          </p:cNvGrpSpPr>
          <p:nvPr/>
        </p:nvGrpSpPr>
        <p:grpSpPr bwMode="auto">
          <a:xfrm>
            <a:off x="6645275" y="2849564"/>
            <a:ext cx="2787650" cy="2974975"/>
            <a:chOff x="1865" y="1792"/>
            <a:chExt cx="1756" cy="1874"/>
          </a:xfrm>
        </p:grpSpPr>
        <p:sp>
          <p:nvSpPr>
            <p:cNvPr id="50222" name="Line 166">
              <a:extLst>
                <a:ext uri="{FF2B5EF4-FFF2-40B4-BE49-F238E27FC236}">
                  <a16:creationId xmlns:a16="http://schemas.microsoft.com/office/drawing/2014/main" id="{70A03DF5-37B6-4EC5-B25B-496246DA3C3B}"/>
                </a:ext>
              </a:extLst>
            </p:cNvPr>
            <p:cNvSpPr>
              <a:spLocks noChangeShapeType="1"/>
            </p:cNvSpPr>
            <p:nvPr/>
          </p:nvSpPr>
          <p:spPr bwMode="auto">
            <a:xfrm>
              <a:off x="1865" y="2249"/>
              <a:ext cx="17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0223" name="Line 167">
              <a:extLst>
                <a:ext uri="{FF2B5EF4-FFF2-40B4-BE49-F238E27FC236}">
                  <a16:creationId xmlns:a16="http://schemas.microsoft.com/office/drawing/2014/main" id="{DC262993-B811-4A55-A105-B75F585FEDD9}"/>
                </a:ext>
              </a:extLst>
            </p:cNvPr>
            <p:cNvSpPr>
              <a:spLocks noChangeShapeType="1"/>
            </p:cNvSpPr>
            <p:nvPr/>
          </p:nvSpPr>
          <p:spPr bwMode="auto">
            <a:xfrm>
              <a:off x="2304" y="1792"/>
              <a:ext cx="0" cy="187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913"/>
                                        </p:tgtEl>
                                        <p:attrNameLst>
                                          <p:attrName>style.visibility</p:attrName>
                                        </p:attrNameLst>
                                      </p:cBhvr>
                                      <p:to>
                                        <p:strVal val="visible"/>
                                      </p:to>
                                    </p:set>
                                    <p:animEffect transition="in" filter="box(in)">
                                      <p:cBhvr>
                                        <p:cTn id="7" dur="500"/>
                                        <p:tgtEl>
                                          <p:spTgt spid="460913"/>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60941"/>
                                        </p:tgtEl>
                                        <p:attrNameLst>
                                          <p:attrName>style.visibility</p:attrName>
                                        </p:attrNameLst>
                                      </p:cBhvr>
                                      <p:to>
                                        <p:strVal val="visible"/>
                                      </p:to>
                                    </p:set>
                                    <p:animEffect transition="in" filter="box(in)">
                                      <p:cBhvr>
                                        <p:cTn id="15" dur="500"/>
                                        <p:tgtEl>
                                          <p:spTgt spid="460941"/>
                                        </p:tgtEl>
                                      </p:cBhvr>
                                    </p:animEffect>
                                  </p:childTnLst>
                                </p:cTn>
                              </p:par>
                              <p:par>
                                <p:cTn id="16" presetID="4"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460803">
                                            <p:txEl>
                                              <p:pRg st="1" end="1"/>
                                            </p:txEl>
                                          </p:spTgt>
                                        </p:tgtEl>
                                        <p:attrNameLst>
                                          <p:attrName>style.visibility</p:attrName>
                                        </p:attrNameLst>
                                      </p:cBhvr>
                                      <p:to>
                                        <p:strVal val="visible"/>
                                      </p:to>
                                    </p:set>
                                    <p:animEffect transition="in" filter="box(in)">
                                      <p:cBhvr>
                                        <p:cTn id="23" dur="500"/>
                                        <p:tgtEl>
                                          <p:spTgt spid="460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7799195D-5EFE-4DDB-B1B5-1BA298D17A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50C1C3E-3231-496E-B14E-8CDE94F5CF91}" type="slidenum">
              <a:rPr lang="en-GB" altLang="en-US" sz="1400">
                <a:latin typeface="Arial" panose="020B0604020202020204" pitchFamily="34" charset="0"/>
                <a:cs typeface="Arial" panose="020B0604020202020204" pitchFamily="34" charset="0"/>
              </a:rPr>
              <a:pPr>
                <a:spcBef>
                  <a:spcPct val="0"/>
                </a:spcBef>
                <a:buFontTx/>
                <a:buNone/>
              </a:pPr>
              <a:t>38</a:t>
            </a:fld>
            <a:endParaRPr lang="en-GB" altLang="en-US" sz="1400">
              <a:latin typeface="Arial" panose="020B0604020202020204" pitchFamily="34" charset="0"/>
              <a:cs typeface="Arial" panose="020B0604020202020204" pitchFamily="34" charset="0"/>
            </a:endParaRPr>
          </a:p>
        </p:txBody>
      </p:sp>
      <p:sp>
        <p:nvSpPr>
          <p:cNvPr id="51203" name="Rectangle 2">
            <a:extLst>
              <a:ext uri="{FF2B5EF4-FFF2-40B4-BE49-F238E27FC236}">
                <a16:creationId xmlns:a16="http://schemas.microsoft.com/office/drawing/2014/main" id="{93C666BE-2FFA-4C2C-9C0B-FA2FEC93F984}"/>
              </a:ext>
            </a:extLst>
          </p:cNvPr>
          <p:cNvSpPr>
            <a:spLocks noGrp="1" noChangeArrowheads="1"/>
          </p:cNvSpPr>
          <p:nvPr>
            <p:ph type="title"/>
          </p:nvPr>
        </p:nvSpPr>
        <p:spPr>
          <a:xfrm>
            <a:off x="1981200" y="449263"/>
            <a:ext cx="8229600" cy="1143000"/>
          </a:xfrm>
        </p:spPr>
        <p:txBody>
          <a:bodyPr/>
          <a:lstStyle/>
          <a:p>
            <a:pPr eaLnBrk="1" hangingPunct="1"/>
            <a:r>
              <a:rPr lang="en-GB" altLang="en-US" sz="4000" b="1">
                <a:solidFill>
                  <a:schemeClr val="folHlink"/>
                </a:solidFill>
                <a:latin typeface="Times New Roman" panose="02020603050405020304" pitchFamily="18" charset="0"/>
                <a:cs typeface="Times New Roman" panose="02020603050405020304" pitchFamily="18" charset="0"/>
              </a:rPr>
              <a:t>Exercise:</a:t>
            </a:r>
          </a:p>
        </p:txBody>
      </p:sp>
      <p:sp>
        <p:nvSpPr>
          <p:cNvPr id="424963" name="Rectangle 3">
            <a:extLst>
              <a:ext uri="{FF2B5EF4-FFF2-40B4-BE49-F238E27FC236}">
                <a16:creationId xmlns:a16="http://schemas.microsoft.com/office/drawing/2014/main" id="{2D8548ED-C026-48FE-AB12-808E2FE7EF56}"/>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2.	Solve these equations for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in </a:t>
            </a:r>
            <a:r>
              <a:rPr lang="en-US" altLang="zh-CN" sz="2400" dirty="0">
                <a:ea typeface="MS PMincho" panose="02020600040205080304" pitchFamily="18" charset="-128"/>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3</a:t>
            </a:r>
            <a:r>
              <a:rPr lang="en-US" altLang="zh-CN" sz="2400" dirty="0">
                <a:ea typeface="SimSun" panose="02010600030101010101" pitchFamily="2" charset="-122"/>
                <a:sym typeface="Symbol" panose="05050102010706020507" pitchFamily="18" charset="2"/>
              </a:rPr>
              <a:t>?</a:t>
            </a:r>
          </a:p>
          <a:p>
            <a:pPr lvl="2" eaLnBrk="1" hangingPunct="1">
              <a:buFontTx/>
              <a:buNone/>
            </a:pPr>
            <a:r>
              <a:rPr lang="en-US" altLang="zh-CN" i="1" dirty="0">
                <a:latin typeface="Times New Roman" panose="02020603050405020304" pitchFamily="18" charset="0"/>
                <a:ea typeface="SimSun" panose="02010600030101010101" pitchFamily="2" charset="-122"/>
                <a:sym typeface="Symbol" panose="05050102010706020507" pitchFamily="18" charset="2"/>
              </a:rPr>
              <a:t>x</a:t>
            </a:r>
            <a:r>
              <a:rPr lang="en-US" altLang="zh-CN" dirty="0">
                <a:latin typeface="Times New Roman" panose="02020603050405020304" pitchFamily="18" charset="0"/>
                <a:ea typeface="SimSun" panose="02010600030101010101" pitchFamily="2" charset="-122"/>
                <a:sym typeface="Symbol" panose="05050102010706020507" pitchFamily="18" charset="2"/>
              </a:rPr>
              <a:t> + [2] = [0]</a:t>
            </a:r>
          </a:p>
          <a:p>
            <a:pPr lvl="2" eaLnBrk="1" hangingPunct="1">
              <a:buFontTx/>
              <a:buNone/>
            </a:pPr>
            <a:r>
              <a:rPr lang="en-US" altLang="zh-CN" dirty="0">
                <a:latin typeface="Times New Roman" panose="02020603050405020304" pitchFamily="18" charset="0"/>
                <a:ea typeface="SimSun" panose="02010600030101010101" pitchFamily="2" charset="-122"/>
                <a:sym typeface="Symbol" panose="05050102010706020507" pitchFamily="18" charset="2"/>
              </a:rPr>
              <a:t>	</a:t>
            </a:r>
            <a:r>
              <a:rPr lang="en-US" altLang="zh-CN" i="1" dirty="0">
                <a:latin typeface="Times New Roman" panose="02020603050405020304" pitchFamily="18" charset="0"/>
                <a:ea typeface="SimSun" panose="02010600030101010101" pitchFamily="2" charset="-122"/>
                <a:sym typeface="Symbol" panose="05050102010706020507" pitchFamily="18" charset="2"/>
              </a:rPr>
              <a:t>x</a:t>
            </a:r>
            <a:r>
              <a:rPr lang="en-US" altLang="zh-CN" dirty="0">
                <a:latin typeface="Times New Roman" panose="02020603050405020304" pitchFamily="18" charset="0"/>
                <a:ea typeface="SimSun" panose="02010600030101010101" pitchFamily="2" charset="-122"/>
                <a:sym typeface="Symbol" panose="05050102010706020507" pitchFamily="18" charset="2"/>
              </a:rPr>
              <a:t> = [1].</a:t>
            </a:r>
          </a:p>
          <a:p>
            <a:pPr lvl="2" eaLnBrk="1" hangingPunct="1">
              <a:buFontTx/>
              <a:buNone/>
            </a:pPr>
            <a:r>
              <a:rPr lang="en-US" altLang="zh-CN" i="1" dirty="0">
                <a:latin typeface="Times New Roman" panose="02020603050405020304" pitchFamily="18" charset="0"/>
                <a:ea typeface="SimSun" panose="02010600030101010101" pitchFamily="2" charset="-122"/>
                <a:sym typeface="Symbol" panose="05050102010706020507" pitchFamily="18" charset="2"/>
              </a:rPr>
              <a:t>				x</a:t>
            </a:r>
            <a:r>
              <a:rPr lang="en-US" altLang="zh-CN" dirty="0">
                <a:latin typeface="Times New Roman" panose="02020603050405020304" pitchFamily="18" charset="0"/>
                <a:ea typeface="SimSun" panose="02010600030101010101" pitchFamily="2" charset="-122"/>
                <a:sym typeface="Symbol" panose="05050102010706020507" pitchFamily="18" charset="2"/>
              </a:rPr>
              <a:t>  [2] = [1]</a:t>
            </a:r>
          </a:p>
          <a:p>
            <a:pPr lvl="2" eaLnBrk="1" hangingPunct="1">
              <a:buFontTx/>
              <a:buNone/>
            </a:pPr>
            <a:r>
              <a:rPr lang="en-US" altLang="zh-CN" i="1" dirty="0">
                <a:latin typeface="Times New Roman" panose="02020603050405020304" pitchFamily="18" charset="0"/>
                <a:ea typeface="SimSun" panose="02010600030101010101" pitchFamily="2" charset="-122"/>
                <a:sym typeface="Symbol" panose="05050102010706020507" pitchFamily="18" charset="2"/>
              </a:rPr>
              <a:t>				</a:t>
            </a:r>
            <a:r>
              <a:rPr lang="en-US" altLang="zh-CN" dirty="0">
                <a:latin typeface="Times New Roman" panose="02020603050405020304" pitchFamily="18" charset="0"/>
                <a:ea typeface="SimSun" panose="02010600030101010101" pitchFamily="2" charset="-122"/>
                <a:sym typeface="Symbol" panose="05050102010706020507" pitchFamily="18" charset="2"/>
              </a:rPr>
              <a:t>	</a:t>
            </a:r>
            <a:r>
              <a:rPr lang="en-US" altLang="zh-CN" i="1" dirty="0">
                <a:latin typeface="Times New Roman" panose="02020603050405020304" pitchFamily="18" charset="0"/>
                <a:ea typeface="SimSun" panose="02010600030101010101" pitchFamily="2" charset="-122"/>
                <a:sym typeface="Symbol" panose="05050102010706020507" pitchFamily="18" charset="2"/>
              </a:rPr>
              <a:t>x</a:t>
            </a:r>
            <a:r>
              <a:rPr lang="en-US" altLang="zh-CN" dirty="0">
                <a:latin typeface="Times New Roman" panose="02020603050405020304" pitchFamily="18" charset="0"/>
                <a:ea typeface="SimSun" panose="02010600030101010101" pitchFamily="2" charset="-122"/>
                <a:sym typeface="Symbol" panose="05050102010706020507" pitchFamily="18" charset="2"/>
              </a:rPr>
              <a:t> = [2]</a:t>
            </a:r>
            <a:r>
              <a:rPr lang="en-US" altLang="zh-CN" i="1" dirty="0">
                <a:latin typeface="Times New Roman" panose="02020603050405020304" pitchFamily="18" charset="0"/>
                <a:ea typeface="SimSun" panose="02010600030101010101" pitchFamily="2" charset="-122"/>
                <a:sym typeface="Symbol" panose="05050102010706020507" pitchFamily="18" charset="2"/>
              </a:rPr>
              <a:t> .	</a:t>
            </a:r>
          </a:p>
          <a:p>
            <a:pPr lvl="2" eaLnBrk="1" hangingPunct="1">
              <a:buFontTx/>
              <a:buNone/>
            </a:pPr>
            <a:r>
              <a:rPr lang="en-US" altLang="zh-CN" i="1" dirty="0">
                <a:latin typeface="Times New Roman" panose="02020603050405020304" pitchFamily="18" charset="0"/>
                <a:ea typeface="SimSun" panose="02010600030101010101" pitchFamily="2" charset="-122"/>
                <a:sym typeface="Symbol" panose="05050102010706020507" pitchFamily="18" charset="2"/>
              </a:rPr>
              <a:t>x</a:t>
            </a:r>
            <a:r>
              <a:rPr lang="en-US" altLang="zh-CN" dirty="0">
                <a:latin typeface="Times New Roman" panose="02020603050405020304" pitchFamily="18" charset="0"/>
                <a:ea typeface="SimSun" panose="02010600030101010101" pitchFamily="2" charset="-122"/>
                <a:sym typeface="Symbol" panose="05050102010706020507" pitchFamily="18" charset="2"/>
              </a:rPr>
              <a:t>  [0] = [1]</a:t>
            </a:r>
          </a:p>
          <a:p>
            <a:pPr lvl="2" eaLnBrk="1" hangingPunct="1">
              <a:buFontTx/>
              <a:buNone/>
            </a:pPr>
            <a:r>
              <a:rPr lang="en-US" altLang="zh-CN" dirty="0">
                <a:latin typeface="Times New Roman" panose="02020603050405020304" pitchFamily="18" charset="0"/>
                <a:ea typeface="SimSun" panose="02010600030101010101" pitchFamily="2" charset="-122"/>
                <a:sym typeface="Symbol" panose="05050102010706020507" pitchFamily="18" charset="2"/>
              </a:rPr>
              <a:t> 	no solution.</a:t>
            </a:r>
          </a:p>
          <a:p>
            <a:pPr lvl="2" eaLnBrk="1" hangingPunct="1">
              <a:buFontTx/>
              <a:buNone/>
            </a:pPr>
            <a:r>
              <a:rPr lang="en-US" altLang="zh-CN" i="1" dirty="0">
                <a:latin typeface="Times New Roman" panose="02020603050405020304" pitchFamily="18" charset="0"/>
                <a:ea typeface="SimSun" panose="02010600030101010101" pitchFamily="2" charset="-122"/>
                <a:sym typeface="Symbol" panose="05050102010706020507" pitchFamily="18" charset="2"/>
              </a:rPr>
              <a:t>				x</a:t>
            </a:r>
            <a:r>
              <a:rPr lang="en-US" altLang="zh-CN" dirty="0">
                <a:latin typeface="Times New Roman" panose="02020603050405020304" pitchFamily="18" charset="0"/>
                <a:ea typeface="SimSun" panose="02010600030101010101" pitchFamily="2" charset="-122"/>
                <a:sym typeface="Symbol" panose="05050102010706020507" pitchFamily="18" charset="2"/>
              </a:rPr>
              <a:t> + [0] = [2]</a:t>
            </a:r>
          </a:p>
          <a:p>
            <a:pPr lvl="2" eaLnBrk="1" hangingPunct="1">
              <a:buFontTx/>
              <a:buNone/>
            </a:pPr>
            <a:r>
              <a:rPr lang="en-US" altLang="en-US" dirty="0">
                <a:latin typeface="Times New Roman" panose="02020603050405020304" pitchFamily="18" charset="0"/>
                <a:ea typeface="ＭＳ 明朝" panose="02020609040205080304" pitchFamily="49" charset="-128"/>
                <a:sym typeface="Symbol" panose="05050102010706020507" pitchFamily="18" charset="2"/>
              </a:rPr>
              <a:t>				</a:t>
            </a:r>
            <a:r>
              <a:rPr lang="en-US" altLang="zh-CN" dirty="0">
                <a:latin typeface="Times New Roman" panose="02020603050405020304" pitchFamily="18" charset="0"/>
                <a:ea typeface="SimSun" panose="02010600030101010101" pitchFamily="2" charset="-122"/>
                <a:sym typeface="Symbol" panose="05050102010706020507" pitchFamily="18" charset="2"/>
              </a:rPr>
              <a:t>	</a:t>
            </a:r>
            <a:r>
              <a:rPr lang="en-US" altLang="zh-CN" i="1" dirty="0">
                <a:latin typeface="Times New Roman" panose="02020603050405020304" pitchFamily="18" charset="0"/>
                <a:ea typeface="SimSun" panose="02010600030101010101" pitchFamily="2" charset="-122"/>
                <a:sym typeface="Symbol" panose="05050102010706020507" pitchFamily="18" charset="2"/>
              </a:rPr>
              <a:t>x</a:t>
            </a:r>
            <a:r>
              <a:rPr lang="en-US" altLang="zh-CN" dirty="0">
                <a:latin typeface="Times New Roman" panose="02020603050405020304" pitchFamily="18" charset="0"/>
                <a:ea typeface="SimSun" panose="02010600030101010101" pitchFamily="2" charset="-122"/>
                <a:sym typeface="Symbol" panose="05050102010706020507" pitchFamily="18" charset="2"/>
              </a:rPr>
              <a:t> = [2].</a:t>
            </a:r>
            <a:endParaRPr lang="en-US" altLang="en-US" sz="1800" dirty="0">
              <a:sym typeface="Symbol" panose="05050102010706020507" pitchFamily="18" charset="2"/>
            </a:endParaRPr>
          </a:p>
        </p:txBody>
      </p:sp>
      <p:graphicFrame>
        <p:nvGraphicFramePr>
          <p:cNvPr id="5" name="Group 113">
            <a:extLst>
              <a:ext uri="{FF2B5EF4-FFF2-40B4-BE49-F238E27FC236}">
                <a16:creationId xmlns:a16="http://schemas.microsoft.com/office/drawing/2014/main" id="{9DD74684-5BC7-44D7-9EF0-CA8BF6929884}"/>
              </a:ext>
            </a:extLst>
          </p:cNvPr>
          <p:cNvGraphicFramePr>
            <a:graphicFrameLocks noGrp="1"/>
          </p:cNvGraphicFramePr>
          <p:nvPr>
            <p:extLst>
              <p:ext uri="{D42A27DB-BD31-4B8C-83A1-F6EECF244321}">
                <p14:modId xmlns:p14="http://schemas.microsoft.com/office/powerpoint/2010/main" val="3300162678"/>
              </p:ext>
            </p:extLst>
          </p:nvPr>
        </p:nvGraphicFramePr>
        <p:xfrm>
          <a:off x="7661275" y="846138"/>
          <a:ext cx="2406650" cy="2509838"/>
        </p:xfrm>
        <a:graphic>
          <a:graphicData uri="http://schemas.openxmlformats.org/drawingml/2006/table">
            <a:tbl>
              <a:tblPr/>
              <a:tblGrid>
                <a:gridCol w="601663">
                  <a:extLst>
                    <a:ext uri="{9D8B030D-6E8A-4147-A177-3AD203B41FA5}">
                      <a16:colId xmlns:a16="http://schemas.microsoft.com/office/drawing/2014/main" val="20000"/>
                    </a:ext>
                  </a:extLst>
                </a:gridCol>
                <a:gridCol w="601662">
                  <a:extLst>
                    <a:ext uri="{9D8B030D-6E8A-4147-A177-3AD203B41FA5}">
                      <a16:colId xmlns:a16="http://schemas.microsoft.com/office/drawing/2014/main" val="20001"/>
                    </a:ext>
                  </a:extLst>
                </a:gridCol>
                <a:gridCol w="601663">
                  <a:extLst>
                    <a:ext uri="{9D8B030D-6E8A-4147-A177-3AD203B41FA5}">
                      <a16:colId xmlns:a16="http://schemas.microsoft.com/office/drawing/2014/main" val="20002"/>
                    </a:ext>
                  </a:extLst>
                </a:gridCol>
                <a:gridCol w="601662">
                  <a:extLst>
                    <a:ext uri="{9D8B030D-6E8A-4147-A177-3AD203B41FA5}">
                      <a16:colId xmlns:a16="http://schemas.microsoft.com/office/drawing/2014/main" val="20003"/>
                    </a:ext>
                  </a:extLst>
                </a:gridCol>
              </a:tblGrid>
              <a:tr h="62706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6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28649">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7063">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anchor="ct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141">
            <a:extLst>
              <a:ext uri="{FF2B5EF4-FFF2-40B4-BE49-F238E27FC236}">
                <a16:creationId xmlns:a16="http://schemas.microsoft.com/office/drawing/2014/main" id="{46A4B61E-33AF-42D1-A40D-D6999D3D38D4}"/>
              </a:ext>
            </a:extLst>
          </p:cNvPr>
          <p:cNvGraphicFramePr>
            <a:graphicFrameLocks/>
          </p:cNvGraphicFramePr>
          <p:nvPr>
            <p:extLst>
              <p:ext uri="{D42A27DB-BD31-4B8C-83A1-F6EECF244321}">
                <p14:modId xmlns:p14="http://schemas.microsoft.com/office/powerpoint/2010/main" val="3073480674"/>
              </p:ext>
            </p:extLst>
          </p:nvPr>
        </p:nvGraphicFramePr>
        <p:xfrm>
          <a:off x="7688264" y="3467101"/>
          <a:ext cx="2365375" cy="2511425"/>
        </p:xfrm>
        <a:graphic>
          <a:graphicData uri="http://schemas.openxmlformats.org/drawingml/2006/table">
            <a:tbl>
              <a:tblPr/>
              <a:tblGrid>
                <a:gridCol w="591000">
                  <a:extLst>
                    <a:ext uri="{9D8B030D-6E8A-4147-A177-3AD203B41FA5}">
                      <a16:colId xmlns:a16="http://schemas.microsoft.com/office/drawing/2014/main" val="20000"/>
                    </a:ext>
                  </a:extLst>
                </a:gridCol>
                <a:gridCol w="592375">
                  <a:extLst>
                    <a:ext uri="{9D8B030D-6E8A-4147-A177-3AD203B41FA5}">
                      <a16:colId xmlns:a16="http://schemas.microsoft.com/office/drawing/2014/main" val="20001"/>
                    </a:ext>
                  </a:extLst>
                </a:gridCol>
                <a:gridCol w="591000">
                  <a:extLst>
                    <a:ext uri="{9D8B030D-6E8A-4147-A177-3AD203B41FA5}">
                      <a16:colId xmlns:a16="http://schemas.microsoft.com/office/drawing/2014/main" val="20002"/>
                    </a:ext>
                  </a:extLst>
                </a:gridCol>
                <a:gridCol w="591000">
                  <a:extLst>
                    <a:ext uri="{9D8B030D-6E8A-4147-A177-3AD203B41FA5}">
                      <a16:colId xmlns:a16="http://schemas.microsoft.com/office/drawing/2014/main" val="20003"/>
                    </a:ext>
                  </a:extLst>
                </a:gridCol>
              </a:tblGrid>
              <a:tr h="6281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a:txBody>
                  <a:tcPr marL="91418" marR="91418" marT="45724" marB="45724"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p>
                  </a:txBody>
                  <a:tcPr marL="91418" marR="91418" marT="45724" marB="45724"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marL="91418" marR="91418" marT="45724" marB="45724"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marL="91418" marR="91418" marT="45724" marB="45724"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68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18" marR="91418" marT="45724" marB="45724"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[0]</a:t>
                      </a:r>
                    </a:p>
                  </a:txBody>
                  <a:tcPr marL="91418" marR="91418" marT="45724" marB="45724"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18" marR="91418" marT="45724" marB="45724"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[0]</a:t>
                      </a:r>
                    </a:p>
                  </a:txBody>
                  <a:tcPr marL="91418" marR="91418" marT="45724" marB="45724"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281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marL="91418" marR="91418"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[0]</a:t>
                      </a:r>
                    </a:p>
                  </a:txBody>
                  <a:tcPr marL="91418" marR="91418" marT="45724" marB="45724"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marL="91418" marR="91418"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[2]</a:t>
                      </a:r>
                    </a:p>
                  </a:txBody>
                  <a:tcPr marL="91418" marR="91418" marT="45724" marB="45724"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81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marL="91418" marR="91418" marT="45724" marB="45724"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[0]</a:t>
                      </a:r>
                    </a:p>
                  </a:txBody>
                  <a:tcPr marL="91418" marR="91418" marT="45724" marB="45724"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marL="91418" marR="91418" marT="45724" marB="45724"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[1]</a:t>
                      </a:r>
                    </a:p>
                  </a:txBody>
                  <a:tcPr marL="91418" marR="91418" marT="45724" marB="45724"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4963">
                                            <p:txEl>
                                              <p:pRg st="2" end="2"/>
                                            </p:txEl>
                                          </p:spTgt>
                                        </p:tgtEl>
                                        <p:attrNameLst>
                                          <p:attrName>style.visibility</p:attrName>
                                        </p:attrNameLst>
                                      </p:cBhvr>
                                      <p:to>
                                        <p:strVal val="visible"/>
                                      </p:to>
                                    </p:set>
                                    <p:animEffect transition="in" filter="box(in)">
                                      <p:cBhvr>
                                        <p:cTn id="7" dur="500"/>
                                        <p:tgtEl>
                                          <p:spTgt spid="4249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4963">
                                            <p:txEl>
                                              <p:pRg st="3" end="3"/>
                                            </p:txEl>
                                          </p:spTgt>
                                        </p:tgtEl>
                                        <p:attrNameLst>
                                          <p:attrName>style.visibility</p:attrName>
                                        </p:attrNameLst>
                                      </p:cBhvr>
                                      <p:to>
                                        <p:strVal val="visible"/>
                                      </p:to>
                                    </p:set>
                                    <p:animEffect transition="in" filter="box(in)">
                                      <p:cBhvr>
                                        <p:cTn id="12" dur="500"/>
                                        <p:tgtEl>
                                          <p:spTgt spid="4249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4963">
                                            <p:txEl>
                                              <p:pRg st="4" end="4"/>
                                            </p:txEl>
                                          </p:spTgt>
                                        </p:tgtEl>
                                        <p:attrNameLst>
                                          <p:attrName>style.visibility</p:attrName>
                                        </p:attrNameLst>
                                      </p:cBhvr>
                                      <p:to>
                                        <p:strVal val="visible"/>
                                      </p:to>
                                    </p:set>
                                    <p:animEffect transition="in" filter="box(in)">
                                      <p:cBhvr>
                                        <p:cTn id="17" dur="500"/>
                                        <p:tgtEl>
                                          <p:spTgt spid="4249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4963">
                                            <p:txEl>
                                              <p:pRg st="5" end="5"/>
                                            </p:txEl>
                                          </p:spTgt>
                                        </p:tgtEl>
                                        <p:attrNameLst>
                                          <p:attrName>style.visibility</p:attrName>
                                        </p:attrNameLst>
                                      </p:cBhvr>
                                      <p:to>
                                        <p:strVal val="visible"/>
                                      </p:to>
                                    </p:set>
                                    <p:animEffect transition="in" filter="box(in)">
                                      <p:cBhvr>
                                        <p:cTn id="22" dur="500"/>
                                        <p:tgtEl>
                                          <p:spTgt spid="4249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4963">
                                            <p:txEl>
                                              <p:pRg st="6" end="6"/>
                                            </p:txEl>
                                          </p:spTgt>
                                        </p:tgtEl>
                                        <p:attrNameLst>
                                          <p:attrName>style.visibility</p:attrName>
                                        </p:attrNameLst>
                                      </p:cBhvr>
                                      <p:to>
                                        <p:strVal val="visible"/>
                                      </p:to>
                                    </p:set>
                                    <p:animEffect transition="in" filter="box(in)">
                                      <p:cBhvr>
                                        <p:cTn id="27" dur="500"/>
                                        <p:tgtEl>
                                          <p:spTgt spid="42496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24963">
                                            <p:txEl>
                                              <p:pRg st="7" end="7"/>
                                            </p:txEl>
                                          </p:spTgt>
                                        </p:tgtEl>
                                        <p:attrNameLst>
                                          <p:attrName>style.visibility</p:attrName>
                                        </p:attrNameLst>
                                      </p:cBhvr>
                                      <p:to>
                                        <p:strVal val="visible"/>
                                      </p:to>
                                    </p:set>
                                    <p:animEffect transition="in" filter="box(in)">
                                      <p:cBhvr>
                                        <p:cTn id="32" dur="500"/>
                                        <p:tgtEl>
                                          <p:spTgt spid="42496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24963">
                                            <p:txEl>
                                              <p:pRg st="8" end="8"/>
                                            </p:txEl>
                                          </p:spTgt>
                                        </p:tgtEl>
                                        <p:attrNameLst>
                                          <p:attrName>style.visibility</p:attrName>
                                        </p:attrNameLst>
                                      </p:cBhvr>
                                      <p:to>
                                        <p:strVal val="visible"/>
                                      </p:to>
                                    </p:set>
                                    <p:animEffect transition="in" filter="box(in)">
                                      <p:cBhvr>
                                        <p:cTn id="37" dur="500"/>
                                        <p:tgtEl>
                                          <p:spTgt spid="424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19150CCE-0B29-4CF0-9085-03166D3E6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07C668D-1BA8-4E31-B1EE-E02A67E619D7}" type="slidenum">
              <a:rPr lang="en-GB" altLang="en-US" sz="1400">
                <a:latin typeface="Arial" panose="020B0604020202020204" pitchFamily="34" charset="0"/>
                <a:cs typeface="Arial" panose="020B0604020202020204" pitchFamily="34" charset="0"/>
              </a:rPr>
              <a:pPr>
                <a:spcBef>
                  <a:spcPct val="0"/>
                </a:spcBef>
                <a:buFontTx/>
                <a:buNone/>
              </a:pPr>
              <a:t>39</a:t>
            </a:fld>
            <a:endParaRPr lang="en-GB" altLang="en-US" sz="1400">
              <a:latin typeface="Arial" panose="020B0604020202020204" pitchFamily="34" charset="0"/>
              <a:cs typeface="Arial" panose="020B0604020202020204" pitchFamily="34" charset="0"/>
            </a:endParaRPr>
          </a:p>
        </p:txBody>
      </p:sp>
      <p:sp>
        <p:nvSpPr>
          <p:cNvPr id="56323" name="Rectangle 2">
            <a:extLst>
              <a:ext uri="{FF2B5EF4-FFF2-40B4-BE49-F238E27FC236}">
                <a16:creationId xmlns:a16="http://schemas.microsoft.com/office/drawing/2014/main" id="{35B2E4BB-BCC0-4E38-801C-0EE8D592CE27}"/>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62851" name="Rectangle 3">
            <a:extLst>
              <a:ext uri="{FF2B5EF4-FFF2-40B4-BE49-F238E27FC236}">
                <a16:creationId xmlns:a16="http://schemas.microsoft.com/office/drawing/2014/main" id="{8FC035FF-EB70-43AD-92DB-DED07AC5DC3F}"/>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3.	Write out the multiplication table for </a:t>
            </a:r>
            <a:r>
              <a:rPr lang="en-US" altLang="zh-CN" sz="2400" dirty="0">
                <a:latin typeface="MS PMincho" panose="02020600040205080304" pitchFamily="18" charset="-128"/>
                <a:ea typeface="MS PMincho" panose="02020600040205080304" pitchFamily="18" charset="-128"/>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4</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Is  a closed operation on </a:t>
            </a:r>
            <a:r>
              <a:rPr lang="en-US" altLang="zh-CN" sz="2400" dirty="0">
                <a:latin typeface="MS PMincho" panose="02020600040205080304" pitchFamily="18" charset="-128"/>
                <a:ea typeface="MS PMincho" panose="02020600040205080304" pitchFamily="18" charset="-128"/>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4</a:t>
            </a:r>
            <a:r>
              <a:rPr lang="en-US" altLang="zh-CN" sz="2400" dirty="0">
                <a:ea typeface="SimSun" panose="02010600030101010101" pitchFamily="2" charset="-122"/>
                <a:sym typeface="Symbol" panose="05050102010706020507" pitchFamily="18" charset="2"/>
              </a:rPr>
              <a:t>?</a:t>
            </a:r>
          </a:p>
          <a:p>
            <a:pPr marL="0" indent="0">
              <a:buNone/>
            </a:pPr>
            <a:r>
              <a:rPr lang="en-US" altLang="zh-CN" sz="2400" dirty="0">
                <a:ea typeface="SimSun" panose="02010600030101010101" pitchFamily="2" charset="-122"/>
                <a:sym typeface="Symbol" panose="05050102010706020507" pitchFamily="18" charset="2"/>
              </a:rPr>
              <a:t>	Yes.</a:t>
            </a:r>
            <a:endParaRPr lang="en-GB" altLang="en-US" sz="2400" dirty="0">
              <a:sym typeface="Symbol" panose="05050102010706020507" pitchFamily="18" charset="2"/>
            </a:endParaRPr>
          </a:p>
          <a:p>
            <a:pPr marL="0" indent="0">
              <a:buNone/>
            </a:pPr>
            <a:endParaRPr lang="en-GB" altLang="en-US" sz="2400" dirty="0">
              <a:sym typeface="Symbol" panose="05050102010706020507" pitchFamily="18" charset="2"/>
            </a:endParaRPr>
          </a:p>
          <a:p>
            <a:pPr marL="0" indent="0">
              <a:buNone/>
            </a:pPr>
            <a:endParaRPr lang="en-GB" altLang="en-US" sz="2400" dirty="0">
              <a:sym typeface="Symbol" panose="05050102010706020507" pitchFamily="18" charset="2"/>
            </a:endParaRPr>
          </a:p>
        </p:txBody>
      </p:sp>
      <p:graphicFrame>
        <p:nvGraphicFramePr>
          <p:cNvPr id="462905" name="Group 57">
            <a:extLst>
              <a:ext uri="{FF2B5EF4-FFF2-40B4-BE49-F238E27FC236}">
                <a16:creationId xmlns:a16="http://schemas.microsoft.com/office/drawing/2014/main" id="{B6AB7B21-5385-45E6-8A03-4D2BA1277FB8}"/>
              </a:ext>
            </a:extLst>
          </p:cNvPr>
          <p:cNvGraphicFramePr>
            <a:graphicFrameLocks noGrp="1"/>
          </p:cNvGraphicFramePr>
          <p:nvPr/>
        </p:nvGraphicFramePr>
        <p:xfrm>
          <a:off x="4316413" y="3173413"/>
          <a:ext cx="3541712" cy="2949576"/>
        </p:xfrm>
        <a:graphic>
          <a:graphicData uri="http://schemas.openxmlformats.org/drawingml/2006/table">
            <a:tbl>
              <a:tblPr/>
              <a:tblGrid>
                <a:gridCol w="708025">
                  <a:extLst>
                    <a:ext uri="{9D8B030D-6E8A-4147-A177-3AD203B41FA5}">
                      <a16:colId xmlns:a16="http://schemas.microsoft.com/office/drawing/2014/main" val="20000"/>
                    </a:ext>
                  </a:extLst>
                </a:gridCol>
                <a:gridCol w="709612">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tblGrid>
              <a:tr h="622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22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3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60">
            <a:extLst>
              <a:ext uri="{FF2B5EF4-FFF2-40B4-BE49-F238E27FC236}">
                <a16:creationId xmlns:a16="http://schemas.microsoft.com/office/drawing/2014/main" id="{DB3BF250-29D4-4053-95B1-D651C21297EB}"/>
              </a:ext>
            </a:extLst>
          </p:cNvPr>
          <p:cNvGrpSpPr>
            <a:grpSpLocks/>
          </p:cNvGrpSpPr>
          <p:nvPr/>
        </p:nvGrpSpPr>
        <p:grpSpPr bwMode="auto">
          <a:xfrm>
            <a:off x="4368801" y="3168650"/>
            <a:ext cx="3368675" cy="2889250"/>
            <a:chOff x="1792" y="1996"/>
            <a:chExt cx="2122" cy="1820"/>
          </a:xfrm>
        </p:grpSpPr>
        <p:sp>
          <p:nvSpPr>
            <p:cNvPr id="56354" name="Line 28">
              <a:extLst>
                <a:ext uri="{FF2B5EF4-FFF2-40B4-BE49-F238E27FC236}">
                  <a16:creationId xmlns:a16="http://schemas.microsoft.com/office/drawing/2014/main" id="{0FC22D12-1D2C-43D7-A462-61BA4C342E94}"/>
                </a:ext>
              </a:extLst>
            </p:cNvPr>
            <p:cNvSpPr>
              <a:spLocks noChangeShapeType="1"/>
            </p:cNvSpPr>
            <p:nvPr/>
          </p:nvSpPr>
          <p:spPr bwMode="auto">
            <a:xfrm flipV="1">
              <a:off x="1792" y="2390"/>
              <a:ext cx="2122" cy="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6355" name="Line 29">
              <a:extLst>
                <a:ext uri="{FF2B5EF4-FFF2-40B4-BE49-F238E27FC236}">
                  <a16:creationId xmlns:a16="http://schemas.microsoft.com/office/drawing/2014/main" id="{8C2E1149-9C4B-47EF-99E9-948D22C99B9D}"/>
                </a:ext>
              </a:extLst>
            </p:cNvPr>
            <p:cNvSpPr>
              <a:spLocks noChangeShapeType="1"/>
            </p:cNvSpPr>
            <p:nvPr/>
          </p:nvSpPr>
          <p:spPr bwMode="auto">
            <a:xfrm>
              <a:off x="2204" y="1996"/>
              <a:ext cx="27" cy="18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2905"/>
                                        </p:tgtEl>
                                        <p:attrNameLst>
                                          <p:attrName>style.visibility</p:attrName>
                                        </p:attrNameLst>
                                      </p:cBhvr>
                                      <p:to>
                                        <p:strVal val="visible"/>
                                      </p:to>
                                    </p:set>
                                    <p:animEffect transition="in" filter="box(in)">
                                      <p:cBhvr>
                                        <p:cTn id="7" dur="500"/>
                                        <p:tgtEl>
                                          <p:spTgt spid="462905"/>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Effect transition="in" filter="box(in)">
                                      <p:cBhvr>
                                        <p:cTn id="15" dur="500"/>
                                        <p:tgtEl>
                                          <p:spTgt spid="462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8FF41445-0BC3-4012-AA58-5BB3EB40C1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C91EF47-BC5A-4CAC-B380-302FE1EFB219}" type="slidenum">
              <a:rPr lang="en-GB" altLang="en-US" sz="1400">
                <a:latin typeface="Arial" panose="020B0604020202020204" pitchFamily="34" charset="0"/>
                <a:cs typeface="Arial" panose="020B0604020202020204" pitchFamily="34" charset="0"/>
              </a:rPr>
              <a:pPr>
                <a:spcBef>
                  <a:spcPct val="0"/>
                </a:spcBef>
                <a:buFontTx/>
                <a:buNone/>
              </a:pPr>
              <a:t>4</a:t>
            </a:fld>
            <a:endParaRPr lang="en-GB" altLang="en-US" sz="1400">
              <a:latin typeface="Arial" panose="020B0604020202020204" pitchFamily="34" charset="0"/>
              <a:cs typeface="Arial" panose="020B0604020202020204" pitchFamily="34" charset="0"/>
            </a:endParaRPr>
          </a:p>
        </p:txBody>
      </p:sp>
      <p:sp>
        <p:nvSpPr>
          <p:cNvPr id="8195" name="Rectangle 2">
            <a:extLst>
              <a:ext uri="{FF2B5EF4-FFF2-40B4-BE49-F238E27FC236}">
                <a16:creationId xmlns:a16="http://schemas.microsoft.com/office/drawing/2014/main" id="{64E5DCC5-D042-4ABD-8054-19E5DDAE5DA0}"/>
              </a:ext>
            </a:extLst>
          </p:cNvPr>
          <p:cNvSpPr>
            <a:spLocks noGrp="1" noChangeArrowheads="1"/>
          </p:cNvSpPr>
          <p:nvPr>
            <p:ph type="title"/>
          </p:nvPr>
        </p:nvSpPr>
        <p:spPr>
          <a:xfrm>
            <a:off x="1981200" y="449263"/>
            <a:ext cx="8229600" cy="1143000"/>
          </a:xfrm>
        </p:spPr>
        <p:txBody>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Congruence Modulo </a:t>
            </a:r>
            <a:r>
              <a:rPr lang="en-GB" altLang="en-US" sz="3600" b="1" i="1" dirty="0">
                <a:solidFill>
                  <a:schemeClr val="folHlink"/>
                </a:solidFill>
                <a:latin typeface="Times New Roman" panose="02020603050405020304" pitchFamily="18" charset="0"/>
                <a:cs typeface="Times New Roman" panose="02020603050405020304" pitchFamily="18" charset="0"/>
              </a:rPr>
              <a:t>n</a:t>
            </a:r>
          </a:p>
        </p:txBody>
      </p:sp>
      <p:sp>
        <p:nvSpPr>
          <p:cNvPr id="8196" name="Rectangle 3">
            <a:extLst>
              <a:ext uri="{FF2B5EF4-FFF2-40B4-BE49-F238E27FC236}">
                <a16:creationId xmlns:a16="http://schemas.microsoft.com/office/drawing/2014/main" id="{EFD26887-76DB-440B-B13D-88F725868690}"/>
              </a:ext>
            </a:extLst>
          </p:cNvPr>
          <p:cNvSpPr>
            <a:spLocks noGrp="1" noChangeArrowheads="1"/>
          </p:cNvSpPr>
          <p:nvPr>
            <p:ph type="body" idx="1"/>
          </p:nvPr>
        </p:nvSpPr>
        <p:spPr>
          <a:xfrm>
            <a:off x="954505" y="1771651"/>
            <a:ext cx="10042357" cy="4530725"/>
          </a:xfrm>
        </p:spPr>
        <p:txBody>
          <a:bodyPr>
            <a:normAutofit/>
          </a:bodyPr>
          <a:lstStyle/>
          <a:p>
            <a:pPr marL="0" indent="0">
              <a:buNone/>
            </a:pPr>
            <a:r>
              <a:rPr lang="en-US" altLang="zh-CN" dirty="0">
                <a:ea typeface="SimSun" panose="02010600030101010101" pitchFamily="2" charset="-122"/>
                <a:sym typeface="Symbol" panose="05050102010706020507" pitchFamily="18" charset="2"/>
              </a:rPr>
              <a:t>Let </a:t>
            </a:r>
            <a:r>
              <a:rPr lang="en-US" altLang="zh-CN" i="1"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 </a:t>
            </a:r>
            <a:r>
              <a:rPr lang="en-US" altLang="zh-CN" dirty="0">
                <a:ea typeface="MS PMincho" panose="02020600040205080304" pitchFamily="18" charset="-128"/>
                <a:sym typeface="Symbol" panose="05050102010706020507" pitchFamily="18" charset="2"/>
              </a:rPr>
              <a:t>ℕ</a:t>
            </a:r>
            <a:r>
              <a:rPr lang="en-US" altLang="zh-CN" dirty="0">
                <a:ea typeface="SimSun" panose="02010600030101010101" pitchFamily="2" charset="-122"/>
                <a:sym typeface="Symbol" panose="05050102010706020507" pitchFamily="18" charset="2"/>
              </a:rPr>
              <a:t>. </a:t>
            </a:r>
          </a:p>
          <a:p>
            <a:pPr marL="0" indent="0">
              <a:buNone/>
            </a:pPr>
            <a:r>
              <a:rPr lang="en-US" altLang="zh-CN" dirty="0">
                <a:ea typeface="SimSun" panose="02010600030101010101" pitchFamily="2" charset="-122"/>
                <a:sym typeface="Symbol" panose="05050102010706020507" pitchFamily="18" charset="2"/>
              </a:rPr>
              <a:t>We define a relation on </a:t>
            </a:r>
            <a:r>
              <a:rPr lang="en-US" altLang="zh-CN" dirty="0">
                <a:ea typeface="MS PMincho" panose="02020600040205080304" pitchFamily="18" charset="-128"/>
                <a:sym typeface="Symbol" panose="05050102010706020507" pitchFamily="18" charset="2"/>
              </a:rPr>
              <a:t>ℤ</a:t>
            </a:r>
            <a:r>
              <a:rPr lang="en-US" altLang="zh-CN" dirty="0">
                <a:ea typeface="SimSun" panose="02010600030101010101" pitchFamily="2" charset="-122"/>
                <a:sym typeface="Symbol" panose="05050102010706020507" pitchFamily="18" charset="2"/>
              </a:rPr>
              <a:t> called </a:t>
            </a:r>
            <a:r>
              <a:rPr lang="en-US" altLang="zh-CN" b="1" i="1" dirty="0">
                <a:solidFill>
                  <a:schemeClr val="hlink"/>
                </a:solidFill>
                <a:ea typeface="SimSun" panose="02010600030101010101" pitchFamily="2" charset="-122"/>
                <a:sym typeface="Symbol" panose="05050102010706020507" pitchFamily="18" charset="2"/>
              </a:rPr>
              <a:t>congruence modulo n</a:t>
            </a:r>
            <a:r>
              <a:rPr lang="en-US" altLang="zh-CN" dirty="0">
                <a:ea typeface="SimSun" panose="02010600030101010101" pitchFamily="2" charset="-122"/>
                <a:sym typeface="Symbol" panose="05050102010706020507" pitchFamily="18" charset="2"/>
              </a:rPr>
              <a:t> </a:t>
            </a:r>
          </a:p>
          <a:p>
            <a:pPr marL="0" indent="0">
              <a:buNone/>
            </a:pPr>
            <a:r>
              <a:rPr lang="en-US" altLang="zh-CN" dirty="0">
                <a:ea typeface="SimSun" panose="02010600030101010101" pitchFamily="2" charset="-122"/>
                <a:sym typeface="Symbol" panose="05050102010706020507" pitchFamily="18" charset="2"/>
              </a:rPr>
              <a:t>(denoted ) by </a:t>
            </a:r>
          </a:p>
          <a:p>
            <a:pPr marL="0" indent="0">
              <a:buNone/>
            </a:pPr>
            <a:r>
              <a:rPr lang="en-US" altLang="zh-CN" dirty="0">
                <a:ea typeface="SimSun" panose="02010600030101010101" pitchFamily="2" charset="-122"/>
                <a:sym typeface="Symbol" panose="05050102010706020507" pitchFamily="18" charset="2"/>
              </a:rPr>
              <a:t>	</a:t>
            </a:r>
            <a:r>
              <a:rPr lang="en-US" altLang="zh-CN" i="1" dirty="0">
                <a:ea typeface="SimSun" panose="02010600030101010101" pitchFamily="2" charset="-122"/>
                <a:sym typeface="Symbol" panose="05050102010706020507" pitchFamily="18" charset="2"/>
              </a:rPr>
              <a:t>a</a:t>
            </a:r>
            <a:r>
              <a:rPr lang="en-US" altLang="zh-CN" dirty="0">
                <a:ea typeface="SimSun" panose="02010600030101010101" pitchFamily="2" charset="-122"/>
                <a:sym typeface="Symbol" panose="05050102010706020507" pitchFamily="18" charset="2"/>
              </a:rPr>
              <a:t>, </a:t>
            </a:r>
            <a:r>
              <a:rPr lang="en-US" altLang="zh-CN" i="1" dirty="0">
                <a:ea typeface="SimSun" panose="02010600030101010101" pitchFamily="2" charset="-122"/>
                <a:sym typeface="Symbol" panose="05050102010706020507" pitchFamily="18" charset="2"/>
              </a:rPr>
              <a:t>b</a:t>
            </a:r>
            <a:r>
              <a:rPr lang="en-US" altLang="zh-CN" dirty="0">
                <a:ea typeface="SimSun" panose="02010600030101010101" pitchFamily="2" charset="-122"/>
                <a:sym typeface="Symbol" panose="05050102010706020507" pitchFamily="18" charset="2"/>
              </a:rPr>
              <a:t>  </a:t>
            </a:r>
            <a:r>
              <a:rPr lang="en-US" altLang="zh-CN" dirty="0">
                <a:ea typeface="MS PMincho" panose="02020600040205080304" pitchFamily="18" charset="-128"/>
                <a:sym typeface="Symbol" panose="05050102010706020507" pitchFamily="18" charset="2"/>
              </a:rPr>
              <a:t>ℤ</a:t>
            </a:r>
            <a:r>
              <a:rPr lang="en-US" altLang="zh-CN" dirty="0">
                <a:ea typeface="SimSun" panose="02010600030101010101" pitchFamily="2" charset="-122"/>
                <a:sym typeface="Symbol" panose="05050102010706020507" pitchFamily="18" charset="2"/>
              </a:rPr>
              <a:t>, (</a:t>
            </a:r>
            <a:r>
              <a:rPr lang="en-US" altLang="zh-CN" i="1" dirty="0">
                <a:ea typeface="SimSun" panose="02010600030101010101" pitchFamily="2" charset="-122"/>
                <a:sym typeface="Symbol" panose="05050102010706020507" pitchFamily="18" charset="2"/>
              </a:rPr>
              <a:t>a</a:t>
            </a:r>
            <a:r>
              <a:rPr lang="en-US" altLang="zh-CN" dirty="0">
                <a:ea typeface="SimSun" panose="02010600030101010101" pitchFamily="2" charset="-122"/>
                <a:sym typeface="Symbol" panose="05050102010706020507" pitchFamily="18" charset="2"/>
              </a:rPr>
              <a:t>  </a:t>
            </a:r>
            <a:r>
              <a:rPr lang="en-US" altLang="zh-CN" i="1" dirty="0">
                <a:ea typeface="SimSun" panose="02010600030101010101" pitchFamily="2" charset="-122"/>
                <a:sym typeface="Symbol" panose="05050102010706020507" pitchFamily="18" charset="2"/>
              </a:rPr>
              <a:t>b</a:t>
            </a:r>
            <a:r>
              <a:rPr lang="en-US" altLang="zh-CN" dirty="0">
                <a:ea typeface="SimSun" panose="02010600030101010101" pitchFamily="2" charset="-122"/>
                <a:sym typeface="Symbol" panose="05050102010706020507" pitchFamily="18" charset="2"/>
              </a:rPr>
              <a:t> (mod </a:t>
            </a:r>
            <a:r>
              <a:rPr lang="en-US" altLang="zh-CN" i="1"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	</a:t>
            </a:r>
            <a:r>
              <a:rPr lang="en-US" altLang="zh-CN" i="1" dirty="0">
                <a:ea typeface="SimSun" panose="02010600030101010101" pitchFamily="2" charset="-122"/>
                <a:sym typeface="Symbol" panose="05050102010706020507" pitchFamily="18" charset="2"/>
              </a:rPr>
              <a:t>n</a:t>
            </a:r>
            <a:r>
              <a:rPr lang="en-US" altLang="zh-CN" dirty="0">
                <a:ea typeface="SimSun" panose="02010600030101010101" pitchFamily="2" charset="-122"/>
                <a:sym typeface="Symbol" panose="05050102010706020507" pitchFamily="18" charset="2"/>
              </a:rPr>
              <a:t>  (</a:t>
            </a:r>
            <a:r>
              <a:rPr lang="en-US" altLang="zh-CN" i="1" dirty="0">
                <a:ea typeface="SimSun" panose="02010600030101010101" pitchFamily="2" charset="-122"/>
                <a:sym typeface="Symbol" panose="05050102010706020507" pitchFamily="18" charset="2"/>
              </a:rPr>
              <a:t>a</a:t>
            </a:r>
            <a:r>
              <a:rPr lang="en-US" altLang="zh-CN" dirty="0">
                <a:ea typeface="SimSun" panose="02010600030101010101" pitchFamily="2" charset="-122"/>
                <a:sym typeface="Symbol" panose="05050102010706020507" pitchFamily="18" charset="2"/>
              </a:rPr>
              <a:t> – </a:t>
            </a:r>
            <a:r>
              <a:rPr lang="en-US" altLang="zh-CN" i="1" dirty="0">
                <a:ea typeface="SimSun" panose="02010600030101010101" pitchFamily="2" charset="-122"/>
                <a:sym typeface="Symbol" panose="05050102010706020507" pitchFamily="18" charset="2"/>
              </a:rPr>
              <a:t>b</a:t>
            </a:r>
            <a:r>
              <a:rPr lang="en-US" altLang="zh-CN" dirty="0">
                <a:ea typeface="SimSun" panose="02010600030101010101" pitchFamily="2" charset="-122"/>
                <a:sym typeface="Symbol" panose="05050102010706020507" pitchFamily="18" charset="2"/>
              </a:rPr>
              <a:t>)).</a:t>
            </a:r>
          </a:p>
          <a:p>
            <a:pPr marL="0" indent="0">
              <a:buNone/>
            </a:pPr>
            <a:endParaRPr lang="en-US" altLang="en-US" dirty="0">
              <a:ea typeface="SimSun" panose="02010600030101010101" pitchFamily="2" charset="-122"/>
              <a:sym typeface="Symbol" panose="05050102010706020507" pitchFamily="18" charset="2"/>
            </a:endParaRPr>
          </a:p>
          <a:p>
            <a:pPr marL="0" indent="0">
              <a:buNone/>
            </a:pPr>
            <a:r>
              <a:rPr lang="en-US" altLang="en-US" dirty="0">
                <a:ea typeface="SimSun" panose="02010600030101010101" pitchFamily="2" charset="-122"/>
                <a:sym typeface="Symbol" panose="05050102010706020507" pitchFamily="18" charset="2"/>
              </a:rPr>
              <a:t>Note that</a:t>
            </a:r>
          </a:p>
          <a:p>
            <a:pPr marL="0" indent="0">
              <a:buNone/>
            </a:pPr>
            <a:r>
              <a:rPr lang="en-GB" sz="2800" dirty="0"/>
              <a:t>Given a </a:t>
            </a:r>
            <a:r>
              <a:rPr lang="en-GB" sz="2800" dirty="0">
                <a:sym typeface="Symbol" pitchFamily="18" charset="2"/>
              </a:rPr>
              <a:t> </a:t>
            </a:r>
            <a:r>
              <a:rPr lang="en-GB" sz="2800" dirty="0">
                <a:latin typeface="MS Mincho" pitchFamily="49" charset="-128"/>
                <a:ea typeface="MS Mincho" pitchFamily="49" charset="-128"/>
                <a:sym typeface="Symbol" pitchFamily="18" charset="2"/>
              </a:rPr>
              <a:t>ℤ </a:t>
            </a:r>
            <a:r>
              <a:rPr lang="en-GB" sz="2800" dirty="0"/>
              <a:t>and n </a:t>
            </a:r>
            <a:r>
              <a:rPr lang="en-GB" sz="2800" dirty="0">
                <a:sym typeface="Symbol" pitchFamily="18" charset="2"/>
              </a:rPr>
              <a:t> </a:t>
            </a:r>
            <a:r>
              <a:rPr lang="en-US" sz="2800" dirty="0">
                <a:sym typeface="Symbol" pitchFamily="18" charset="2"/>
              </a:rPr>
              <a:t>ℕ</a:t>
            </a:r>
            <a:r>
              <a:rPr lang="en-US" b="0" i="0" dirty="0">
                <a:solidFill>
                  <a:srgbClr val="202122"/>
                </a:solidFill>
                <a:effectLst/>
                <a:latin typeface="Arial" panose="020B0604020202020204" pitchFamily="34" charset="0"/>
              </a:rPr>
              <a:t>, </a:t>
            </a:r>
            <a:r>
              <a:rPr lang="en-US" b="0" i="1" dirty="0">
                <a:solidFill>
                  <a:srgbClr val="202122"/>
                </a:solidFill>
                <a:effectLst/>
                <a:latin typeface="Nimbus Roman No9 L"/>
              </a:rPr>
              <a:t>a</a:t>
            </a:r>
            <a:r>
              <a:rPr lang="en-US" b="0" i="0" dirty="0">
                <a:solidFill>
                  <a:srgbClr val="202122"/>
                </a:solidFill>
                <a:effectLst/>
                <a:latin typeface="Arial" panose="020B0604020202020204" pitchFamily="34" charset="0"/>
              </a:rPr>
              <a:t> (modulo </a:t>
            </a:r>
            <a:r>
              <a:rPr lang="en-US" b="0" i="1" dirty="0">
                <a:solidFill>
                  <a:srgbClr val="202122"/>
                </a:solidFill>
                <a:effectLst/>
                <a:latin typeface="Nimbus Roman No9 L"/>
              </a:rPr>
              <a:t>n)</a:t>
            </a:r>
            <a:r>
              <a:rPr lang="en-US" b="0" i="0" dirty="0">
                <a:solidFill>
                  <a:srgbClr val="202122"/>
                </a:solidFill>
                <a:effectLst/>
                <a:latin typeface="Arial" panose="020B0604020202020204" pitchFamily="34" charset="0"/>
              </a:rPr>
              <a:t> (abbreviated as </a:t>
            </a:r>
            <a:r>
              <a:rPr lang="en-US" b="1" i="1" dirty="0">
                <a:solidFill>
                  <a:srgbClr val="0070C0"/>
                </a:solidFill>
                <a:effectLst/>
                <a:latin typeface="Nimbus Roman No9 L"/>
              </a:rPr>
              <a:t>a</a:t>
            </a:r>
            <a:r>
              <a:rPr lang="en-US" b="1" i="0" dirty="0">
                <a:solidFill>
                  <a:srgbClr val="0070C0"/>
                </a:solidFill>
                <a:effectLst/>
                <a:latin typeface="Nimbus Roman No9 L"/>
              </a:rPr>
              <a:t> (mod </a:t>
            </a:r>
            <a:r>
              <a:rPr lang="en-US" b="1" i="1" dirty="0">
                <a:solidFill>
                  <a:srgbClr val="0070C0"/>
                </a:solidFill>
                <a:effectLst/>
                <a:latin typeface="Nimbus Roman No9 L"/>
              </a:rPr>
              <a:t>n</a:t>
            </a:r>
            <a:r>
              <a:rPr lang="en-US" b="1" i="0" dirty="0">
                <a:solidFill>
                  <a:srgbClr val="0070C0"/>
                </a:solidFill>
                <a:effectLst/>
                <a:latin typeface="Arial" panose="020B0604020202020204" pitchFamily="34" charset="0"/>
              </a:rPr>
              <a:t>)</a:t>
            </a:r>
            <a:r>
              <a:rPr lang="en-US" b="0" i="0" dirty="0">
                <a:solidFill>
                  <a:srgbClr val="202122"/>
                </a:solidFill>
                <a:effectLst/>
                <a:latin typeface="Arial" panose="020B0604020202020204" pitchFamily="34" charset="0"/>
              </a:rPr>
              <a:t>) is the remainder of a divide by n according to Quotient-Remainder Theorem.</a:t>
            </a:r>
            <a:endParaRPr lang="en-GB" altLang="en-US" dirty="0">
              <a:ea typeface="SimSun" panose="02010600030101010101" pitchFamily="2" charset="-122"/>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9DC1E0D5-E0CA-46C4-AD11-190A8B393F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A3E361-2F78-4275-A0DD-054B39FFF1C5}" type="slidenum">
              <a:rPr lang="en-GB" altLang="en-US" sz="1400">
                <a:latin typeface="Arial" panose="020B0604020202020204" pitchFamily="34" charset="0"/>
                <a:cs typeface="Arial" panose="020B0604020202020204" pitchFamily="34" charset="0"/>
              </a:rPr>
              <a:pPr>
                <a:spcBef>
                  <a:spcPct val="0"/>
                </a:spcBef>
                <a:buFontTx/>
                <a:buNone/>
              </a:pPr>
              <a:t>40</a:t>
            </a:fld>
            <a:endParaRPr lang="en-GB" altLang="en-US" sz="1400">
              <a:latin typeface="Arial" panose="020B0604020202020204" pitchFamily="34" charset="0"/>
              <a:cs typeface="Arial" panose="020B0604020202020204" pitchFamily="34" charset="0"/>
            </a:endParaRPr>
          </a:p>
        </p:txBody>
      </p:sp>
      <p:sp>
        <p:nvSpPr>
          <p:cNvPr id="57347" name="Rectangle 2">
            <a:extLst>
              <a:ext uri="{FF2B5EF4-FFF2-40B4-BE49-F238E27FC236}">
                <a16:creationId xmlns:a16="http://schemas.microsoft.com/office/drawing/2014/main" id="{94559D3D-0264-4369-89AE-04E2ED286CA9}"/>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Exercise:</a:t>
            </a:r>
          </a:p>
        </p:txBody>
      </p:sp>
      <p:sp>
        <p:nvSpPr>
          <p:cNvPr id="463875" name="Rectangle 3">
            <a:extLst>
              <a:ext uri="{FF2B5EF4-FFF2-40B4-BE49-F238E27FC236}">
                <a16:creationId xmlns:a16="http://schemas.microsoft.com/office/drawing/2014/main" id="{B0C8E31A-B45A-4BB5-A074-6FCFE12EC74D}"/>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4.	Solve these equations for </a:t>
            </a:r>
            <a:r>
              <a:rPr lang="en-US" altLang="en-US" sz="2400" i="1" dirty="0">
                <a:sym typeface="Symbol" panose="05050102010706020507" pitchFamily="18" charset="2"/>
              </a:rPr>
              <a:t>x</a:t>
            </a:r>
            <a:r>
              <a:rPr lang="en-US" altLang="en-US" sz="2400" dirty="0">
                <a:sym typeface="Symbol" panose="05050102010706020507" pitchFamily="18" charset="2"/>
              </a:rPr>
              <a:t> in </a:t>
            </a:r>
            <a:r>
              <a:rPr lang="en-US" altLang="zh-CN" sz="2400" dirty="0">
                <a:ea typeface="SimSun" panose="02010600030101010101" pitchFamily="2" charset="-122"/>
                <a:sym typeface="Symbol" panose="05050102010706020507" pitchFamily="18" charset="2"/>
              </a:rPr>
              <a:t>ℤ</a:t>
            </a:r>
            <a:r>
              <a:rPr lang="en-US" altLang="zh-CN" sz="2400" baseline="-25000" dirty="0">
                <a:ea typeface="SimSun" panose="02010600030101010101" pitchFamily="2" charset="-122"/>
                <a:sym typeface="Symbol" panose="05050102010706020507" pitchFamily="18" charset="2"/>
              </a:rPr>
              <a:t>4</a:t>
            </a:r>
            <a:r>
              <a:rPr lang="en-US" altLang="zh-CN" sz="2400" dirty="0">
                <a:ea typeface="SimSun" panose="02010600030101010101" pitchFamily="2" charset="-122"/>
                <a:sym typeface="Symbol" panose="05050102010706020507" pitchFamily="18" charset="2"/>
              </a:rPr>
              <a:t>.</a:t>
            </a:r>
          </a:p>
          <a:p>
            <a:pPr marL="0" indent="0">
              <a:buNone/>
            </a:pPr>
            <a:r>
              <a:rPr lang="en-US" altLang="zh-CN" sz="2400" dirty="0">
                <a:ea typeface="SimSun" panose="02010600030101010101" pitchFamily="2" charset="-122"/>
                <a:sym typeface="Symbol" panose="05050102010706020507" pitchFamily="18" charset="2"/>
              </a:rPr>
              <a:t>	[2]</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[2]</a:t>
            </a:r>
          </a:p>
          <a:p>
            <a:pPr marL="0" indent="0">
              <a:buNone/>
            </a:pP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[1] or [3].</a:t>
            </a:r>
          </a:p>
          <a:p>
            <a:pPr marL="0" indent="0">
              <a:buNone/>
            </a:pPr>
            <a:r>
              <a:rPr lang="en-US" altLang="zh-CN" sz="2400" dirty="0">
                <a:ea typeface="SimSun" panose="02010600030101010101" pitchFamily="2" charset="-122"/>
                <a:sym typeface="Symbol" panose="05050102010706020507" pitchFamily="18" charset="2"/>
              </a:rPr>
              <a:t>					[2]</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[0]</a:t>
            </a:r>
          </a:p>
          <a:p>
            <a:pPr marL="0" indent="0">
              <a:buNone/>
            </a:pP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[0] or [2].</a:t>
            </a:r>
          </a:p>
          <a:p>
            <a:pPr marL="0" indent="0">
              <a:buNone/>
            </a:pPr>
            <a:r>
              <a:rPr lang="en-US" altLang="zh-CN" sz="2400" dirty="0">
                <a:ea typeface="SimSun" panose="02010600030101010101" pitchFamily="2" charset="-122"/>
                <a:sym typeface="Symbol" panose="05050102010706020507" pitchFamily="18" charset="2"/>
              </a:rPr>
              <a:t>	[2]</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[1]		</a:t>
            </a:r>
          </a:p>
          <a:p>
            <a:pPr marL="0" indent="0">
              <a:buNone/>
            </a:pPr>
            <a:r>
              <a:rPr lang="en-US" altLang="zh-CN" sz="2400" dirty="0">
                <a:ea typeface="SimSun" panose="02010600030101010101" pitchFamily="2" charset="-122"/>
                <a:sym typeface="Symbol" panose="05050102010706020507" pitchFamily="18" charset="2"/>
              </a:rPr>
              <a:t>		no solution.		</a:t>
            </a:r>
          </a:p>
          <a:p>
            <a:pPr marL="0" indent="0">
              <a:buNone/>
            </a:pPr>
            <a:r>
              <a:rPr lang="en-US" altLang="zh-CN" sz="2400" dirty="0">
                <a:ea typeface="SimSun" panose="02010600030101010101" pitchFamily="2" charset="-122"/>
                <a:sym typeface="Symbol" panose="05050102010706020507" pitchFamily="18" charset="2"/>
              </a:rPr>
              <a:t>					[3]</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[1]</a:t>
            </a:r>
          </a:p>
          <a:p>
            <a:pPr marL="0" indent="0">
              <a:buNone/>
            </a:pP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x</a:t>
            </a:r>
            <a:r>
              <a:rPr lang="en-US" altLang="zh-CN" sz="2400" dirty="0">
                <a:ea typeface="SimSun" panose="02010600030101010101" pitchFamily="2" charset="-122"/>
                <a:sym typeface="Symbol" panose="05050102010706020507" pitchFamily="18" charset="2"/>
              </a:rPr>
              <a:t> = [3].</a:t>
            </a:r>
            <a:endParaRPr lang="en-GB" altLang="en-US" sz="2400" dirty="0">
              <a:sym typeface="Symbol" panose="05050102010706020507" pitchFamily="18" charset="2"/>
            </a:endParaRPr>
          </a:p>
        </p:txBody>
      </p:sp>
      <p:graphicFrame>
        <p:nvGraphicFramePr>
          <p:cNvPr id="8" name="Group 57">
            <a:extLst>
              <a:ext uri="{FF2B5EF4-FFF2-40B4-BE49-F238E27FC236}">
                <a16:creationId xmlns:a16="http://schemas.microsoft.com/office/drawing/2014/main" id="{D9641338-BCA6-4126-9EC0-12FFB5824FEF}"/>
              </a:ext>
            </a:extLst>
          </p:cNvPr>
          <p:cNvGraphicFramePr>
            <a:graphicFrameLocks noGrp="1"/>
          </p:cNvGraphicFramePr>
          <p:nvPr>
            <p:extLst>
              <p:ext uri="{D42A27DB-BD31-4B8C-83A1-F6EECF244321}">
                <p14:modId xmlns:p14="http://schemas.microsoft.com/office/powerpoint/2010/main" val="2790312822"/>
              </p:ext>
            </p:extLst>
          </p:nvPr>
        </p:nvGraphicFramePr>
        <p:xfrm>
          <a:off x="7569201" y="536575"/>
          <a:ext cx="2716213" cy="2487612"/>
        </p:xfrm>
        <a:graphic>
          <a:graphicData uri="http://schemas.openxmlformats.org/drawingml/2006/table">
            <a:tbl>
              <a:tblPr/>
              <a:tblGrid>
                <a:gridCol w="542999">
                  <a:extLst>
                    <a:ext uri="{9D8B030D-6E8A-4147-A177-3AD203B41FA5}">
                      <a16:colId xmlns:a16="http://schemas.microsoft.com/office/drawing/2014/main" val="20000"/>
                    </a:ext>
                  </a:extLst>
                </a:gridCol>
                <a:gridCol w="544217">
                  <a:extLst>
                    <a:ext uri="{9D8B030D-6E8A-4147-A177-3AD203B41FA5}">
                      <a16:colId xmlns:a16="http://schemas.microsoft.com/office/drawing/2014/main" val="20001"/>
                    </a:ext>
                  </a:extLst>
                </a:gridCol>
                <a:gridCol w="542999">
                  <a:extLst>
                    <a:ext uri="{9D8B030D-6E8A-4147-A177-3AD203B41FA5}">
                      <a16:colId xmlns:a16="http://schemas.microsoft.com/office/drawing/2014/main" val="20002"/>
                    </a:ext>
                  </a:extLst>
                </a:gridCol>
                <a:gridCol w="542999">
                  <a:extLst>
                    <a:ext uri="{9D8B030D-6E8A-4147-A177-3AD203B41FA5}">
                      <a16:colId xmlns:a16="http://schemas.microsoft.com/office/drawing/2014/main" val="20003"/>
                    </a:ext>
                  </a:extLst>
                </a:gridCol>
                <a:gridCol w="542999">
                  <a:extLst>
                    <a:ext uri="{9D8B030D-6E8A-4147-A177-3AD203B41FA5}">
                      <a16:colId xmlns:a16="http://schemas.microsoft.com/office/drawing/2014/main" val="20004"/>
                    </a:ext>
                  </a:extLst>
                </a:gridCol>
              </a:tblGrid>
              <a:tr h="5069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p>
                  </a:txBody>
                  <a:tcPr marL="91450" marR="91450" marT="45710" marB="4571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p>
                  </a:txBody>
                  <a:tcPr marL="91450" marR="91450" marT="45710" marB="4571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marL="91450" marR="91450" marT="45710" marB="4571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2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69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marL="91450" marR="91450" marT="45710" marB="4571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a:t>
                      </a:r>
                    </a:p>
                  </a:txBody>
                  <a:tcPr marL="91450" marR="91450" marT="45710" marB="4571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marL="91450" marR="91450" marT="45710" marB="4571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82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[0]</a:t>
                      </a:r>
                    </a:p>
                  </a:txBody>
                  <a:tcPr marL="91450" marR="91450" marT="45710" marB="4571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[0]</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70C0"/>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57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p>
                  </a:txBody>
                  <a:tcPr marL="91450" marR="91450" marT="45710" marB="4571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[0]</a:t>
                      </a:r>
                    </a:p>
                  </a:txBody>
                  <a:tcPr marL="91450" marR="91450" marT="45710" marB="4571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[3]</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[2]</a:t>
                      </a:r>
                    </a:p>
                  </a:txBody>
                  <a:tcPr marL="91450" marR="91450" marT="45710" marB="45710"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4">
                              <a:lumMod val="75000"/>
                            </a:schemeClr>
                          </a:solidFill>
                          <a:effectLst/>
                          <a:latin typeface="Times New Roman" pitchFamily="18" charset="0"/>
                          <a:ea typeface="SimSun" pitchFamily="2" charset="-122"/>
                          <a:cs typeface="Times New Roman" pitchFamily="18" charset="0"/>
                        </a:rPr>
                        <a:t>[1]</a:t>
                      </a:r>
                    </a:p>
                  </a:txBody>
                  <a:tcPr marL="91450" marR="91450" marT="45710" marB="4571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ox(in)">
                                      <p:cBhvr>
                                        <p:cTn id="7" dur="500"/>
                                        <p:tgtEl>
                                          <p:spTgt spid="4638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3875">
                                            <p:txEl>
                                              <p:pRg st="3" end="3"/>
                                            </p:txEl>
                                          </p:spTgt>
                                        </p:tgtEl>
                                        <p:attrNameLst>
                                          <p:attrName>style.visibility</p:attrName>
                                        </p:attrNameLst>
                                      </p:cBhvr>
                                      <p:to>
                                        <p:strVal val="visible"/>
                                      </p:to>
                                    </p:set>
                                    <p:animEffect transition="in" filter="box(in)">
                                      <p:cBhvr>
                                        <p:cTn id="12" dur="500"/>
                                        <p:tgtEl>
                                          <p:spTgt spid="4638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3875">
                                            <p:txEl>
                                              <p:pRg st="4" end="4"/>
                                            </p:txEl>
                                          </p:spTgt>
                                        </p:tgtEl>
                                        <p:attrNameLst>
                                          <p:attrName>style.visibility</p:attrName>
                                        </p:attrNameLst>
                                      </p:cBhvr>
                                      <p:to>
                                        <p:strVal val="visible"/>
                                      </p:to>
                                    </p:set>
                                    <p:animEffect transition="in" filter="box(in)">
                                      <p:cBhvr>
                                        <p:cTn id="17" dur="500"/>
                                        <p:tgtEl>
                                          <p:spTgt spid="4638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3875">
                                            <p:txEl>
                                              <p:pRg st="5" end="5"/>
                                            </p:txEl>
                                          </p:spTgt>
                                        </p:tgtEl>
                                        <p:attrNameLst>
                                          <p:attrName>style.visibility</p:attrName>
                                        </p:attrNameLst>
                                      </p:cBhvr>
                                      <p:to>
                                        <p:strVal val="visible"/>
                                      </p:to>
                                    </p:set>
                                    <p:animEffect transition="in" filter="box(in)">
                                      <p:cBhvr>
                                        <p:cTn id="22" dur="500"/>
                                        <p:tgtEl>
                                          <p:spTgt spid="46387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3875">
                                            <p:txEl>
                                              <p:pRg st="6" end="6"/>
                                            </p:txEl>
                                          </p:spTgt>
                                        </p:tgtEl>
                                        <p:attrNameLst>
                                          <p:attrName>style.visibility</p:attrName>
                                        </p:attrNameLst>
                                      </p:cBhvr>
                                      <p:to>
                                        <p:strVal val="visible"/>
                                      </p:to>
                                    </p:set>
                                    <p:animEffect transition="in" filter="box(in)">
                                      <p:cBhvr>
                                        <p:cTn id="27" dur="500"/>
                                        <p:tgtEl>
                                          <p:spTgt spid="46387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63875">
                                            <p:txEl>
                                              <p:pRg st="7" end="7"/>
                                            </p:txEl>
                                          </p:spTgt>
                                        </p:tgtEl>
                                        <p:attrNameLst>
                                          <p:attrName>style.visibility</p:attrName>
                                        </p:attrNameLst>
                                      </p:cBhvr>
                                      <p:to>
                                        <p:strVal val="visible"/>
                                      </p:to>
                                    </p:set>
                                    <p:animEffect transition="in" filter="box(in)">
                                      <p:cBhvr>
                                        <p:cTn id="32" dur="500"/>
                                        <p:tgtEl>
                                          <p:spTgt spid="46387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3875">
                                            <p:txEl>
                                              <p:pRg st="8" end="8"/>
                                            </p:txEl>
                                          </p:spTgt>
                                        </p:tgtEl>
                                        <p:attrNameLst>
                                          <p:attrName>style.visibility</p:attrName>
                                        </p:attrNameLst>
                                      </p:cBhvr>
                                      <p:to>
                                        <p:strVal val="visible"/>
                                      </p:to>
                                    </p:set>
                                    <p:animEffect transition="in" filter="box(in)">
                                      <p:cBhvr>
                                        <p:cTn id="37" dur="500"/>
                                        <p:tgtEl>
                                          <p:spTgt spid="463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0D4A87-F25C-4BB5-B7DE-111C35098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396669-4B62-4899-9730-B112FE370C63}" type="slidenum">
              <a:rPr lang="en-GB" altLang="en-US" sz="1400">
                <a:latin typeface="Arial" panose="020B0604020202020204" pitchFamily="34" charset="0"/>
                <a:cs typeface="Arial" panose="020B0604020202020204" pitchFamily="34" charset="0"/>
              </a:rPr>
              <a:pPr>
                <a:spcBef>
                  <a:spcPct val="0"/>
                </a:spcBef>
                <a:buFontTx/>
                <a:buNone/>
              </a:pPr>
              <a:t>41</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C03A8A0D-156F-4B2C-87A8-DCFBD2AEC3C7}"/>
              </a:ext>
            </a:extLst>
          </p:cNvPr>
          <p:cNvSpPr>
            <a:spLocks noGrp="1" noChangeArrowheads="1"/>
          </p:cNvSpPr>
          <p:nvPr>
            <p:ph type="title"/>
          </p:nvPr>
        </p:nvSpPr>
        <p:spPr>
          <a:xfrm>
            <a:off x="1981200" y="0"/>
            <a:ext cx="8229600" cy="476250"/>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Application: RSA Cryptography</a:t>
            </a:r>
          </a:p>
        </p:txBody>
      </p:sp>
      <p:sp>
        <p:nvSpPr>
          <p:cNvPr id="430083" name="Rectangle 3">
            <a:extLst>
              <a:ext uri="{FF2B5EF4-FFF2-40B4-BE49-F238E27FC236}">
                <a16:creationId xmlns:a16="http://schemas.microsoft.com/office/drawing/2014/main" id="{C934BDDC-9BA5-42E7-9DBD-5C5D05A4C4E7}"/>
              </a:ext>
            </a:extLst>
          </p:cNvPr>
          <p:cNvSpPr>
            <a:spLocks noGrp="1" noChangeArrowheads="1"/>
          </p:cNvSpPr>
          <p:nvPr>
            <p:ph type="body" idx="1"/>
          </p:nvPr>
        </p:nvSpPr>
        <p:spPr>
          <a:xfrm>
            <a:off x="1524000" y="738253"/>
            <a:ext cx="9144000" cy="5506972"/>
          </a:xfrm>
        </p:spPr>
        <p:txBody>
          <a:bodyPr/>
          <a:lstStyle/>
          <a:p>
            <a:pPr marL="0" indent="0">
              <a:buNone/>
            </a:pPr>
            <a:r>
              <a:rPr lang="en-SG" sz="2400" dirty="0"/>
              <a:t>Cryptography is the study of methods for sending secret messages. The</a:t>
            </a:r>
          </a:p>
          <a:p>
            <a:pPr marL="0" indent="0">
              <a:buNone/>
            </a:pPr>
            <a:r>
              <a:rPr lang="en-SG" sz="2400" dirty="0"/>
              <a:t>basic idea is that someone sends an encrypted message to someone else for them to decrypt. There are many different techniques for encryption/decryption.</a:t>
            </a:r>
          </a:p>
          <a:p>
            <a:pPr marL="0" indent="0">
              <a:buNone/>
            </a:pPr>
            <a:endParaRPr lang="en-SG" sz="2400" dirty="0"/>
          </a:p>
          <a:p>
            <a:pPr marL="0" indent="0">
              <a:buNone/>
            </a:pPr>
            <a:r>
              <a:rPr lang="en-SG" sz="2400" dirty="0"/>
              <a:t>One such technique is called Public-Key Cryptography. In this form of</a:t>
            </a:r>
          </a:p>
          <a:p>
            <a:pPr marL="0" indent="0">
              <a:buNone/>
            </a:pPr>
            <a:r>
              <a:rPr lang="en-SG" sz="2400" dirty="0"/>
              <a:t>Cryptography, the method of encryption is open to anyone, but the method of decryption is only known to those who need to know. The whole technique works on big primes numbers.</a:t>
            </a:r>
          </a:p>
          <a:p>
            <a:pPr marL="0" indent="0">
              <a:buNone/>
            </a:pPr>
            <a:endParaRPr lang="en-SG" sz="2400" dirty="0"/>
          </a:p>
          <a:p>
            <a:pPr marL="0" indent="0">
              <a:buNone/>
            </a:pPr>
            <a:r>
              <a:rPr lang="en-SG" sz="2400" dirty="0"/>
              <a:t>RSA cryptography was the first public-key cryptography technique. It was developed in 1976-77 by three MIT mathematicians/computer scientists, named Ronald </a:t>
            </a:r>
            <a:r>
              <a:rPr lang="en-SG" sz="2400" b="1" dirty="0" err="1">
                <a:solidFill>
                  <a:schemeClr val="accent1"/>
                </a:solidFill>
              </a:rPr>
              <a:t>R</a:t>
            </a:r>
            <a:r>
              <a:rPr lang="en-SG" sz="2400" dirty="0" err="1"/>
              <a:t>ivest</a:t>
            </a:r>
            <a:r>
              <a:rPr lang="en-SG" sz="2400" dirty="0"/>
              <a:t>, Adi </a:t>
            </a:r>
            <a:r>
              <a:rPr lang="en-SG" sz="2400" b="1" dirty="0">
                <a:solidFill>
                  <a:schemeClr val="accent1"/>
                </a:solidFill>
              </a:rPr>
              <a:t>S</a:t>
            </a:r>
            <a:r>
              <a:rPr lang="en-SG" sz="2400" dirty="0"/>
              <a:t>hamir and Leonard </a:t>
            </a:r>
            <a:r>
              <a:rPr lang="en-SG" sz="2400" b="1" dirty="0" err="1">
                <a:solidFill>
                  <a:schemeClr val="accent1"/>
                </a:solidFill>
              </a:rPr>
              <a:t>A</a:t>
            </a:r>
            <a:r>
              <a:rPr lang="en-SG" sz="2400" dirty="0" err="1"/>
              <a:t>dleman</a:t>
            </a:r>
            <a:r>
              <a:rPr lang="en-SG" sz="2400" dirty="0"/>
              <a:t>.</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31791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0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0D4A87-F25C-4BB5-B7DE-111C35098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396669-4B62-4899-9730-B112FE370C63}" type="slidenum">
              <a:rPr lang="en-GB" altLang="en-US" sz="1400">
                <a:latin typeface="Arial" panose="020B0604020202020204" pitchFamily="34" charset="0"/>
                <a:cs typeface="Arial" panose="020B0604020202020204" pitchFamily="34" charset="0"/>
              </a:rPr>
              <a:pPr>
                <a:spcBef>
                  <a:spcPct val="0"/>
                </a:spcBef>
                <a:buFontTx/>
                <a:buNone/>
              </a:pPr>
              <a:t>42</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C03A8A0D-156F-4B2C-87A8-DCFBD2AEC3C7}"/>
              </a:ext>
            </a:extLst>
          </p:cNvPr>
          <p:cNvSpPr>
            <a:spLocks noGrp="1" noChangeArrowheads="1"/>
          </p:cNvSpPr>
          <p:nvPr>
            <p:ph type="title"/>
          </p:nvPr>
        </p:nvSpPr>
        <p:spPr>
          <a:xfrm>
            <a:off x="1981200" y="0"/>
            <a:ext cx="8229600" cy="476250"/>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RSA Cryptography</a:t>
            </a:r>
          </a:p>
        </p:txBody>
      </p:sp>
      <p:sp>
        <p:nvSpPr>
          <p:cNvPr id="430083" name="Rectangle 3">
            <a:extLst>
              <a:ext uri="{FF2B5EF4-FFF2-40B4-BE49-F238E27FC236}">
                <a16:creationId xmlns:a16="http://schemas.microsoft.com/office/drawing/2014/main" id="{C934BDDC-9BA5-42E7-9DBD-5C5D05A4C4E7}"/>
              </a:ext>
            </a:extLst>
          </p:cNvPr>
          <p:cNvSpPr>
            <a:spLocks noGrp="1" noChangeArrowheads="1"/>
          </p:cNvSpPr>
          <p:nvPr>
            <p:ph type="body" idx="1"/>
          </p:nvPr>
        </p:nvSpPr>
        <p:spPr>
          <a:xfrm>
            <a:off x="1524000" y="817323"/>
            <a:ext cx="9144000" cy="5633581"/>
          </a:xfrm>
        </p:spPr>
        <p:txBody>
          <a:bodyPr/>
          <a:lstStyle/>
          <a:p>
            <a:pPr marL="0" indent="0">
              <a:buNone/>
            </a:pPr>
            <a:r>
              <a:rPr lang="en-SG" altLang="en-US" sz="2400" dirty="0">
                <a:sym typeface="Symbol" panose="05050102010706020507" pitchFamily="18" charset="2"/>
              </a:rPr>
              <a:t>The basic process behind RSA Cryptography is the following:</a:t>
            </a:r>
          </a:p>
          <a:p>
            <a:pPr marL="0" indent="0">
              <a:buNone/>
            </a:pPr>
            <a:endParaRPr lang="en-SG" altLang="en-US" sz="800" dirty="0">
              <a:sym typeface="Symbol" panose="05050102010706020507" pitchFamily="18" charset="2"/>
            </a:endParaRPr>
          </a:p>
          <a:p>
            <a:pPr marL="0" indent="0">
              <a:buNone/>
            </a:pPr>
            <a:r>
              <a:rPr lang="en-SG" altLang="en-US" sz="2400" dirty="0">
                <a:sym typeface="Symbol" panose="05050102010706020507" pitchFamily="18" charset="2"/>
              </a:rPr>
              <a:t>(1) Choose two large prime numbers p and q.</a:t>
            </a:r>
          </a:p>
          <a:p>
            <a:pPr marL="450850" indent="-450850">
              <a:buNone/>
            </a:pPr>
            <a:r>
              <a:rPr lang="en-SG" altLang="en-US" sz="2400" dirty="0">
                <a:sym typeface="Symbol" panose="05050102010706020507" pitchFamily="18" charset="2"/>
              </a:rPr>
              <a:t>(2) Choose a positive integer e which is relatively prime to (p - 1)(q - 1).</a:t>
            </a:r>
          </a:p>
          <a:p>
            <a:pPr marL="0" indent="0">
              <a:buNone/>
            </a:pPr>
            <a:r>
              <a:rPr lang="en-SG" altLang="en-US" sz="2400" dirty="0">
                <a:sym typeface="Symbol" panose="05050102010706020507" pitchFamily="18" charset="2"/>
              </a:rPr>
              <a:t>(3) Choose an integer d such that ed  1 (mod (p - 1)(q -1)).</a:t>
            </a:r>
          </a:p>
          <a:p>
            <a:pPr marL="0" indent="0">
              <a:buNone/>
            </a:pPr>
            <a:r>
              <a:rPr lang="en-SG" altLang="en-US" sz="2400" dirty="0">
                <a:sym typeface="Symbol" panose="05050102010706020507" pitchFamily="18" charset="2"/>
              </a:rPr>
              <a:t>(4) The Public Key is the pair (e; </a:t>
            </a:r>
            <a:r>
              <a:rPr lang="en-SG" altLang="en-US" sz="2400" dirty="0" err="1">
                <a:sym typeface="Symbol" panose="05050102010706020507" pitchFamily="18" charset="2"/>
              </a:rPr>
              <a:t>pq</a:t>
            </a:r>
            <a:r>
              <a:rPr lang="en-SG" altLang="en-US" sz="2400" dirty="0">
                <a:sym typeface="Symbol" panose="05050102010706020507" pitchFamily="18" charset="2"/>
              </a:rPr>
              <a:t>).</a:t>
            </a:r>
          </a:p>
          <a:p>
            <a:pPr marL="0" indent="0">
              <a:buNone/>
            </a:pPr>
            <a:r>
              <a:rPr lang="en-SG" altLang="en-US" sz="2400" dirty="0">
                <a:sym typeface="Symbol" panose="05050102010706020507" pitchFamily="18" charset="2"/>
              </a:rPr>
              <a:t>(5) The Private Key is the pair (d; </a:t>
            </a:r>
            <a:r>
              <a:rPr lang="en-SG" altLang="en-US" sz="2400" dirty="0" err="1">
                <a:sym typeface="Symbol" panose="05050102010706020507" pitchFamily="18" charset="2"/>
              </a:rPr>
              <a:t>pq</a:t>
            </a:r>
            <a:r>
              <a:rPr lang="en-SG" altLang="en-US" sz="2400" dirty="0">
                <a:sym typeface="Symbol" panose="05050102010706020507" pitchFamily="18" charset="2"/>
              </a:rPr>
              <a:t>).</a:t>
            </a:r>
          </a:p>
          <a:p>
            <a:pPr marL="0" indent="0">
              <a:buNone/>
            </a:pPr>
            <a:endParaRPr lang="en-SG" altLang="en-US" sz="800" dirty="0">
              <a:sym typeface="Symbol" panose="05050102010706020507" pitchFamily="18" charset="2"/>
            </a:endParaRPr>
          </a:p>
          <a:p>
            <a:pPr marL="0" indent="0">
              <a:buNone/>
            </a:pPr>
            <a:r>
              <a:rPr lang="en-SG" altLang="en-US" sz="2400" dirty="0">
                <a:sym typeface="Symbol" panose="05050102010706020507" pitchFamily="18" charset="2"/>
              </a:rPr>
              <a:t>Encryption Step: Let the message to be encrypted be the integer M with</a:t>
            </a:r>
          </a:p>
          <a:p>
            <a:pPr marL="0" indent="0">
              <a:buNone/>
            </a:pPr>
            <a:r>
              <a:rPr lang="en-SG" altLang="en-US" sz="2400" dirty="0">
                <a:sym typeface="Symbol" panose="05050102010706020507" pitchFamily="18" charset="2"/>
              </a:rPr>
              <a:t>0  M &lt; </a:t>
            </a:r>
            <a:r>
              <a:rPr lang="en-SG" altLang="en-US" sz="2400" dirty="0" err="1">
                <a:sym typeface="Symbol" panose="05050102010706020507" pitchFamily="18" charset="2"/>
              </a:rPr>
              <a:t>pq</a:t>
            </a:r>
            <a:r>
              <a:rPr lang="en-SG" altLang="en-US" sz="2400" dirty="0">
                <a:sym typeface="Symbol" panose="05050102010706020507" pitchFamily="18" charset="2"/>
              </a:rPr>
              <a:t>. (Note that computers turn everything into zeroes and ones,</a:t>
            </a:r>
          </a:p>
          <a:p>
            <a:pPr marL="0" indent="0">
              <a:buNone/>
            </a:pPr>
            <a:r>
              <a:rPr lang="en-SG" altLang="en-US" sz="2400" dirty="0">
                <a:sym typeface="Symbol" panose="05050102010706020507" pitchFamily="18" charset="2"/>
              </a:rPr>
              <a:t>so working with integers is normal!) The encrypted message C called </a:t>
            </a:r>
            <a:r>
              <a:rPr lang="en-SG" altLang="en-US" sz="2400" b="1" dirty="0">
                <a:sym typeface="Symbol" panose="05050102010706020507" pitchFamily="18" charset="2"/>
              </a:rPr>
              <a:t>ciphertext</a:t>
            </a:r>
            <a:r>
              <a:rPr lang="en-SG" altLang="en-US" sz="2400" dirty="0">
                <a:sym typeface="Symbol" panose="05050102010706020507" pitchFamily="18" charset="2"/>
              </a:rPr>
              <a:t> is</a:t>
            </a:r>
          </a:p>
          <a:p>
            <a:pPr marL="0" indent="0">
              <a:buNone/>
            </a:pPr>
            <a:endParaRPr lang="en-SG" altLang="en-US" sz="1200" dirty="0">
              <a:sym typeface="Symbol" panose="05050102010706020507" pitchFamily="18" charset="2"/>
            </a:endParaRPr>
          </a:p>
          <a:p>
            <a:pPr marL="800100" lvl="2" indent="0">
              <a:buNone/>
            </a:pPr>
            <a:r>
              <a:rPr lang="en-SG" altLang="en-US" dirty="0">
                <a:sym typeface="Symbol" panose="05050102010706020507" pitchFamily="18" charset="2"/>
              </a:rPr>
              <a:t>C = M</a:t>
            </a:r>
            <a:r>
              <a:rPr lang="en-SG" altLang="en-US" baseline="30000" dirty="0">
                <a:sym typeface="Symbol" panose="05050102010706020507" pitchFamily="18" charset="2"/>
              </a:rPr>
              <a:t>e</a:t>
            </a:r>
            <a:r>
              <a:rPr lang="en-SG" altLang="en-US" dirty="0">
                <a:sym typeface="Symbol" panose="05050102010706020507" pitchFamily="18" charset="2"/>
              </a:rPr>
              <a:t>   (mod </a:t>
            </a:r>
            <a:r>
              <a:rPr lang="en-SG" altLang="en-US" dirty="0" err="1">
                <a:sym typeface="Symbol" panose="05050102010706020507" pitchFamily="18" charset="2"/>
              </a:rPr>
              <a:t>pq</a:t>
            </a:r>
            <a:r>
              <a:rPr lang="en-SG" altLang="en-US" dirty="0">
                <a:sym typeface="Symbol" panose="05050102010706020507" pitchFamily="18" charset="2"/>
              </a:rPr>
              <a:t>)                                                 (1)</a:t>
            </a:r>
            <a:endParaRPr lang="en-US" altLang="en-US" dirty="0">
              <a:sym typeface="Symbol" panose="05050102010706020507" pitchFamily="18" charset="2"/>
            </a:endParaRPr>
          </a:p>
        </p:txBody>
      </p:sp>
    </p:spTree>
    <p:extLst>
      <p:ext uri="{BB962C8B-B14F-4D97-AF65-F5344CB8AC3E}">
        <p14:creationId xmlns:p14="http://schemas.microsoft.com/office/powerpoint/2010/main" val="46573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0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08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008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008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0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0D4A87-F25C-4BB5-B7DE-111C35098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396669-4B62-4899-9730-B112FE370C63}" type="slidenum">
              <a:rPr lang="en-GB" altLang="en-US" sz="1400">
                <a:latin typeface="Arial" panose="020B0604020202020204" pitchFamily="34" charset="0"/>
                <a:cs typeface="Arial" panose="020B0604020202020204" pitchFamily="34" charset="0"/>
              </a:rPr>
              <a:pPr>
                <a:spcBef>
                  <a:spcPct val="0"/>
                </a:spcBef>
                <a:buFontTx/>
                <a:buNone/>
              </a:pPr>
              <a:t>43</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C03A8A0D-156F-4B2C-87A8-DCFBD2AEC3C7}"/>
              </a:ext>
            </a:extLst>
          </p:cNvPr>
          <p:cNvSpPr>
            <a:spLocks noGrp="1" noChangeArrowheads="1"/>
          </p:cNvSpPr>
          <p:nvPr>
            <p:ph type="title"/>
          </p:nvPr>
        </p:nvSpPr>
        <p:spPr>
          <a:xfrm>
            <a:off x="1981200" y="0"/>
            <a:ext cx="8229600" cy="476250"/>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RSA Cryptography</a:t>
            </a:r>
          </a:p>
        </p:txBody>
      </p:sp>
      <p:sp>
        <p:nvSpPr>
          <p:cNvPr id="430083" name="Rectangle 3">
            <a:extLst>
              <a:ext uri="{FF2B5EF4-FFF2-40B4-BE49-F238E27FC236}">
                <a16:creationId xmlns:a16="http://schemas.microsoft.com/office/drawing/2014/main" id="{C934BDDC-9BA5-42E7-9DBD-5C5D05A4C4E7}"/>
              </a:ext>
            </a:extLst>
          </p:cNvPr>
          <p:cNvSpPr>
            <a:spLocks noGrp="1" noChangeArrowheads="1"/>
          </p:cNvSpPr>
          <p:nvPr>
            <p:ph type="body" idx="1"/>
          </p:nvPr>
        </p:nvSpPr>
        <p:spPr>
          <a:xfrm>
            <a:off x="1524000" y="817323"/>
            <a:ext cx="9144000" cy="5696211"/>
          </a:xfrm>
        </p:spPr>
        <p:txBody>
          <a:bodyPr>
            <a:normAutofit/>
          </a:bodyPr>
          <a:lstStyle/>
          <a:p>
            <a:pPr marL="0" indent="0">
              <a:buNone/>
            </a:pPr>
            <a:r>
              <a:rPr lang="en-SG" altLang="en-US" sz="2400" dirty="0">
                <a:sym typeface="Symbol" panose="05050102010706020507" pitchFamily="18" charset="2"/>
              </a:rPr>
              <a:t>Decryption Step: The original message M is recovered from the</a:t>
            </a:r>
          </a:p>
          <a:p>
            <a:pPr marL="0" indent="0">
              <a:buNone/>
            </a:pPr>
            <a:r>
              <a:rPr lang="en-SG" altLang="en-US" sz="2400" dirty="0">
                <a:sym typeface="Symbol" panose="05050102010706020507" pitchFamily="18" charset="2"/>
              </a:rPr>
              <a:t>encrypted message (ciphertext) C via</a:t>
            </a:r>
          </a:p>
          <a:p>
            <a:pPr marL="0" indent="0">
              <a:buNone/>
            </a:pPr>
            <a:endParaRPr lang="en-SG" altLang="en-US" sz="800" dirty="0">
              <a:sym typeface="Symbol" panose="05050102010706020507" pitchFamily="18" charset="2"/>
            </a:endParaRPr>
          </a:p>
          <a:p>
            <a:pPr marL="1257300" lvl="3" indent="0">
              <a:buNone/>
              <a:tabLst>
                <a:tab pos="3043238" algn="l"/>
              </a:tabLst>
            </a:pPr>
            <a:r>
              <a:rPr lang="en-SG" altLang="en-US" dirty="0">
                <a:sym typeface="Symbol" panose="05050102010706020507" pitchFamily="18" charset="2"/>
              </a:rPr>
              <a:t>M =</a:t>
            </a:r>
            <a:r>
              <a:rPr lang="en-SG" altLang="en-US" sz="3600" dirty="0">
                <a:sym typeface="Symbol" panose="05050102010706020507" pitchFamily="18" charset="2"/>
              </a:rPr>
              <a:t> </a:t>
            </a:r>
            <a:r>
              <a:rPr lang="en-SG" altLang="en-US" dirty="0">
                <a:sym typeface="Symbol" panose="05050102010706020507" pitchFamily="18" charset="2"/>
              </a:rPr>
              <a:t>C</a:t>
            </a:r>
            <a:r>
              <a:rPr lang="en-SG" altLang="en-US" baseline="30000" dirty="0">
                <a:sym typeface="Symbol" panose="05050102010706020507" pitchFamily="18" charset="2"/>
              </a:rPr>
              <a:t>d</a:t>
            </a:r>
            <a:r>
              <a:rPr lang="en-SG" altLang="en-US" dirty="0">
                <a:sym typeface="Symbol" panose="05050102010706020507" pitchFamily="18" charset="2"/>
              </a:rPr>
              <a:t>      (mod </a:t>
            </a:r>
            <a:r>
              <a:rPr lang="en-SG" altLang="en-US" dirty="0" err="1">
                <a:sym typeface="Symbol" panose="05050102010706020507" pitchFamily="18" charset="2"/>
              </a:rPr>
              <a:t>pq</a:t>
            </a:r>
            <a:r>
              <a:rPr lang="en-SG" altLang="en-US" dirty="0">
                <a:sym typeface="Symbol" panose="05050102010706020507" pitchFamily="18" charset="2"/>
              </a:rPr>
              <a:t>)                           (2)</a:t>
            </a:r>
          </a:p>
          <a:p>
            <a:pPr marL="1257300" lvl="3" indent="0">
              <a:buNone/>
              <a:tabLst>
                <a:tab pos="3043238" algn="l"/>
              </a:tabLst>
            </a:pPr>
            <a:endParaRPr lang="en-SG" altLang="en-US" sz="800" dirty="0">
              <a:sym typeface="Symbol" panose="05050102010706020507" pitchFamily="18" charset="2"/>
            </a:endParaRPr>
          </a:p>
          <a:p>
            <a:pPr marL="0" indent="0">
              <a:buNone/>
            </a:pPr>
            <a:r>
              <a:rPr lang="en-SG" altLang="en-US" sz="2400" dirty="0">
                <a:sym typeface="Symbol" panose="05050102010706020507" pitchFamily="18" charset="2"/>
              </a:rPr>
              <a:t>We will not prove how (2) works. But note that choosing 0  M &lt; </a:t>
            </a:r>
            <a:r>
              <a:rPr lang="en-SG" altLang="en-US" sz="2400" dirty="0" err="1">
                <a:sym typeface="Symbol" panose="05050102010706020507" pitchFamily="18" charset="2"/>
              </a:rPr>
              <a:t>pq</a:t>
            </a:r>
            <a:endParaRPr lang="en-SG" altLang="en-US" sz="2400" dirty="0">
              <a:sym typeface="Symbol" panose="05050102010706020507" pitchFamily="18" charset="2"/>
            </a:endParaRPr>
          </a:p>
          <a:p>
            <a:pPr marL="0" indent="0">
              <a:buNone/>
            </a:pPr>
            <a:r>
              <a:rPr lang="en-SG" altLang="en-US" sz="2400" dirty="0">
                <a:sym typeface="Symbol" panose="05050102010706020507" pitchFamily="18" charset="2"/>
              </a:rPr>
              <a:t>ensures that (2) gives back M. And since p and q are usually so large,</a:t>
            </a:r>
          </a:p>
          <a:p>
            <a:pPr marL="0" indent="0">
              <a:buNone/>
            </a:pPr>
            <a:r>
              <a:rPr lang="en-SG" altLang="en-US" sz="2400" dirty="0">
                <a:sym typeface="Symbol" panose="05050102010706020507" pitchFamily="18" charset="2"/>
              </a:rPr>
              <a:t>requiring that 0   M &lt; </a:t>
            </a:r>
            <a:r>
              <a:rPr lang="en-SG" altLang="en-US" sz="2400" dirty="0" err="1">
                <a:sym typeface="Symbol" panose="05050102010706020507" pitchFamily="18" charset="2"/>
              </a:rPr>
              <a:t>pq</a:t>
            </a:r>
            <a:r>
              <a:rPr lang="en-SG" altLang="en-US" sz="2400" dirty="0">
                <a:sym typeface="Symbol" panose="05050102010706020507" pitchFamily="18" charset="2"/>
              </a:rPr>
              <a:t> does not cause problems.</a:t>
            </a:r>
          </a:p>
          <a:p>
            <a:pPr marL="0" indent="0">
              <a:buNone/>
            </a:pPr>
            <a:endParaRPr lang="en-SG" altLang="en-US" sz="800" dirty="0">
              <a:sym typeface="Symbol" panose="05050102010706020507" pitchFamily="18" charset="2"/>
            </a:endParaRPr>
          </a:p>
          <a:p>
            <a:pPr marL="0" indent="0">
              <a:buNone/>
            </a:pPr>
            <a:r>
              <a:rPr lang="en-SG" altLang="en-US" sz="2400" dirty="0">
                <a:sym typeface="Symbol" panose="05050102010706020507" pitchFamily="18" charset="2"/>
              </a:rPr>
              <a:t>The whole process works because p and q are chosen to be primes of the order of several hundred digits. So their product is twice that size. And computers are not able to factor numbers of that size in any reasonable length of time.</a:t>
            </a:r>
          </a:p>
          <a:p>
            <a:pPr marL="0" indent="0">
              <a:buNone/>
            </a:pPr>
            <a:endParaRPr lang="en-SG" altLang="en-US" sz="800" dirty="0">
              <a:sym typeface="Symbol" panose="05050102010706020507" pitchFamily="18" charset="2"/>
            </a:endParaRPr>
          </a:p>
          <a:p>
            <a:pPr marL="0" indent="0">
              <a:buNone/>
            </a:pPr>
            <a:r>
              <a:rPr lang="en-SG" altLang="en-US" sz="2400" dirty="0">
                <a:sym typeface="Symbol" panose="05050102010706020507" pitchFamily="18" charset="2"/>
              </a:rPr>
              <a:t>Next, we now look at an example.</a:t>
            </a:r>
          </a:p>
          <a:p>
            <a:pPr marL="0" indent="0">
              <a:buNone/>
            </a:pPr>
            <a:endParaRPr lang="en-US" altLang="en-US" sz="2400" dirty="0">
              <a:sym typeface="Symbol" panose="05050102010706020507" pitchFamily="18" charset="2"/>
            </a:endParaRPr>
          </a:p>
        </p:txBody>
      </p:sp>
    </p:spTree>
    <p:extLst>
      <p:ext uri="{BB962C8B-B14F-4D97-AF65-F5344CB8AC3E}">
        <p14:creationId xmlns:p14="http://schemas.microsoft.com/office/powerpoint/2010/main" val="179689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0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0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0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00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0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0D4A87-F25C-4BB5-B7DE-111C35098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396669-4B62-4899-9730-B112FE370C63}" type="slidenum">
              <a:rPr lang="en-GB" altLang="en-US" sz="1400">
                <a:latin typeface="Arial" panose="020B0604020202020204" pitchFamily="34" charset="0"/>
                <a:cs typeface="Arial" panose="020B0604020202020204" pitchFamily="34" charset="0"/>
              </a:rPr>
              <a:pPr>
                <a:spcBef>
                  <a:spcPct val="0"/>
                </a:spcBef>
                <a:buFontTx/>
                <a:buNone/>
              </a:pPr>
              <a:t>44</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C03A8A0D-156F-4B2C-87A8-DCFBD2AEC3C7}"/>
              </a:ext>
            </a:extLst>
          </p:cNvPr>
          <p:cNvSpPr>
            <a:spLocks noGrp="1" noChangeArrowheads="1"/>
          </p:cNvSpPr>
          <p:nvPr>
            <p:ph type="title"/>
          </p:nvPr>
        </p:nvSpPr>
        <p:spPr>
          <a:xfrm>
            <a:off x="1981200" y="0"/>
            <a:ext cx="8229600" cy="476250"/>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RSA Cryptography</a:t>
            </a:r>
          </a:p>
        </p:txBody>
      </p:sp>
      <p:sp>
        <p:nvSpPr>
          <p:cNvPr id="430083" name="Rectangle 3">
            <a:extLst>
              <a:ext uri="{FF2B5EF4-FFF2-40B4-BE49-F238E27FC236}">
                <a16:creationId xmlns:a16="http://schemas.microsoft.com/office/drawing/2014/main" id="{C934BDDC-9BA5-42E7-9DBD-5C5D05A4C4E7}"/>
              </a:ext>
            </a:extLst>
          </p:cNvPr>
          <p:cNvSpPr>
            <a:spLocks noGrp="1" noChangeArrowheads="1"/>
          </p:cNvSpPr>
          <p:nvPr>
            <p:ph type="body" idx="1"/>
          </p:nvPr>
        </p:nvSpPr>
        <p:spPr>
          <a:xfrm>
            <a:off x="1524000" y="787140"/>
            <a:ext cx="9144000" cy="5696211"/>
          </a:xfrm>
        </p:spPr>
        <p:txBody>
          <a:bodyPr>
            <a:normAutofit/>
          </a:bodyPr>
          <a:lstStyle/>
          <a:p>
            <a:pPr marL="0" indent="0">
              <a:buNone/>
            </a:pPr>
            <a:r>
              <a:rPr lang="en-SG" altLang="en-US" sz="2400" dirty="0">
                <a:sym typeface="Symbol" panose="05050102010706020507" pitchFamily="18" charset="2"/>
              </a:rPr>
              <a:t>Example</a:t>
            </a:r>
          </a:p>
          <a:p>
            <a:pPr marL="0" indent="0">
              <a:buNone/>
            </a:pPr>
            <a:r>
              <a:rPr lang="en-SG" altLang="en-US" sz="2400" dirty="0">
                <a:sym typeface="Symbol" panose="05050102010706020507" pitchFamily="18" charset="2"/>
              </a:rPr>
              <a:t>We encodes letter the same way as was done for the Caesar cipher:</a:t>
            </a:r>
          </a:p>
          <a:p>
            <a:pPr marL="0" indent="0">
              <a:buNone/>
            </a:pPr>
            <a:endParaRPr lang="en-SG" altLang="en-US" sz="1200" dirty="0">
              <a:sym typeface="Symbol" panose="05050102010706020507" pitchFamily="18" charset="2"/>
            </a:endParaRPr>
          </a:p>
          <a:p>
            <a:pPr marL="400050" lvl="1" indent="0">
              <a:buNone/>
              <a:tabLst>
                <a:tab pos="3143250" algn="l"/>
              </a:tabLst>
            </a:pPr>
            <a:r>
              <a:rPr lang="en-SG" altLang="en-US" dirty="0">
                <a:sym typeface="Symbol" panose="05050102010706020507" pitchFamily="18" charset="2"/>
              </a:rPr>
              <a:t>A = 1, B = 2, ….., Z = 26.</a:t>
            </a:r>
          </a:p>
          <a:p>
            <a:pPr marL="0" indent="0">
              <a:buNone/>
            </a:pPr>
            <a:endParaRPr lang="en-SG" altLang="en-US" sz="1200" dirty="0">
              <a:sym typeface="Symbol" panose="05050102010706020507" pitchFamily="18" charset="2"/>
            </a:endParaRPr>
          </a:p>
          <a:p>
            <a:pPr marL="0" indent="0">
              <a:buNone/>
            </a:pPr>
            <a:r>
              <a:rPr lang="en-SG" altLang="en-US" sz="2400" dirty="0">
                <a:sym typeface="Symbol" panose="05050102010706020507" pitchFamily="18" charset="2"/>
              </a:rPr>
              <a:t>Betty chooses two prime numbers p = 5, q = 11, and computes </a:t>
            </a:r>
            <a:r>
              <a:rPr lang="en-SG" altLang="en-US" sz="2400" dirty="0" err="1">
                <a:sym typeface="Symbol" panose="05050102010706020507" pitchFamily="18" charset="2"/>
              </a:rPr>
              <a:t>pq</a:t>
            </a:r>
            <a:r>
              <a:rPr lang="en-SG" altLang="en-US" sz="2400" dirty="0">
                <a:sym typeface="Symbol" panose="05050102010706020507" pitchFamily="18" charset="2"/>
              </a:rPr>
              <a:t> = 55. She then chooses the positive integer e = 3 that is relatively prime to (5 -1)(11 -1) = 40.</a:t>
            </a:r>
          </a:p>
          <a:p>
            <a:pPr marL="0" indent="0">
              <a:buNone/>
            </a:pPr>
            <a:endParaRPr lang="en-SG" altLang="en-US" sz="1200" dirty="0">
              <a:sym typeface="Symbol" panose="05050102010706020507" pitchFamily="18" charset="2"/>
            </a:endParaRPr>
          </a:p>
          <a:p>
            <a:pPr marL="0" indent="0">
              <a:buNone/>
            </a:pPr>
            <a:r>
              <a:rPr lang="en-SG" altLang="en-US" sz="2400" dirty="0">
                <a:sym typeface="Symbol" panose="05050102010706020507" pitchFamily="18" charset="2"/>
              </a:rPr>
              <a:t>So, Betty sets her public key to (3, 55).</a:t>
            </a:r>
          </a:p>
          <a:p>
            <a:pPr marL="0" indent="0">
              <a:buNone/>
            </a:pPr>
            <a:r>
              <a:rPr lang="en-SG" altLang="en-US" sz="2400" dirty="0">
                <a:sym typeface="Symbol" panose="05050102010706020507" pitchFamily="18" charset="2"/>
              </a:rPr>
              <a:t>Since 27 is an inverse of 3 modulo 40 (</a:t>
            </a:r>
            <a:r>
              <a:rPr lang="en-SG" altLang="en-US" sz="2400" b="1" dirty="0">
                <a:solidFill>
                  <a:srgbClr val="0070C0"/>
                </a:solidFill>
                <a:sym typeface="Symbol" panose="05050102010706020507" pitchFamily="18" charset="2"/>
              </a:rPr>
              <a:t>you MUST follow the earlier method to compute the inverse</a:t>
            </a:r>
            <a:r>
              <a:rPr lang="en-SG" altLang="en-US" sz="2400" dirty="0">
                <a:sym typeface="Symbol" panose="05050102010706020507" pitchFamily="18" charset="2"/>
              </a:rPr>
              <a:t>), Betty sets her private key to (27, 55). </a:t>
            </a:r>
          </a:p>
          <a:p>
            <a:pPr marL="0" indent="0">
              <a:buNone/>
            </a:pPr>
            <a:endParaRPr lang="en-SG" altLang="en-US" sz="1200" dirty="0">
              <a:sym typeface="Symbol" panose="05050102010706020507" pitchFamily="18" charset="2"/>
            </a:endParaRPr>
          </a:p>
          <a:p>
            <a:pPr marL="0" indent="0">
              <a:buNone/>
            </a:pPr>
            <a:r>
              <a:rPr lang="en-SG" altLang="en-US" sz="2400" dirty="0">
                <a:sym typeface="Symbol" panose="05050102010706020507" pitchFamily="18" charset="2"/>
              </a:rPr>
              <a:t>Note that Betty will distribute the public key and she will not disclose the private key.</a:t>
            </a:r>
          </a:p>
        </p:txBody>
      </p:sp>
    </p:spTree>
    <p:extLst>
      <p:ext uri="{BB962C8B-B14F-4D97-AF65-F5344CB8AC3E}">
        <p14:creationId xmlns:p14="http://schemas.microsoft.com/office/powerpoint/2010/main" val="137117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0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08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7D0D4A87-F25C-4BB5-B7DE-111C35098D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396669-4B62-4899-9730-B112FE370C63}" type="slidenum">
              <a:rPr lang="en-GB" altLang="en-US" sz="1400">
                <a:latin typeface="Arial" panose="020B0604020202020204" pitchFamily="34" charset="0"/>
                <a:cs typeface="Arial" panose="020B0604020202020204" pitchFamily="34" charset="0"/>
              </a:rPr>
              <a:pPr>
                <a:spcBef>
                  <a:spcPct val="0"/>
                </a:spcBef>
                <a:buFontTx/>
                <a:buNone/>
              </a:pPr>
              <a:t>45</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C03A8A0D-156F-4B2C-87A8-DCFBD2AEC3C7}"/>
              </a:ext>
            </a:extLst>
          </p:cNvPr>
          <p:cNvSpPr>
            <a:spLocks noGrp="1" noChangeArrowheads="1"/>
          </p:cNvSpPr>
          <p:nvPr>
            <p:ph type="title"/>
          </p:nvPr>
        </p:nvSpPr>
        <p:spPr>
          <a:xfrm>
            <a:off x="1981200" y="1"/>
            <a:ext cx="8229600" cy="388829"/>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RSA Cryptography</a:t>
            </a:r>
          </a:p>
        </p:txBody>
      </p:sp>
      <p:sp>
        <p:nvSpPr>
          <p:cNvPr id="430083" name="Rectangle 3">
            <a:extLst>
              <a:ext uri="{FF2B5EF4-FFF2-40B4-BE49-F238E27FC236}">
                <a16:creationId xmlns:a16="http://schemas.microsoft.com/office/drawing/2014/main" id="{C934BDDC-9BA5-42E7-9DBD-5C5D05A4C4E7}"/>
              </a:ext>
            </a:extLst>
          </p:cNvPr>
          <p:cNvSpPr>
            <a:spLocks noGrp="1" noChangeArrowheads="1"/>
          </p:cNvSpPr>
          <p:nvPr>
            <p:ph type="body" idx="1"/>
          </p:nvPr>
        </p:nvSpPr>
        <p:spPr>
          <a:xfrm>
            <a:off x="1524001" y="584245"/>
            <a:ext cx="9269261" cy="6137231"/>
          </a:xfrm>
        </p:spPr>
        <p:txBody>
          <a:bodyPr/>
          <a:lstStyle/>
          <a:p>
            <a:pPr marL="0" indent="0">
              <a:buNone/>
            </a:pPr>
            <a:r>
              <a:rPr lang="en-SG" altLang="en-US" sz="2300" dirty="0">
                <a:sym typeface="Symbol" panose="05050102010706020507" pitchFamily="18" charset="2"/>
              </a:rPr>
              <a:t>Example (cont’d)</a:t>
            </a:r>
          </a:p>
          <a:p>
            <a:pPr marL="0" indent="0">
              <a:buNone/>
            </a:pPr>
            <a:r>
              <a:rPr lang="en-SG" altLang="en-US" sz="2300" dirty="0">
                <a:sym typeface="Symbol" panose="05050102010706020507" pitchFamily="18" charset="2"/>
              </a:rPr>
              <a:t>Bob wants to say “HI" to Betty (but he has to keep it top secret).  The text is encoded as follows: </a:t>
            </a:r>
          </a:p>
          <a:p>
            <a:pPr marL="0" indent="0">
              <a:buNone/>
            </a:pPr>
            <a:r>
              <a:rPr lang="en-SG" altLang="en-US" sz="2300" dirty="0">
                <a:sym typeface="Symbol" panose="05050102010706020507" pitchFamily="18" charset="2"/>
              </a:rPr>
              <a:t>	8  9</a:t>
            </a:r>
          </a:p>
          <a:p>
            <a:pPr marL="0" indent="0">
              <a:buNone/>
            </a:pPr>
            <a:r>
              <a:rPr lang="en-SG" altLang="en-US" sz="2300" dirty="0">
                <a:sym typeface="Symbol" panose="05050102010706020507" pitchFamily="18" charset="2"/>
              </a:rPr>
              <a:t>And, it is encrypted into ciphertext using equation (1) as follows: </a:t>
            </a:r>
          </a:p>
          <a:p>
            <a:pPr marL="0" indent="0">
              <a:buNone/>
            </a:pPr>
            <a:r>
              <a:rPr lang="en-SG" altLang="en-US" sz="2300" dirty="0">
                <a:sym typeface="Symbol" panose="05050102010706020507" pitchFamily="18" charset="2"/>
              </a:rPr>
              <a:t>       8:    C = 8</a:t>
            </a:r>
            <a:r>
              <a:rPr lang="en-SG" altLang="en-US" sz="2300" baseline="30000" dirty="0">
                <a:sym typeface="Symbol" panose="05050102010706020507" pitchFamily="18" charset="2"/>
              </a:rPr>
              <a:t>3</a:t>
            </a:r>
            <a:r>
              <a:rPr lang="en-SG" altLang="en-US" sz="2300" dirty="0">
                <a:sym typeface="Symbol" panose="05050102010706020507" pitchFamily="18" charset="2"/>
              </a:rPr>
              <a:t> (mod 55) = 17</a:t>
            </a:r>
          </a:p>
          <a:p>
            <a:pPr marL="0" indent="0">
              <a:buNone/>
            </a:pPr>
            <a:r>
              <a:rPr lang="en-SG" altLang="en-US" sz="2300" dirty="0">
                <a:sym typeface="Symbol" panose="05050102010706020507" pitchFamily="18" charset="2"/>
              </a:rPr>
              <a:t>       9:    C = 9</a:t>
            </a:r>
            <a:r>
              <a:rPr lang="en-SG" altLang="en-US" sz="2300" baseline="30000" dirty="0">
                <a:sym typeface="Symbol" panose="05050102010706020507" pitchFamily="18" charset="2"/>
              </a:rPr>
              <a:t>3</a:t>
            </a:r>
            <a:r>
              <a:rPr lang="en-SG" altLang="en-US" sz="2300" dirty="0">
                <a:sym typeface="Symbol" panose="05050102010706020507" pitchFamily="18" charset="2"/>
              </a:rPr>
              <a:t> (mod 55) = 14</a:t>
            </a:r>
          </a:p>
          <a:p>
            <a:pPr marL="0" indent="0">
              <a:buNone/>
            </a:pPr>
            <a:r>
              <a:rPr lang="en-SG" altLang="en-US" sz="2300" dirty="0">
                <a:sym typeface="Symbol" panose="05050102010706020507" pitchFamily="18" charset="2"/>
              </a:rPr>
              <a:t>So, Bob send the following message to Betty:</a:t>
            </a:r>
          </a:p>
          <a:p>
            <a:pPr marL="0" indent="0">
              <a:buNone/>
            </a:pPr>
            <a:r>
              <a:rPr lang="en-SG" altLang="en-US" sz="2300" dirty="0">
                <a:sym typeface="Symbol" panose="05050102010706020507" pitchFamily="18" charset="2"/>
              </a:rPr>
              <a:t>	17 14</a:t>
            </a:r>
          </a:p>
          <a:p>
            <a:pPr marL="0" indent="0">
              <a:buNone/>
            </a:pPr>
            <a:r>
              <a:rPr lang="en-SG" altLang="en-US" sz="2300" dirty="0">
                <a:sym typeface="Symbol" panose="05050102010706020507" pitchFamily="18" charset="2"/>
              </a:rPr>
              <a:t>When Betty receives this message (in ciphertext) , she decrypts it as follows:</a:t>
            </a:r>
          </a:p>
          <a:p>
            <a:pPr marL="0" indent="0">
              <a:buNone/>
            </a:pPr>
            <a:r>
              <a:rPr lang="en-SG" altLang="en-US" sz="2300" dirty="0">
                <a:sym typeface="Symbol" panose="05050102010706020507" pitchFamily="18" charset="2"/>
              </a:rPr>
              <a:t>       17:   M = 17</a:t>
            </a:r>
            <a:r>
              <a:rPr lang="en-SG" altLang="en-US" sz="2300" baseline="30000" dirty="0">
                <a:sym typeface="Symbol" panose="05050102010706020507" pitchFamily="18" charset="2"/>
              </a:rPr>
              <a:t>27</a:t>
            </a:r>
            <a:r>
              <a:rPr lang="en-SG" altLang="en-US" sz="2300" dirty="0">
                <a:sym typeface="Symbol" panose="05050102010706020507" pitchFamily="18" charset="2"/>
              </a:rPr>
              <a:t> (mod 55) = 8</a:t>
            </a:r>
          </a:p>
          <a:p>
            <a:pPr marL="0" indent="0">
              <a:buNone/>
            </a:pPr>
            <a:r>
              <a:rPr lang="en-SG" altLang="en-US" sz="2300" dirty="0">
                <a:sym typeface="Symbol" panose="05050102010706020507" pitchFamily="18" charset="2"/>
              </a:rPr>
              <a:t>       14:   M = 14</a:t>
            </a:r>
            <a:r>
              <a:rPr lang="en-SG" altLang="en-US" sz="2300" baseline="30000" dirty="0">
                <a:sym typeface="Symbol" panose="05050102010706020507" pitchFamily="18" charset="2"/>
              </a:rPr>
              <a:t>27</a:t>
            </a:r>
            <a:r>
              <a:rPr lang="en-SG" altLang="en-US" sz="2300" dirty="0">
                <a:sym typeface="Symbol" panose="05050102010706020507" pitchFamily="18" charset="2"/>
              </a:rPr>
              <a:t> (mod 55) = 9</a:t>
            </a:r>
          </a:p>
          <a:p>
            <a:pPr marL="0" indent="0">
              <a:buNone/>
            </a:pPr>
            <a:r>
              <a:rPr lang="en-SG" altLang="en-US" sz="2300" dirty="0">
                <a:sym typeface="Symbol" panose="05050102010706020507" pitchFamily="18" charset="2"/>
              </a:rPr>
              <a:t>Hence, Betty receives: 8 9.</a:t>
            </a:r>
          </a:p>
          <a:p>
            <a:pPr marL="0" indent="0">
              <a:buNone/>
            </a:pPr>
            <a:r>
              <a:rPr lang="en-SG" altLang="en-US" sz="2300" dirty="0">
                <a:sym typeface="Symbol" panose="05050102010706020507" pitchFamily="18" charset="2"/>
              </a:rPr>
              <a:t>After translating to alphabet according to Caesar cipher, it is “HI”</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269550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0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08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008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008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008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00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241820CA-E13E-457D-A9C4-7FAF9D1A50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160B0D6-6116-4997-B7EC-07164F778855}" type="slidenum">
              <a:rPr lang="en-GB" altLang="en-US" sz="1400">
                <a:latin typeface="Arial" panose="020B0604020202020204" pitchFamily="34" charset="0"/>
                <a:cs typeface="Arial" panose="020B0604020202020204" pitchFamily="34" charset="0"/>
              </a:rPr>
              <a:pPr>
                <a:spcBef>
                  <a:spcPct val="0"/>
                </a:spcBef>
                <a:buFontTx/>
                <a:buNone/>
              </a:pPr>
              <a:t>46</a:t>
            </a:fld>
            <a:endParaRPr lang="en-GB" altLang="en-US" sz="1400">
              <a:latin typeface="Arial" panose="020B0604020202020204" pitchFamily="34" charset="0"/>
              <a:cs typeface="Arial" panose="020B0604020202020204" pitchFamily="34" charset="0"/>
            </a:endParaRPr>
          </a:p>
        </p:txBody>
      </p:sp>
      <p:sp>
        <p:nvSpPr>
          <p:cNvPr id="62467" name="Rectangle 2">
            <a:extLst>
              <a:ext uri="{FF2B5EF4-FFF2-40B4-BE49-F238E27FC236}">
                <a16:creationId xmlns:a16="http://schemas.microsoft.com/office/drawing/2014/main" id="{43430712-E85F-457B-B640-084BD490F54E}"/>
              </a:ext>
            </a:extLst>
          </p:cNvPr>
          <p:cNvSpPr>
            <a:spLocks noGrp="1" noChangeArrowheads="1"/>
          </p:cNvSpPr>
          <p:nvPr>
            <p:ph type="ctrTitle"/>
          </p:nvPr>
        </p:nvSpPr>
        <p:spPr>
          <a:xfrm>
            <a:off x="1867250" y="1600200"/>
            <a:ext cx="7772400" cy="1828800"/>
          </a:xfrm>
        </p:spPr>
        <p:txBody>
          <a:bodyPr/>
          <a:lstStyle/>
          <a:p>
            <a:pPr eaLnBrk="1" hangingPunct="1"/>
            <a:r>
              <a:rPr lang="en-GB" altLang="en-US" b="1" dirty="0">
                <a:solidFill>
                  <a:schemeClr val="folHlink"/>
                </a:solidFill>
                <a:latin typeface="Times New Roman" panose="02020603050405020304" pitchFamily="18" charset="0"/>
                <a:cs typeface="Times New Roman" panose="02020603050405020304" pitchFamily="18" charset="0"/>
              </a:rPr>
              <a:t>End of Unit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3265B615-1982-4F68-A09A-672CD97EB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9CAA85-8284-4061-A313-CBB308DA4D3F}" type="slidenum">
              <a:rPr lang="en-GB" altLang="en-US" sz="1400">
                <a:latin typeface="Arial" panose="020B0604020202020204" pitchFamily="34" charset="0"/>
                <a:cs typeface="Arial" panose="020B0604020202020204" pitchFamily="34" charset="0"/>
              </a:rPr>
              <a:pPr>
                <a:spcBef>
                  <a:spcPct val="0"/>
                </a:spcBef>
                <a:buFontTx/>
                <a:buNone/>
              </a:pPr>
              <a:t>5</a:t>
            </a:fld>
            <a:endParaRPr lang="en-GB" altLang="en-US" sz="1400">
              <a:latin typeface="Arial" panose="020B0604020202020204" pitchFamily="34" charset="0"/>
              <a:cs typeface="Arial" panose="020B0604020202020204" pitchFamily="34" charset="0"/>
            </a:endParaRPr>
          </a:p>
        </p:txBody>
      </p:sp>
      <p:sp>
        <p:nvSpPr>
          <p:cNvPr id="9219" name="Rectangle 2">
            <a:extLst>
              <a:ext uri="{FF2B5EF4-FFF2-40B4-BE49-F238E27FC236}">
                <a16:creationId xmlns:a16="http://schemas.microsoft.com/office/drawing/2014/main" id="{096160D7-5F38-4096-ACBA-430D89406EEF}"/>
              </a:ext>
            </a:extLst>
          </p:cNvPr>
          <p:cNvSpPr>
            <a:spLocks noGrp="1" noChangeArrowheads="1"/>
          </p:cNvSpPr>
          <p:nvPr>
            <p:ph type="title"/>
          </p:nvPr>
        </p:nvSpPr>
        <p:spPr>
          <a:xfrm>
            <a:off x="1981200" y="449263"/>
            <a:ext cx="8229600" cy="1143000"/>
          </a:xfrm>
        </p:spPr>
        <p:txBody>
          <a:bodyPr/>
          <a:lstStyle/>
          <a:p>
            <a:pPr eaLnBrk="1" hangingPunct="1"/>
            <a:r>
              <a:rPr lang="en-GB" altLang="en-US" sz="3600" b="1">
                <a:solidFill>
                  <a:schemeClr val="folHlink"/>
                </a:solidFill>
                <a:latin typeface="Times New Roman" panose="02020603050405020304" pitchFamily="18" charset="0"/>
                <a:cs typeface="Times New Roman" panose="02020603050405020304" pitchFamily="18" charset="0"/>
              </a:rPr>
              <a:t>Congruence Modulo </a:t>
            </a:r>
            <a:r>
              <a:rPr lang="en-GB" altLang="en-US" sz="3600" b="1" i="1">
                <a:solidFill>
                  <a:schemeClr val="folHlink"/>
                </a:solidFill>
                <a:latin typeface="Times New Roman" panose="02020603050405020304" pitchFamily="18" charset="0"/>
                <a:cs typeface="Times New Roman" panose="02020603050405020304" pitchFamily="18" charset="0"/>
              </a:rPr>
              <a:t>n</a:t>
            </a:r>
            <a:r>
              <a:rPr lang="en-GB" altLang="en-US" sz="3600" b="1">
                <a:solidFill>
                  <a:schemeClr val="folHlink"/>
                </a:solidFill>
                <a:latin typeface="Times New Roman" panose="02020603050405020304" pitchFamily="18" charset="0"/>
                <a:cs typeface="Times New Roman" panose="02020603050405020304" pitchFamily="18" charset="0"/>
              </a:rPr>
              <a:t>: Notes</a:t>
            </a:r>
          </a:p>
        </p:txBody>
      </p:sp>
      <p:sp>
        <p:nvSpPr>
          <p:cNvPr id="438275" name="Rectangle 3">
            <a:extLst>
              <a:ext uri="{FF2B5EF4-FFF2-40B4-BE49-F238E27FC236}">
                <a16:creationId xmlns:a16="http://schemas.microsoft.com/office/drawing/2014/main" id="{65281079-895D-4F01-A115-CEF4006B790D}"/>
              </a:ext>
            </a:extLst>
          </p:cNvPr>
          <p:cNvSpPr>
            <a:spLocks noGrp="1" noChangeArrowheads="1"/>
          </p:cNvSpPr>
          <p:nvPr>
            <p:ph type="body" idx="1"/>
          </p:nvPr>
        </p:nvSpPr>
        <p:spPr>
          <a:xfrm>
            <a:off x="1981200" y="1771651"/>
            <a:ext cx="8229600" cy="4530725"/>
          </a:xfrm>
        </p:spPr>
        <p:txBody>
          <a:bodyPr/>
          <a:lstStyle/>
          <a:p>
            <a:pPr marL="0" indent="0">
              <a:buNone/>
            </a:pPr>
            <a:r>
              <a:rPr lang="en-US" altLang="zh-CN" sz="2400" dirty="0">
                <a:ea typeface="SimSun" panose="02010600030101010101" pitchFamily="2" charset="-122"/>
                <a:sym typeface="Symbol" panose="05050102010706020507" pitchFamily="18" charset="2"/>
              </a:rPr>
              <a:t>1.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reads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is congruent to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modulo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2.	The definition says that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if and only if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divides the difference between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and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	Example.	</a:t>
            </a:r>
          </a:p>
          <a:p>
            <a:pPr marL="0" indent="0">
              <a:buNone/>
            </a:pPr>
            <a:r>
              <a:rPr lang="en-US" altLang="zh-CN" sz="2400" dirty="0">
                <a:ea typeface="SimSun" panose="02010600030101010101" pitchFamily="2" charset="-122"/>
                <a:sym typeface="Symbol" panose="05050102010706020507" pitchFamily="18" charset="2"/>
              </a:rPr>
              <a:t>	38  2 (mod 6) because 38 – 2 = 36 and 6  36.</a:t>
            </a:r>
          </a:p>
          <a:p>
            <a:pPr marL="0" indent="0">
              <a:buNone/>
            </a:pPr>
            <a:endParaRPr lang="en-US" altLang="en-US" sz="2400" i="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8275">
                                            <p:txEl>
                                              <p:pRg st="4" end="4"/>
                                            </p:txEl>
                                          </p:spTgt>
                                        </p:tgtEl>
                                        <p:attrNameLst>
                                          <p:attrName>style.visibility</p:attrName>
                                        </p:attrNameLst>
                                      </p:cBhvr>
                                      <p:to>
                                        <p:strVal val="visible"/>
                                      </p:to>
                                    </p:set>
                                    <p:animEffect transition="in" filter="box(in)">
                                      <p:cBhvr>
                                        <p:cTn id="7" dur="500"/>
                                        <p:tgtEl>
                                          <p:spTgt spid="43827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8275">
                                            <p:txEl>
                                              <p:pRg st="5" end="5"/>
                                            </p:txEl>
                                          </p:spTgt>
                                        </p:tgtEl>
                                        <p:attrNameLst>
                                          <p:attrName>style.visibility</p:attrName>
                                        </p:attrNameLst>
                                      </p:cBhvr>
                                      <p:to>
                                        <p:strVal val="visible"/>
                                      </p:to>
                                    </p:set>
                                    <p:animEffect transition="in" filter="box(in)">
                                      <p:cBhvr>
                                        <p:cTn id="10" dur="500"/>
                                        <p:tgtEl>
                                          <p:spTgt spid="438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B0BD0993-A3DD-492F-8A04-C400051B36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032367C-953E-4B45-805F-077F60A9C356}" type="slidenum">
              <a:rPr lang="en-GB" altLang="en-US" sz="1400">
                <a:latin typeface="Arial" panose="020B0604020202020204" pitchFamily="34" charset="0"/>
                <a:cs typeface="Arial" panose="020B0604020202020204" pitchFamily="34" charset="0"/>
              </a:rPr>
              <a:pPr>
                <a:spcBef>
                  <a:spcPct val="0"/>
                </a:spcBef>
                <a:buFontTx/>
                <a:buNone/>
              </a:pPr>
              <a:t>6</a:t>
            </a:fld>
            <a:endParaRPr lang="en-GB" altLang="en-US" sz="1400">
              <a:latin typeface="Arial" panose="020B0604020202020204" pitchFamily="34" charset="0"/>
              <a:cs typeface="Arial" panose="020B0604020202020204" pitchFamily="34" charset="0"/>
            </a:endParaRPr>
          </a:p>
        </p:txBody>
      </p:sp>
      <p:sp>
        <p:nvSpPr>
          <p:cNvPr id="11267" name="Rectangle 2">
            <a:extLst>
              <a:ext uri="{FF2B5EF4-FFF2-40B4-BE49-F238E27FC236}">
                <a16:creationId xmlns:a16="http://schemas.microsoft.com/office/drawing/2014/main" id="{193AB0D6-E0C4-447F-9951-CD7E7B7BC1F9}"/>
              </a:ext>
            </a:extLst>
          </p:cNvPr>
          <p:cNvSpPr>
            <a:spLocks noGrp="1" noChangeArrowheads="1"/>
          </p:cNvSpPr>
          <p:nvPr>
            <p:ph type="title"/>
          </p:nvPr>
        </p:nvSpPr>
        <p:spPr>
          <a:xfrm>
            <a:off x="1981200" y="0"/>
            <a:ext cx="8229600" cy="550657"/>
          </a:xfrm>
        </p:spPr>
        <p:txBody>
          <a:bodyPr>
            <a:normAutofit fontScale="90000"/>
          </a:bodyPr>
          <a:lstStyle/>
          <a:p>
            <a:pPr eaLnBrk="1" hangingPunct="1"/>
            <a:r>
              <a:rPr lang="en-GB" altLang="en-US" sz="3600" b="1" dirty="0">
                <a:solidFill>
                  <a:schemeClr val="folHlink"/>
                </a:solidFill>
                <a:latin typeface="Times New Roman" panose="02020603050405020304" pitchFamily="18" charset="0"/>
                <a:cs typeface="Times New Roman" panose="02020603050405020304" pitchFamily="18" charset="0"/>
              </a:rPr>
              <a:t>Exercise:</a:t>
            </a:r>
          </a:p>
        </p:txBody>
      </p:sp>
      <p:sp>
        <p:nvSpPr>
          <p:cNvPr id="439299" name="Rectangle 3">
            <a:extLst>
              <a:ext uri="{FF2B5EF4-FFF2-40B4-BE49-F238E27FC236}">
                <a16:creationId xmlns:a16="http://schemas.microsoft.com/office/drawing/2014/main" id="{77544219-9791-4AC8-B98E-A2BBAEB99564}"/>
              </a:ext>
            </a:extLst>
          </p:cNvPr>
          <p:cNvSpPr>
            <a:spLocks noGrp="1" noChangeArrowheads="1"/>
          </p:cNvSpPr>
          <p:nvPr>
            <p:ph type="body" idx="1"/>
          </p:nvPr>
        </p:nvSpPr>
        <p:spPr>
          <a:xfrm>
            <a:off x="761999" y="690019"/>
            <a:ext cx="10741479" cy="6264233"/>
          </a:xfrm>
        </p:spPr>
        <p:txBody>
          <a:bodyPr>
            <a:normAutofit/>
          </a:bodyPr>
          <a:lstStyle/>
          <a:p>
            <a:pPr marL="0" indent="0">
              <a:buNone/>
              <a:defRPr/>
            </a:pPr>
            <a:r>
              <a:rPr lang="en-US" altLang="en-US" sz="2400" dirty="0">
                <a:sym typeface="Symbol" panose="05050102010706020507" pitchFamily="18" charset="2"/>
              </a:rPr>
              <a:t>1.	Solve m for </a:t>
            </a:r>
            <a:r>
              <a:rPr lang="en-US" altLang="zh-CN" sz="2400" dirty="0">
                <a:ea typeface="SimSun" panose="02010600030101010101" pitchFamily="2" charset="-122"/>
                <a:sym typeface="Symbol" panose="05050102010706020507" pitchFamily="18" charset="2"/>
              </a:rPr>
              <a:t>each case:</a:t>
            </a:r>
          </a:p>
          <a:p>
            <a:pPr marL="0" indent="0">
              <a:buNone/>
              <a:defRPr/>
            </a:pPr>
            <a:r>
              <a:rPr lang="en-US" altLang="zh-CN" sz="2400" dirty="0">
                <a:ea typeface="SimSun" panose="02010600030101010101" pitchFamily="2" charset="-122"/>
                <a:sym typeface="Symbol" panose="05050102010706020507" pitchFamily="18" charset="2"/>
              </a:rPr>
              <a:t>	(</a:t>
            </a:r>
            <a:r>
              <a:rPr lang="en-US" altLang="zh-CN" sz="2400" dirty="0" err="1">
                <a:ea typeface="SimSun" panose="02010600030101010101" pitchFamily="2" charset="-122"/>
                <a:sym typeface="Symbol" panose="05050102010706020507" pitchFamily="18" charset="2"/>
              </a:rPr>
              <a:t>i</a:t>
            </a:r>
            <a:r>
              <a:rPr lang="en-US" altLang="zh-CN" sz="2400" dirty="0">
                <a:ea typeface="SimSun" panose="02010600030101010101" pitchFamily="2" charset="-122"/>
                <a:sym typeface="Symbol" panose="05050102010706020507" pitchFamily="18" charset="2"/>
              </a:rPr>
              <a:t>)	Find all solutions for 14  </a:t>
            </a:r>
            <a:r>
              <a:rPr lang="en-US" altLang="zh-CN" sz="2400" i="1" dirty="0">
                <a:ea typeface="SimSun" panose="02010600030101010101" pitchFamily="2" charset="-122"/>
                <a:sym typeface="Symbol" panose="05050102010706020507" pitchFamily="18" charset="2"/>
              </a:rPr>
              <a:t>m</a:t>
            </a:r>
            <a:r>
              <a:rPr lang="en-US" altLang="zh-CN" sz="2400" dirty="0">
                <a:ea typeface="SimSun" panose="02010600030101010101" pitchFamily="2" charset="-122"/>
                <a:sym typeface="Symbol" panose="05050102010706020507" pitchFamily="18" charset="2"/>
              </a:rPr>
              <a:t> (mod 8)</a:t>
            </a:r>
          </a:p>
          <a:p>
            <a:pPr marL="400050" lvl="1" indent="0">
              <a:buNone/>
              <a:defRPr/>
            </a:pPr>
            <a:r>
              <a:rPr lang="en-US" altLang="zh-CN" sz="2000" dirty="0">
                <a:ea typeface="SimSun" panose="02010600030101010101" pitchFamily="2" charset="-122"/>
              </a:rPr>
              <a:t> 		</a:t>
            </a:r>
            <a:r>
              <a:rPr lang="en-US" altLang="zh-CN" sz="2400" dirty="0">
                <a:ea typeface="SimSun" panose="02010600030101010101" pitchFamily="2" charset="-122"/>
              </a:rPr>
              <a:t>      14 - m = 8k, k </a:t>
            </a:r>
            <a:r>
              <a:rPr lang="en-US" altLang="zh-CN" sz="2400" dirty="0">
                <a:ea typeface="SimSun" panose="02010600030101010101" pitchFamily="2" charset="-122"/>
                <a:sym typeface="Symbol" panose="05050102010706020507" pitchFamily="18" charset="2"/>
              </a:rPr>
              <a:t> Z    (from def)</a:t>
            </a:r>
          </a:p>
          <a:p>
            <a:pPr marL="400050" lvl="1" indent="0">
              <a:buNone/>
              <a:tabLst>
                <a:tab pos="1795463" algn="l"/>
              </a:tabLst>
              <a:defRPr/>
            </a:pPr>
            <a:r>
              <a:rPr lang="en-US" altLang="zh-CN" sz="2400" dirty="0">
                <a:ea typeface="SimSun" panose="02010600030101010101" pitchFamily="2" charset="-122"/>
                <a:sym typeface="Symbol" panose="05050102010706020507" pitchFamily="18" charset="2"/>
              </a:rPr>
              <a:t>	m = 14 - 8k, </a:t>
            </a:r>
            <a:r>
              <a:rPr lang="en-US" altLang="zh-CN" sz="2400" dirty="0">
                <a:ea typeface="SimSun" panose="02010600030101010101" pitchFamily="2" charset="-122"/>
              </a:rPr>
              <a:t>k </a:t>
            </a:r>
            <a:r>
              <a:rPr lang="en-US" altLang="zh-CN" sz="2400" dirty="0">
                <a:ea typeface="SimSun" panose="02010600030101010101" pitchFamily="2" charset="-122"/>
                <a:sym typeface="Symbol" panose="05050102010706020507" pitchFamily="18" charset="2"/>
              </a:rPr>
              <a:t> Z</a:t>
            </a:r>
          </a:p>
          <a:p>
            <a:pPr marL="400050" lvl="1" indent="0">
              <a:buNone/>
              <a:tabLst>
                <a:tab pos="1795463" algn="l"/>
              </a:tabLst>
              <a:defRPr/>
            </a:pPr>
            <a:r>
              <a:rPr lang="en-US" altLang="zh-CN" sz="2400" dirty="0">
                <a:ea typeface="SimSun" panose="02010600030101010101" pitchFamily="2" charset="-122"/>
                <a:sym typeface="Symbol" panose="05050102010706020507" pitchFamily="18" charset="2"/>
              </a:rPr>
              <a:t>	Hence, for each integer, there is a value of m.</a:t>
            </a:r>
          </a:p>
          <a:p>
            <a:pPr marL="400050" lvl="1" indent="0">
              <a:buNone/>
              <a:tabLst>
                <a:tab pos="1795463" algn="l"/>
              </a:tabLst>
              <a:defRPr/>
            </a:pPr>
            <a:r>
              <a:rPr lang="en-US" altLang="zh-CN" sz="2400" dirty="0">
                <a:ea typeface="SimSun" panose="02010600030101010101" pitchFamily="2" charset="-122"/>
                <a:sym typeface="Symbol" panose="05050102010706020507" pitchFamily="18" charset="2"/>
              </a:rPr>
              <a:t>	Therefore, there are infinite number of solutions for m</a:t>
            </a:r>
          </a:p>
          <a:p>
            <a:pPr marL="400050" lvl="1" indent="0">
              <a:buNone/>
              <a:tabLst>
                <a:tab pos="1795463" algn="l"/>
              </a:tabLst>
              <a:defRPr/>
            </a:pPr>
            <a:r>
              <a:rPr lang="en-US" altLang="zh-CN" sz="2400" dirty="0">
                <a:ea typeface="SimSun" panose="02010600030101010101" pitchFamily="2" charset="-122"/>
                <a:sym typeface="Symbol" panose="05050102010706020507" pitchFamily="18" charset="2"/>
              </a:rPr>
              <a:t>	So, we express the solution of m using a set, </a:t>
            </a:r>
            <a:r>
              <a:rPr lang="en-US" altLang="en-US" sz="2400" dirty="0">
                <a:sym typeface="Symbol" panose="05050102010706020507" pitchFamily="18" charset="2"/>
              </a:rPr>
              <a:t>m ∈  {14 - 8k: k ∈ Z} </a:t>
            </a:r>
            <a:endParaRPr lang="en-US" altLang="zh-CN" sz="2400" dirty="0">
              <a:ea typeface="SimSun" panose="02010600030101010101" pitchFamily="2" charset="-122"/>
              <a:sym typeface="Symbol" panose="05050102010706020507" pitchFamily="18" charset="2"/>
            </a:endParaRPr>
          </a:p>
          <a:p>
            <a:pPr marL="2262188" indent="-2205038">
              <a:buNone/>
              <a:tabLst>
                <a:tab pos="2605088" algn="l"/>
              </a:tabLst>
              <a:defRPr/>
            </a:pPr>
            <a:r>
              <a:rPr lang="en-US" altLang="zh-CN" sz="2600" dirty="0">
                <a:ea typeface="SimSun" panose="02010600030101010101" pitchFamily="2" charset="-122"/>
                <a:sym typeface="Symbol" panose="05050102010706020507" pitchFamily="18" charset="2"/>
              </a:rPr>
              <a:t>                          </a:t>
            </a:r>
            <a:endParaRPr lang="en-US" altLang="zh-CN" sz="2400" dirty="0">
              <a:ea typeface="SimSun" panose="02010600030101010101" pitchFamily="2" charset="-122"/>
              <a:sym typeface="Symbol" panose="05050102010706020507" pitchFamily="18" charset="2"/>
            </a:endParaRPr>
          </a:p>
          <a:p>
            <a:pPr marL="0" indent="0">
              <a:buNone/>
              <a:defRPr/>
            </a:pPr>
            <a:r>
              <a:rPr lang="en-US" altLang="zh-CN" sz="2400" dirty="0">
                <a:ea typeface="SimSun" panose="02010600030101010101" pitchFamily="2" charset="-122"/>
                <a:sym typeface="Symbol" panose="05050102010706020507" pitchFamily="18" charset="2"/>
              </a:rPr>
              <a:t>	(ii)	-3  </a:t>
            </a:r>
            <a:r>
              <a:rPr lang="en-US" altLang="zh-CN" sz="2400" i="1" dirty="0">
                <a:ea typeface="SimSun" panose="02010600030101010101" pitchFamily="2" charset="-122"/>
                <a:sym typeface="Symbol" panose="05050102010706020507" pitchFamily="18" charset="2"/>
              </a:rPr>
              <a:t>m</a:t>
            </a:r>
            <a:r>
              <a:rPr lang="en-US" altLang="zh-CN" sz="2400" dirty="0">
                <a:ea typeface="SimSun" panose="02010600030101010101" pitchFamily="2" charset="-122"/>
                <a:sym typeface="Symbol" panose="05050102010706020507" pitchFamily="18" charset="2"/>
              </a:rPr>
              <a:t> (mod 8) )</a:t>
            </a:r>
            <a:r>
              <a:rPr lang="en-US" altLang="en-US" sz="2400" dirty="0">
                <a:sym typeface="Symbol" panose="05050102010706020507" pitchFamily="18" charset="2"/>
              </a:rPr>
              <a:t>, 0  m &lt; 8</a:t>
            </a:r>
            <a:endParaRPr lang="en-US" altLang="zh-CN" sz="2400" dirty="0">
              <a:ea typeface="SimSun" panose="02010600030101010101" pitchFamily="2" charset="-122"/>
              <a:sym typeface="Symbol" panose="05050102010706020507" pitchFamily="18" charset="2"/>
            </a:endParaRPr>
          </a:p>
          <a:p>
            <a:pPr marL="0" indent="0">
              <a:buNone/>
              <a:defRPr/>
            </a:pPr>
            <a:endParaRPr lang="en-US" altLang="zh-CN" sz="2400" dirty="0">
              <a:ea typeface="SimSun" panose="02010600030101010101" pitchFamily="2" charset="-122"/>
              <a:sym typeface="Symbol" panose="05050102010706020507" pitchFamily="18" charset="2"/>
            </a:endParaRPr>
          </a:p>
          <a:p>
            <a:pPr marL="0" indent="0">
              <a:buNone/>
              <a:defRPr/>
            </a:pPr>
            <a:r>
              <a:rPr lang="en-US" altLang="zh-CN" sz="2400" dirty="0">
                <a:ea typeface="SimSun" panose="02010600030101010101" pitchFamily="2" charset="-122"/>
                <a:sym typeface="Symbol" panose="05050102010706020507" pitchFamily="18" charset="2"/>
              </a:rPr>
              <a:t>		From the long division, m = 5</a:t>
            </a:r>
          </a:p>
          <a:p>
            <a:pPr marL="0" indent="0">
              <a:buNone/>
              <a:defRPr/>
            </a:pPr>
            <a:endParaRPr lang="en-US" altLang="zh-CN" sz="2400" dirty="0">
              <a:ea typeface="SimSun" panose="02010600030101010101" pitchFamily="2" charset="-122"/>
              <a:sym typeface="Symbol" panose="05050102010706020507" pitchFamily="18" charset="2"/>
            </a:endParaRPr>
          </a:p>
          <a:p>
            <a:pPr marL="0" indent="0">
              <a:buNone/>
              <a:defRPr/>
            </a:pPr>
            <a:r>
              <a:rPr lang="en-US" altLang="zh-CN" sz="2400" dirty="0">
                <a:ea typeface="SimSun" panose="02010600030101010101" pitchFamily="2" charset="-122"/>
                <a:sym typeface="Symbol" panose="05050102010706020507" pitchFamily="18" charset="2"/>
              </a:rPr>
              <a:t>	</a:t>
            </a:r>
            <a:endParaRPr lang="en-US" altLang="en-US" sz="2400" dirty="0">
              <a:sym typeface="Symbol" panose="05050102010706020507" pitchFamily="18" charset="2"/>
            </a:endParaRPr>
          </a:p>
        </p:txBody>
      </p:sp>
      <p:cxnSp>
        <p:nvCxnSpPr>
          <p:cNvPr id="4" name="Straight Connector 3">
            <a:extLst>
              <a:ext uri="{FF2B5EF4-FFF2-40B4-BE49-F238E27FC236}">
                <a16:creationId xmlns:a16="http://schemas.microsoft.com/office/drawing/2014/main" id="{A27A6DD9-3C3F-ABA9-17D4-DF8D6D14787A}"/>
              </a:ext>
            </a:extLst>
          </p:cNvPr>
          <p:cNvCxnSpPr>
            <a:cxnSpLocks/>
          </p:cNvCxnSpPr>
          <p:nvPr/>
        </p:nvCxnSpPr>
        <p:spPr>
          <a:xfrm>
            <a:off x="8492995" y="4763922"/>
            <a:ext cx="816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69BE82-CD2C-0F40-035B-3F483D667A4F}"/>
              </a:ext>
            </a:extLst>
          </p:cNvPr>
          <p:cNvCxnSpPr>
            <a:cxnSpLocks/>
          </p:cNvCxnSpPr>
          <p:nvPr/>
        </p:nvCxnSpPr>
        <p:spPr>
          <a:xfrm rot="5400000">
            <a:off x="7826831" y="5399376"/>
            <a:ext cx="1308100"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983273-B3CF-10E5-1249-9FB832224505}"/>
              </a:ext>
            </a:extLst>
          </p:cNvPr>
          <p:cNvSpPr txBox="1"/>
          <p:nvPr/>
        </p:nvSpPr>
        <p:spPr>
          <a:xfrm>
            <a:off x="8610600" y="4738976"/>
            <a:ext cx="991507" cy="369332"/>
          </a:xfrm>
          <a:prstGeom prst="rect">
            <a:avLst/>
          </a:prstGeom>
          <a:noFill/>
        </p:spPr>
        <p:txBody>
          <a:bodyPr wrap="square" rtlCol="0">
            <a:spAutoFit/>
          </a:bodyPr>
          <a:lstStyle/>
          <a:p>
            <a:r>
              <a:rPr lang="en-SG" dirty="0"/>
              <a:t>-3</a:t>
            </a:r>
          </a:p>
        </p:txBody>
      </p:sp>
      <p:sp>
        <p:nvSpPr>
          <p:cNvPr id="19" name="TextBox 18">
            <a:extLst>
              <a:ext uri="{FF2B5EF4-FFF2-40B4-BE49-F238E27FC236}">
                <a16:creationId xmlns:a16="http://schemas.microsoft.com/office/drawing/2014/main" id="{A2539B7B-CB13-66F0-C8BD-34F901CF4FC7}"/>
              </a:ext>
            </a:extLst>
          </p:cNvPr>
          <p:cNvSpPr txBox="1"/>
          <p:nvPr/>
        </p:nvSpPr>
        <p:spPr>
          <a:xfrm>
            <a:off x="8173812" y="4751676"/>
            <a:ext cx="368753" cy="369332"/>
          </a:xfrm>
          <a:prstGeom prst="rect">
            <a:avLst/>
          </a:prstGeom>
          <a:noFill/>
        </p:spPr>
        <p:txBody>
          <a:bodyPr wrap="square" rtlCol="0">
            <a:spAutoFit/>
          </a:bodyPr>
          <a:lstStyle/>
          <a:p>
            <a:r>
              <a:rPr lang="en-SG" dirty="0"/>
              <a:t>8</a:t>
            </a:r>
          </a:p>
        </p:txBody>
      </p:sp>
      <p:sp>
        <p:nvSpPr>
          <p:cNvPr id="20" name="TextBox 19">
            <a:extLst>
              <a:ext uri="{FF2B5EF4-FFF2-40B4-BE49-F238E27FC236}">
                <a16:creationId xmlns:a16="http://schemas.microsoft.com/office/drawing/2014/main" id="{DCD966A3-FD0C-D600-2D53-4D64F7C9AE08}"/>
              </a:ext>
            </a:extLst>
          </p:cNvPr>
          <p:cNvSpPr txBox="1"/>
          <p:nvPr/>
        </p:nvSpPr>
        <p:spPr>
          <a:xfrm>
            <a:off x="8624204" y="4355823"/>
            <a:ext cx="368753" cy="369332"/>
          </a:xfrm>
          <a:prstGeom prst="rect">
            <a:avLst/>
          </a:prstGeom>
          <a:noFill/>
        </p:spPr>
        <p:txBody>
          <a:bodyPr wrap="square" rtlCol="0">
            <a:spAutoFit/>
          </a:bodyPr>
          <a:lstStyle/>
          <a:p>
            <a:r>
              <a:rPr lang="en-SG" dirty="0"/>
              <a:t>-1</a:t>
            </a:r>
          </a:p>
        </p:txBody>
      </p:sp>
      <p:sp>
        <p:nvSpPr>
          <p:cNvPr id="21" name="TextBox 20">
            <a:extLst>
              <a:ext uri="{FF2B5EF4-FFF2-40B4-BE49-F238E27FC236}">
                <a16:creationId xmlns:a16="http://schemas.microsoft.com/office/drawing/2014/main" id="{6782DD3E-7136-1A31-0E84-D4DCA63AC694}"/>
              </a:ext>
            </a:extLst>
          </p:cNvPr>
          <p:cNvSpPr txBox="1"/>
          <p:nvPr/>
        </p:nvSpPr>
        <p:spPr>
          <a:xfrm>
            <a:off x="8639172" y="5063004"/>
            <a:ext cx="991507" cy="369332"/>
          </a:xfrm>
          <a:prstGeom prst="rect">
            <a:avLst/>
          </a:prstGeom>
          <a:noFill/>
        </p:spPr>
        <p:txBody>
          <a:bodyPr wrap="square" rtlCol="0">
            <a:spAutoFit/>
          </a:bodyPr>
          <a:lstStyle/>
          <a:p>
            <a:r>
              <a:rPr lang="en-SG" dirty="0"/>
              <a:t>-8</a:t>
            </a:r>
          </a:p>
        </p:txBody>
      </p:sp>
      <p:cxnSp>
        <p:nvCxnSpPr>
          <p:cNvPr id="17" name="Straight Connector 16">
            <a:extLst>
              <a:ext uri="{FF2B5EF4-FFF2-40B4-BE49-F238E27FC236}">
                <a16:creationId xmlns:a16="http://schemas.microsoft.com/office/drawing/2014/main" id="{6B96D9CD-9BDF-6383-EA23-BE4ED7433B0A}"/>
              </a:ext>
            </a:extLst>
          </p:cNvPr>
          <p:cNvCxnSpPr/>
          <p:nvPr/>
        </p:nvCxnSpPr>
        <p:spPr>
          <a:xfrm>
            <a:off x="8609913" y="5490945"/>
            <a:ext cx="681047"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6D24EE7-3FB8-EDDC-D5FC-C847B1F0A2F2}"/>
              </a:ext>
            </a:extLst>
          </p:cNvPr>
          <p:cNvSpPr txBox="1"/>
          <p:nvPr/>
        </p:nvSpPr>
        <p:spPr>
          <a:xfrm>
            <a:off x="8690980" y="5470204"/>
            <a:ext cx="368753" cy="369332"/>
          </a:xfrm>
          <a:prstGeom prst="rect">
            <a:avLst/>
          </a:prstGeom>
          <a:noFill/>
        </p:spPr>
        <p:txBody>
          <a:bodyPr wrap="square" rtlCol="0">
            <a:spAutoFit/>
          </a:bodyPr>
          <a:lstStyle/>
          <a:p>
            <a:r>
              <a:rPr lang="en-SG" dirty="0"/>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9299">
                                            <p:txEl>
                                              <p:pRg st="8" end="8"/>
                                            </p:txEl>
                                          </p:spTgt>
                                        </p:tgtEl>
                                        <p:attrNameLst>
                                          <p:attrName>style.visibility</p:attrName>
                                        </p:attrNameLst>
                                      </p:cBhvr>
                                      <p:to>
                                        <p:strVal val="visible"/>
                                      </p:to>
                                    </p:set>
                                    <p:animEffect transition="in" filter="box(in)">
                                      <p:cBhvr>
                                        <p:cTn id="7" dur="500"/>
                                        <p:tgtEl>
                                          <p:spTgt spid="4392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9299">
                                            <p:txEl>
                                              <p:pRg st="10" end="10"/>
                                            </p:txEl>
                                          </p:spTgt>
                                        </p:tgtEl>
                                        <p:attrNameLst>
                                          <p:attrName>style.visibility</p:attrName>
                                        </p:attrNameLst>
                                      </p:cBhvr>
                                      <p:to>
                                        <p:strVal val="visible"/>
                                      </p:to>
                                    </p:set>
                                    <p:animEffect transition="in" filter="box(in)">
                                      <p:cBhvr>
                                        <p:cTn id="12" dur="500"/>
                                        <p:tgtEl>
                                          <p:spTgt spid="439299">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9299">
                                            <p:txEl>
                                              <p:pRg st="12" end="12"/>
                                            </p:txEl>
                                          </p:spTgt>
                                        </p:tgtEl>
                                        <p:attrNameLst>
                                          <p:attrName>style.visibility</p:attrName>
                                        </p:attrNameLst>
                                      </p:cBhvr>
                                      <p:to>
                                        <p:strVal val="visible"/>
                                      </p:to>
                                    </p:set>
                                    <p:animEffect transition="in" filter="box(in)">
                                      <p:cBhvr>
                                        <p:cTn id="17" dur="500"/>
                                        <p:tgtEl>
                                          <p:spTgt spid="4392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5F3ECA1-587E-4A59-9427-CCBA59ED30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235A4B9-64C0-4782-A75F-245A5E2985D4}" type="slidenum">
              <a:rPr lang="en-GB" altLang="en-US" sz="1400">
                <a:latin typeface="Arial" panose="020B0604020202020204" pitchFamily="34" charset="0"/>
                <a:cs typeface="Arial" panose="020B0604020202020204" pitchFamily="34" charset="0"/>
              </a:rPr>
              <a:pPr>
                <a:spcBef>
                  <a:spcPct val="0"/>
                </a:spcBef>
                <a:buFontTx/>
                <a:buNone/>
              </a:pPr>
              <a:t>7</a:t>
            </a:fld>
            <a:endParaRPr lang="en-GB" altLang="en-US" sz="1400" dirty="0">
              <a:latin typeface="Arial" panose="020B0604020202020204" pitchFamily="34" charset="0"/>
              <a:cs typeface="Arial" panose="020B0604020202020204" pitchFamily="34" charset="0"/>
            </a:endParaRPr>
          </a:p>
        </p:txBody>
      </p:sp>
      <p:sp>
        <p:nvSpPr>
          <p:cNvPr id="15363" name="Rectangle 2">
            <a:extLst>
              <a:ext uri="{FF2B5EF4-FFF2-40B4-BE49-F238E27FC236}">
                <a16:creationId xmlns:a16="http://schemas.microsoft.com/office/drawing/2014/main" id="{6926ADC2-51A9-40FC-A34C-C93914640874}"/>
              </a:ext>
            </a:extLst>
          </p:cNvPr>
          <p:cNvSpPr>
            <a:spLocks noGrp="1" noChangeArrowheads="1"/>
          </p:cNvSpPr>
          <p:nvPr>
            <p:ph type="title"/>
          </p:nvPr>
        </p:nvSpPr>
        <p:spPr>
          <a:xfrm>
            <a:off x="1506187" y="0"/>
            <a:ext cx="8229600" cy="750145"/>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Lemma 1</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0323" name="Rectangle 3">
            <a:extLst>
              <a:ext uri="{FF2B5EF4-FFF2-40B4-BE49-F238E27FC236}">
                <a16:creationId xmlns:a16="http://schemas.microsoft.com/office/drawing/2014/main" id="{05AC41C7-96A4-43C3-943F-7869F52013E0}"/>
              </a:ext>
            </a:extLst>
          </p:cNvPr>
          <p:cNvSpPr>
            <a:spLocks noGrp="1" noChangeArrowheads="1"/>
          </p:cNvSpPr>
          <p:nvPr>
            <p:ph type="body" idx="1"/>
          </p:nvPr>
        </p:nvSpPr>
        <p:spPr>
          <a:xfrm>
            <a:off x="1043049" y="750145"/>
            <a:ext cx="8229600" cy="3999985"/>
          </a:xfrm>
        </p:spPr>
        <p:txBody>
          <a:bodyPr/>
          <a:lstStyle/>
          <a:p>
            <a:pPr marL="0" indent="0">
              <a:buNone/>
            </a:pPr>
            <a:r>
              <a:rPr lang="en-US" altLang="en-US" sz="2400" dirty="0">
                <a:sym typeface="Symbol" panose="05050102010706020507" pitchFamily="18" charset="2"/>
              </a:rPr>
              <a:t>Let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zh-CN" sz="2400" dirty="0">
                <a:ea typeface="SimSun" panose="02010600030101010101" pitchFamily="2" charset="-122"/>
                <a:sym typeface="Symbol" panose="05050102010706020507" pitchFamily="18" charset="2"/>
              </a:rPr>
              <a:t>ℕ, and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 b</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 c</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 d</a:t>
            </a:r>
            <a:r>
              <a:rPr lang="en-US" altLang="zh-CN" sz="2400" dirty="0">
                <a:ea typeface="SimSun" panose="02010600030101010101" pitchFamily="2" charset="-122"/>
                <a:sym typeface="Symbol" panose="05050102010706020507" pitchFamily="18" charset="2"/>
              </a:rPr>
              <a:t>  ℤ.</a:t>
            </a:r>
          </a:p>
          <a:p>
            <a:pPr marL="0" indent="0">
              <a:buNone/>
            </a:pPr>
            <a:r>
              <a:rPr lang="en-US" altLang="zh-CN" sz="2400" dirty="0">
                <a:ea typeface="SimSun" panose="02010600030101010101" pitchFamily="2" charset="-122"/>
                <a:sym typeface="Symbol" panose="05050102010706020507" pitchFamily="18" charset="2"/>
              </a:rPr>
              <a:t>(</a:t>
            </a:r>
            <a:r>
              <a:rPr lang="en-US" altLang="zh-CN" sz="2400" dirty="0" err="1">
                <a:ea typeface="SimSun" panose="02010600030101010101" pitchFamily="2" charset="-122"/>
                <a:sym typeface="Symbol" panose="05050102010706020507" pitchFamily="18" charset="2"/>
              </a:rPr>
              <a:t>i</a:t>
            </a:r>
            <a:r>
              <a:rPr lang="en-US" altLang="zh-CN" sz="2400" dirty="0">
                <a:ea typeface="SimSun" panose="02010600030101010101" pitchFamily="2" charset="-122"/>
                <a:sym typeface="Symbol" panose="05050102010706020507" pitchFamily="18" charset="2"/>
              </a:rPr>
              <a:t>)	If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and 	</a:t>
            </a:r>
            <a:r>
              <a:rPr lang="en-US" altLang="zh-CN" sz="2400" i="1" dirty="0">
                <a:ea typeface="SimSun" panose="02010600030101010101" pitchFamily="2" charset="-122"/>
                <a:sym typeface="Symbol" panose="05050102010706020507" pitchFamily="18" charset="2"/>
              </a:rPr>
              <a:t>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then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and</a:t>
            </a:r>
            <a:r>
              <a:rPr lang="en-US" altLang="zh-CN" sz="2400" i="1" dirty="0">
                <a:ea typeface="SimSun" panose="02010600030101010101" pitchFamily="2" charset="-122"/>
                <a:sym typeface="Symbol" panose="05050102010706020507" pitchFamily="18" charset="2"/>
              </a:rPr>
              <a:t> 	ac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p>
          <a:p>
            <a:pPr marL="0" indent="0">
              <a:buNone/>
            </a:pP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(ii)	If 		</a:t>
            </a:r>
            <a:r>
              <a:rPr lang="en-US" altLang="zh-CN" sz="2400" dirty="0" err="1">
                <a:ea typeface="SimSun" panose="02010600030101010101" pitchFamily="2" charset="-122"/>
                <a:sym typeface="Symbol" panose="05050102010706020507" pitchFamily="18" charset="2"/>
              </a:rPr>
              <a:t>gcd</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1 </a:t>
            </a:r>
          </a:p>
          <a:p>
            <a:pPr marL="0" indent="0">
              <a:buNone/>
            </a:pPr>
            <a:r>
              <a:rPr lang="en-US" altLang="zh-CN" sz="2400" dirty="0">
                <a:ea typeface="SimSun" panose="02010600030101010101" pitchFamily="2" charset="-122"/>
                <a:sym typeface="Symbol" panose="05050102010706020507" pitchFamily="18" charset="2"/>
              </a:rPr>
              <a:t>		and</a:t>
            </a:r>
            <a:r>
              <a:rPr lang="en-US" altLang="zh-CN" sz="2400" i="1" dirty="0">
                <a:ea typeface="SimSun" panose="02010600030101010101" pitchFamily="2" charset="-122"/>
                <a:sym typeface="Symbol" panose="05050102010706020507" pitchFamily="18" charset="2"/>
              </a:rPr>
              <a:t> 	ab</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ac</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a:t>
            </a:r>
          </a:p>
          <a:p>
            <a:pPr marL="0" indent="0">
              <a:buNone/>
            </a:pPr>
            <a:r>
              <a:rPr lang="en-US" altLang="zh-CN" sz="2400" dirty="0">
                <a:ea typeface="SimSun" panose="02010600030101010101" pitchFamily="2" charset="-122"/>
                <a:sym typeface="Symbol" panose="05050102010706020507" pitchFamily="18" charset="2"/>
              </a:rPr>
              <a:t>	then 		</a:t>
            </a:r>
            <a:r>
              <a:rPr lang="en-US" altLang="zh-CN" sz="2400" i="1" dirty="0">
                <a:ea typeface="SimSun" panose="02010600030101010101" pitchFamily="2" charset="-122"/>
                <a:sym typeface="Symbol" panose="05050102010706020507" pitchFamily="18" charset="2"/>
              </a:rPr>
              <a:t>b</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c</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endParaRPr lang="en-GB" altLang="en-US" sz="2400" dirty="0">
              <a:sym typeface="Symbol" panose="05050102010706020507" pitchFamily="18" charset="2"/>
            </a:endParaRPr>
          </a:p>
        </p:txBody>
      </p:sp>
      <p:sp>
        <p:nvSpPr>
          <p:cNvPr id="2" name="Rectangle 3">
            <a:extLst>
              <a:ext uri="{FF2B5EF4-FFF2-40B4-BE49-F238E27FC236}">
                <a16:creationId xmlns:a16="http://schemas.microsoft.com/office/drawing/2014/main" id="{B3629BCB-BD81-4977-8B26-B69D6F7AAE3E}"/>
              </a:ext>
            </a:extLst>
          </p:cNvPr>
          <p:cNvSpPr txBox="1">
            <a:spLocks noChangeArrowheads="1"/>
          </p:cNvSpPr>
          <p:nvPr/>
        </p:nvSpPr>
        <p:spPr>
          <a:xfrm>
            <a:off x="1043049" y="4926015"/>
            <a:ext cx="8229600" cy="193198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en-US" sz="2400" dirty="0">
                <a:ea typeface="ＭＳ 明朝" panose="02020609040205080304" pitchFamily="49" charset="-128"/>
              </a:rPr>
              <a:t>Note: After going through the details of the proof for part (</a:t>
            </a:r>
            <a:r>
              <a:rPr lang="en-US" altLang="en-US" sz="2400" dirty="0" err="1">
                <a:ea typeface="ＭＳ 明朝" panose="02020609040205080304" pitchFamily="49" charset="-128"/>
              </a:rPr>
              <a:t>i</a:t>
            </a:r>
            <a:r>
              <a:rPr lang="en-US" altLang="en-US" sz="2400" dirty="0">
                <a:ea typeface="ＭＳ 明朝" panose="02020609040205080304" pitchFamily="49" charset="-128"/>
              </a:rPr>
              <a:t>) of this lemma, for the remaining theorems, lemma, etc., we shall focus on the application. </a:t>
            </a:r>
            <a:endParaRPr lang="en-GB"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0323">
                                            <p:txEl>
                                              <p:pRg st="1" end="1"/>
                                            </p:txEl>
                                          </p:spTgt>
                                        </p:tgtEl>
                                        <p:attrNameLst>
                                          <p:attrName>style.visibility</p:attrName>
                                        </p:attrNameLst>
                                      </p:cBhvr>
                                      <p:to>
                                        <p:strVal val="visible"/>
                                      </p:to>
                                    </p:set>
                                    <p:animEffect transition="in" filter="box(in)">
                                      <p:cBhvr>
                                        <p:cTn id="7" dur="500"/>
                                        <p:tgtEl>
                                          <p:spTgt spid="4403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0323">
                                            <p:txEl>
                                              <p:pRg st="2" end="2"/>
                                            </p:txEl>
                                          </p:spTgt>
                                        </p:tgtEl>
                                        <p:attrNameLst>
                                          <p:attrName>style.visibility</p:attrName>
                                        </p:attrNameLst>
                                      </p:cBhvr>
                                      <p:to>
                                        <p:strVal val="visible"/>
                                      </p:to>
                                    </p:set>
                                    <p:animEffect transition="in" filter="box(in)">
                                      <p:cBhvr>
                                        <p:cTn id="12" dur="500"/>
                                        <p:tgtEl>
                                          <p:spTgt spid="440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0323">
                                            <p:txEl>
                                              <p:pRg st="3" end="3"/>
                                            </p:txEl>
                                          </p:spTgt>
                                        </p:tgtEl>
                                        <p:attrNameLst>
                                          <p:attrName>style.visibility</p:attrName>
                                        </p:attrNameLst>
                                      </p:cBhvr>
                                      <p:to>
                                        <p:strVal val="visible"/>
                                      </p:to>
                                    </p:set>
                                    <p:animEffect transition="in" filter="box(in)">
                                      <p:cBhvr>
                                        <p:cTn id="17" dur="500"/>
                                        <p:tgtEl>
                                          <p:spTgt spid="4403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0323">
                                            <p:txEl>
                                              <p:pRg st="4" end="4"/>
                                            </p:txEl>
                                          </p:spTgt>
                                        </p:tgtEl>
                                        <p:attrNameLst>
                                          <p:attrName>style.visibility</p:attrName>
                                        </p:attrNameLst>
                                      </p:cBhvr>
                                      <p:to>
                                        <p:strVal val="visible"/>
                                      </p:to>
                                    </p:set>
                                    <p:animEffect transition="in" filter="box(in)">
                                      <p:cBhvr>
                                        <p:cTn id="22" dur="500"/>
                                        <p:tgtEl>
                                          <p:spTgt spid="4403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0323">
                                            <p:txEl>
                                              <p:pRg st="6" end="6"/>
                                            </p:txEl>
                                          </p:spTgt>
                                        </p:tgtEl>
                                        <p:attrNameLst>
                                          <p:attrName>style.visibility</p:attrName>
                                        </p:attrNameLst>
                                      </p:cBhvr>
                                      <p:to>
                                        <p:strVal val="visible"/>
                                      </p:to>
                                    </p:set>
                                    <p:animEffect transition="in" filter="box(in)">
                                      <p:cBhvr>
                                        <p:cTn id="27" dur="500"/>
                                        <p:tgtEl>
                                          <p:spTgt spid="4403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40323">
                                            <p:txEl>
                                              <p:pRg st="7" end="7"/>
                                            </p:txEl>
                                          </p:spTgt>
                                        </p:tgtEl>
                                        <p:attrNameLst>
                                          <p:attrName>style.visibility</p:attrName>
                                        </p:attrNameLst>
                                      </p:cBhvr>
                                      <p:to>
                                        <p:strVal val="visible"/>
                                      </p:to>
                                    </p:set>
                                    <p:animEffect transition="in" filter="box(in)">
                                      <p:cBhvr>
                                        <p:cTn id="32" dur="500"/>
                                        <p:tgtEl>
                                          <p:spTgt spid="44032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40323">
                                            <p:txEl>
                                              <p:pRg st="8" end="8"/>
                                            </p:txEl>
                                          </p:spTgt>
                                        </p:tgtEl>
                                        <p:attrNameLst>
                                          <p:attrName>style.visibility</p:attrName>
                                        </p:attrNameLst>
                                      </p:cBhvr>
                                      <p:to>
                                        <p:strVal val="visible"/>
                                      </p:to>
                                    </p:set>
                                    <p:animEffect transition="in" filter="box(in)">
                                      <p:cBhvr>
                                        <p:cTn id="37" dur="500"/>
                                        <p:tgtEl>
                                          <p:spTgt spid="440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548ABD88-94DF-4B5F-80C7-E8DC4EFE9B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121F66C-7601-4DB1-AD90-2B5560136818}" type="slidenum">
              <a:rPr lang="en-GB" altLang="en-US" sz="1400">
                <a:latin typeface="Arial" panose="020B0604020202020204" pitchFamily="34" charset="0"/>
                <a:cs typeface="Arial" panose="020B0604020202020204" pitchFamily="34" charset="0"/>
              </a:rPr>
              <a:pPr>
                <a:spcBef>
                  <a:spcPct val="0"/>
                </a:spcBef>
                <a:buFontTx/>
                <a:buNone/>
              </a:pPr>
              <a:t>8</a:t>
            </a:fld>
            <a:endParaRPr lang="en-GB" altLang="en-US" sz="1400">
              <a:latin typeface="Arial" panose="020B0604020202020204" pitchFamily="34" charset="0"/>
              <a:cs typeface="Arial" panose="020B0604020202020204" pitchFamily="34" charset="0"/>
            </a:endParaRPr>
          </a:p>
        </p:txBody>
      </p:sp>
      <p:sp>
        <p:nvSpPr>
          <p:cNvPr id="16387" name="Rectangle 2">
            <a:extLst>
              <a:ext uri="{FF2B5EF4-FFF2-40B4-BE49-F238E27FC236}">
                <a16:creationId xmlns:a16="http://schemas.microsoft.com/office/drawing/2014/main" id="{572F5E44-F221-42FF-8418-C78BFE937595}"/>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Lemma 1: Proof</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441347" name="Rectangle 3">
            <a:extLst>
              <a:ext uri="{FF2B5EF4-FFF2-40B4-BE49-F238E27FC236}">
                <a16:creationId xmlns:a16="http://schemas.microsoft.com/office/drawing/2014/main" id="{E2638164-15D9-4D17-95D5-03495A7243D1}"/>
              </a:ext>
            </a:extLst>
          </p:cNvPr>
          <p:cNvSpPr>
            <a:spLocks noGrp="1" noChangeArrowheads="1"/>
          </p:cNvSpPr>
          <p:nvPr>
            <p:ph type="body" idx="1"/>
          </p:nvPr>
        </p:nvSpPr>
        <p:spPr>
          <a:xfrm>
            <a:off x="1981200" y="1771651"/>
            <a:ext cx="8229600" cy="4530725"/>
          </a:xfrm>
          <a:noFill/>
        </p:spPr>
        <p:txBody>
          <a:bodyPr>
            <a:normAutofit lnSpcReduction="10000"/>
          </a:bodyPr>
          <a:lstStyle/>
          <a:p>
            <a:pPr marL="0" indent="0">
              <a:lnSpc>
                <a:spcPct val="80000"/>
              </a:lnSpc>
              <a:buNone/>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We know that</a:t>
            </a:r>
            <a:endParaRPr lang="en-US" altLang="en-US" sz="2400" i="1" dirty="0">
              <a:sym typeface="Symbol" panose="05050102010706020507" pitchFamily="18" charset="2"/>
            </a:endParaRPr>
          </a:p>
          <a:p>
            <a:pPr marL="0" indent="0">
              <a:lnSpc>
                <a:spcPct val="80000"/>
              </a:lnSpc>
              <a:buNone/>
            </a:pPr>
            <a:r>
              <a:rPr lang="en-US" altLang="en-US" sz="2400" i="1" dirty="0">
                <a:sym typeface="Symbol" panose="05050102010706020507" pitchFamily="18" charset="2"/>
              </a:rPr>
              <a:t>		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(mod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a:t>
            </a:r>
          </a:p>
          <a:p>
            <a:pPr marL="0" indent="0">
              <a:lnSpc>
                <a:spcPct val="80000"/>
              </a:lnSpc>
              <a:buNone/>
            </a:pPr>
            <a:r>
              <a:rPr lang="en-US" altLang="en-US" sz="2400" dirty="0">
                <a:sym typeface="Symbol" panose="05050102010706020507" pitchFamily="18" charset="2"/>
              </a:rPr>
              <a:t>					</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zh-CN" sz="2400" dirty="0">
                <a:ea typeface="SimSun" panose="02010600030101010101" pitchFamily="2" charset="-122"/>
                <a:sym typeface="Symbol" panose="05050102010706020507" pitchFamily="18" charset="2"/>
              </a:rPr>
              <a:t>ℤ, </a:t>
            </a:r>
            <a:r>
              <a:rPr lang="en-US" altLang="zh-CN" sz="2400" i="1" dirty="0">
                <a:ea typeface="SimSun" panose="02010600030101010101" pitchFamily="2" charset="-122"/>
                <a:sym typeface="Symbol" panose="05050102010706020507" pitchFamily="18" charset="2"/>
              </a:rPr>
              <a:t>a</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a:t>
            </a:r>
            <a:r>
              <a:rPr lang="en-US" altLang="zh-CN" sz="2400" dirty="0">
                <a:ea typeface="SimSun" panose="02010600030101010101" pitchFamily="2" charset="-122"/>
                <a:sym typeface="Symbol" panose="05050102010706020507" pitchFamily="18" charset="2"/>
              </a:rPr>
              <a:t>= </a:t>
            </a:r>
            <a:r>
              <a:rPr lang="en-US" altLang="zh-CN" sz="2400" i="1" dirty="0" err="1">
                <a:ea typeface="SimSun" panose="02010600030101010101" pitchFamily="2" charset="-122"/>
                <a:sym typeface="Symbol" panose="05050102010706020507" pitchFamily="18" charset="2"/>
              </a:rPr>
              <a:t>nk</a:t>
            </a:r>
            <a:r>
              <a:rPr lang="en-US" altLang="zh-CN" sz="2400" i="1" dirty="0">
                <a:ea typeface="SimSun" panose="02010600030101010101" pitchFamily="2" charset="-122"/>
                <a:sym typeface="Symbol" panose="05050102010706020507" pitchFamily="18" charset="2"/>
              </a:rPr>
              <a:t>	</a:t>
            </a:r>
            <a:r>
              <a:rPr lang="en-US" altLang="zh-CN" sz="2400" dirty="0">
                <a:ea typeface="SimSun" panose="02010600030101010101" pitchFamily="2" charset="-122"/>
                <a:sym typeface="Symbol" panose="05050102010706020507" pitchFamily="18" charset="2"/>
              </a:rPr>
              <a:t>(1)</a:t>
            </a:r>
            <a:endParaRPr lang="en-US" altLang="zh-CN" sz="2400" i="1" dirty="0">
              <a:ea typeface="SimSun" panose="02010600030101010101" pitchFamily="2" charset="-122"/>
              <a:sym typeface="Symbol" panose="05050102010706020507" pitchFamily="18" charset="2"/>
            </a:endParaRPr>
          </a:p>
          <a:p>
            <a:pPr marL="0" indent="0">
              <a:lnSpc>
                <a:spcPct val="80000"/>
              </a:lnSpc>
              <a:buNone/>
            </a:pPr>
            <a:r>
              <a:rPr lang="en-US" altLang="zh-CN" sz="2400" i="1" dirty="0">
                <a:ea typeface="SimSun" panose="02010600030101010101" pitchFamily="2" charset="-122"/>
                <a:sym typeface="Symbol" panose="05050102010706020507" pitchFamily="18" charset="2"/>
              </a:rPr>
              <a:t>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d</a:t>
            </a:r>
            <a:r>
              <a:rPr lang="en-US" altLang="zh-CN" sz="2400" dirty="0">
                <a:ea typeface="SimSun" panose="02010600030101010101" pitchFamily="2" charset="-122"/>
                <a:sym typeface="Symbol" panose="05050102010706020507" pitchFamily="18" charset="2"/>
              </a:rPr>
              <a:t>)	</a:t>
            </a:r>
          </a:p>
          <a:p>
            <a:pPr marL="0" indent="0">
              <a:lnSpc>
                <a:spcPct val="80000"/>
              </a:lnSpc>
              <a:buNone/>
            </a:pP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q</a:t>
            </a:r>
            <a:r>
              <a:rPr lang="en-US" altLang="zh-CN" sz="2400" dirty="0">
                <a:ea typeface="SimSun" panose="02010600030101010101" pitchFamily="2" charset="-122"/>
                <a:sym typeface="Symbol" panose="05050102010706020507" pitchFamily="18" charset="2"/>
              </a:rPr>
              <a:t>  ℤ, </a:t>
            </a:r>
            <a:r>
              <a:rPr lang="en-US" altLang="zh-CN" sz="2400" i="1" dirty="0">
                <a:ea typeface="SimSun" panose="02010600030101010101" pitchFamily="2" charset="-122"/>
                <a:sym typeface="Symbol" panose="05050102010706020507" pitchFamily="18" charset="2"/>
              </a:rPr>
              <a:t>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d </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nq	</a:t>
            </a:r>
            <a:r>
              <a:rPr lang="en-US" altLang="zh-CN" sz="2400" dirty="0">
                <a:ea typeface="SimSun" panose="02010600030101010101" pitchFamily="2" charset="-122"/>
                <a:sym typeface="Symbol" panose="05050102010706020507" pitchFamily="18" charset="2"/>
              </a:rPr>
              <a:t>(2)</a:t>
            </a:r>
          </a:p>
          <a:p>
            <a:pPr marL="0" indent="0">
              <a:lnSpc>
                <a:spcPct val="80000"/>
              </a:lnSpc>
              <a:buNone/>
            </a:pPr>
            <a:r>
              <a:rPr lang="en-US" altLang="zh-CN" sz="2400" dirty="0">
                <a:ea typeface="SimSun" panose="02010600030101010101" pitchFamily="2" charset="-122"/>
                <a:sym typeface="Symbol" panose="05050102010706020507" pitchFamily="18" charset="2"/>
              </a:rPr>
              <a:t>	We must prove that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 that is, </a:t>
            </a:r>
          </a:p>
          <a:p>
            <a:pPr marL="0" indent="0">
              <a:lnSpc>
                <a:spcPct val="80000"/>
              </a:lnSpc>
              <a:buNone/>
            </a:pPr>
            <a:r>
              <a:rPr lang="en-US" altLang="zh-CN" sz="2400" i="1" dirty="0">
                <a:ea typeface="SimSun" panose="02010600030101010101" pitchFamily="2" charset="-122"/>
                <a:sym typeface="Symbol" panose="05050102010706020507" pitchFamily="18" charset="2"/>
              </a:rPr>
              <a:t>			n</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a:t>
            </a:r>
          </a:p>
          <a:p>
            <a:pPr marL="0" indent="0">
              <a:lnSpc>
                <a:spcPct val="80000"/>
              </a:lnSpc>
              <a:buNone/>
            </a:pPr>
            <a:r>
              <a:rPr lang="en-US" altLang="zh-CN" sz="2400" dirty="0">
                <a:ea typeface="SimSun" panose="02010600030101010101" pitchFamily="2" charset="-122"/>
                <a:sym typeface="Symbol" panose="05050102010706020507" pitchFamily="18" charset="2"/>
              </a:rPr>
              <a:t>	To do this, we must find </a:t>
            </a:r>
            <a:r>
              <a:rPr lang="en-US" altLang="zh-CN" sz="2400" i="1" dirty="0">
                <a:ea typeface="SimSun" panose="02010600030101010101" pitchFamily="2" charset="-122"/>
                <a:sym typeface="Symbol" panose="05050102010706020507" pitchFamily="18" charset="2"/>
              </a:rPr>
              <a:t>l</a:t>
            </a:r>
            <a:r>
              <a:rPr lang="en-US" altLang="zh-CN" sz="2400" dirty="0">
                <a:ea typeface="SimSun" panose="02010600030101010101" pitchFamily="2" charset="-122"/>
                <a:sym typeface="Symbol" panose="05050102010706020507" pitchFamily="18" charset="2"/>
              </a:rPr>
              <a:t> such that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ln</a:t>
            </a:r>
            <a:r>
              <a:rPr lang="en-US" altLang="zh-CN" sz="2400" dirty="0">
                <a:ea typeface="SimSun" panose="02010600030101010101" pitchFamily="2" charset="-122"/>
                <a:sym typeface="Symbol" panose="05050102010706020507" pitchFamily="18" charset="2"/>
              </a:rPr>
              <a:t>.</a:t>
            </a:r>
          </a:p>
          <a:p>
            <a:pPr marL="0" indent="0">
              <a:lnSpc>
                <a:spcPct val="80000"/>
              </a:lnSpc>
              <a:buNone/>
            </a:pPr>
            <a:r>
              <a:rPr lang="en-US" altLang="zh-CN" sz="2400" dirty="0">
                <a:ea typeface="SimSun" panose="02010600030101010101" pitchFamily="2" charset="-122"/>
                <a:sym typeface="Symbol" panose="05050102010706020507" pitchFamily="18" charset="2"/>
              </a:rPr>
              <a:t>	Adding equations (1) and (2), we have</a:t>
            </a:r>
            <a:endParaRPr lang="en-US" altLang="zh-CN" sz="2400" i="1" dirty="0">
              <a:ea typeface="SimSun" panose="02010600030101010101" pitchFamily="2" charset="-122"/>
              <a:sym typeface="Symbol" panose="05050102010706020507" pitchFamily="18" charset="2"/>
            </a:endParaRPr>
          </a:p>
          <a:p>
            <a:pPr marL="0" indent="0">
              <a:lnSpc>
                <a:spcPct val="80000"/>
              </a:lnSpc>
              <a:buNone/>
            </a:pPr>
            <a:r>
              <a:rPr lang="en-US" altLang="zh-CN" sz="2400" i="1" dirty="0">
                <a:ea typeface="SimSun" panose="02010600030101010101" pitchFamily="2" charset="-122"/>
                <a:sym typeface="Symbol" panose="05050102010706020507" pitchFamily="18" charset="2"/>
              </a:rPr>
              <a:t>			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 </a:t>
            </a:r>
            <a:r>
              <a:rPr lang="en-US" altLang="zh-CN" sz="2400" i="1" dirty="0" err="1">
                <a:ea typeface="SimSun" panose="02010600030101010101" pitchFamily="2" charset="-122"/>
                <a:sym typeface="Symbol" panose="05050102010706020507" pitchFamily="18" charset="2"/>
              </a:rPr>
              <a:t>nk</a:t>
            </a:r>
            <a:r>
              <a:rPr lang="en-US" altLang="zh-CN" sz="2400" i="1" dirty="0">
                <a:ea typeface="SimSun" panose="02010600030101010101" pitchFamily="2" charset="-122"/>
                <a:sym typeface="Symbol" panose="05050102010706020507" pitchFamily="18" charset="2"/>
              </a:rPr>
              <a:t> + nq		</a:t>
            </a:r>
          </a:p>
          <a:p>
            <a:pPr marL="0" indent="0">
              <a:lnSpc>
                <a:spcPct val="80000"/>
              </a:lnSpc>
              <a:buNone/>
            </a:pP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r>
              <a:rPr lang="en-US" altLang="zh-CN" sz="2400" i="1" dirty="0">
                <a:ea typeface="SimSun" panose="02010600030101010101" pitchFamily="2" charset="-122"/>
                <a:sym typeface="Symbol" panose="05050102010706020507" pitchFamily="18" charset="2"/>
              </a:rPr>
              <a:t>k + q</a:t>
            </a:r>
            <a:r>
              <a:rPr lang="en-US" altLang="zh-CN" sz="2400" dirty="0">
                <a:ea typeface="SimSun" panose="02010600030101010101" pitchFamily="2" charset="-122"/>
                <a:sym typeface="Symbol" panose="05050102010706020507" pitchFamily="18" charset="2"/>
              </a:rPr>
              <a:t>).</a:t>
            </a:r>
          </a:p>
          <a:p>
            <a:pPr marL="0" indent="0">
              <a:lnSpc>
                <a:spcPct val="80000"/>
              </a:lnSpc>
              <a:buNone/>
            </a:pPr>
            <a:r>
              <a:rPr lang="en-US" altLang="zh-CN" sz="2400" dirty="0">
                <a:ea typeface="SimSun" panose="02010600030101010101" pitchFamily="2" charset="-122"/>
                <a:sym typeface="Symbol" panose="05050102010706020507" pitchFamily="18" charset="2"/>
              </a:rPr>
              <a:t>By letting </a:t>
            </a:r>
            <a:r>
              <a:rPr lang="en-US" altLang="zh-CN" sz="2400" i="1" dirty="0">
                <a:ea typeface="SimSun" panose="02010600030101010101" pitchFamily="2" charset="-122"/>
                <a:sym typeface="Symbol" panose="05050102010706020507" pitchFamily="18" charset="2"/>
              </a:rPr>
              <a:t>l</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k +</a:t>
            </a:r>
            <a:r>
              <a:rPr lang="en-US" altLang="zh-CN" sz="2400" dirty="0">
                <a:ea typeface="SimSun" panose="02010600030101010101" pitchFamily="2" charset="-122"/>
                <a:sym typeface="Symbol" panose="05050102010706020507" pitchFamily="18" charset="2"/>
              </a:rPr>
              <a:t> </a:t>
            </a:r>
            <a:r>
              <a:rPr lang="en-US" altLang="zh-CN" sz="2400" i="1" dirty="0">
                <a:ea typeface="SimSun" panose="02010600030101010101" pitchFamily="2" charset="-122"/>
                <a:sym typeface="Symbol" panose="05050102010706020507" pitchFamily="18" charset="2"/>
              </a:rPr>
              <a:t>q </a:t>
            </a:r>
            <a:r>
              <a:rPr lang="en-US" altLang="zh-CN" sz="2400" dirty="0">
                <a:ea typeface="SimSun" panose="02010600030101010101" pitchFamily="2" charset="-122"/>
                <a:sym typeface="Symbol" panose="05050102010706020507" pitchFamily="18" charset="2"/>
              </a:rPr>
              <a:t> ℤ, we have (</a:t>
            </a:r>
            <a:r>
              <a:rPr lang="en-US" altLang="zh-CN" sz="2400" i="1" dirty="0">
                <a:ea typeface="SimSun" panose="02010600030101010101" pitchFamily="2" charset="-122"/>
                <a:sym typeface="Symbol" panose="05050102010706020507" pitchFamily="18" charset="2"/>
              </a:rPr>
              <a:t>a + 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 + 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endParaRPr lang="en-GB"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1347">
                                            <p:txEl>
                                              <p:pRg st="1" end="1"/>
                                            </p:txEl>
                                          </p:spTgt>
                                        </p:tgtEl>
                                        <p:attrNameLst>
                                          <p:attrName>style.visibility</p:attrName>
                                        </p:attrNameLst>
                                      </p:cBhvr>
                                      <p:to>
                                        <p:strVal val="visible"/>
                                      </p:to>
                                    </p:set>
                                    <p:animEffect transition="in" filter="box(in)">
                                      <p:cBhvr>
                                        <p:cTn id="7" dur="500"/>
                                        <p:tgtEl>
                                          <p:spTgt spid="441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1347">
                                            <p:txEl>
                                              <p:pRg st="2" end="2"/>
                                            </p:txEl>
                                          </p:spTgt>
                                        </p:tgtEl>
                                        <p:attrNameLst>
                                          <p:attrName>style.visibility</p:attrName>
                                        </p:attrNameLst>
                                      </p:cBhvr>
                                      <p:to>
                                        <p:strVal val="visible"/>
                                      </p:to>
                                    </p:set>
                                    <p:animEffect transition="in" filter="box(in)">
                                      <p:cBhvr>
                                        <p:cTn id="12" dur="500"/>
                                        <p:tgtEl>
                                          <p:spTgt spid="441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1347">
                                            <p:txEl>
                                              <p:pRg st="3" end="3"/>
                                            </p:txEl>
                                          </p:spTgt>
                                        </p:tgtEl>
                                        <p:attrNameLst>
                                          <p:attrName>style.visibility</p:attrName>
                                        </p:attrNameLst>
                                      </p:cBhvr>
                                      <p:to>
                                        <p:strVal val="visible"/>
                                      </p:to>
                                    </p:set>
                                    <p:animEffect transition="in" filter="box(in)">
                                      <p:cBhvr>
                                        <p:cTn id="17" dur="500"/>
                                        <p:tgtEl>
                                          <p:spTgt spid="4413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1347">
                                            <p:txEl>
                                              <p:pRg st="4" end="4"/>
                                            </p:txEl>
                                          </p:spTgt>
                                        </p:tgtEl>
                                        <p:attrNameLst>
                                          <p:attrName>style.visibility</p:attrName>
                                        </p:attrNameLst>
                                      </p:cBhvr>
                                      <p:to>
                                        <p:strVal val="visible"/>
                                      </p:to>
                                    </p:set>
                                    <p:animEffect transition="in" filter="box(in)">
                                      <p:cBhvr>
                                        <p:cTn id="22" dur="500"/>
                                        <p:tgtEl>
                                          <p:spTgt spid="4413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1347">
                                            <p:txEl>
                                              <p:pRg st="5" end="5"/>
                                            </p:txEl>
                                          </p:spTgt>
                                        </p:tgtEl>
                                        <p:attrNameLst>
                                          <p:attrName>style.visibility</p:attrName>
                                        </p:attrNameLst>
                                      </p:cBhvr>
                                      <p:to>
                                        <p:strVal val="visible"/>
                                      </p:to>
                                    </p:set>
                                    <p:animEffect transition="in" filter="box(in)">
                                      <p:cBhvr>
                                        <p:cTn id="27" dur="500"/>
                                        <p:tgtEl>
                                          <p:spTgt spid="4413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41347">
                                            <p:txEl>
                                              <p:pRg st="6" end="6"/>
                                            </p:txEl>
                                          </p:spTgt>
                                        </p:tgtEl>
                                        <p:attrNameLst>
                                          <p:attrName>style.visibility</p:attrName>
                                        </p:attrNameLst>
                                      </p:cBhvr>
                                      <p:to>
                                        <p:strVal val="visible"/>
                                      </p:to>
                                    </p:set>
                                    <p:animEffect transition="in" filter="box(in)">
                                      <p:cBhvr>
                                        <p:cTn id="32" dur="500"/>
                                        <p:tgtEl>
                                          <p:spTgt spid="4413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41347">
                                            <p:txEl>
                                              <p:pRg st="7" end="7"/>
                                            </p:txEl>
                                          </p:spTgt>
                                        </p:tgtEl>
                                        <p:attrNameLst>
                                          <p:attrName>style.visibility</p:attrName>
                                        </p:attrNameLst>
                                      </p:cBhvr>
                                      <p:to>
                                        <p:strVal val="visible"/>
                                      </p:to>
                                    </p:set>
                                    <p:animEffect transition="in" filter="box(in)">
                                      <p:cBhvr>
                                        <p:cTn id="37" dur="500"/>
                                        <p:tgtEl>
                                          <p:spTgt spid="4413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41347">
                                            <p:txEl>
                                              <p:pRg st="8" end="8"/>
                                            </p:txEl>
                                          </p:spTgt>
                                        </p:tgtEl>
                                        <p:attrNameLst>
                                          <p:attrName>style.visibility</p:attrName>
                                        </p:attrNameLst>
                                      </p:cBhvr>
                                      <p:to>
                                        <p:strVal val="visible"/>
                                      </p:to>
                                    </p:set>
                                    <p:animEffect transition="in" filter="box(in)">
                                      <p:cBhvr>
                                        <p:cTn id="42" dur="500"/>
                                        <p:tgtEl>
                                          <p:spTgt spid="44134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41347">
                                            <p:txEl>
                                              <p:pRg st="9" end="9"/>
                                            </p:txEl>
                                          </p:spTgt>
                                        </p:tgtEl>
                                        <p:attrNameLst>
                                          <p:attrName>style.visibility</p:attrName>
                                        </p:attrNameLst>
                                      </p:cBhvr>
                                      <p:to>
                                        <p:strVal val="visible"/>
                                      </p:to>
                                    </p:set>
                                    <p:animEffect transition="in" filter="box(in)">
                                      <p:cBhvr>
                                        <p:cTn id="47" dur="500"/>
                                        <p:tgtEl>
                                          <p:spTgt spid="44134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41347">
                                            <p:txEl>
                                              <p:pRg st="10" end="10"/>
                                            </p:txEl>
                                          </p:spTgt>
                                        </p:tgtEl>
                                        <p:attrNameLst>
                                          <p:attrName>style.visibility</p:attrName>
                                        </p:attrNameLst>
                                      </p:cBhvr>
                                      <p:to>
                                        <p:strVal val="visible"/>
                                      </p:to>
                                    </p:set>
                                    <p:animEffect transition="in" filter="box(in)">
                                      <p:cBhvr>
                                        <p:cTn id="52" dur="500"/>
                                        <p:tgtEl>
                                          <p:spTgt spid="441347">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41347">
                                            <p:txEl>
                                              <p:pRg st="11" end="11"/>
                                            </p:txEl>
                                          </p:spTgt>
                                        </p:tgtEl>
                                        <p:attrNameLst>
                                          <p:attrName>style.visibility</p:attrName>
                                        </p:attrNameLst>
                                      </p:cBhvr>
                                      <p:to>
                                        <p:strVal val="visible"/>
                                      </p:to>
                                    </p:set>
                                    <p:animEffect transition="in" filter="box(in)">
                                      <p:cBhvr>
                                        <p:cTn id="57" dur="500"/>
                                        <p:tgtEl>
                                          <p:spTgt spid="4413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CC381343-2367-410A-907B-C16CDE91DE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5B6690-F29C-407E-A1E0-B437C4719D9F}" type="slidenum">
              <a:rPr lang="en-GB" altLang="en-US" sz="1400">
                <a:latin typeface="Arial" panose="020B0604020202020204" pitchFamily="34" charset="0"/>
                <a:cs typeface="Arial" panose="020B0604020202020204" pitchFamily="34" charset="0"/>
              </a:rPr>
              <a:pPr>
                <a:spcBef>
                  <a:spcPct val="0"/>
                </a:spcBef>
                <a:buFontTx/>
                <a:buNone/>
              </a:pPr>
              <a:t>9</a:t>
            </a:fld>
            <a:endParaRPr lang="en-GB" altLang="en-US" sz="1400">
              <a:latin typeface="Arial" panose="020B0604020202020204" pitchFamily="34" charset="0"/>
              <a:cs typeface="Arial" panose="020B0604020202020204" pitchFamily="34" charset="0"/>
            </a:endParaRPr>
          </a:p>
        </p:txBody>
      </p:sp>
      <p:sp>
        <p:nvSpPr>
          <p:cNvPr id="17411" name="Rectangle 2">
            <a:extLst>
              <a:ext uri="{FF2B5EF4-FFF2-40B4-BE49-F238E27FC236}">
                <a16:creationId xmlns:a16="http://schemas.microsoft.com/office/drawing/2014/main" id="{11FE7E46-C3EC-46EC-8D41-A70BF4FCB617}"/>
              </a:ext>
            </a:extLst>
          </p:cNvPr>
          <p:cNvSpPr>
            <a:spLocks noGrp="1" noChangeArrowheads="1"/>
          </p:cNvSpPr>
          <p:nvPr>
            <p:ph type="title"/>
          </p:nvPr>
        </p:nvSpPr>
        <p:spPr>
          <a:xfrm>
            <a:off x="1981200" y="449263"/>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Lemma 1: Proof</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442371" name="Rectangle 3">
            <a:extLst>
              <a:ext uri="{FF2B5EF4-FFF2-40B4-BE49-F238E27FC236}">
                <a16:creationId xmlns:a16="http://schemas.microsoft.com/office/drawing/2014/main" id="{7C8CB6E9-FF68-4653-B4DC-737A371DB02C}"/>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Next we must prove that </a:t>
            </a:r>
            <a:r>
              <a:rPr lang="en-US" altLang="en-US" sz="2400" i="1" dirty="0">
                <a:sym typeface="Symbol" panose="05050102010706020507" pitchFamily="18" charset="2"/>
              </a:rPr>
              <a:t>ac</a:t>
            </a:r>
            <a:r>
              <a:rPr lang="en-US" altLang="en-US" sz="2400" dirty="0">
                <a:sym typeface="Symbol" panose="05050102010706020507" pitchFamily="18" charset="2"/>
              </a:rPr>
              <a:t>  </a:t>
            </a:r>
            <a:r>
              <a:rPr lang="en-US" altLang="en-US" sz="2400" i="1" dirty="0">
                <a:sym typeface="Symbol" panose="05050102010706020507" pitchFamily="18" charset="2"/>
              </a:rPr>
              <a:t>bd</a:t>
            </a:r>
            <a:r>
              <a:rPr lang="en-US" altLang="en-US" sz="2400" dirty="0">
                <a:sym typeface="Symbol" panose="05050102010706020507" pitchFamily="18" charset="2"/>
              </a:rPr>
              <a:t> (mod </a:t>
            </a:r>
            <a:r>
              <a:rPr lang="en-US" altLang="en-US" sz="2400" i="1" dirty="0">
                <a:sym typeface="Symbol" panose="05050102010706020507" pitchFamily="18" charset="2"/>
              </a:rPr>
              <a:t>n</a:t>
            </a:r>
            <a:r>
              <a:rPr lang="en-US" altLang="en-US" sz="2400" dirty="0">
                <a:sym typeface="Symbol" panose="05050102010706020507" pitchFamily="18" charset="2"/>
              </a:rPr>
              <a:t>), that is,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i="1" dirty="0">
                <a:sym typeface="Symbol" panose="05050102010706020507" pitchFamily="18" charset="2"/>
              </a:rPr>
              <a:t>ac </a:t>
            </a:r>
            <a:r>
              <a:rPr lang="en-US" altLang="en-US" sz="2400" dirty="0">
                <a:sym typeface="Symbol" panose="05050102010706020507" pitchFamily="18" charset="2"/>
              </a:rPr>
              <a:t>-</a:t>
            </a:r>
            <a:r>
              <a:rPr lang="en-US" altLang="en-US" sz="2400" i="1" dirty="0">
                <a:sym typeface="Symbol" panose="05050102010706020507" pitchFamily="18" charset="2"/>
              </a:rPr>
              <a:t> bd</a:t>
            </a:r>
            <a:r>
              <a:rPr lang="en-US" altLang="en-US" sz="2400" dirty="0">
                <a:sym typeface="Symbol" panose="05050102010706020507" pitchFamily="18" charset="2"/>
              </a:rPr>
              <a:t>). To do this, we must find </a:t>
            </a:r>
            <a:r>
              <a:rPr lang="en-US" altLang="en-US" sz="2400" i="1" dirty="0">
                <a:sym typeface="Symbol" panose="05050102010706020507" pitchFamily="18" charset="2"/>
              </a:rPr>
              <a:t>s</a:t>
            </a:r>
            <a:r>
              <a:rPr lang="en-US" altLang="en-US" sz="2400" dirty="0">
                <a:sym typeface="Symbol" panose="05050102010706020507" pitchFamily="18" charset="2"/>
              </a:rPr>
              <a:t> such that </a:t>
            </a:r>
            <a:r>
              <a:rPr lang="en-US" altLang="en-US" sz="2400" i="1" dirty="0">
                <a:sym typeface="Symbol" panose="05050102010706020507" pitchFamily="18" charset="2"/>
              </a:rPr>
              <a:t>ac </a:t>
            </a:r>
            <a:r>
              <a:rPr lang="en-US" altLang="en-US" sz="2400" dirty="0">
                <a:sym typeface="Symbol" panose="05050102010706020507" pitchFamily="18" charset="2"/>
              </a:rPr>
              <a:t>–</a:t>
            </a:r>
            <a:r>
              <a:rPr lang="en-US" altLang="en-US" sz="2400" i="1" dirty="0">
                <a:sym typeface="Symbol" panose="05050102010706020507" pitchFamily="18" charset="2"/>
              </a:rPr>
              <a:t> bd</a:t>
            </a:r>
            <a:r>
              <a:rPr lang="en-US" altLang="en-US" sz="2400" dirty="0">
                <a:sym typeface="Symbol" panose="05050102010706020507" pitchFamily="18" charset="2"/>
              </a:rPr>
              <a:t> = </a:t>
            </a:r>
            <a:r>
              <a:rPr lang="en-US" altLang="en-US" sz="2400" i="1" dirty="0" err="1">
                <a:sym typeface="Symbol" panose="05050102010706020507" pitchFamily="18" charset="2"/>
              </a:rPr>
              <a:t>sn</a:t>
            </a:r>
            <a:r>
              <a:rPr lang="en-US" altLang="en-US" sz="2400" dirty="0">
                <a:sym typeface="Symbol" panose="05050102010706020507" pitchFamily="18" charset="2"/>
              </a:rPr>
              <a:t>. Consider</a:t>
            </a:r>
          </a:p>
          <a:p>
            <a:pPr marL="0" indent="0">
              <a:buNone/>
            </a:pPr>
            <a:r>
              <a:rPr lang="en-US" altLang="en-US" sz="2400" dirty="0">
                <a:sym typeface="Symbol" panose="05050102010706020507" pitchFamily="18" charset="2"/>
              </a:rPr>
              <a:t>(1)  </a:t>
            </a:r>
            <a:r>
              <a:rPr lang="en-US" altLang="en-US" sz="2400" i="1" dirty="0">
                <a:sym typeface="Symbol" panose="05050102010706020507" pitchFamily="18" charset="2"/>
              </a:rPr>
              <a:t>c</a:t>
            </a:r>
            <a:r>
              <a:rPr lang="en-US" altLang="en-US" sz="2400" dirty="0">
                <a:sym typeface="Symbol" panose="05050102010706020507" pitchFamily="18" charset="2"/>
              </a:rPr>
              <a:t>:		</a:t>
            </a:r>
            <a:r>
              <a:rPr lang="en-US" altLang="en-US" sz="2400" i="1" dirty="0">
                <a:sym typeface="Symbol" panose="05050102010706020507" pitchFamily="18" charset="2"/>
              </a:rPr>
              <a:t>ac </a:t>
            </a:r>
            <a:r>
              <a:rPr lang="en-US" altLang="en-US" sz="2400" dirty="0">
                <a:sym typeface="Symbol" panose="05050102010706020507" pitchFamily="18" charset="2"/>
              </a:rPr>
              <a:t>–</a:t>
            </a:r>
            <a:r>
              <a:rPr lang="en-US" altLang="en-US" sz="2400" i="1" dirty="0">
                <a:sym typeface="Symbol" panose="05050102010706020507" pitchFamily="18" charset="2"/>
              </a:rPr>
              <a:t> </a:t>
            </a:r>
            <a:r>
              <a:rPr lang="en-US" altLang="en-US" sz="2400" i="1" dirty="0" err="1">
                <a:sym typeface="Symbol" panose="05050102010706020507" pitchFamily="18" charset="2"/>
              </a:rPr>
              <a:t>bc</a:t>
            </a:r>
            <a:r>
              <a:rPr lang="en-US" altLang="en-US" sz="2400" dirty="0">
                <a:sym typeface="Symbol" panose="05050102010706020507" pitchFamily="18" charset="2"/>
              </a:rPr>
              <a:t> = </a:t>
            </a:r>
            <a:r>
              <a:rPr lang="en-US" altLang="en-US" sz="2400" i="1" dirty="0" err="1">
                <a:sym typeface="Symbol" panose="05050102010706020507" pitchFamily="18" charset="2"/>
              </a:rPr>
              <a:t>nkc</a:t>
            </a:r>
            <a:r>
              <a:rPr lang="en-US" altLang="en-US" sz="2400" i="1" dirty="0">
                <a:sym typeface="Symbol" panose="05050102010706020507" pitchFamily="18" charset="2"/>
              </a:rPr>
              <a:t>					</a:t>
            </a:r>
            <a:r>
              <a:rPr lang="en-US" altLang="en-US" sz="2400" dirty="0">
                <a:sym typeface="Symbol" panose="05050102010706020507" pitchFamily="18" charset="2"/>
              </a:rPr>
              <a:t>(3)</a:t>
            </a:r>
          </a:p>
          <a:p>
            <a:pPr marL="0" indent="0">
              <a:buNone/>
            </a:pPr>
            <a:r>
              <a:rPr lang="en-US" altLang="en-US" sz="2400" dirty="0">
                <a:sym typeface="Symbol" panose="05050102010706020507" pitchFamily="18" charset="2"/>
              </a:rPr>
              <a:t>(2)  </a:t>
            </a:r>
            <a:r>
              <a:rPr lang="en-US" altLang="en-US" sz="2400" i="1" dirty="0">
                <a:sym typeface="Symbol" panose="05050102010706020507" pitchFamily="18" charset="2"/>
              </a:rPr>
              <a:t>b</a:t>
            </a:r>
            <a:r>
              <a:rPr lang="en-US" altLang="en-US" sz="2400" dirty="0">
                <a:sym typeface="Symbol" panose="05050102010706020507" pitchFamily="18" charset="2"/>
              </a:rPr>
              <a:t>:		</a:t>
            </a:r>
            <a:r>
              <a:rPr lang="en-US" altLang="en-US" sz="2400" i="1" dirty="0" err="1">
                <a:sym typeface="Symbol" panose="05050102010706020507" pitchFamily="18" charset="2"/>
              </a:rPr>
              <a:t>cb</a:t>
            </a:r>
            <a:r>
              <a:rPr lang="en-US" altLang="en-US" sz="2400" i="1" dirty="0">
                <a:sym typeface="Symbol" panose="05050102010706020507" pitchFamily="18" charset="2"/>
              </a:rPr>
              <a:t> </a:t>
            </a:r>
            <a:r>
              <a:rPr lang="en-US" altLang="en-US" sz="2400" dirty="0">
                <a:sym typeface="Symbol" panose="05050102010706020507" pitchFamily="18" charset="2"/>
              </a:rPr>
              <a:t>–</a:t>
            </a:r>
            <a:r>
              <a:rPr lang="en-US" altLang="en-US" sz="2400" i="1" dirty="0">
                <a:sym typeface="Symbol" panose="05050102010706020507" pitchFamily="18" charset="2"/>
              </a:rPr>
              <a:t> </a:t>
            </a:r>
            <a:r>
              <a:rPr lang="en-US" altLang="en-US" sz="2400" i="1" dirty="0" err="1">
                <a:sym typeface="Symbol" panose="05050102010706020507" pitchFamily="18" charset="2"/>
              </a:rPr>
              <a:t>db</a:t>
            </a:r>
            <a:r>
              <a:rPr lang="en-US" altLang="en-US" sz="2400" dirty="0">
                <a:sym typeface="Symbol" panose="05050102010706020507" pitchFamily="18" charset="2"/>
              </a:rPr>
              <a:t> = </a:t>
            </a:r>
            <a:r>
              <a:rPr lang="en-US" altLang="en-US" sz="2400" i="1" dirty="0" err="1">
                <a:sym typeface="Symbol" panose="05050102010706020507" pitchFamily="18" charset="2"/>
              </a:rPr>
              <a:t>nqb</a:t>
            </a:r>
            <a:r>
              <a:rPr lang="en-US" altLang="en-US" sz="2400" i="1" dirty="0">
                <a:sym typeface="Symbol" panose="05050102010706020507" pitchFamily="18" charset="2"/>
              </a:rPr>
              <a:t>					</a:t>
            </a:r>
            <a:r>
              <a:rPr lang="en-US" altLang="en-US" sz="2400" dirty="0">
                <a:sym typeface="Symbol" panose="05050102010706020507" pitchFamily="18" charset="2"/>
              </a:rPr>
              <a:t>(4)</a:t>
            </a:r>
          </a:p>
          <a:p>
            <a:pPr marL="0" indent="0">
              <a:buNone/>
            </a:pPr>
            <a:r>
              <a:rPr lang="en-US" altLang="en-US" sz="2400" dirty="0">
                <a:sym typeface="Symbol" panose="05050102010706020507" pitchFamily="18" charset="2"/>
              </a:rPr>
              <a:t>Adding equations (3) and (4), we have</a:t>
            </a:r>
            <a:endParaRPr lang="en-US" altLang="en-US" sz="2400" i="1" dirty="0">
              <a:sym typeface="Symbol" panose="05050102010706020507" pitchFamily="18" charset="2"/>
            </a:endParaRPr>
          </a:p>
          <a:p>
            <a:pPr marL="0" indent="0">
              <a:buNone/>
            </a:pPr>
            <a:r>
              <a:rPr lang="en-US" altLang="en-US" sz="2400" i="1" dirty="0">
                <a:sym typeface="Symbol" panose="05050102010706020507" pitchFamily="18" charset="2"/>
              </a:rPr>
              <a:t>		ac </a:t>
            </a:r>
            <a:r>
              <a:rPr lang="en-US" altLang="en-US" sz="2400" dirty="0">
                <a:sym typeface="Symbol" panose="05050102010706020507" pitchFamily="18" charset="2"/>
              </a:rPr>
              <a:t>–</a:t>
            </a:r>
            <a:r>
              <a:rPr lang="en-US" altLang="en-US" sz="2400" i="1" dirty="0">
                <a:sym typeface="Symbol" panose="05050102010706020507" pitchFamily="18" charset="2"/>
              </a:rPr>
              <a:t> </a:t>
            </a:r>
            <a:r>
              <a:rPr lang="en-US" altLang="en-US" sz="2400" i="1" dirty="0" err="1">
                <a:sym typeface="Symbol" panose="05050102010706020507" pitchFamily="18" charset="2"/>
              </a:rPr>
              <a:t>bc</a:t>
            </a:r>
            <a:r>
              <a:rPr lang="en-US" altLang="en-US" sz="2400" dirty="0">
                <a:sym typeface="Symbol" panose="05050102010706020507" pitchFamily="18" charset="2"/>
              </a:rPr>
              <a:t> + </a:t>
            </a:r>
            <a:r>
              <a:rPr lang="en-US" altLang="en-US" sz="2400" i="1" dirty="0" err="1">
                <a:sym typeface="Symbol" panose="05050102010706020507" pitchFamily="18" charset="2"/>
              </a:rPr>
              <a:t>cb</a:t>
            </a:r>
            <a:r>
              <a:rPr lang="en-US" altLang="en-US" sz="2400" i="1" dirty="0">
                <a:sym typeface="Symbol" panose="05050102010706020507" pitchFamily="18" charset="2"/>
              </a:rPr>
              <a:t> </a:t>
            </a:r>
            <a:r>
              <a:rPr lang="en-US" altLang="en-US" sz="2400" dirty="0">
                <a:sym typeface="Symbol" panose="05050102010706020507" pitchFamily="18" charset="2"/>
              </a:rPr>
              <a:t>–</a:t>
            </a:r>
            <a:r>
              <a:rPr lang="en-US" altLang="en-US" sz="2400" i="1" dirty="0">
                <a:sym typeface="Symbol" panose="05050102010706020507" pitchFamily="18" charset="2"/>
              </a:rPr>
              <a:t> </a:t>
            </a:r>
            <a:r>
              <a:rPr lang="en-US" altLang="en-US" sz="2400" i="1" dirty="0" err="1">
                <a:sym typeface="Symbol" panose="05050102010706020507" pitchFamily="18" charset="2"/>
              </a:rPr>
              <a:t>db</a:t>
            </a:r>
            <a:r>
              <a:rPr lang="en-US" altLang="en-US" sz="2400" dirty="0">
                <a:sym typeface="Symbol" panose="05050102010706020507" pitchFamily="18" charset="2"/>
              </a:rPr>
              <a:t> = </a:t>
            </a:r>
            <a:r>
              <a:rPr lang="en-US" altLang="en-US" sz="2400" i="1" dirty="0" err="1">
                <a:sym typeface="Symbol" panose="05050102010706020507" pitchFamily="18" charset="2"/>
              </a:rPr>
              <a:t>nkc</a:t>
            </a:r>
            <a:r>
              <a:rPr lang="en-US" altLang="en-US" sz="2400" i="1" dirty="0">
                <a:sym typeface="Symbol" panose="05050102010706020507" pitchFamily="18" charset="2"/>
              </a:rPr>
              <a:t> + </a:t>
            </a:r>
            <a:r>
              <a:rPr lang="en-US" altLang="en-US" sz="2400" i="1" dirty="0" err="1">
                <a:sym typeface="Symbol" panose="05050102010706020507" pitchFamily="18" charset="2"/>
              </a:rPr>
              <a:t>nqb</a:t>
            </a:r>
            <a:r>
              <a:rPr lang="en-US" altLang="en-US" sz="2400" i="1" dirty="0">
                <a:sym typeface="Symbol" panose="05050102010706020507" pitchFamily="18" charset="2"/>
              </a:rPr>
              <a:t>	</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ac  </a:t>
            </a:r>
            <a:r>
              <a:rPr lang="en-US" altLang="en-US" sz="2400" dirty="0">
                <a:sym typeface="Symbol" panose="05050102010706020507" pitchFamily="18" charset="2"/>
              </a:rPr>
              <a:t>–</a:t>
            </a:r>
            <a:r>
              <a:rPr lang="en-US" altLang="en-US" sz="2400" i="1" dirty="0">
                <a:sym typeface="Symbol" panose="05050102010706020507" pitchFamily="18" charset="2"/>
              </a:rPr>
              <a:t> </a:t>
            </a:r>
            <a:r>
              <a:rPr lang="en-US" altLang="en-US" sz="2400" i="1" dirty="0" err="1">
                <a:sym typeface="Symbol" panose="05050102010706020507" pitchFamily="18" charset="2"/>
              </a:rPr>
              <a:t>db</a:t>
            </a: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dirty="0">
                <a:sym typeface="Symbol" panose="05050102010706020507" pitchFamily="18" charset="2"/>
              </a:rPr>
              <a:t>(</a:t>
            </a:r>
            <a:r>
              <a:rPr lang="en-US" altLang="en-US" sz="2400" i="1" dirty="0">
                <a:sym typeface="Symbol" panose="05050102010706020507" pitchFamily="18" charset="2"/>
              </a:rPr>
              <a:t>kc + </a:t>
            </a:r>
            <a:r>
              <a:rPr lang="en-US" altLang="en-US" sz="2400" i="1" dirty="0" err="1">
                <a:sym typeface="Symbol" panose="05050102010706020507" pitchFamily="18" charset="2"/>
              </a:rPr>
              <a:t>qb</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By letting </a:t>
            </a:r>
            <a:r>
              <a:rPr lang="en-US" altLang="en-US" sz="2400" i="1" dirty="0">
                <a:sym typeface="Symbol" panose="05050102010706020507" pitchFamily="18" charset="2"/>
              </a:rPr>
              <a:t>s </a:t>
            </a:r>
            <a:r>
              <a:rPr lang="en-US" altLang="en-US" sz="2400" dirty="0">
                <a:sym typeface="Symbol" panose="05050102010706020507" pitchFamily="18" charset="2"/>
              </a:rPr>
              <a:t>= </a:t>
            </a:r>
            <a:r>
              <a:rPr lang="en-US" altLang="en-US" sz="2400" i="1" dirty="0">
                <a:sym typeface="Symbol" panose="05050102010706020507" pitchFamily="18" charset="2"/>
              </a:rPr>
              <a:t>kc + </a:t>
            </a:r>
            <a:r>
              <a:rPr lang="en-US" altLang="en-US" sz="2400" i="1" dirty="0" err="1">
                <a:sym typeface="Symbol" panose="05050102010706020507" pitchFamily="18" charset="2"/>
              </a:rPr>
              <a:t>qb</a:t>
            </a:r>
            <a:r>
              <a:rPr lang="en-US" altLang="en-US" sz="2400" i="1" dirty="0">
                <a:sym typeface="Symbol" panose="05050102010706020507" pitchFamily="18" charset="2"/>
              </a:rPr>
              <a:t> </a:t>
            </a:r>
            <a:r>
              <a:rPr lang="en-US" altLang="en-US" sz="2400" dirty="0">
                <a:sym typeface="Symbol" panose="05050102010706020507" pitchFamily="18" charset="2"/>
              </a:rPr>
              <a:t> </a:t>
            </a:r>
            <a:r>
              <a:rPr lang="en-US" altLang="zh-CN" sz="2400" dirty="0">
                <a:ea typeface="SimSun" panose="02010600030101010101" pitchFamily="2" charset="-122"/>
                <a:sym typeface="Symbol" panose="05050102010706020507" pitchFamily="18" charset="2"/>
              </a:rPr>
              <a:t>ℤ, we have,</a:t>
            </a:r>
          </a:p>
          <a:p>
            <a:pPr marL="0" indent="0">
              <a:buNone/>
            </a:pPr>
            <a:r>
              <a:rPr lang="en-US" altLang="en-US" sz="2400" i="1" dirty="0">
                <a:sym typeface="Symbol" panose="05050102010706020507" pitchFamily="18" charset="2"/>
              </a:rPr>
              <a:t>		ac </a:t>
            </a:r>
            <a:r>
              <a:rPr lang="en-US" altLang="en-US" sz="2400" dirty="0">
                <a:sym typeface="Symbol" panose="05050102010706020507" pitchFamily="18" charset="2"/>
              </a:rPr>
              <a:t>–</a:t>
            </a:r>
            <a:r>
              <a:rPr lang="en-US" altLang="en-US" sz="2400" i="1" dirty="0">
                <a:sym typeface="Symbol" panose="05050102010706020507" pitchFamily="18" charset="2"/>
              </a:rPr>
              <a:t> bd</a:t>
            </a:r>
            <a:r>
              <a:rPr lang="en-US" altLang="en-US" sz="2400" dirty="0">
                <a:sym typeface="Symbol" panose="05050102010706020507" pitchFamily="18" charset="2"/>
              </a:rPr>
              <a:t> = </a:t>
            </a:r>
            <a:r>
              <a:rPr lang="en-US" altLang="en-US" sz="2400" i="1" dirty="0" err="1">
                <a:sym typeface="Symbol" panose="05050102010706020507" pitchFamily="18" charset="2"/>
              </a:rPr>
              <a:t>sn</a:t>
            </a:r>
            <a:endParaRPr lang="en-US" altLang="zh-CN" sz="2400" dirty="0">
              <a:ea typeface="SimSun" panose="02010600030101010101" pitchFamily="2" charset="-122"/>
              <a:sym typeface="Symbol" panose="05050102010706020507" pitchFamily="18" charset="2"/>
            </a:endParaRPr>
          </a:p>
          <a:p>
            <a:pPr marL="0" indent="0">
              <a:buNone/>
            </a:pPr>
            <a:r>
              <a:rPr lang="en-US" altLang="zh-CN" sz="2400" dirty="0">
                <a:ea typeface="SimSun" panose="02010600030101010101" pitchFamily="2" charset="-122"/>
                <a:sym typeface="Symbol" panose="05050102010706020507" pitchFamily="18" charset="2"/>
              </a:rPr>
              <a:t> 	Therefore, 	</a:t>
            </a:r>
            <a:r>
              <a:rPr lang="en-US" altLang="zh-CN" sz="2400" i="1" dirty="0">
                <a:ea typeface="SimSun" panose="02010600030101010101" pitchFamily="2" charset="-122"/>
                <a:sym typeface="Symbol" panose="05050102010706020507" pitchFamily="18" charset="2"/>
              </a:rPr>
              <a:t>ac</a:t>
            </a:r>
            <a:r>
              <a:rPr lang="en-US" altLang="zh-CN" sz="2400" dirty="0">
                <a:ea typeface="SimSun" panose="02010600030101010101" pitchFamily="2" charset="-122"/>
                <a:sym typeface="Symbol" panose="05050102010706020507" pitchFamily="18" charset="2"/>
              </a:rPr>
              <a:t>  </a:t>
            </a:r>
            <a:r>
              <a:rPr lang="en-US" altLang="zh-CN" sz="2400" i="1" dirty="0">
                <a:ea typeface="SimSun" panose="02010600030101010101" pitchFamily="2" charset="-122"/>
                <a:sym typeface="Symbol" panose="05050102010706020507" pitchFamily="18" charset="2"/>
              </a:rPr>
              <a:t>bd</a:t>
            </a:r>
            <a:r>
              <a:rPr lang="en-US" altLang="zh-CN" sz="2400" dirty="0">
                <a:ea typeface="SimSun" panose="02010600030101010101" pitchFamily="2" charset="-122"/>
                <a:sym typeface="Symbol" panose="05050102010706020507" pitchFamily="18" charset="2"/>
              </a:rPr>
              <a:t> (mod </a:t>
            </a:r>
            <a:r>
              <a:rPr lang="en-US" altLang="zh-CN" sz="2400" i="1" dirty="0">
                <a:ea typeface="SimSun" panose="02010600030101010101" pitchFamily="2" charset="-122"/>
                <a:sym typeface="Symbol" panose="05050102010706020507" pitchFamily="18" charset="2"/>
              </a:rPr>
              <a:t>n</a:t>
            </a:r>
            <a:r>
              <a:rPr lang="en-US" altLang="zh-CN" sz="2400" dirty="0">
                <a:ea typeface="SimSun" panose="02010600030101010101" pitchFamily="2" charset="-122"/>
                <a:sym typeface="Symbol" panose="05050102010706020507" pitchFamily="18" charset="2"/>
              </a:rPr>
              <a:t>).</a:t>
            </a:r>
            <a:endParaRPr lang="en-GB"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animEffect transition="in" filter="box(in)">
                                      <p:cBhvr>
                                        <p:cTn id="7" dur="500"/>
                                        <p:tgtEl>
                                          <p:spTgt spid="442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2371">
                                            <p:txEl>
                                              <p:pRg st="2" end="2"/>
                                            </p:txEl>
                                          </p:spTgt>
                                        </p:tgtEl>
                                        <p:attrNameLst>
                                          <p:attrName>style.visibility</p:attrName>
                                        </p:attrNameLst>
                                      </p:cBhvr>
                                      <p:to>
                                        <p:strVal val="visible"/>
                                      </p:to>
                                    </p:set>
                                    <p:animEffect transition="in" filter="box(in)">
                                      <p:cBhvr>
                                        <p:cTn id="12" dur="500"/>
                                        <p:tgtEl>
                                          <p:spTgt spid="442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2371">
                                            <p:txEl>
                                              <p:pRg st="3" end="3"/>
                                            </p:txEl>
                                          </p:spTgt>
                                        </p:tgtEl>
                                        <p:attrNameLst>
                                          <p:attrName>style.visibility</p:attrName>
                                        </p:attrNameLst>
                                      </p:cBhvr>
                                      <p:to>
                                        <p:strVal val="visible"/>
                                      </p:to>
                                    </p:set>
                                    <p:animEffect transition="in" filter="box(in)">
                                      <p:cBhvr>
                                        <p:cTn id="17" dur="500"/>
                                        <p:tgtEl>
                                          <p:spTgt spid="4423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2371">
                                            <p:txEl>
                                              <p:pRg st="4" end="4"/>
                                            </p:txEl>
                                          </p:spTgt>
                                        </p:tgtEl>
                                        <p:attrNameLst>
                                          <p:attrName>style.visibility</p:attrName>
                                        </p:attrNameLst>
                                      </p:cBhvr>
                                      <p:to>
                                        <p:strVal val="visible"/>
                                      </p:to>
                                    </p:set>
                                    <p:animEffect transition="in" filter="box(in)">
                                      <p:cBhvr>
                                        <p:cTn id="22" dur="500"/>
                                        <p:tgtEl>
                                          <p:spTgt spid="4423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42371">
                                            <p:txEl>
                                              <p:pRg st="5" end="5"/>
                                            </p:txEl>
                                          </p:spTgt>
                                        </p:tgtEl>
                                        <p:attrNameLst>
                                          <p:attrName>style.visibility</p:attrName>
                                        </p:attrNameLst>
                                      </p:cBhvr>
                                      <p:to>
                                        <p:strVal val="visible"/>
                                      </p:to>
                                    </p:set>
                                    <p:animEffect transition="in" filter="box(in)">
                                      <p:cBhvr>
                                        <p:cTn id="27" dur="500"/>
                                        <p:tgtEl>
                                          <p:spTgt spid="4423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42371">
                                            <p:txEl>
                                              <p:pRg st="6" end="6"/>
                                            </p:txEl>
                                          </p:spTgt>
                                        </p:tgtEl>
                                        <p:attrNameLst>
                                          <p:attrName>style.visibility</p:attrName>
                                        </p:attrNameLst>
                                      </p:cBhvr>
                                      <p:to>
                                        <p:strVal val="visible"/>
                                      </p:to>
                                    </p:set>
                                    <p:animEffect transition="in" filter="box(in)">
                                      <p:cBhvr>
                                        <p:cTn id="32" dur="500"/>
                                        <p:tgtEl>
                                          <p:spTgt spid="4423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42371">
                                            <p:txEl>
                                              <p:pRg st="7" end="7"/>
                                            </p:txEl>
                                          </p:spTgt>
                                        </p:tgtEl>
                                        <p:attrNameLst>
                                          <p:attrName>style.visibility</p:attrName>
                                        </p:attrNameLst>
                                      </p:cBhvr>
                                      <p:to>
                                        <p:strVal val="visible"/>
                                      </p:to>
                                    </p:set>
                                    <p:animEffect transition="in" filter="box(in)">
                                      <p:cBhvr>
                                        <p:cTn id="37" dur="500"/>
                                        <p:tgtEl>
                                          <p:spTgt spid="4423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42371">
                                            <p:txEl>
                                              <p:pRg st="8" end="8"/>
                                            </p:txEl>
                                          </p:spTgt>
                                        </p:tgtEl>
                                        <p:attrNameLst>
                                          <p:attrName>style.visibility</p:attrName>
                                        </p:attrNameLst>
                                      </p:cBhvr>
                                      <p:to>
                                        <p:strVal val="visible"/>
                                      </p:to>
                                    </p:set>
                                    <p:animEffect transition="in" filter="box(in)">
                                      <p:cBhvr>
                                        <p:cTn id="42" dur="500"/>
                                        <p:tgtEl>
                                          <p:spTgt spid="442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4694</Words>
  <Application>Microsoft Office PowerPoint</Application>
  <PresentationFormat>Widescreen</PresentationFormat>
  <Paragraphs>553</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MS Mincho</vt:lpstr>
      <vt:lpstr>MS PMincho</vt:lpstr>
      <vt:lpstr>Nimbus Roman No9 L</vt:lpstr>
      <vt:lpstr>Arial</vt:lpstr>
      <vt:lpstr>Calibri</vt:lpstr>
      <vt:lpstr>Calibri Light</vt:lpstr>
      <vt:lpstr>Cambria Math</vt:lpstr>
      <vt:lpstr>Times New Roman</vt:lpstr>
      <vt:lpstr>1_Office Theme</vt:lpstr>
      <vt:lpstr>MATH221 Mathematics for Computer Science</vt:lpstr>
      <vt:lpstr>OBJECTIVES</vt:lpstr>
      <vt:lpstr>Introduction</vt:lpstr>
      <vt:lpstr>Congruence Modulo n</vt:lpstr>
      <vt:lpstr>Congruence Modulo n: Notes</vt:lpstr>
      <vt:lpstr>Exercise:</vt:lpstr>
      <vt:lpstr>Lemma 1</vt:lpstr>
      <vt:lpstr>Lemma 1: Proof</vt:lpstr>
      <vt:lpstr>Lemma 1: Proof</vt:lpstr>
      <vt:lpstr>Lemma 1: Proof</vt:lpstr>
      <vt:lpstr>Examples of (ii)</vt:lpstr>
      <vt:lpstr>Method for finding Modular Exponentiation with big Exponent</vt:lpstr>
      <vt:lpstr>Method for finding Modular Exponentiation with Big Exponent: Learning through Example 1</vt:lpstr>
      <vt:lpstr>Method for finding Modular Exponentiation with Big Exponent: Learning through Example 2</vt:lpstr>
      <vt:lpstr>Notes:</vt:lpstr>
      <vt:lpstr>Theorem - Existence of inverses Modulo n</vt:lpstr>
      <vt:lpstr>Exercise: Finding Inverse</vt:lpstr>
      <vt:lpstr>Exercise: Finding Inverse</vt:lpstr>
      <vt:lpstr>Lemma 2</vt:lpstr>
      <vt:lpstr>Congruence Modulo Relation:  An Equivalence Relation</vt:lpstr>
      <vt:lpstr>Congruence Class</vt:lpstr>
      <vt:lpstr>Exercise:</vt:lpstr>
      <vt:lpstr>Exercises:</vt:lpstr>
      <vt:lpstr>Lemma 3.</vt:lpstr>
      <vt:lpstr>The Set of Congruence Classes </vt:lpstr>
      <vt:lpstr>Exercise:</vt:lpstr>
      <vt:lpstr>Exercise:</vt:lpstr>
      <vt:lpstr>The Set of Congruence Classes: Note </vt:lpstr>
      <vt:lpstr>Aside:</vt:lpstr>
      <vt:lpstr>Aside:</vt:lpstr>
      <vt:lpstr>Addition and Multiplication on Congruence Class</vt:lpstr>
      <vt:lpstr>Example</vt:lpstr>
      <vt:lpstr>Lemma 4</vt:lpstr>
      <vt:lpstr>Proposition 1.</vt:lpstr>
      <vt:lpstr>Proposition 1: Proof for Addition</vt:lpstr>
      <vt:lpstr>Proposition 1: Proof for Multiplication</vt:lpstr>
      <vt:lpstr>Exercise:</vt:lpstr>
      <vt:lpstr>Exercise:</vt:lpstr>
      <vt:lpstr>Exercise:</vt:lpstr>
      <vt:lpstr>Exercise:</vt:lpstr>
      <vt:lpstr>Application: RSA Cryptography</vt:lpstr>
      <vt:lpstr>RSA Cryptography</vt:lpstr>
      <vt:lpstr>RSA Cryptography</vt:lpstr>
      <vt:lpstr>RSA Cryptography</vt:lpstr>
      <vt:lpstr>RSA Cryptography</vt:lpstr>
      <vt:lpstr>End of Unit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 Beng Kuan Tan</dc:creator>
  <cp:lastModifiedBy>Hee Beng Kuan Tan</cp:lastModifiedBy>
  <cp:revision>209</cp:revision>
  <cp:lastPrinted>2021-05-05T09:12:28Z</cp:lastPrinted>
  <dcterms:created xsi:type="dcterms:W3CDTF">2020-10-03T10:39:56Z</dcterms:created>
  <dcterms:modified xsi:type="dcterms:W3CDTF">2022-05-29T05:23:10Z</dcterms:modified>
</cp:coreProperties>
</file>