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675" r:id="rId2"/>
    <p:sldId id="708" r:id="rId3"/>
    <p:sldId id="362" r:id="rId4"/>
    <p:sldId id="710" r:id="rId5"/>
    <p:sldId id="352" r:id="rId6"/>
    <p:sldId id="353" r:id="rId7"/>
    <p:sldId id="354" r:id="rId8"/>
    <p:sldId id="372" r:id="rId9"/>
    <p:sldId id="373" r:id="rId10"/>
    <p:sldId id="374" r:id="rId11"/>
    <p:sldId id="709" r:id="rId12"/>
    <p:sldId id="361" r:id="rId13"/>
    <p:sldId id="363" r:id="rId14"/>
    <p:sldId id="364" r:id="rId15"/>
    <p:sldId id="365" r:id="rId16"/>
    <p:sldId id="367" r:id="rId17"/>
    <p:sldId id="368" r:id="rId18"/>
    <p:sldId id="369" r:id="rId19"/>
    <p:sldId id="392" r:id="rId20"/>
    <p:sldId id="678" r:id="rId21"/>
    <p:sldId id="679" r:id="rId22"/>
    <p:sldId id="683" r:id="rId23"/>
    <p:sldId id="684" r:id="rId24"/>
    <p:sldId id="414" r:id="rId25"/>
    <p:sldId id="415" r:id="rId26"/>
    <p:sldId id="698" r:id="rId27"/>
    <p:sldId id="699" r:id="rId28"/>
    <p:sldId id="425" r:id="rId29"/>
    <p:sldId id="702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57045-68D3-4539-8447-6EE8D9D9BA45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35285-58E9-49B1-97B3-7954D8CE6C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80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207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276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0155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91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598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7783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1786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4483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2159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3970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2863" y="871538"/>
            <a:ext cx="4181475" cy="2352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7557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2863" y="871538"/>
            <a:ext cx="4181475" cy="2352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2863" y="871538"/>
            <a:ext cx="4181475" cy="2352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621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2863" y="871538"/>
            <a:ext cx="4181475" cy="2352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8006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2863" y="871538"/>
            <a:ext cx="4181475" cy="2352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6841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2863" y="871538"/>
            <a:ext cx="4181475" cy="2352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520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2863" y="871538"/>
            <a:ext cx="4181475" cy="2352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9426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2863" y="871538"/>
            <a:ext cx="4181475" cy="2352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7031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2863" y="871538"/>
            <a:ext cx="4181475" cy="2352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7031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9846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059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4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515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7045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676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053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798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1522-B661-4873-BFC2-19A17E13F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0A7E8-434E-4372-AE87-6684D6D5C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120F-8F36-49CF-84E0-CB7E1DA2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B0586-84A5-4E08-896D-42985B74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7ECA-36D8-4DB0-9921-57F05362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17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C439-6260-49DC-991F-2E1C95F5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5AE75-1F04-49CE-AD52-1D03CC74F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9044-0CBC-4FE6-ACB0-E3D1BCCA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B793-CC8D-4927-BA08-D3E4A341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A41FF-257D-48B4-912F-AFDBDD30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422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82204-6053-4125-846C-329BE6065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0FECE-518B-4534-9D6E-941F4E207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5C20-22B2-42CF-B592-39E011E6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86C63-7640-4AEB-9780-A8D872AF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4154-FFC5-49FA-A6EA-D86DB208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12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498F-58EB-4C8C-8C05-C03161DA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61D4-EA38-4D13-926A-8AEFB462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9AE9-0F0A-4A4B-8247-B61E721F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E3AB-26F9-4A5C-AD66-D386D70F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ACC6-0F0E-4FA3-AC3C-C0935867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56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6447-5F8F-4389-8B03-7753E06D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04924-11F4-4EF4-B879-8A7BB8FA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7DCA-63DB-44A6-A39F-DAD61D40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3C52-FDAF-4ED6-B721-F2D9E381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8C347-DA08-44BE-85A4-91E4B09B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6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3D33-86C0-4232-AF87-1FBD7079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ED74-28A1-4BEF-ACC0-D71018C2E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D3AB6-436E-43E9-8ACC-7877C1966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0EB7E-1A5E-40DA-850B-CF5C13AD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C555-15AA-4CC6-825D-2D4BD885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6D39A-1F3E-4D7B-A856-FA722AF8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708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9CD8-1B04-40CA-BC84-C97C9354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C947-B02B-43AA-9B37-F926ED0F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59AA5-AFD4-4057-B533-C3B71752A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76D53-D980-44DB-B43C-BEF5E87B6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21138-3085-4C84-99DC-F0926A864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E6CFA-5C6E-45BB-98A5-E75ED7A3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23E8D-09E7-4FFD-8B72-6FC3992B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53339-0901-4F71-9ECA-713848AF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633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8C32-37E1-40E8-8B60-AB1A0EEE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8955B-A8D0-401E-9548-37212B82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BCF8-4C72-44C1-BDC8-912CB46D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76E76-646F-4EEB-A7C5-126E1E20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38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ABDE-4C81-4945-9A41-15FA2AED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948D4-E0E1-47C9-96D4-F1E5A564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1A0F-6F3E-46FC-9617-F72F89C2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552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1BE5-55A9-4B6E-A758-8A197CD9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A21A-EEAA-46B5-BBD7-5D9D6F13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72C9E-9A1A-4C09-810A-AE1F7C2A3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E367A-2FFB-4C65-A7F7-4A0B4E34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EA97-E078-4A9A-A775-075C4845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D19F4-B51A-48C3-851A-659A2BD9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55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743A-86D5-40EA-BD38-15954D27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AD216-F104-4656-850A-1BD1E23ED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DD55C-CF22-4173-B7AE-47B6D657F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21E09-29C8-44ED-945E-54FA1B0E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36491-2854-474F-A4BC-395D14BA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0B319-E234-4EFD-84F0-C033721E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48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133DE-0C84-4F10-A800-908E34C8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33F97-FA48-4987-A527-A450ACD41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CAEB-9E16-4A10-A722-0B1781E66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C37E-EA67-4E95-BE16-17AF8DC28F1E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3CE3-1F77-46BB-B21E-CC73635E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7802-6A7F-400E-A7DE-388EB948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0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6C4119D-25EA-4251-B2EF-750C8A2035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03387" y="506437"/>
            <a:ext cx="8785225" cy="24394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u="sng" dirty="0">
                <a:solidFill>
                  <a:srgbClr val="2429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MATH221</a:t>
            </a:r>
            <a:br>
              <a:rPr lang="en-US" alt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rgbClr val="2429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for Computer Science</a:t>
            </a:r>
            <a:endParaRPr lang="en-GB" altLang="en-US" b="1" dirty="0">
              <a:solidFill>
                <a:srgbClr val="2429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E7508E-1A3A-4830-B125-BE1B2D1C1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98" y="3627649"/>
            <a:ext cx="11369902" cy="191812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Arial" pitchFamily="-109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 kern="0" dirty="0">
                <a:solidFill>
                  <a:srgbClr val="2429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8</a:t>
            </a:r>
          </a:p>
          <a:p>
            <a:pPr eaLnBrk="1" hangingPunct="1">
              <a:defRPr/>
            </a:pPr>
            <a:r>
              <a:rPr lang="en-US" altLang="en-US" sz="4800" b="1" kern="0" dirty="0">
                <a:solidFill>
                  <a:srgbClr val="2429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Combinatorics</a:t>
            </a:r>
            <a:endParaRPr lang="en-GB" altLang="en-US" sz="4800" b="1" kern="0" dirty="0">
              <a:solidFill>
                <a:srgbClr val="2429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871803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3 – Counting Passwords with 3 or fewer Letters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046139" y="1679143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By the </a:t>
            </a:r>
            <a:r>
              <a:rPr lang="en-US" altLang="en-US" b="1" dirty="0">
                <a:solidFill>
                  <a:srgbClr val="0033CC"/>
                </a:solidFill>
              </a:rPr>
              <a:t>addition rule</a:t>
            </a:r>
            <a:r>
              <a:rPr lang="en-US" altLang="en-US" dirty="0"/>
              <a:t>, the total number of passwords equals the sum of the number of passwords of length 1, length 2, and length 3. 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2000756" y="3335890"/>
            <a:ext cx="7993211" cy="62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Number of passwords of length 1 = 26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2000756" y="3901195"/>
            <a:ext cx="7993211" cy="62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Number of passwords of length 2 = 26</a:t>
            </a:r>
            <a:r>
              <a:rPr lang="en-US" altLang="en-US" baseline="30000" dirty="0"/>
              <a:t>2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2000756" y="4466499"/>
            <a:ext cx="7993211" cy="62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Number of passwords of length 3 = 26</a:t>
            </a:r>
            <a:r>
              <a:rPr lang="en-US" altLang="en-US" baseline="30000" dirty="0"/>
              <a:t>3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2245297" y="5150922"/>
            <a:ext cx="7993211" cy="8981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total number of passwords = 26 + 26</a:t>
            </a:r>
            <a:r>
              <a:rPr lang="en-US" altLang="en-US" baseline="30000" dirty="0"/>
              <a:t>2</a:t>
            </a:r>
            <a:r>
              <a:rPr lang="en-US" altLang="en-US" dirty="0"/>
              <a:t> + 26</a:t>
            </a:r>
            <a:r>
              <a:rPr lang="en-US" altLang="en-US" baseline="30000" dirty="0"/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029200" algn="l"/>
              </a:tabLst>
            </a:pPr>
            <a:r>
              <a:rPr lang="en-US" altLang="en-US" dirty="0"/>
              <a:t>	= </a:t>
            </a:r>
            <a:r>
              <a:rPr lang="en-US" altLang="en-US" b="1" dirty="0">
                <a:solidFill>
                  <a:srgbClr val="0033CC"/>
                </a:solidFill>
              </a:rPr>
              <a:t>18,278</a:t>
            </a:r>
            <a:r>
              <a:rPr lang="en-US" altLang="en-US" dirty="0"/>
              <a:t>.</a:t>
            </a:r>
            <a:endParaRPr lang="en-US" altLang="en-US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baseline="30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09204D-E10C-4715-AC6E-7139223C98BC}"/>
              </a:ext>
            </a:extLst>
          </p:cNvPr>
          <p:cNvSpPr txBox="1"/>
          <p:nvPr/>
        </p:nvSpPr>
        <p:spPr>
          <a:xfrm>
            <a:off x="852046" y="73667"/>
            <a:ext cx="10290629" cy="73436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Counting Elements of Disjoint Sets: The Addition Rule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86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64958" y="1395099"/>
            <a:ext cx="10988842" cy="1225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A typical PIN (personal identification number) is a sequence of any </a:t>
            </a:r>
            <a:r>
              <a:rPr lang="en-US" altLang="en-US" dirty="0">
                <a:solidFill>
                  <a:srgbClr val="C00000"/>
                </a:solidFill>
              </a:rPr>
              <a:t>four symbols </a:t>
            </a:r>
            <a:r>
              <a:rPr lang="en-US" altLang="en-US" dirty="0"/>
              <a:t>chosen from the </a:t>
            </a:r>
            <a:r>
              <a:rPr lang="en-US" altLang="en-US" dirty="0">
                <a:solidFill>
                  <a:srgbClr val="C00000"/>
                </a:solidFill>
              </a:rPr>
              <a:t>26 letters</a:t>
            </a:r>
            <a:r>
              <a:rPr lang="en-US" altLang="en-US" dirty="0"/>
              <a:t> in the alphabet and the </a:t>
            </a:r>
            <a:r>
              <a:rPr lang="en-US" altLang="en-US" dirty="0">
                <a:solidFill>
                  <a:srgbClr val="C00000"/>
                </a:solidFill>
              </a:rPr>
              <a:t>ten digits</a:t>
            </a:r>
            <a:r>
              <a:rPr lang="en-US" altLang="en-US" dirty="0"/>
              <a:t>, with repetition allowed. How many PINs contain repeated symbols?</a:t>
            </a:r>
            <a:endParaRPr lang="en-US" alt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4 – Counting PINs with Repeated Symbols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320843" y="2620460"/>
            <a:ext cx="8227629" cy="593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eriod"/>
            </a:pP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64958" y="2795771"/>
            <a:ext cx="11161453" cy="10724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There are 36</a:t>
            </a:r>
            <a:r>
              <a:rPr lang="en-US" altLang="en-US" baseline="30000" dirty="0"/>
              <a:t>4</a:t>
            </a:r>
            <a:r>
              <a:rPr lang="en-US" altLang="en-US" dirty="0"/>
              <a:t> = 1,679,616 PINs when repetition is allowed, and there are 36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b="1" dirty="0"/>
              <a:t> </a:t>
            </a:r>
            <a:r>
              <a:rPr lang="en-US" altLang="en-US" dirty="0"/>
              <a:t>35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b="1" dirty="0"/>
              <a:t> </a:t>
            </a:r>
            <a:r>
              <a:rPr lang="en-US" altLang="en-US" dirty="0"/>
              <a:t>34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b="1" dirty="0"/>
              <a:t> </a:t>
            </a:r>
            <a:r>
              <a:rPr lang="en-US" altLang="en-US" dirty="0"/>
              <a:t>33 = 1,413,720 PINs when repetition is not allowed.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364958" y="4147125"/>
            <a:ext cx="11523227" cy="2638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As the set of all PINs is the disjoint union of the set of PINs containing repeated symbols and the set of PINs without containing repeated symbols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By the </a:t>
            </a:r>
            <a:r>
              <a:rPr lang="en-US" altLang="en-US" b="1" dirty="0"/>
              <a:t>addition</a:t>
            </a:r>
            <a:r>
              <a:rPr lang="en-US" altLang="en-US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60363" algn="l"/>
                <a:tab pos="985838" algn="l"/>
              </a:tabLst>
            </a:pPr>
            <a:r>
              <a:rPr lang="en-US" altLang="en-US" dirty="0"/>
              <a:t>	1,679,616 = the no of PINs containing repeated symbols + 1,413,720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60363" algn="l"/>
                <a:tab pos="1073150" algn="l"/>
              </a:tabLst>
            </a:pPr>
            <a:r>
              <a:rPr lang="en-US" altLang="en-US" dirty="0"/>
              <a:t>	The no of PINs containing repeated symbols = 1,679,616 – 1,413,720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60363" algn="l"/>
                <a:tab pos="1073150" algn="l"/>
                <a:tab pos="6818313" algn="l"/>
              </a:tabLst>
            </a:pPr>
            <a:r>
              <a:rPr lang="en-US" altLang="en-US" dirty="0"/>
              <a:t>			 = </a:t>
            </a:r>
            <a:r>
              <a:rPr lang="en-US" altLang="en-US" b="1" dirty="0">
                <a:solidFill>
                  <a:srgbClr val="0033CC"/>
                </a:solidFill>
              </a:rPr>
              <a:t>265,896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E4D9F-A31C-492F-B9EB-E12FBB9B3C0F}"/>
              </a:ext>
            </a:extLst>
          </p:cNvPr>
          <p:cNvSpPr txBox="1"/>
          <p:nvPr/>
        </p:nvSpPr>
        <p:spPr>
          <a:xfrm>
            <a:off x="1084385" y="72529"/>
            <a:ext cx="9960986" cy="59368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The Addition Rule</a:t>
            </a:r>
          </a:p>
        </p:txBody>
      </p:sp>
    </p:spTree>
    <p:extLst>
      <p:ext uri="{BB962C8B-B14F-4D97-AF65-F5344CB8AC3E}">
        <p14:creationId xmlns:p14="http://schemas.microsoft.com/office/powerpoint/2010/main" val="26642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73" name="TextBox 72"/>
          <p:cNvSpPr txBox="1"/>
          <p:nvPr/>
        </p:nvSpPr>
        <p:spPr>
          <a:xfrm>
            <a:off x="1542570" y="415073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2000756" y="1561785"/>
            <a:ext cx="8227629" cy="1497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 </a:t>
            </a:r>
            <a:r>
              <a:rPr lang="en-US" altLang="en-US" b="1" dirty="0"/>
              <a:t>permutation </a:t>
            </a:r>
            <a:r>
              <a:rPr lang="en-US" altLang="en-US" dirty="0"/>
              <a:t>of a set of objects is an ordering of the objects in a row. For example, the set of elements </a:t>
            </a:r>
            <a:r>
              <a:rPr lang="en-US" altLang="en-US" i="1" dirty="0"/>
              <a:t>a</a:t>
            </a:r>
            <a:r>
              <a:rPr lang="en-US" altLang="en-US" dirty="0"/>
              <a:t>,</a:t>
            </a:r>
            <a:r>
              <a:rPr lang="en-US" altLang="en-US" i="1" dirty="0"/>
              <a:t> b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c </a:t>
            </a:r>
            <a:r>
              <a:rPr lang="en-US" altLang="en-US" dirty="0"/>
              <a:t>has six permutations.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84916" y="3023681"/>
            <a:ext cx="490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0725" algn="l"/>
                <a:tab pos="1441450" algn="l"/>
                <a:tab pos="2144713" algn="l"/>
                <a:tab pos="2867025" algn="l"/>
                <a:tab pos="3675063" algn="l"/>
              </a:tabLst>
            </a:pPr>
            <a:r>
              <a:rPr lang="en-SG" sz="2800" i="1" dirty="0"/>
              <a:t>abc	acb	cba	bac	bca	cab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000756" y="4007145"/>
            <a:ext cx="8227629" cy="1028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In general, given a set of </a:t>
            </a:r>
            <a:r>
              <a:rPr lang="en-US" altLang="en-US" i="1" dirty="0"/>
              <a:t>n</a:t>
            </a:r>
            <a:r>
              <a:rPr lang="en-US" altLang="en-US" dirty="0"/>
              <a:t> objects, how many permutations does the set have? </a:t>
            </a:r>
          </a:p>
        </p:txBody>
      </p:sp>
    </p:spTree>
    <p:extLst>
      <p:ext uri="{BB962C8B-B14F-4D97-AF65-F5344CB8AC3E}">
        <p14:creationId xmlns:p14="http://schemas.microsoft.com/office/powerpoint/2010/main" val="89731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13</a:t>
            </a:fld>
            <a:endParaRPr lang="en-SG" dirty="0"/>
          </a:p>
        </p:txBody>
      </p:sp>
      <p:sp>
        <p:nvSpPr>
          <p:cNvPr id="73" name="TextBox 72"/>
          <p:cNvSpPr txBox="1"/>
          <p:nvPr/>
        </p:nvSpPr>
        <p:spPr>
          <a:xfrm>
            <a:off x="1407886" y="485251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2000756" y="1561785"/>
            <a:ext cx="8227629" cy="74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Imagine forming a permutation as an </a:t>
            </a:r>
            <a:r>
              <a:rPr lang="en-US" altLang="en-US" i="1" dirty="0"/>
              <a:t>n</a:t>
            </a:r>
            <a:r>
              <a:rPr lang="en-US" altLang="en-US" dirty="0"/>
              <a:t>-step operation: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253643" y="2361897"/>
            <a:ext cx="5741780" cy="23507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1: Choose an element to write first.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2: Choose an element to write second.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3: Choose an element to write third.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	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</a:t>
            </a:r>
            <a:r>
              <a:rPr lang="en-US" altLang="en-US" sz="2400" i="1" dirty="0"/>
              <a:t>n</a:t>
            </a:r>
            <a:r>
              <a:rPr lang="en-US" altLang="en-US" sz="2400" dirty="0"/>
              <a:t>: Choose an element to write </a:t>
            </a:r>
            <a:r>
              <a:rPr lang="en-US" altLang="en-US" sz="2400" i="1" dirty="0"/>
              <a:t>n</a:t>
            </a:r>
            <a:r>
              <a:rPr lang="en-US" altLang="en-US" sz="2400" dirty="0"/>
              <a:t>th.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14663" y="2361898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 </a:t>
            </a:r>
            <a:r>
              <a:rPr lang="en-SG" sz="2400" i="1" dirty="0">
                <a:sym typeface="Wingdings" panose="05000000000000000000" pitchFamily="2" charset="2"/>
              </a:rPr>
              <a:t>n</a:t>
            </a:r>
            <a:r>
              <a:rPr lang="en-SG" sz="2400" dirty="0">
                <a:sym typeface="Wingdings" panose="05000000000000000000" pitchFamily="2" charset="2"/>
              </a:rPr>
              <a:t> ways</a:t>
            </a:r>
            <a:endParaRPr lang="en-SG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914663" y="2844234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 </a:t>
            </a:r>
            <a:r>
              <a:rPr lang="en-SG" sz="2400" i="1" dirty="0">
                <a:sym typeface="Wingdings" panose="05000000000000000000" pitchFamily="2" charset="2"/>
              </a:rPr>
              <a:t>n</a:t>
            </a:r>
            <a:r>
              <a:rPr lang="en-SG" sz="2400" dirty="0">
                <a:sym typeface="Wingdings" panose="05000000000000000000" pitchFamily="2" charset="2"/>
              </a:rPr>
              <a:t> – 1 ways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7914663" y="3306455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</a:t>
            </a:r>
            <a:r>
              <a:rPr lang="en-SG" sz="2400" i="1" dirty="0">
                <a:sym typeface="Wingdings" panose="05000000000000000000" pitchFamily="2" charset="2"/>
              </a:rPr>
              <a:t> n</a:t>
            </a:r>
            <a:r>
              <a:rPr lang="en-SG" sz="2400" dirty="0">
                <a:sym typeface="Wingdings" panose="05000000000000000000" pitchFamily="2" charset="2"/>
              </a:rPr>
              <a:t> – 2 ways</a:t>
            </a:r>
            <a:endParaRPr lang="en-SG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914663" y="4125854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 1 way</a:t>
            </a:r>
            <a:endParaRPr lang="en-SG" sz="2400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2091524" y="4847908"/>
            <a:ext cx="8227629" cy="149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By the </a:t>
            </a:r>
            <a:r>
              <a:rPr lang="en-US" altLang="en-US" b="1" dirty="0"/>
              <a:t>multiplication rule</a:t>
            </a:r>
            <a:r>
              <a:rPr lang="en-US" altLang="en-US" dirty="0"/>
              <a:t>, there are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441450" algn="l"/>
              </a:tabLst>
            </a:pPr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 (</a:t>
            </a:r>
            <a:r>
              <a:rPr lang="en-US" altLang="en-US" i="1" dirty="0"/>
              <a:t>n</a:t>
            </a:r>
            <a:r>
              <a:rPr lang="en-US" altLang="en-US" dirty="0"/>
              <a:t> – 1)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 – 2)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dirty="0"/>
              <a:t>…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dirty="0"/>
              <a:t>1 = </a:t>
            </a:r>
            <a:r>
              <a:rPr lang="en-US" altLang="en-US" b="1" i="1" dirty="0">
                <a:solidFill>
                  <a:srgbClr val="0033CC"/>
                </a:solidFill>
              </a:rPr>
              <a:t>n</a:t>
            </a:r>
            <a:r>
              <a:rPr lang="en-US" altLang="en-US" b="1" dirty="0">
                <a:solidFill>
                  <a:srgbClr val="0033CC"/>
                </a:solidFill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441450" algn="l"/>
              </a:tabLst>
            </a:pPr>
            <a:r>
              <a:rPr lang="en-US" altLang="en-US" dirty="0"/>
              <a:t>ways to perform the entire operation.</a:t>
            </a:r>
          </a:p>
        </p:txBody>
      </p:sp>
    </p:spTree>
    <p:extLst>
      <p:ext uri="{BB962C8B-B14F-4D97-AF65-F5344CB8AC3E}">
        <p14:creationId xmlns:p14="http://schemas.microsoft.com/office/powerpoint/2010/main" val="15168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14</a:t>
            </a:fld>
            <a:endParaRPr lang="en-SG" dirty="0"/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2000756" y="1262847"/>
            <a:ext cx="8227629" cy="1022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In other words, there are </a:t>
            </a:r>
            <a:r>
              <a:rPr lang="en-US" altLang="en-US" i="1" dirty="0"/>
              <a:t>n</a:t>
            </a:r>
            <a:r>
              <a:rPr lang="en-US" altLang="en-US" dirty="0"/>
              <a:t>! permutations of a set of            </a:t>
            </a:r>
            <a:r>
              <a:rPr lang="en-US" altLang="en-US" i="1" dirty="0"/>
              <a:t>n</a:t>
            </a:r>
            <a:r>
              <a:rPr lang="en-US" altLang="en-US" dirty="0"/>
              <a:t> elements.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11124" y="2634727"/>
            <a:ext cx="7398282" cy="1588503"/>
            <a:chOff x="730523" y="4598517"/>
            <a:chExt cx="7398282" cy="1588503"/>
          </a:xfrm>
        </p:grpSpPr>
        <p:sp>
          <p:nvSpPr>
            <p:cNvPr id="36" name="Rectangle 35"/>
            <p:cNvSpPr/>
            <p:nvPr/>
          </p:nvSpPr>
          <p:spPr>
            <a:xfrm>
              <a:off x="730523" y="4598518"/>
              <a:ext cx="7398282" cy="15885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8.3 Permutations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5941" y="5218733"/>
              <a:ext cx="67194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The number of permutations of a set with </a:t>
              </a:r>
              <a:r>
                <a:rPr lang="en-SG" sz="2800" i="1" dirty="0"/>
                <a:t>n</a:t>
              </a:r>
              <a:r>
                <a:rPr lang="en-SG" sz="2800" dirty="0"/>
                <a:t> (</a:t>
              </a:r>
              <a:r>
                <a:rPr lang="en-SG" sz="2800" i="1" dirty="0"/>
                <a:t>n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</a:t>
              </a:r>
              <a:r>
                <a:rPr lang="en-SG" sz="2800" dirty="0"/>
                <a:t> 1) elements is </a:t>
              </a:r>
              <a:r>
                <a:rPr lang="en-SG" sz="2800" b="1" i="1" dirty="0">
                  <a:solidFill>
                    <a:srgbClr val="0033CC"/>
                  </a:solidFill>
                </a:rPr>
                <a:t>n</a:t>
              </a:r>
              <a:r>
                <a:rPr lang="en-SG" sz="2800" b="1" dirty="0">
                  <a:solidFill>
                    <a:srgbClr val="0033CC"/>
                  </a:solidFill>
                </a:rPr>
                <a:t>! </a:t>
              </a:r>
              <a:endParaRPr lang="en-SG" sz="2800" b="1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B1F6F75-E086-48C8-B251-342C2D916DB2}"/>
              </a:ext>
            </a:extLst>
          </p:cNvPr>
          <p:cNvSpPr txBox="1"/>
          <p:nvPr/>
        </p:nvSpPr>
        <p:spPr>
          <a:xfrm>
            <a:off x="1407886" y="485251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1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15</a:t>
            </a:fld>
            <a:endParaRPr lang="en-SG" dirty="0"/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2000756" y="1720046"/>
            <a:ext cx="8227629" cy="1022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How many ways can the letters in the word </a:t>
            </a:r>
            <a:r>
              <a:rPr lang="en-US" altLang="en-US" i="1" dirty="0"/>
              <a:t>COMPUTER</a:t>
            </a:r>
            <a:r>
              <a:rPr lang="en-US" altLang="en-US" dirty="0"/>
              <a:t> be arranged in a row?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42570" y="95119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5 – Permutations of the Letters in a Word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760653" y="2742383"/>
            <a:ext cx="7278696" cy="945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All the eight letters in the word </a:t>
            </a:r>
            <a:r>
              <a:rPr lang="en-US" altLang="en-US" i="1" dirty="0"/>
              <a:t>COMPUTER</a:t>
            </a:r>
            <a:r>
              <a:rPr lang="en-US" altLang="en-US" dirty="0"/>
              <a:t> are distinct. Hence, </a:t>
            </a:r>
            <a:r>
              <a:rPr lang="en-US" altLang="en-US" b="1" dirty="0">
                <a:solidFill>
                  <a:srgbClr val="0033CC"/>
                </a:solidFill>
              </a:rPr>
              <a:t>8! </a:t>
            </a:r>
            <a:r>
              <a:rPr lang="en-US" altLang="en-US" dirty="0"/>
              <a:t>= </a:t>
            </a:r>
            <a:r>
              <a:rPr lang="en-US" altLang="en-US" b="1" dirty="0">
                <a:solidFill>
                  <a:srgbClr val="0033CC"/>
                </a:solidFill>
              </a:rPr>
              <a:t>40320</a:t>
            </a:r>
            <a:r>
              <a:rPr lang="en-US" altLang="en-US" dirty="0"/>
              <a:t>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2000756" y="3926698"/>
            <a:ext cx="8227629" cy="148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dirty="0"/>
              <a:t>How many ways can the letters in the word </a:t>
            </a:r>
            <a:r>
              <a:rPr lang="en-US" i="1" dirty="0"/>
              <a:t>COMPUTER </a:t>
            </a:r>
            <a:r>
              <a:rPr lang="en-US" dirty="0"/>
              <a:t>be arranged if the letters </a:t>
            </a:r>
            <a:r>
              <a:rPr lang="en-US" i="1" dirty="0"/>
              <a:t>CO </a:t>
            </a:r>
            <a:r>
              <a:rPr lang="en-US" dirty="0"/>
              <a:t>must remain next to each other (in order) as a unit</a:t>
            </a:r>
            <a:r>
              <a:rPr lang="en-US" altLang="en-US" dirty="0"/>
              <a:t>? 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2760653" y="5411105"/>
            <a:ext cx="7278697" cy="945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There are effectively only seven objects “CO”, “M”, “P”, “U”, “T”, “E” and “R”. Hence, </a:t>
            </a:r>
            <a:r>
              <a:rPr lang="en-US" altLang="en-US" b="1" dirty="0">
                <a:solidFill>
                  <a:srgbClr val="0033CC"/>
                </a:solidFill>
              </a:rPr>
              <a:t>7! </a:t>
            </a:r>
            <a:r>
              <a:rPr lang="en-US" altLang="en-US" dirty="0"/>
              <a:t>= </a:t>
            </a:r>
            <a:r>
              <a:rPr lang="en-US" altLang="en-US" b="1" dirty="0">
                <a:solidFill>
                  <a:srgbClr val="0033CC"/>
                </a:solidFill>
              </a:rPr>
              <a:t>5040</a:t>
            </a:r>
            <a:r>
              <a:rPr lang="en-US" altLang="en-US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EBCD4E-8F37-4219-8E8D-7B310DA4A947}"/>
              </a:ext>
            </a:extLst>
          </p:cNvPr>
          <p:cNvSpPr txBox="1"/>
          <p:nvPr/>
        </p:nvSpPr>
        <p:spPr>
          <a:xfrm>
            <a:off x="1422399" y="119730"/>
            <a:ext cx="10189029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16</a:t>
            </a:fld>
            <a:endParaRPr lang="en-SG" dirty="0"/>
          </a:p>
        </p:txBody>
      </p:sp>
      <p:sp>
        <p:nvSpPr>
          <p:cNvPr id="73" name="TextBox 72"/>
          <p:cNvSpPr txBox="1"/>
          <p:nvPr/>
        </p:nvSpPr>
        <p:spPr>
          <a:xfrm>
            <a:off x="152400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2000756" y="1561785"/>
            <a:ext cx="8227629" cy="1023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Given the set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}, there are six ways to select two letters from the set and write them in order.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84916" y="2569278"/>
            <a:ext cx="490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0725" algn="l"/>
                <a:tab pos="1441450" algn="l"/>
                <a:tab pos="2144713" algn="l"/>
                <a:tab pos="2867025" algn="l"/>
                <a:tab pos="3675063" algn="l"/>
              </a:tabLst>
            </a:pPr>
            <a:r>
              <a:rPr lang="en-SG" sz="2800" i="1" dirty="0"/>
              <a:t>ab	ac	ba	bc	ca	cb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000756" y="3203484"/>
            <a:ext cx="8227629" cy="1028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Each such ordering of two elements of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 is called a </a:t>
            </a:r>
            <a:r>
              <a:rPr lang="en-US" altLang="en-US" b="1" dirty="0">
                <a:solidFill>
                  <a:srgbClr val="0033CC"/>
                </a:solidFill>
              </a:rPr>
              <a:t>2-</a:t>
            </a:r>
            <a:r>
              <a:rPr lang="en-US" altLang="en-US" b="1" i="1" dirty="0">
                <a:solidFill>
                  <a:srgbClr val="0033CC"/>
                </a:solidFill>
              </a:rPr>
              <a:t>permutation</a:t>
            </a:r>
            <a:r>
              <a:rPr lang="en-US" altLang="en-US" dirty="0"/>
              <a:t> of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}?.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42229" y="4232435"/>
            <a:ext cx="7176411" cy="2165127"/>
            <a:chOff x="993228" y="4598517"/>
            <a:chExt cx="7176411" cy="2165127"/>
          </a:xfrm>
        </p:grpSpPr>
        <p:sp>
          <p:nvSpPr>
            <p:cNvPr id="33" name="Rectangle 32"/>
            <p:cNvSpPr/>
            <p:nvPr/>
          </p:nvSpPr>
          <p:spPr>
            <a:xfrm>
              <a:off x="993228" y="4598517"/>
              <a:ext cx="7176411" cy="21239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9374" y="5193984"/>
              <a:ext cx="69253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An </a:t>
              </a:r>
              <a:r>
                <a:rPr lang="en-SG" sz="2400" b="1" i="1" dirty="0"/>
                <a:t>r</a:t>
              </a:r>
              <a:r>
                <a:rPr lang="en-SG" sz="2400" b="1" dirty="0"/>
                <a:t>-permutation</a:t>
              </a:r>
              <a:r>
                <a:rPr lang="en-SG" sz="2400" dirty="0"/>
                <a:t> of a set of </a:t>
              </a:r>
              <a:r>
                <a:rPr lang="en-SG" sz="2400" i="1" dirty="0"/>
                <a:t>n</a:t>
              </a:r>
              <a:r>
                <a:rPr lang="en-SG" sz="2400" dirty="0"/>
                <a:t> elements is an ordered selection of </a:t>
              </a:r>
              <a:r>
                <a:rPr lang="en-SG" sz="2400" i="1" dirty="0"/>
                <a:t>r</a:t>
              </a:r>
              <a:r>
                <a:rPr lang="en-SG" sz="2400" dirty="0"/>
                <a:t> elements taken from the set.</a:t>
              </a:r>
            </a:p>
            <a:p>
              <a:r>
                <a:rPr lang="en-SG" sz="2400" dirty="0"/>
                <a:t>The number of </a:t>
              </a:r>
              <a:r>
                <a:rPr lang="en-SG" sz="2400" i="1" dirty="0"/>
                <a:t>r</a:t>
              </a:r>
              <a:r>
                <a:rPr lang="en-SG" sz="2400" dirty="0"/>
                <a:t>-permutations of a set of </a:t>
              </a:r>
              <a:r>
                <a:rPr lang="en-SG" sz="2400" i="1" dirty="0"/>
                <a:t>n</a:t>
              </a:r>
              <a:r>
                <a:rPr lang="en-SG" sz="2400" dirty="0"/>
                <a:t> elements is denoted </a:t>
              </a:r>
              <a:r>
                <a:rPr lang="en-SG" sz="2400" b="1" i="1" dirty="0"/>
                <a:t>P</a:t>
              </a:r>
              <a:r>
                <a:rPr lang="en-SG" sz="2400" b="1" dirty="0"/>
                <a:t>(</a:t>
              </a:r>
              <a:r>
                <a:rPr lang="en-SG" sz="2400" b="1" i="1" dirty="0"/>
                <a:t>n</a:t>
              </a:r>
              <a:r>
                <a:rPr lang="en-SG" sz="2400" b="1" dirty="0"/>
                <a:t>, </a:t>
              </a:r>
              <a:r>
                <a:rPr lang="en-SG" sz="2400" b="1" i="1" dirty="0"/>
                <a:t>r</a:t>
              </a:r>
              <a:r>
                <a:rPr lang="en-SG" sz="2400" b="1" dirty="0"/>
                <a:t>)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0F444E9-6A47-4BDC-A82B-C38459780417}"/>
              </a:ext>
            </a:extLst>
          </p:cNvPr>
          <p:cNvSpPr txBox="1"/>
          <p:nvPr/>
        </p:nvSpPr>
        <p:spPr>
          <a:xfrm>
            <a:off x="574640" y="40841"/>
            <a:ext cx="1077916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4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24000" y="136525"/>
            <a:ext cx="9144000" cy="6873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Permutations of Selected Elements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17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2320357" y="1119529"/>
            <a:ext cx="7463700" cy="3922361"/>
            <a:chOff x="796357" y="1119528"/>
            <a:chExt cx="7463700" cy="3922361"/>
          </a:xfrm>
        </p:grpSpPr>
        <p:grpSp>
          <p:nvGrpSpPr>
            <p:cNvPr id="37" name="Group 36"/>
            <p:cNvGrpSpPr/>
            <p:nvPr/>
          </p:nvGrpSpPr>
          <p:grpSpPr>
            <a:xfrm>
              <a:off x="796357" y="1119528"/>
              <a:ext cx="7463700" cy="3922361"/>
              <a:chOff x="730523" y="4598517"/>
              <a:chExt cx="7463700" cy="392236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0523" y="4598518"/>
                <a:ext cx="7398282" cy="39223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30523" y="4598517"/>
                <a:ext cx="7398282" cy="57309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8473" y="4645644"/>
                <a:ext cx="72957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bg1"/>
                    </a:solidFill>
                  </a:rPr>
                  <a:t>Theorem 8.4 </a:t>
                </a:r>
                <a:r>
                  <a:rPr lang="en-SG" sz="2400" i="1" dirty="0">
                    <a:solidFill>
                      <a:schemeClr val="bg1"/>
                    </a:solidFill>
                  </a:rPr>
                  <a:t>r</a:t>
                </a:r>
                <a:r>
                  <a:rPr lang="en-SG" sz="2400" dirty="0">
                    <a:solidFill>
                      <a:schemeClr val="bg1"/>
                    </a:solidFill>
                  </a:rPr>
                  <a:t>-permutations from a set of </a:t>
                </a:r>
                <a:r>
                  <a:rPr lang="en-SG" sz="2400" i="1" dirty="0">
                    <a:solidFill>
                      <a:schemeClr val="bg1"/>
                    </a:solidFill>
                  </a:rPr>
                  <a:t>n</a:t>
                </a:r>
                <a:r>
                  <a:rPr lang="en-SG" sz="2400" dirty="0">
                    <a:solidFill>
                      <a:schemeClr val="bg1"/>
                    </a:solidFill>
                  </a:rPr>
                  <a:t> elements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95941" y="5218733"/>
                <a:ext cx="7242559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If </a:t>
                </a:r>
                <a:r>
                  <a:rPr lang="en-SG" sz="2800" i="1" dirty="0"/>
                  <a:t>n</a:t>
                </a:r>
                <a:r>
                  <a:rPr lang="en-SG" sz="2800" dirty="0"/>
                  <a:t> and </a:t>
                </a:r>
                <a:r>
                  <a:rPr lang="en-SG" sz="2800" i="1" dirty="0"/>
                  <a:t>r</a:t>
                </a:r>
                <a:r>
                  <a:rPr lang="en-SG" sz="2800" dirty="0"/>
                  <a:t> are integers and 1 </a:t>
                </a:r>
                <a:r>
                  <a:rPr lang="en-SG" sz="2800" dirty="0">
                    <a:sym typeface="Symbol" panose="05050102010706020507" pitchFamily="18" charset="2"/>
                  </a:rPr>
                  <a:t>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  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, then the number of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-permutations of a set of 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elements is given by the formula</a:t>
                </a:r>
              </a:p>
              <a:p>
                <a:pPr>
                  <a:tabLst>
                    <a:tab pos="352425" algn="l"/>
                    <a:tab pos="5732463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	</a:t>
                </a:r>
                <a:r>
                  <a:rPr lang="en-SG" sz="2800" i="1" dirty="0"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,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) = 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– 1)(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– 2) … 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–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 + 1) 	</a:t>
                </a:r>
                <a:r>
                  <a:rPr lang="en-SG" sz="20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first version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or, equivalently,</a:t>
                </a:r>
              </a:p>
              <a:p>
                <a:pPr>
                  <a:spcAft>
                    <a:spcPts val="600"/>
                  </a:spcAft>
                  <a:tabLst>
                    <a:tab pos="352425" algn="l"/>
                    <a:tab pos="2338388" algn="l"/>
                    <a:tab pos="5381625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		</a:t>
                </a:r>
                <a:r>
                  <a:rPr lang="en-SG" sz="2800" b="1" i="1" dirty="0">
                    <a:sym typeface="Symbol" panose="05050102010706020507" pitchFamily="18" charset="2"/>
                  </a:rPr>
                  <a:t>P</a:t>
                </a:r>
                <a:r>
                  <a:rPr lang="en-SG" sz="2800" b="1" dirty="0">
                    <a:sym typeface="Symbol" panose="05050102010706020507" pitchFamily="18" charset="2"/>
                  </a:rPr>
                  <a:t>(</a:t>
                </a:r>
                <a:r>
                  <a:rPr lang="en-SG" sz="2800" b="1" i="1" dirty="0">
                    <a:sym typeface="Symbol" panose="05050102010706020507" pitchFamily="18" charset="2"/>
                  </a:rPr>
                  <a:t>n</a:t>
                </a:r>
                <a:r>
                  <a:rPr lang="en-SG" sz="2800" b="1" dirty="0">
                    <a:sym typeface="Symbol" panose="05050102010706020507" pitchFamily="18" charset="2"/>
                  </a:rPr>
                  <a:t>, </a:t>
                </a:r>
                <a:r>
                  <a:rPr lang="en-SG" sz="2800" b="1" i="1" dirty="0">
                    <a:sym typeface="Symbol" panose="05050102010706020507" pitchFamily="18" charset="2"/>
                  </a:rPr>
                  <a:t>r</a:t>
                </a:r>
                <a:r>
                  <a:rPr lang="en-SG" sz="2800" b="1" dirty="0">
                    <a:sym typeface="Symbol" panose="05050102010706020507" pitchFamily="18" charset="2"/>
                  </a:rPr>
                  <a:t>) =	</a:t>
                </a:r>
                <a:r>
                  <a:rPr lang="en-SG" sz="2000" b="1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second version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84910" y="3951247"/>
              <a:ext cx="1206921" cy="954107"/>
              <a:chOff x="4484910" y="3951247"/>
              <a:chExt cx="1206921" cy="95410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484910" y="3951247"/>
                <a:ext cx="120692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i="1" dirty="0"/>
                  <a:t>n</a:t>
                </a:r>
                <a:r>
                  <a:rPr lang="en-SG" sz="2800" b="1" dirty="0"/>
                  <a:t>!</a:t>
                </a:r>
              </a:p>
              <a:p>
                <a:pPr algn="ctr"/>
                <a:r>
                  <a:rPr lang="en-SG" sz="2800" b="1" dirty="0"/>
                  <a:t>(</a:t>
                </a:r>
                <a:r>
                  <a:rPr lang="en-SG" sz="2800" b="1" i="1" dirty="0"/>
                  <a:t>n</a:t>
                </a:r>
                <a:r>
                  <a:rPr lang="en-SG" sz="2800" b="1" dirty="0"/>
                  <a:t> – </a:t>
                </a:r>
                <a:r>
                  <a:rPr lang="en-SG" sz="2800" b="1" i="1" dirty="0"/>
                  <a:t>r</a:t>
                </a:r>
                <a:r>
                  <a:rPr lang="en-SG" sz="2800" b="1" dirty="0"/>
                  <a:t>)!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550548" y="4393948"/>
                <a:ext cx="1038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109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18</a:t>
            </a:fld>
            <a:endParaRPr lang="en-SG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972683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Example 6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00756" y="1581758"/>
            <a:ext cx="8227629" cy="1022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Evaluate </a:t>
            </a:r>
            <a:r>
              <a:rPr lang="en-US" altLang="en-US" i="1" dirty="0"/>
              <a:t>P</a:t>
            </a:r>
            <a:r>
              <a:rPr lang="en-US" altLang="en-US" dirty="0"/>
              <a:t>(5, 2).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000756" y="2923294"/>
            <a:ext cx="8227629" cy="926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dirty="0"/>
              <a:t>How many 4-permutations are there of a set of seven objects? 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2647938" y="2178612"/>
            <a:ext cx="5334012" cy="530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i="1" dirty="0"/>
              <a:t>P</a:t>
            </a:r>
            <a:r>
              <a:rPr lang="en-US" altLang="en-US" dirty="0"/>
              <a:t>(5, 2) = 5! / (5 – 2)! = 5 </a:t>
            </a:r>
            <a:r>
              <a:rPr lang="en-US" altLang="en-US" dirty="0">
                <a:sym typeface="Symbol" panose="05050102010706020507" pitchFamily="18" charset="2"/>
              </a:rPr>
              <a:t> 4 =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20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2647938" y="3849951"/>
            <a:ext cx="6715962" cy="530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i="1" dirty="0"/>
              <a:t>P</a:t>
            </a:r>
            <a:r>
              <a:rPr lang="en-US" altLang="en-US" dirty="0"/>
              <a:t>(7, 4) = 7! / (7 – 4)! = 7 </a:t>
            </a:r>
            <a:r>
              <a:rPr lang="en-US" altLang="en-US" dirty="0">
                <a:sym typeface="Symbol" panose="05050102010706020507" pitchFamily="18" charset="2"/>
              </a:rPr>
              <a:t> 6  5  4 =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840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2000756" y="4546725"/>
            <a:ext cx="8227629" cy="926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3"/>
            </a:pPr>
            <a:r>
              <a:rPr lang="en-US" altLang="en-US" dirty="0"/>
              <a:t>How many 5-permutations are there of a set of five objects? 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2647938" y="5531062"/>
            <a:ext cx="4890000" cy="530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i="1" dirty="0"/>
              <a:t>P</a:t>
            </a:r>
            <a:r>
              <a:rPr lang="en-US" altLang="en-US" dirty="0"/>
              <a:t>(5, 5) = 5! / (5 – 5)! = </a:t>
            </a:r>
            <a:r>
              <a:rPr lang="en-US" altLang="en-US" dirty="0">
                <a:sym typeface="Symbol" panose="05050102010706020507" pitchFamily="18" charset="2"/>
              </a:rPr>
              <a:t>5! =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120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B30859-12E9-4F12-8754-1F107682D325}"/>
              </a:ext>
            </a:extLst>
          </p:cNvPr>
          <p:cNvSpPr txBox="1"/>
          <p:nvPr/>
        </p:nvSpPr>
        <p:spPr>
          <a:xfrm>
            <a:off x="1001486" y="136525"/>
            <a:ext cx="10566400" cy="6873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Permutations of Selected Elements</a:t>
            </a:r>
          </a:p>
        </p:txBody>
      </p:sp>
    </p:spTree>
    <p:extLst>
      <p:ext uri="{BB962C8B-B14F-4D97-AF65-F5344CB8AC3E}">
        <p14:creationId xmlns:p14="http://schemas.microsoft.com/office/powerpoint/2010/main" val="319328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19</a:t>
            </a:fld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453" y="1854738"/>
            <a:ext cx="1340004" cy="1142353"/>
          </a:xfrm>
          <a:prstGeom prst="rect">
            <a:avLst/>
          </a:prstGeom>
        </p:spPr>
      </p:pic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5485" y="1690569"/>
            <a:ext cx="8337884" cy="980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dirty="0"/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9" b="8571"/>
          <a:stretch/>
        </p:blipFill>
        <p:spPr bwMode="auto">
          <a:xfrm>
            <a:off x="7322005" y="2997091"/>
            <a:ext cx="3248740" cy="264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572172" y="2704634"/>
            <a:ext cx="4340095" cy="539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Mathematical formulation: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036728" y="3433213"/>
            <a:ext cx="5345565" cy="2925841"/>
            <a:chOff x="730523" y="4598517"/>
            <a:chExt cx="5345565" cy="2925841"/>
          </a:xfrm>
        </p:grpSpPr>
        <p:sp>
          <p:nvSpPr>
            <p:cNvPr id="37" name="Rectangle 36"/>
            <p:cNvSpPr/>
            <p:nvPr/>
          </p:nvSpPr>
          <p:spPr>
            <a:xfrm>
              <a:off x="730523" y="4598517"/>
              <a:ext cx="5345565" cy="29258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0523" y="4598517"/>
              <a:ext cx="5345565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8474" y="4645644"/>
              <a:ext cx="5177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Pigeonhole Principle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95942" y="5218733"/>
              <a:ext cx="528014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A function from one finite set to a smaller finite set cannot be one-to-one: There must be at least 2 elements in the domain that have the same image in the co-domain.</a:t>
              </a:r>
              <a:endParaRPr lang="en-SG" sz="24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AA36481-FD5F-48F4-94CD-E534E00FC827}"/>
              </a:ext>
            </a:extLst>
          </p:cNvPr>
          <p:cNvSpPr txBox="1"/>
          <p:nvPr/>
        </p:nvSpPr>
        <p:spPr>
          <a:xfrm>
            <a:off x="1187151" y="106290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441CB8A-EB4A-44B1-8BF6-E213FE1D3977}"/>
              </a:ext>
            </a:extLst>
          </p:cNvPr>
          <p:cNvSpPr txBox="1">
            <a:spLocks noChangeArrowheads="1"/>
          </p:cNvSpPr>
          <p:nvPr/>
        </p:nvSpPr>
        <p:spPr>
          <a:xfrm>
            <a:off x="449426" y="665982"/>
            <a:ext cx="10755986" cy="1849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n</a:t>
            </a:r>
            <a:r>
              <a:rPr lang="en-US" altLang="en-US" dirty="0"/>
              <a:t> pigeons fly into </a:t>
            </a:r>
            <a:r>
              <a:rPr lang="en-US" altLang="en-US" i="1" dirty="0"/>
              <a:t>m</a:t>
            </a:r>
            <a:r>
              <a:rPr lang="en-US" altLang="en-US" dirty="0"/>
              <a:t> pigeonholes and </a:t>
            </a:r>
            <a:r>
              <a:rPr lang="en-US" altLang="en-US" i="1" dirty="0"/>
              <a:t>n</a:t>
            </a:r>
            <a:r>
              <a:rPr lang="en-US" altLang="en-US" dirty="0"/>
              <a:t> &gt; </a:t>
            </a:r>
            <a:r>
              <a:rPr lang="en-US" altLang="en-US" i="1" dirty="0"/>
              <a:t>m</a:t>
            </a:r>
            <a:r>
              <a:rPr lang="en-US" altLang="en-US" dirty="0"/>
              <a:t>, then at least one hole must contain two or more pigeons. (sometimes called the </a:t>
            </a:r>
            <a:r>
              <a:rPr lang="en-US" altLang="en-US" i="1" dirty="0"/>
              <a:t>Dirichlet box principle</a:t>
            </a:r>
            <a:r>
              <a:rPr lang="en-US" altLang="en-US" dirty="0"/>
              <a:t> as it was first stated formally by J. P. G. L. Dirichlet (1805–1859)).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9CC7AA6-A5B5-4C07-B1DB-52EB97128F03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1365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5D5C1-E8A6-49A4-BAC5-85ABEB9D2837}"/>
              </a:ext>
            </a:extLst>
          </p:cNvPr>
          <p:cNvSpPr txBox="1"/>
          <p:nvPr/>
        </p:nvSpPr>
        <p:spPr>
          <a:xfrm>
            <a:off x="2171365" y="136525"/>
            <a:ext cx="7849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solidFill>
                  <a:srgbClr val="2429E4"/>
                </a:solidFill>
              </a:rPr>
              <a:t>Learning Objectives</a:t>
            </a:r>
            <a:endParaRPr lang="en-SG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D5C1-923B-4D7D-B7BE-CFA541D2F741}"/>
              </a:ext>
            </a:extLst>
          </p:cNvPr>
          <p:cNvSpPr txBox="1"/>
          <p:nvPr/>
        </p:nvSpPr>
        <p:spPr>
          <a:xfrm>
            <a:off x="106878" y="1336883"/>
            <a:ext cx="1111530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33CC"/>
                </a:solidFill>
              </a:rPr>
              <a:t>Introduce Multiplication and addition Rules: these form the basis for work on combinatorics.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33CC"/>
                </a:solidFill>
              </a:rPr>
              <a:t>Introduce permutation and combination.</a:t>
            </a:r>
          </a:p>
        </p:txBody>
      </p:sp>
    </p:spTree>
    <p:extLst>
      <p:ext uri="{BB962C8B-B14F-4D97-AF65-F5344CB8AC3E}">
        <p14:creationId xmlns:p14="http://schemas.microsoft.com/office/powerpoint/2010/main" val="47251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20</a:t>
            </a:fld>
            <a:endParaRPr lang="en-SG" dirty="0"/>
          </a:p>
        </p:txBody>
      </p:sp>
      <p:sp>
        <p:nvSpPr>
          <p:cNvPr id="77" name="TextBox 76"/>
          <p:cNvSpPr txBox="1"/>
          <p:nvPr/>
        </p:nvSpPr>
        <p:spPr>
          <a:xfrm>
            <a:off x="1866243" y="1091661"/>
            <a:ext cx="81456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Given a set </a:t>
            </a:r>
            <a:r>
              <a:rPr lang="en-SG" sz="2400" i="1" dirty="0"/>
              <a:t>S</a:t>
            </a:r>
            <a:r>
              <a:rPr lang="en-SG" sz="2400" dirty="0"/>
              <a:t> with </a:t>
            </a:r>
            <a:r>
              <a:rPr lang="en-SG" sz="2400" i="1" dirty="0"/>
              <a:t>n</a:t>
            </a:r>
            <a:r>
              <a:rPr lang="en-SG" sz="2400" dirty="0"/>
              <a:t> elements, how many subsets of size </a:t>
            </a:r>
            <a:r>
              <a:rPr lang="en-SG" sz="2400" i="1" dirty="0"/>
              <a:t>r</a:t>
            </a:r>
            <a:r>
              <a:rPr lang="en-SG" sz="2400" dirty="0"/>
              <a:t> can be chosen from </a:t>
            </a:r>
            <a:r>
              <a:rPr lang="en-SG" sz="2400" i="1" dirty="0"/>
              <a:t>S</a:t>
            </a:r>
            <a:r>
              <a:rPr lang="en-SG" sz="2400" dirty="0"/>
              <a:t>?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Each subset of size </a:t>
            </a:r>
            <a:r>
              <a:rPr lang="en-SG" sz="2400" i="1" dirty="0"/>
              <a:t>r</a:t>
            </a:r>
            <a:r>
              <a:rPr lang="en-SG" sz="2400" dirty="0"/>
              <a:t> is called an </a:t>
            </a:r>
            <a:r>
              <a:rPr lang="en-SG" sz="2400" i="1" dirty="0">
                <a:solidFill>
                  <a:srgbClr val="0033CC"/>
                </a:solidFill>
              </a:rPr>
              <a:t>r</a:t>
            </a:r>
            <a:r>
              <a:rPr lang="en-SG" sz="2400" dirty="0">
                <a:solidFill>
                  <a:srgbClr val="0033CC"/>
                </a:solidFill>
              </a:rPr>
              <a:t>-combination</a:t>
            </a:r>
            <a:r>
              <a:rPr lang="en-SG" sz="2400" dirty="0"/>
              <a:t> of the set.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360227" y="2614405"/>
            <a:ext cx="7176411" cy="3492286"/>
            <a:chOff x="993228" y="4598517"/>
            <a:chExt cx="7176411" cy="3492286"/>
          </a:xfrm>
        </p:grpSpPr>
        <p:sp>
          <p:nvSpPr>
            <p:cNvPr id="66" name="Rectangle 65"/>
            <p:cNvSpPr/>
            <p:nvPr/>
          </p:nvSpPr>
          <p:spPr>
            <a:xfrm>
              <a:off x="993228" y="4598517"/>
              <a:ext cx="7176411" cy="34922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</a:t>
              </a:r>
              <a:r>
                <a:rPr lang="en-SG" sz="2400" i="1" dirty="0">
                  <a:solidFill>
                    <a:schemeClr val="bg1"/>
                  </a:solidFill>
                </a:rPr>
                <a:t>r</a:t>
              </a:r>
              <a:r>
                <a:rPr lang="en-SG" sz="2400" dirty="0">
                  <a:solidFill>
                    <a:schemeClr val="bg1"/>
                  </a:solidFill>
                </a:rPr>
                <a:t>-combination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109374" y="5193984"/>
                  <a:ext cx="6925353" cy="2896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Let </a:t>
                  </a:r>
                  <a:r>
                    <a:rPr lang="en-SG" sz="2400" i="1" dirty="0"/>
                    <a:t>n</a:t>
                  </a:r>
                  <a:r>
                    <a:rPr lang="en-SG" sz="2400" dirty="0"/>
                    <a:t> and </a:t>
                  </a:r>
                  <a:r>
                    <a:rPr lang="en-SG" sz="2400" i="1" dirty="0"/>
                    <a:t>r</a:t>
                  </a:r>
                  <a:r>
                    <a:rPr lang="en-SG" sz="2400" dirty="0"/>
                    <a:t> be non-negative integers with </a:t>
                  </a:r>
                  <a:r>
                    <a:rPr lang="en-SG" sz="2400" i="1" dirty="0"/>
                    <a:t>r</a:t>
                  </a:r>
                  <a:r>
                    <a:rPr lang="en-SG" sz="2400" dirty="0"/>
                    <a:t> </a:t>
                  </a:r>
                  <a:r>
                    <a:rPr lang="en-SG" sz="2400" dirty="0">
                      <a:sym typeface="Symbol" panose="05050102010706020507" pitchFamily="18" charset="2"/>
                    </a:rPr>
                    <a:t></a:t>
                  </a:r>
                  <a:r>
                    <a:rPr lang="en-SG" sz="2400" dirty="0"/>
                    <a:t> </a:t>
                  </a:r>
                  <a:r>
                    <a:rPr lang="en-SG" sz="2400" i="1" dirty="0"/>
                    <a:t>n</a:t>
                  </a:r>
                  <a:r>
                    <a:rPr lang="en-SG" sz="2400" dirty="0"/>
                    <a:t>.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An </a:t>
                  </a:r>
                  <a:r>
                    <a:rPr lang="en-SG" sz="2400" b="1" i="1" dirty="0"/>
                    <a:t>r</a:t>
                  </a:r>
                  <a:r>
                    <a:rPr lang="en-SG" sz="2400" b="1" dirty="0"/>
                    <a:t>-combination</a:t>
                  </a:r>
                  <a:r>
                    <a:rPr lang="en-SG" sz="2400" dirty="0"/>
                    <a:t> of a set of </a:t>
                  </a:r>
                  <a:r>
                    <a:rPr lang="en-SG" sz="2400" i="1" dirty="0"/>
                    <a:t>n</a:t>
                  </a:r>
                  <a:r>
                    <a:rPr lang="en-SG" sz="2400" dirty="0"/>
                    <a:t> elements is a subset of </a:t>
                  </a:r>
                  <a:r>
                    <a:rPr lang="en-SG" sz="2400" i="1" dirty="0"/>
                    <a:t>r</a:t>
                  </a:r>
                  <a:r>
                    <a:rPr lang="en-SG" sz="2400" dirty="0"/>
                    <a:t> of the </a:t>
                  </a:r>
                  <a:r>
                    <a:rPr lang="en-SG" sz="2400" i="1" dirty="0"/>
                    <a:t>n</a:t>
                  </a:r>
                  <a:r>
                    <a:rPr lang="en-SG" sz="2400" dirty="0"/>
                    <a:t> elements. 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en-SG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SG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SG" sz="2400" dirty="0"/>
                    <a:t> , read “</a:t>
                  </a:r>
                  <a:r>
                    <a:rPr lang="en-SG" sz="2400" i="1" dirty="0"/>
                    <a:t>n</a:t>
                  </a:r>
                  <a:r>
                    <a:rPr lang="en-SG" sz="2400" dirty="0"/>
                    <a:t> choose </a:t>
                  </a:r>
                  <a:r>
                    <a:rPr lang="en-SG" sz="2400" i="1" dirty="0"/>
                    <a:t>r</a:t>
                  </a:r>
                  <a:r>
                    <a:rPr lang="en-SG" sz="2400" dirty="0"/>
                    <a:t>”, denotes the number of subsets of size </a:t>
                  </a:r>
                  <a:r>
                    <a:rPr lang="en-SG" sz="2400" i="1" dirty="0"/>
                    <a:t>r</a:t>
                  </a:r>
                  <a:r>
                    <a:rPr lang="en-SG" sz="2400" dirty="0"/>
                    <a:t> (</a:t>
                  </a:r>
                  <a:r>
                    <a:rPr lang="en-SG" sz="2400" i="1" dirty="0"/>
                    <a:t>r</a:t>
                  </a:r>
                  <a:r>
                    <a:rPr lang="en-SG" sz="2400" dirty="0"/>
                    <a:t>-combinations) that can be chosen from a set of </a:t>
                  </a:r>
                  <a:r>
                    <a:rPr lang="en-SG" sz="2400" i="1" dirty="0"/>
                    <a:t>n</a:t>
                  </a:r>
                  <a:r>
                    <a:rPr lang="en-SG" sz="2400" dirty="0"/>
                    <a:t> elements. Other symbols used are    </a:t>
                  </a:r>
                  <a:r>
                    <a:rPr lang="en-SG" sz="2400" i="1" dirty="0">
                      <a:solidFill>
                        <a:srgbClr val="C00000"/>
                      </a:solidFill>
                    </a:rPr>
                    <a:t>C</a:t>
                  </a:r>
                  <a:r>
                    <a:rPr lang="en-SG" sz="2400" dirty="0">
                      <a:solidFill>
                        <a:srgbClr val="C00000"/>
                      </a:solidFill>
                    </a:rPr>
                    <a:t>(</a:t>
                  </a:r>
                  <a:r>
                    <a:rPr lang="en-SG" sz="2400" i="1" dirty="0">
                      <a:solidFill>
                        <a:srgbClr val="C00000"/>
                      </a:solidFill>
                    </a:rPr>
                    <a:t>n</a:t>
                  </a:r>
                  <a:r>
                    <a:rPr lang="en-SG" sz="2400" dirty="0">
                      <a:solidFill>
                        <a:srgbClr val="C00000"/>
                      </a:solidFill>
                    </a:rPr>
                    <a:t>, </a:t>
                  </a:r>
                  <a:r>
                    <a:rPr lang="en-SG" sz="2400" i="1" dirty="0">
                      <a:solidFill>
                        <a:srgbClr val="C00000"/>
                      </a:solidFill>
                    </a:rPr>
                    <a:t>r</a:t>
                  </a:r>
                  <a:r>
                    <a:rPr lang="en-SG" sz="2400" dirty="0">
                      <a:solidFill>
                        <a:srgbClr val="C00000"/>
                      </a:solidFill>
                    </a:rPr>
                    <a:t>)</a:t>
                  </a:r>
                  <a:r>
                    <a:rPr lang="en-SG" sz="2400" dirty="0"/>
                    <a:t>, </a:t>
                  </a:r>
                  <a:r>
                    <a:rPr lang="en-SG" sz="2400" i="1" baseline="-25000" dirty="0" err="1">
                      <a:solidFill>
                        <a:srgbClr val="C00000"/>
                      </a:solidFill>
                    </a:rPr>
                    <a:t>n</a:t>
                  </a:r>
                  <a:r>
                    <a:rPr lang="en-SG" sz="2400" i="1" dirty="0" err="1">
                      <a:solidFill>
                        <a:srgbClr val="C00000"/>
                      </a:solidFill>
                    </a:rPr>
                    <a:t>C</a:t>
                  </a:r>
                  <a:r>
                    <a:rPr lang="en-SG" sz="2400" i="1" baseline="-25000" dirty="0" err="1">
                      <a:solidFill>
                        <a:srgbClr val="C00000"/>
                      </a:solidFill>
                    </a:rPr>
                    <a:t>r</a:t>
                  </a:r>
                  <a:r>
                    <a:rPr lang="en-SG" sz="2400" dirty="0"/>
                    <a:t>, </a:t>
                  </a:r>
                  <a:r>
                    <a:rPr lang="en-SG" sz="2400" i="1" dirty="0" err="1">
                      <a:solidFill>
                        <a:srgbClr val="C00000"/>
                      </a:solidFill>
                    </a:rPr>
                    <a:t>C</a:t>
                  </a:r>
                  <a:r>
                    <a:rPr lang="en-SG" sz="2400" i="1" baseline="-25000" dirty="0" err="1">
                      <a:solidFill>
                        <a:srgbClr val="C00000"/>
                      </a:solidFill>
                    </a:rPr>
                    <a:t>n</a:t>
                  </a:r>
                  <a:r>
                    <a:rPr lang="en-SG" sz="2400" baseline="-25000" dirty="0" err="1">
                      <a:solidFill>
                        <a:srgbClr val="C00000"/>
                      </a:solidFill>
                    </a:rPr>
                    <a:t>,</a:t>
                  </a:r>
                  <a:r>
                    <a:rPr lang="en-SG" sz="2400" i="1" baseline="-25000" dirty="0" err="1">
                      <a:solidFill>
                        <a:srgbClr val="C00000"/>
                      </a:solidFill>
                    </a:rPr>
                    <a:t>r</a:t>
                  </a:r>
                  <a:r>
                    <a:rPr lang="en-SG" sz="2400" dirty="0"/>
                    <a:t> , or </a:t>
                  </a:r>
                  <a:r>
                    <a:rPr lang="en-SG" sz="2400" i="1" baseline="30000" dirty="0" err="1">
                      <a:solidFill>
                        <a:srgbClr val="C00000"/>
                      </a:solidFill>
                    </a:rPr>
                    <a:t>n</a:t>
                  </a:r>
                  <a:r>
                    <a:rPr lang="en-SG" sz="2400" i="1" dirty="0" err="1">
                      <a:solidFill>
                        <a:srgbClr val="C00000"/>
                      </a:solidFill>
                    </a:rPr>
                    <a:t>C</a:t>
                  </a:r>
                  <a:r>
                    <a:rPr lang="en-SG" sz="2400" i="1" baseline="-25000" dirty="0" err="1">
                      <a:solidFill>
                        <a:srgbClr val="C00000"/>
                      </a:solidFill>
                    </a:rPr>
                    <a:t>r</a:t>
                  </a:r>
                  <a:r>
                    <a:rPr lang="en-SG" sz="2400" i="1" baseline="-25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SG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374" y="5193984"/>
                  <a:ext cx="6925353" cy="28968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8" t="-2105" r="-440" b="-378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B3AB62-492B-4B80-B493-F49390C5C72E}"/>
              </a:ext>
            </a:extLst>
          </p:cNvPr>
          <p:cNvSpPr txBox="1"/>
          <p:nvPr/>
        </p:nvSpPr>
        <p:spPr>
          <a:xfrm>
            <a:off x="629393" y="130659"/>
            <a:ext cx="10545288" cy="71553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Counting Subsets of a Set: Combinations</a:t>
            </a:r>
          </a:p>
        </p:txBody>
      </p:sp>
    </p:spTree>
    <p:extLst>
      <p:ext uri="{BB962C8B-B14F-4D97-AF65-F5344CB8AC3E}">
        <p14:creationId xmlns:p14="http://schemas.microsoft.com/office/powerpoint/2010/main" val="81894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9393" y="130659"/>
            <a:ext cx="10545288" cy="71553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Counting Subsets of a Set: Combinations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9493" y="1628138"/>
            <a:ext cx="837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Let </a:t>
            </a:r>
            <a:r>
              <a:rPr lang="en-US" altLang="en-US" sz="2800" i="1" dirty="0"/>
              <a:t>S</a:t>
            </a:r>
            <a:r>
              <a:rPr lang="en-US" altLang="en-US" sz="2800" dirty="0"/>
              <a:t> = {Ann, Bob, </a:t>
            </a:r>
            <a:r>
              <a:rPr lang="en-US" altLang="en-US" sz="2800" dirty="0" err="1"/>
              <a:t>Cyd</a:t>
            </a:r>
            <a:r>
              <a:rPr lang="en-US" altLang="en-US" sz="2800" dirty="0"/>
              <a:t>, Dan}. Each committee consisting of three of the four people in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a 3-combination of </a:t>
            </a:r>
            <a:r>
              <a:rPr lang="en-US" altLang="en-US" sz="2800" i="1" dirty="0"/>
              <a:t>S</a:t>
            </a:r>
            <a:r>
              <a:rPr lang="en-US" altLang="en-US" sz="2800" dirty="0"/>
              <a:t>.</a:t>
            </a:r>
            <a:endParaRPr lang="en-SG" sz="2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21</a:t>
            </a:fld>
            <a:endParaRPr lang="en-SG" dirty="0"/>
          </a:p>
        </p:txBody>
      </p:sp>
      <p:sp>
        <p:nvSpPr>
          <p:cNvPr id="77" name="TextBox 76"/>
          <p:cNvSpPr txBox="1"/>
          <p:nvPr/>
        </p:nvSpPr>
        <p:spPr>
          <a:xfrm>
            <a:off x="2218824" y="3637818"/>
            <a:ext cx="8143632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The 3-combinations are:</a:t>
            </a:r>
          </a:p>
          <a:p>
            <a:r>
              <a:rPr lang="en-SG" sz="2800" dirty="0"/>
              <a:t>	</a:t>
            </a:r>
            <a:r>
              <a:rPr lang="en-SG" sz="2800" b="1" dirty="0">
                <a:solidFill>
                  <a:srgbClr val="0033CC"/>
                </a:solidFill>
              </a:rPr>
              <a:t>{Bob, </a:t>
            </a:r>
            <a:r>
              <a:rPr lang="en-SG" sz="2800" b="1" dirty="0" err="1">
                <a:solidFill>
                  <a:srgbClr val="0033CC"/>
                </a:solidFill>
              </a:rPr>
              <a:t>Cyd</a:t>
            </a:r>
            <a:r>
              <a:rPr lang="en-SG" sz="2800" b="1" dirty="0">
                <a:solidFill>
                  <a:srgbClr val="0033CC"/>
                </a:solidFill>
              </a:rPr>
              <a:t>, Dan}, {Ann, </a:t>
            </a:r>
            <a:r>
              <a:rPr lang="en-SG" sz="2800" b="1" dirty="0" err="1">
                <a:solidFill>
                  <a:srgbClr val="0033CC"/>
                </a:solidFill>
              </a:rPr>
              <a:t>Cyd</a:t>
            </a:r>
            <a:r>
              <a:rPr lang="en-SG" sz="2800" b="1" dirty="0">
                <a:solidFill>
                  <a:srgbClr val="0033CC"/>
                </a:solidFill>
              </a:rPr>
              <a:t>, Dan}, </a:t>
            </a:r>
          </a:p>
          <a:p>
            <a:r>
              <a:rPr lang="en-SG" sz="2800" b="1" dirty="0">
                <a:solidFill>
                  <a:srgbClr val="0033CC"/>
                </a:solidFill>
              </a:rPr>
              <a:t>           {Ann, Bob, Dan}, {Ann, Bob, </a:t>
            </a:r>
            <a:r>
              <a:rPr lang="en-SG" sz="2800" b="1" dirty="0" err="1">
                <a:solidFill>
                  <a:srgbClr val="0033CC"/>
                </a:solidFill>
              </a:rPr>
              <a:t>Cyd</a:t>
            </a:r>
            <a:r>
              <a:rPr lang="en-SG" sz="2800" b="1" dirty="0">
                <a:solidFill>
                  <a:srgbClr val="0033CC"/>
                </a:solidFill>
              </a:rPr>
              <a:t>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4000" y="941447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7 - Combinations</a:t>
            </a:r>
            <a:endParaRPr lang="en-SG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848357" y="2478101"/>
                <a:ext cx="8371307" cy="1039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eriod"/>
                </a:pPr>
                <a:r>
                  <a:rPr lang="en-US" altLang="en-US" sz="2800" dirty="0"/>
                  <a:t>List all such 3-combinations of </a:t>
                </a:r>
                <a:r>
                  <a:rPr lang="en-US" altLang="en-US" sz="2800" i="1" dirty="0"/>
                  <a:t>S</a:t>
                </a:r>
                <a:r>
                  <a:rPr lang="en-US" altLang="en-US" sz="2800" dirty="0"/>
                  <a:t>.</a:t>
                </a:r>
              </a:p>
              <a:p>
                <a:pPr marL="514350" indent="-514350">
                  <a:buFont typeface="+mj-lt"/>
                  <a:buAutoNum type="alphaLcPeriod"/>
                </a:pPr>
                <a:r>
                  <a:rPr lang="en-US" sz="28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400" dirty="0"/>
                  <a:t> ?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57" y="2478101"/>
                <a:ext cx="8371307" cy="1039515"/>
              </a:xfrm>
              <a:prstGeom prst="rect">
                <a:avLst/>
              </a:prstGeom>
              <a:blipFill>
                <a:blip r:embed="rId3"/>
                <a:stretch>
                  <a:fillRect l="-1529" t="-6471" b="-123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215470" y="5149526"/>
                <a:ext cx="8143632" cy="6108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eriod" startAt="2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800" dirty="0"/>
                  <a:t> = </a:t>
                </a:r>
                <a:r>
                  <a:rPr lang="en-SG" sz="2800" b="1" dirty="0">
                    <a:solidFill>
                      <a:srgbClr val="0033CC"/>
                    </a:solidFill>
                  </a:rPr>
                  <a:t>4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70" y="5149526"/>
                <a:ext cx="8143632" cy="610808"/>
              </a:xfrm>
              <a:prstGeom prst="rect">
                <a:avLst/>
              </a:prstGeom>
              <a:blipFill>
                <a:blip r:embed="rId4"/>
                <a:stretch>
                  <a:fillRect l="-1572" t="-4000" b="-21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22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22</a:t>
            </a:fld>
            <a:endParaRPr lang="en-S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432479" y="1184843"/>
            <a:ext cx="7974264" cy="5536632"/>
            <a:chOff x="730523" y="4598517"/>
            <a:chExt cx="7974264" cy="5109009"/>
          </a:xfrm>
        </p:grpSpPr>
        <p:sp>
          <p:nvSpPr>
            <p:cNvPr id="81" name="Rectangle 80"/>
            <p:cNvSpPr/>
            <p:nvPr/>
          </p:nvSpPr>
          <p:spPr>
            <a:xfrm>
              <a:off x="730523" y="4598518"/>
              <a:ext cx="7974264" cy="47290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0523" y="4598517"/>
              <a:ext cx="7974264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898473" y="4645644"/>
                  <a:ext cx="7078763" cy="5269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400" dirty="0">
                      <a:solidFill>
                        <a:schemeClr val="bg1"/>
                      </a:solidFill>
                    </a:rPr>
                    <a:t>Theorem 8.5 Formula for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SG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SG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a14:m>
                  <a:endParaRPr lang="en-SG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73" y="4645644"/>
                  <a:ext cx="7078763" cy="526939"/>
                </a:xfrm>
                <a:prstGeom prst="rect">
                  <a:avLst/>
                </a:prstGeom>
                <a:blipFill>
                  <a:blip r:embed="rId3"/>
                  <a:stretch>
                    <a:fillRect l="-1291" t="-3448" b="-1839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5941" y="5218733"/>
                  <a:ext cx="7737396" cy="44887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800" dirty="0"/>
                    <a:t>The number of subsets of size </a:t>
                  </a:r>
                  <a:r>
                    <a:rPr lang="en-SG" sz="2800" i="1" dirty="0"/>
                    <a:t>r</a:t>
                  </a:r>
                  <a:r>
                    <a:rPr lang="en-SG" sz="2800" dirty="0"/>
                    <a:t> (or </a:t>
                  </a:r>
                  <a:r>
                    <a:rPr lang="en-SG" sz="2800" i="1" dirty="0"/>
                    <a:t>r</a:t>
                  </a:r>
                  <a:r>
                    <a:rPr lang="en-SG" sz="2800" dirty="0"/>
                    <a:t>-combinations) that can be chosen from a set of </a:t>
                  </a:r>
                  <a:r>
                    <a:rPr lang="en-SG" sz="2800" i="1" dirty="0"/>
                    <a:t>n</a:t>
                  </a:r>
                  <a:r>
                    <a:rPr lang="en-SG" sz="2800" dirty="0"/>
                    <a:t> elements,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SG" sz="2800" dirty="0"/>
                    <a:t>, is given by the formula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sz="2800" dirty="0">
                      <a:sym typeface="Symbol" panose="05050102010706020507" pitchFamily="18" charset="2"/>
                    </a:rPr>
                    <a:t>	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SG" sz="32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32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SG" sz="32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SG" sz="32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  <m:r>
                        <a:rPr lang="en-SG" sz="32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f>
                        <m:fPr>
                          <m:ctrlPr>
                            <a:rPr lang="en-SG" sz="32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SG" sz="32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𝑷</m:t>
                          </m:r>
                          <m:r>
                            <a:rPr lang="en-SG" sz="32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SG" sz="32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lang="en-SG" sz="32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  </m:t>
                          </m:r>
                          <m:r>
                            <a:rPr lang="en-SG" sz="32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𝒓</m:t>
                          </m:r>
                          <m:r>
                            <a:rPr lang="en-SG" sz="32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num>
                        <m:den>
                          <m:r>
                            <a:rPr lang="en-SG" sz="32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𝒓</m:t>
                          </m:r>
                          <m:r>
                            <a:rPr lang="en-SG" sz="32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!</m:t>
                          </m:r>
                        </m:den>
                      </m:f>
                    </m:oMath>
                  </a14:m>
                  <a:endParaRPr lang="en-SG" sz="3200" b="1" dirty="0">
                    <a:sym typeface="Symbol" panose="05050102010706020507" pitchFamily="18" charset="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SG" sz="2800" dirty="0">
                      <a:sym typeface="Symbol" panose="05050102010706020507" pitchFamily="18" charset="2"/>
                    </a:rPr>
                    <a:t>or, equivalently,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sz="2800" dirty="0">
                      <a:sym typeface="Symbol" panose="05050102010706020507" pitchFamily="18" charset="2"/>
                    </a:rPr>
                    <a:t>	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SG" sz="48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48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SG" sz="48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SG" sz="48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  <m:r>
                        <a:rPr lang="en-SG" sz="48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f>
                        <m:fPr>
                          <m:ctrlPr>
                            <a:rPr lang="en-SG" sz="48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SG" sz="48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lang="en-SG" sz="48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!</m:t>
                          </m:r>
                        </m:num>
                        <m:den>
                          <m:r>
                            <a:rPr lang="en-SG" sz="48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𝒓</m:t>
                          </m:r>
                          <m:r>
                            <a:rPr lang="en-SG" sz="48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!</m:t>
                          </m:r>
                          <m:d>
                            <m:dPr>
                              <m:ctrlPr>
                                <a:rPr lang="en-SG" sz="48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SG" sz="48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𝒏</m:t>
                              </m:r>
                              <m:r>
                                <a:rPr lang="en-SG" sz="48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SG" sz="48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𝒓</m:t>
                              </m:r>
                            </m:e>
                          </m:d>
                          <m:r>
                            <a:rPr lang="en-SG" sz="48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!</m:t>
                          </m:r>
                        </m:den>
                      </m:f>
                    </m:oMath>
                  </a14:m>
                  <a:endParaRPr lang="en-SG" sz="4800" b="1" dirty="0">
                    <a:sym typeface="Symbol" panose="05050102010706020507" pitchFamily="18" charset="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SG" sz="2800" dirty="0">
                      <a:sym typeface="Symbol" panose="05050102010706020507" pitchFamily="18" charset="2"/>
                    </a:rPr>
                    <a:t>where </a:t>
                  </a:r>
                  <a:r>
                    <a:rPr lang="en-SG" sz="2800" i="1" dirty="0">
                      <a:sym typeface="Symbol" panose="05050102010706020507" pitchFamily="18" charset="2"/>
                    </a:rPr>
                    <a:t>n</a:t>
                  </a:r>
                  <a:r>
                    <a:rPr lang="en-SG" sz="2800" dirty="0">
                      <a:sym typeface="Symbol" panose="05050102010706020507" pitchFamily="18" charset="2"/>
                    </a:rPr>
                    <a:t> and </a:t>
                  </a:r>
                  <a:r>
                    <a:rPr lang="en-SG" sz="2800" i="1" dirty="0">
                      <a:sym typeface="Symbol" panose="05050102010706020507" pitchFamily="18" charset="2"/>
                    </a:rPr>
                    <a:t>r</a:t>
                  </a:r>
                  <a:r>
                    <a:rPr lang="en-SG" sz="2800" dirty="0">
                      <a:sym typeface="Symbol" panose="05050102010706020507" pitchFamily="18" charset="2"/>
                    </a:rPr>
                    <a:t> are non-negative integers with </a:t>
                  </a:r>
                  <a:r>
                    <a:rPr lang="en-SG" sz="2800" i="1" dirty="0">
                      <a:sym typeface="Symbol" panose="05050102010706020507" pitchFamily="18" charset="2"/>
                    </a:rPr>
                    <a:t>r</a:t>
                  </a:r>
                  <a:r>
                    <a:rPr lang="en-SG" sz="2800" dirty="0">
                      <a:sym typeface="Symbol" panose="05050102010706020507" pitchFamily="18" charset="2"/>
                    </a:rPr>
                    <a:t>  </a:t>
                  </a:r>
                  <a:r>
                    <a:rPr lang="en-SG" sz="2800" i="1" dirty="0">
                      <a:sym typeface="Symbol" panose="05050102010706020507" pitchFamily="18" charset="2"/>
                    </a:rPr>
                    <a:t>n</a:t>
                  </a:r>
                  <a:r>
                    <a:rPr lang="en-SG" sz="2800" dirty="0">
                      <a:sym typeface="Symbol" panose="05050102010706020507" pitchFamily="18" charset="2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41" y="5218733"/>
                  <a:ext cx="7737396" cy="4488793"/>
                </a:xfrm>
                <a:prstGeom prst="rect">
                  <a:avLst/>
                </a:prstGeom>
                <a:blipFill>
                  <a:blip r:embed="rId4"/>
                  <a:stretch>
                    <a:fillRect l="-1655" t="-1253" r="-47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3065C9-3C51-4579-BD25-F320E042658F}"/>
              </a:ext>
            </a:extLst>
          </p:cNvPr>
          <p:cNvSpPr txBox="1"/>
          <p:nvPr/>
        </p:nvSpPr>
        <p:spPr>
          <a:xfrm>
            <a:off x="653143" y="96158"/>
            <a:ext cx="10700657" cy="61106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Relationship between Permutations and Combinations</a:t>
            </a:r>
          </a:p>
        </p:txBody>
      </p:sp>
    </p:spTree>
    <p:extLst>
      <p:ext uri="{BB962C8B-B14F-4D97-AF65-F5344CB8AC3E}">
        <p14:creationId xmlns:p14="http://schemas.microsoft.com/office/powerpoint/2010/main" val="312394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23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939123" y="1451894"/>
            <a:ext cx="8517862" cy="14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Suppose the group of 12 consists of 5 men and 7 women.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sz="2400" dirty="0"/>
              <a:t>How many 5-person teams can be chosen that consist of 3 men and 2 women?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8 – Teams with Members of Two Types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8455" y="2905979"/>
            <a:ext cx="7221715" cy="12618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i="1" dirty="0"/>
              <a:t>Hint: </a:t>
            </a:r>
            <a:r>
              <a:rPr lang="en-SG" sz="2800" dirty="0"/>
              <a:t>Think of it as a two-step process:</a:t>
            </a:r>
          </a:p>
          <a:p>
            <a:r>
              <a:rPr lang="en-SG" sz="2400" dirty="0"/>
              <a:t>	Step 1: Choose the men.</a:t>
            </a:r>
          </a:p>
          <a:p>
            <a:r>
              <a:rPr lang="en-SG" sz="2400" dirty="0"/>
              <a:t>	Step 2: Choose the women.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102264" y="4424069"/>
                <a:ext cx="5987473" cy="9221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3!2!</m:t>
                          </m:r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2!5!</m:t>
                          </m:r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210</m:t>
                      </m:r>
                    </m:oMath>
                  </m:oMathPara>
                </a14:m>
                <a:endParaRPr lang="en-SG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264" y="4424069"/>
                <a:ext cx="5987473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52A72DE-4EEE-47B8-9407-0F084CEC7836}"/>
              </a:ext>
            </a:extLst>
          </p:cNvPr>
          <p:cNvSpPr txBox="1"/>
          <p:nvPr/>
        </p:nvSpPr>
        <p:spPr>
          <a:xfrm>
            <a:off x="653143" y="96158"/>
            <a:ext cx="10700657" cy="61106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Relationship between Permutations and Combinations</a:t>
            </a:r>
          </a:p>
        </p:txBody>
      </p:sp>
    </p:spTree>
    <p:extLst>
      <p:ext uri="{BB962C8B-B14F-4D97-AF65-F5344CB8AC3E}">
        <p14:creationId xmlns:p14="http://schemas.microsoft.com/office/powerpoint/2010/main" val="36403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24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939123" y="1451894"/>
            <a:ext cx="8517862" cy="1259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Suppose the group of 12 consists of 5 men and 7 women.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sz="2400" dirty="0"/>
              <a:t>How many 5-person teams contain at least one man?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8 – Teams with Members of Two Types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5140" y="2646785"/>
            <a:ext cx="722171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i="1" dirty="0"/>
              <a:t>Hint: </a:t>
            </a:r>
            <a:r>
              <a:rPr lang="en-SG" sz="2400" dirty="0"/>
              <a:t>May use </a:t>
            </a:r>
            <a:r>
              <a:rPr lang="en-SG" sz="2400" b="1" dirty="0"/>
              <a:t>difference rule </a:t>
            </a:r>
            <a:r>
              <a:rPr lang="en-SG" sz="2400" dirty="0"/>
              <a:t>or </a:t>
            </a:r>
            <a:r>
              <a:rPr lang="en-SG" sz="2400" b="1" dirty="0"/>
              <a:t>addition rule</a:t>
            </a:r>
            <a:r>
              <a:rPr lang="en-SG" sz="2400" dirty="0"/>
              <a:t>. </a:t>
            </a:r>
          </a:p>
          <a:p>
            <a:r>
              <a:rPr lang="en-SG" sz="2400" dirty="0"/>
              <a:t>The former is shorter.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85139" y="5388394"/>
            <a:ext cx="66045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Therefore number of 5-person teams that contain at least one man 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85140" y="3613370"/>
            <a:ext cx="722171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Let </a:t>
            </a:r>
            <a:r>
              <a:rPr lang="en-SG" sz="2400" i="1" dirty="0"/>
              <a:t>A</a:t>
            </a:r>
            <a:r>
              <a:rPr lang="en-SG" sz="2400" dirty="0"/>
              <a:t> be the set of all 5-person teams,</a:t>
            </a:r>
          </a:p>
          <a:p>
            <a:r>
              <a:rPr lang="en-SG" sz="2400" dirty="0"/>
              <a:t>and </a:t>
            </a:r>
            <a:r>
              <a:rPr lang="en-SG" sz="2400" i="1" dirty="0"/>
              <a:t>B</a:t>
            </a:r>
            <a:r>
              <a:rPr lang="en-SG" sz="2400" dirty="0"/>
              <a:t> be the set of 5-person teams without any men.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85139" y="4661288"/>
            <a:ext cx="7221715" cy="553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Then </a:t>
            </a:r>
            <a:r>
              <a:rPr lang="en-SG" sz="2400" i="1" dirty="0"/>
              <a:t>N</a:t>
            </a:r>
            <a:r>
              <a:rPr lang="en-SG" sz="2400" dirty="0"/>
              <a:t>(</a:t>
            </a:r>
            <a:r>
              <a:rPr lang="en-SG" sz="2400" i="1" dirty="0"/>
              <a:t>A</a:t>
            </a:r>
            <a:r>
              <a:rPr lang="en-SG" sz="2400" dirty="0"/>
              <a:t>) =                              , and </a:t>
            </a:r>
            <a:r>
              <a:rPr lang="en-SG" sz="2400" i="1" dirty="0"/>
              <a:t>N</a:t>
            </a:r>
            <a:r>
              <a:rPr lang="en-SG" sz="2400" dirty="0"/>
              <a:t>(</a:t>
            </a:r>
            <a:r>
              <a:rPr lang="en-SG" sz="2400" i="1" dirty="0"/>
              <a:t>B</a:t>
            </a:r>
            <a:r>
              <a:rPr lang="en-SG" sz="2400" dirty="0"/>
              <a:t>) =</a:t>
            </a:r>
          </a:p>
          <a:p>
            <a:endParaRPr lang="en-SG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73372" y="4412677"/>
                <a:ext cx="1777695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SG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792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372" y="4412677"/>
                <a:ext cx="1777695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39298" y="4497907"/>
                <a:ext cx="1584594" cy="79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SG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298" y="4497907"/>
                <a:ext cx="1584594" cy="791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962219" y="5757726"/>
            <a:ext cx="215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792 – 21 = </a:t>
            </a:r>
            <a:r>
              <a:rPr lang="en-SG" sz="2400" b="1" dirty="0">
                <a:solidFill>
                  <a:srgbClr val="0033CC"/>
                </a:solidFill>
              </a:rPr>
              <a:t>771</a:t>
            </a:r>
            <a:endParaRPr lang="en-SG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64B63-9201-408F-8627-BA4E2D3A5913}"/>
              </a:ext>
            </a:extLst>
          </p:cNvPr>
          <p:cNvSpPr txBox="1"/>
          <p:nvPr/>
        </p:nvSpPr>
        <p:spPr>
          <a:xfrm>
            <a:off x="653143" y="96158"/>
            <a:ext cx="10700657" cy="61106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Relationship between Permutations and Combinations</a:t>
            </a:r>
          </a:p>
        </p:txBody>
      </p:sp>
    </p:spTree>
    <p:extLst>
      <p:ext uri="{BB962C8B-B14F-4D97-AF65-F5344CB8AC3E}">
        <p14:creationId xmlns:p14="http://schemas.microsoft.com/office/powerpoint/2010/main" val="22615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 animBg="1"/>
      <p:bldP spid="25" grpId="0" animBg="1"/>
      <p:bldP spid="26" grpId="0" animBg="1"/>
      <p:bldP spid="2" grpId="0"/>
      <p:bldP spid="27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25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939123" y="1451894"/>
            <a:ext cx="8517862" cy="1259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Suppose the group of 12 consists of 5 men and 7 women.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3"/>
            </a:pPr>
            <a:r>
              <a:rPr lang="en-US" altLang="en-US" sz="2400" dirty="0"/>
              <a:t>How many 5-person teams contain at most one man?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8 – Teams with Members of Two Types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5140" y="2646785"/>
            <a:ext cx="722171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Number of teams without any man =</a:t>
            </a:r>
          </a:p>
          <a:p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5139" y="4624885"/>
            <a:ext cx="66045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Therefore number of 5-person teams that contain at most one man 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85140" y="3613370"/>
            <a:ext cx="722171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Number of teams with one man =</a:t>
            </a:r>
          </a:p>
          <a:p>
            <a:endParaRPr lang="en-SG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8875" y="2626004"/>
                <a:ext cx="2676995" cy="544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SG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SG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SG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SG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400" dirty="0"/>
                  <a:t> = </a:t>
                </a:r>
                <a:r>
                  <a:rPr lang="en-SG" sz="2400" dirty="0">
                    <a:solidFill>
                      <a:srgbClr val="0000FF"/>
                    </a:solidFill>
                  </a:rPr>
                  <a:t>1 </a:t>
                </a:r>
                <a:r>
                  <a:rPr lang="en-SG" sz="24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 21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875" y="2626004"/>
                <a:ext cx="2676995" cy="544060"/>
              </a:xfrm>
              <a:prstGeom prst="rect">
                <a:avLst/>
              </a:prstGeom>
              <a:blipFill>
                <a:blip r:embed="rId3"/>
                <a:stretch>
                  <a:fillRect t="-3371" b="-179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591953" y="3022725"/>
            <a:ext cx="85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 panose="05050102010706020507" pitchFamily="18" charset="2"/>
              </a:rPr>
              <a:t>= </a:t>
            </a:r>
            <a:r>
              <a:rPr lang="en-SG" sz="2400" dirty="0">
                <a:solidFill>
                  <a:srgbClr val="0000FF"/>
                </a:solidFill>
                <a:sym typeface="Symbol" panose="05050102010706020507" pitchFamily="18" charset="2"/>
              </a:rPr>
              <a:t>21</a:t>
            </a:r>
            <a:endParaRPr lang="en-SG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51253" y="3613146"/>
                <a:ext cx="2676995" cy="544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SG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SG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SG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SG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SG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SG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400" dirty="0"/>
                  <a:t> = </a:t>
                </a:r>
                <a:r>
                  <a:rPr lang="en-SG" sz="2400" dirty="0">
                    <a:solidFill>
                      <a:srgbClr val="0000FF"/>
                    </a:solidFill>
                  </a:rPr>
                  <a:t>5 </a:t>
                </a:r>
                <a:r>
                  <a:rPr lang="en-SG" sz="24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 35 </a:t>
                </a:r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253" y="3613146"/>
                <a:ext cx="2676995" cy="544060"/>
              </a:xfrm>
              <a:prstGeom prst="rect">
                <a:avLst/>
              </a:prstGeom>
              <a:blipFill>
                <a:blip r:embed="rId4"/>
                <a:stretch>
                  <a:fillRect t="-3371" b="-179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591953" y="3982439"/>
            <a:ext cx="111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Symbol" panose="05050102010706020507" pitchFamily="18" charset="2"/>
              </a:rPr>
              <a:t>= </a:t>
            </a:r>
            <a:r>
              <a:rPr lang="en-SG" sz="2400" dirty="0">
                <a:solidFill>
                  <a:srgbClr val="0000FF"/>
                </a:solidFill>
                <a:sym typeface="Symbol" panose="05050102010706020507" pitchFamily="18" charset="2"/>
              </a:rPr>
              <a:t>175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2033" y="4994217"/>
            <a:ext cx="2154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21 + 175 </a:t>
            </a:r>
            <a:r>
              <a:rPr lang="en-SG" sz="2400" dirty="0">
                <a:sym typeface="Symbol" panose="05050102010706020507" pitchFamily="18" charset="2"/>
              </a:rPr>
              <a:t>= </a:t>
            </a:r>
            <a:r>
              <a:rPr lang="en-SG" sz="2400" dirty="0">
                <a:solidFill>
                  <a:srgbClr val="0000FF"/>
                </a:solidFill>
                <a:sym typeface="Symbol" panose="05050102010706020507" pitchFamily="18" charset="2"/>
              </a:rPr>
              <a:t>196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0115BC-DEFC-49C9-B49C-62BF96856945}"/>
              </a:ext>
            </a:extLst>
          </p:cNvPr>
          <p:cNvSpPr txBox="1"/>
          <p:nvPr/>
        </p:nvSpPr>
        <p:spPr>
          <a:xfrm>
            <a:off x="653143" y="96158"/>
            <a:ext cx="10700657" cy="61106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Relationship between Permutations and Combinations</a:t>
            </a:r>
          </a:p>
        </p:txBody>
      </p:sp>
    </p:spTree>
    <p:extLst>
      <p:ext uri="{BB962C8B-B14F-4D97-AF65-F5344CB8AC3E}">
        <p14:creationId xmlns:p14="http://schemas.microsoft.com/office/powerpoint/2010/main" val="11010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 animBg="1"/>
      <p:bldP spid="25" grpId="0" animBg="1"/>
      <p:bldP spid="2" grpId="0"/>
      <p:bldP spid="24" grpId="0"/>
      <p:bldP spid="26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26</a:t>
            </a:fld>
            <a:endParaRPr lang="en-SG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022122" y="1406065"/>
            <a:ext cx="8038595" cy="1753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In algebra a sum of two terms, such as </a:t>
            </a:r>
            <a:r>
              <a:rPr lang="en-US" altLang="en-US" sz="2400" i="1" dirty="0"/>
              <a:t>a</a:t>
            </a:r>
            <a:r>
              <a:rPr lang="en-US" altLang="en-US" sz="2400" dirty="0"/>
              <a:t> + </a:t>
            </a:r>
            <a:r>
              <a:rPr lang="en-US" altLang="en-US" sz="2400" i="1" dirty="0"/>
              <a:t>b</a:t>
            </a:r>
            <a:r>
              <a:rPr lang="en-US" altLang="en-US" sz="2400" dirty="0"/>
              <a:t>, is called </a:t>
            </a:r>
            <a:r>
              <a:rPr lang="en-US" altLang="en-US" sz="2400" dirty="0">
                <a:solidFill>
                  <a:srgbClr val="0000FF"/>
                </a:solidFill>
              </a:rPr>
              <a:t>binomial</a:t>
            </a:r>
            <a:r>
              <a:rPr lang="en-US" altLang="en-US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The </a:t>
            </a:r>
            <a:r>
              <a:rPr lang="en-US" altLang="en-US" sz="2400" i="1" dirty="0">
                <a:solidFill>
                  <a:srgbClr val="0000FF"/>
                </a:solidFill>
              </a:rPr>
              <a:t>binomial theorem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gives an expression for the powers of a binomial (</a:t>
            </a:r>
            <a:r>
              <a:rPr lang="en-US" altLang="en-US" sz="2400" i="1" dirty="0"/>
              <a:t>a </a:t>
            </a:r>
            <a:r>
              <a:rPr lang="en-US" altLang="en-US" sz="2400" dirty="0"/>
              <a:t>+ </a:t>
            </a:r>
            <a:r>
              <a:rPr lang="en-US" altLang="en-US" sz="2400" i="1" dirty="0"/>
              <a:t>b</a:t>
            </a:r>
            <a:r>
              <a:rPr lang="en-US" altLang="en-US" sz="2400" dirty="0"/>
              <a:t>)</a:t>
            </a:r>
            <a:r>
              <a:rPr lang="en-US" altLang="en-US" sz="2400" i="1" baseline="30000" dirty="0"/>
              <a:t>n</a:t>
            </a:r>
            <a:r>
              <a:rPr lang="en-US" altLang="en-US" sz="2400" dirty="0"/>
              <a:t>, for each positive integer </a:t>
            </a:r>
            <a:r>
              <a:rPr lang="en-US" altLang="en-US" sz="2400" i="1" dirty="0"/>
              <a:t>n</a:t>
            </a:r>
            <a:r>
              <a:rPr lang="en-US" altLang="en-US" sz="2400" dirty="0"/>
              <a:t> and all real numbers </a:t>
            </a:r>
            <a:r>
              <a:rPr lang="en-US" altLang="en-US" sz="2400" i="1" dirty="0"/>
              <a:t>a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b</a:t>
            </a:r>
            <a:r>
              <a:rPr lang="en-US" altLang="en-US" sz="2400" dirty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23554" y="36049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Binomial Theorem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97504" y="3403917"/>
            <a:ext cx="7974264" cy="2618061"/>
            <a:chOff x="730523" y="4598517"/>
            <a:chExt cx="7974264" cy="2618061"/>
          </a:xfrm>
        </p:grpSpPr>
        <p:sp>
          <p:nvSpPr>
            <p:cNvPr id="45" name="Rectangle 44"/>
            <p:cNvSpPr/>
            <p:nvPr/>
          </p:nvSpPr>
          <p:spPr>
            <a:xfrm>
              <a:off x="730523" y="4598518"/>
              <a:ext cx="7974264" cy="26180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30523" y="4598517"/>
              <a:ext cx="7974264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8473" y="4645644"/>
              <a:ext cx="7700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8.6  Binomial Theorem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95941" y="5218733"/>
                  <a:ext cx="7737396" cy="1796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Given any real numbers </a:t>
                  </a:r>
                  <a:r>
                    <a:rPr lang="en-SG" sz="2400" i="1" dirty="0"/>
                    <a:t>a</a:t>
                  </a:r>
                  <a:r>
                    <a:rPr lang="en-SG" sz="2400" dirty="0"/>
                    <a:t> and </a:t>
                  </a:r>
                  <a:r>
                    <a:rPr lang="en-SG" sz="2400" i="1" dirty="0"/>
                    <a:t>b</a:t>
                  </a:r>
                  <a:r>
                    <a:rPr lang="en-SG" sz="2400" dirty="0"/>
                    <a:t> and any non-negative integer</a:t>
                  </a:r>
                  <a:r>
                    <a:rPr lang="en-US" altLang="en-US" sz="2400" dirty="0"/>
                    <a:t> </a:t>
                  </a:r>
                  <a:r>
                    <a:rPr lang="en-US" altLang="en-US" sz="2400" i="1" dirty="0"/>
                    <a:t>n,</a:t>
                  </a:r>
                  <a:endParaRPr lang="en-SG" sz="2400" dirty="0"/>
                </a:p>
                <a:p>
                  <a:pPr>
                    <a:spcAft>
                      <a:spcPts val="600"/>
                    </a:spcAft>
                    <a:tabLst>
                      <a:tab pos="457200" algn="l"/>
                    </a:tabLst>
                  </a:pPr>
                  <a:r>
                    <a:rPr lang="en-SG" sz="2400" b="1" dirty="0"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SG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𝒂</m:t>
                          </m:r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𝒃</m:t>
                          </m:r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</m:sup>
                      </m:sSup>
                      <m:r>
                        <a:rPr lang="en-US" sz="2400" b="1" i="1">
                          <a:latin typeface="Cambria Math"/>
                          <a:sym typeface="Symbol" panose="05050102010706020507" pitchFamily="18" charset="2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𝒌</m:t>
                          </m:r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latin typeface="Cambria Math"/>
                                      <a:sym typeface="Symbol" panose="05050102010706020507" pitchFamily="18" charset="2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latin typeface="Cambria Math"/>
                                      <a:sym typeface="Symbol" panose="05050102010706020507" pitchFamily="18" charset="2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𝒌</m:t>
                          </m:r>
                        </m:sup>
                      </m:sSup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𝒃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  <a:sym typeface="Symbol" panose="05050102010706020507" pitchFamily="18" charset="2"/>
                            </a:rPr>
                            <m:t>𝒌</m:t>
                          </m:r>
                        </m:sup>
                      </m:sSup>
                    </m:oMath>
                  </a14:m>
                  <a:endParaRPr lang="en-US" sz="2400" b="1" dirty="0">
                    <a:sym typeface="Symbol" panose="05050102010706020507" pitchFamily="18" charset="2"/>
                  </a:endParaRPr>
                </a:p>
                <a:p>
                  <a:pPr>
                    <a:spcAft>
                      <a:spcPts val="600"/>
                    </a:spcAft>
                    <a:tabLst>
                      <a:tab pos="914400" algn="l"/>
                    </a:tabLst>
                  </a:pPr>
                  <a:r>
                    <a:rPr lang="en-US" sz="2400" b="1" dirty="0"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𝒂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  <a:sym typeface="Symbol" panose="05050102010706020507" pitchFamily="18" charset="2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>
                                  <a:latin typeface="Cambria Math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𝒂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𝒃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  <a:sym typeface="Symbol" panose="05050102010706020507" pitchFamily="18" charset="2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>
                                  <a:latin typeface="Cambria Math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𝒂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𝒃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  <a:ea typeface="Cambria Math"/>
                          <a:sym typeface="Symbol" panose="05050102010706020507" pitchFamily="18" charset="2"/>
                        </a:rPr>
                        <m:t>⋯+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  <a:sym typeface="Symbol" panose="05050102010706020507" pitchFamily="18" charset="2"/>
                                </a:rPr>
                                <m:t>𝒏</m:t>
                              </m:r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𝒂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𝒃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  <a:ea typeface="Cambria Math"/>
                          <a:sym typeface="Symbol" panose="05050102010706020507" pitchFamily="18" charset="2"/>
                        </a:rPr>
                        <m:t>+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𝒃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Cambria Math"/>
                              <a:sym typeface="Symbol" panose="05050102010706020507" pitchFamily="18" charset="2"/>
                            </a:rPr>
                            <m:t>𝒏</m:t>
                          </m:r>
                        </m:sup>
                      </m:sSup>
                    </m:oMath>
                  </a14:m>
                  <a:endParaRPr lang="en-US" sz="2400" b="1" dirty="0"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41" y="5218733"/>
                  <a:ext cx="7737396" cy="179626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182" t="-27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515394" y="2820716"/>
            <a:ext cx="5523956" cy="2548120"/>
            <a:chOff x="2991394" y="2820716"/>
            <a:chExt cx="5523956" cy="254812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2991394" y="3239589"/>
              <a:ext cx="1700201" cy="212924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271554" y="3239589"/>
              <a:ext cx="491732" cy="212924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915686" y="3360717"/>
              <a:ext cx="1445925" cy="200811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841494" y="2820716"/>
                  <a:ext cx="4673856" cy="5269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400" dirty="0"/>
                    <a:t>is called a </a:t>
                  </a:r>
                  <a:r>
                    <a:rPr lang="en-US" sz="2400" dirty="0">
                      <a:solidFill>
                        <a:srgbClr val="0000FF"/>
                      </a:solidFill>
                    </a:rPr>
                    <a:t>binomial coefficient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494" y="2820716"/>
                  <a:ext cx="4673856" cy="5269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3488" b="-197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31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27</a:t>
            </a:fld>
            <a:endParaRPr lang="en-SG" dirty="0"/>
          </a:p>
        </p:txBody>
      </p:sp>
      <p:sp>
        <p:nvSpPr>
          <p:cNvPr id="29" name="TextBox 28"/>
          <p:cNvSpPr txBox="1"/>
          <p:nvPr/>
        </p:nvSpPr>
        <p:spPr>
          <a:xfrm>
            <a:off x="1179616" y="136525"/>
            <a:ext cx="10174184" cy="61106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The Binomial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/>
              <p:cNvSpPr txBox="1">
                <a:spLocks noChangeArrowheads="1"/>
              </p:cNvSpPr>
              <p:nvPr/>
            </p:nvSpPr>
            <p:spPr>
              <a:xfrm>
                <a:off x="2000756" y="1563468"/>
                <a:ext cx="8038595" cy="1028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dirty="0"/>
                  <a:t>Expand the following using the binomial theorem: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39725" algn="l"/>
                    <a:tab pos="3200400" algn="l"/>
                    <a:tab pos="3540125" algn="l"/>
                  </a:tabLst>
                </a:pPr>
                <a:r>
                  <a:rPr lang="en-US" altLang="en-US" dirty="0"/>
                  <a:t>a.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/>
                          </a:rPr>
                          <m:t>(</m:t>
                        </m:r>
                        <m:r>
                          <a:rPr lang="en-US" altLang="en-US" i="1">
                            <a:latin typeface="Cambria Math"/>
                          </a:rPr>
                          <m:t>𝑎</m:t>
                        </m:r>
                        <m:r>
                          <a:rPr lang="en-US" altLang="en-US" i="1">
                            <a:latin typeface="Cambria Math"/>
                          </a:rPr>
                          <m:t>+</m:t>
                        </m:r>
                        <m:r>
                          <a:rPr lang="en-US" altLang="en-US" i="1">
                            <a:latin typeface="Cambria Math"/>
                          </a:rPr>
                          <m:t>𝑏</m:t>
                        </m:r>
                        <m:r>
                          <a:rPr lang="en-US" alt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en-US" dirty="0"/>
                  <a:t>	b.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/>
                          </a:rPr>
                          <m:t>(</m:t>
                        </m:r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  <m:r>
                          <a:rPr lang="en-US" altLang="en-US" i="1">
                            <a:latin typeface="Cambria Math"/>
                          </a:rPr>
                          <m:t>−4</m:t>
                        </m:r>
                        <m:r>
                          <a:rPr lang="en-US" altLang="en-US" i="1">
                            <a:latin typeface="Cambria Math"/>
                          </a:rPr>
                          <m:t>𝑦</m:t>
                        </m:r>
                        <m:r>
                          <a:rPr lang="en-US" alt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56" y="1563468"/>
                <a:ext cx="8038595" cy="1028888"/>
              </a:xfrm>
              <a:prstGeom prst="rect">
                <a:avLst/>
              </a:prstGeom>
              <a:blipFill>
                <a:blip r:embed="rId3"/>
                <a:stretch>
                  <a:fillRect l="-1516" t="-5325" b="-94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>
              <a:xfrm>
                <a:off x="1790681" y="3180398"/>
                <a:ext cx="8610638" cy="266236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en-US" sz="2400" dirty="0"/>
                  <a:t>a.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𝑎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+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𝑏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en-US" sz="1800" i="1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alt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1800" i="1">
                              <a:latin typeface="Cambria Math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800" i="1">
                                      <a:latin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en-US" sz="1800" i="1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en-US" sz="1800" i="1">
                              <a:latin typeface="Cambria Math"/>
                            </a:rPr>
                            <m:t>5−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en-US" sz="1800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  <a:tabLst>
                    <a:tab pos="457200" algn="l"/>
                  </a:tabLst>
                </a:pPr>
                <a:r>
                  <a:rPr lang="en-US" altLang="en-US" sz="2000" dirty="0"/>
                  <a:t>	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alt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en-US" sz="2000" i="1"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5−1</m:t>
                        </m:r>
                      </m:sup>
                    </m:sSup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en-US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5−2</m:t>
                        </m:r>
                      </m:sup>
                    </m:sSup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en-US" sz="2000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5−3</m:t>
                        </m:r>
                      </m:sup>
                    </m:sSup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en-US" sz="20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5−4</m:t>
                        </m:r>
                      </m:sup>
                    </m:sSup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en-US" sz="20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en-US" alt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  <a:tabLst>
                    <a:tab pos="457200" algn="l"/>
                  </a:tabLst>
                </a:pPr>
                <a:r>
                  <a:rPr lang="en-US" altLang="en-US" sz="2400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  <m:r>
                      <a:rPr lang="en-US" altLang="en-US" sz="2400" i="1">
                        <a:latin typeface="Cambria Math"/>
                        <a:ea typeface="Cambria Math"/>
                      </a:rPr>
                      <m:t>+5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  <m:r>
                      <a:rPr lang="en-US" altLang="en-US" sz="24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en-US" sz="2400" i="1">
                        <a:latin typeface="Cambria Math"/>
                        <a:ea typeface="Cambria Math"/>
                      </a:rPr>
                      <m:t>+10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en-US" sz="2400" i="1">
                        <a:latin typeface="Cambria Math"/>
                        <a:ea typeface="Cambria Math"/>
                      </a:rPr>
                      <m:t>+10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en-US" sz="2400" i="1">
                        <a:latin typeface="Cambria Math"/>
                        <a:ea typeface="Cambria Math"/>
                      </a:rPr>
                      <m:t>+5</m:t>
                    </m:r>
                    <m:r>
                      <a:rPr lang="en-US" altLang="en-US" sz="2400" i="1">
                        <a:latin typeface="Cambria Math"/>
                        <a:ea typeface="Cambria Math"/>
                      </a:rPr>
                      <m:t>𝑎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  <m:r>
                      <a:rPr lang="en-US" altLang="en-US" sz="2400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US" altLang="en-US" sz="2400" i="1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en-US" alt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81" y="3180398"/>
                <a:ext cx="8610638" cy="2662361"/>
              </a:xfrm>
              <a:prstGeom prst="rect">
                <a:avLst/>
              </a:prstGeom>
              <a:blipFill>
                <a:blip r:embed="rId4"/>
                <a:stretch>
                  <a:fillRect l="-1133" t="-18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524000" y="95240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9 – Substituting into the Binomial Theorem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28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/>
              <p:cNvSpPr txBox="1">
                <a:spLocks noChangeArrowheads="1"/>
              </p:cNvSpPr>
              <p:nvPr/>
            </p:nvSpPr>
            <p:spPr>
              <a:xfrm>
                <a:off x="2000756" y="1563468"/>
                <a:ext cx="8038595" cy="1028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dirty="0"/>
                  <a:t>Expand the following using the binomial theorem: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39725" algn="l"/>
                    <a:tab pos="3200400" algn="l"/>
                    <a:tab pos="3540125" algn="l"/>
                  </a:tabLst>
                </a:pPr>
                <a:r>
                  <a:rPr lang="en-US" altLang="en-US" dirty="0"/>
                  <a:t>a.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/>
                          </a:rPr>
                          <m:t>(</m:t>
                        </m:r>
                        <m:r>
                          <a:rPr lang="en-US" altLang="en-US" i="1">
                            <a:latin typeface="Cambria Math"/>
                          </a:rPr>
                          <m:t>𝑎</m:t>
                        </m:r>
                        <m:r>
                          <a:rPr lang="en-US" altLang="en-US" i="1">
                            <a:latin typeface="Cambria Math"/>
                          </a:rPr>
                          <m:t>+</m:t>
                        </m:r>
                        <m:r>
                          <a:rPr lang="en-US" altLang="en-US" i="1">
                            <a:latin typeface="Cambria Math"/>
                          </a:rPr>
                          <m:t>𝑏</m:t>
                        </m:r>
                        <m:r>
                          <a:rPr lang="en-US" alt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en-US" dirty="0"/>
                  <a:t>	b.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/>
                          </a:rPr>
                          <m:t>(</m:t>
                        </m:r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  <m:r>
                          <a:rPr lang="en-US" altLang="en-US" i="1">
                            <a:latin typeface="Cambria Math"/>
                          </a:rPr>
                          <m:t>−4</m:t>
                        </m:r>
                        <m:r>
                          <a:rPr lang="en-US" altLang="en-US" i="1">
                            <a:latin typeface="Cambria Math"/>
                          </a:rPr>
                          <m:t>𝑦</m:t>
                        </m:r>
                        <m:r>
                          <a:rPr lang="en-US" alt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56" y="1563468"/>
                <a:ext cx="8038595" cy="1028888"/>
              </a:xfrm>
              <a:prstGeom prst="rect">
                <a:avLst/>
              </a:prstGeom>
              <a:blipFill>
                <a:blip r:embed="rId3"/>
                <a:stretch>
                  <a:fillRect l="-1516" t="-5325" b="-94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>
              <a:xfrm>
                <a:off x="1848357" y="2810977"/>
                <a:ext cx="8610638" cy="266236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en-US" sz="2400" dirty="0"/>
                  <a:t>b.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𝑥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−4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𝑦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en-US" sz="1800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alt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1800" i="1">
                              <a:latin typeface="Cambria Math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800" i="1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en-US" sz="1800" i="1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1800" i="1">
                              <a:latin typeface="Cambria Math"/>
                            </a:rPr>
                            <m:t>4−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/>
                            </a:rPr>
                            <m:t>(−4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𝑦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en-US" sz="1800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  <a:tabLst>
                    <a:tab pos="457200" algn="l"/>
                  </a:tabLst>
                </a:pPr>
                <a:r>
                  <a:rPr lang="en-US" altLang="en-US" sz="2000" dirty="0"/>
                  <a:t>	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en-US" sz="2000" i="1"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4−1</m:t>
                        </m:r>
                      </m:sup>
                    </m:sSup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(−4</m:t>
                        </m:r>
                        <m:r>
                          <a:rPr lang="en-US" altLang="en-US" sz="2000" i="1">
                            <a:latin typeface="Cambria Math"/>
                          </a:rPr>
                          <m:t>𝑦</m:t>
                        </m:r>
                        <m:r>
                          <a:rPr lang="en-US" alt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en-US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4−2</m:t>
                        </m:r>
                      </m:sup>
                    </m:sSup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(−4</m:t>
                        </m:r>
                        <m:r>
                          <a:rPr lang="en-US" altLang="en-US" sz="2000" i="1">
                            <a:latin typeface="Cambria Math"/>
                          </a:rPr>
                          <m:t>𝑦</m:t>
                        </m:r>
                        <m:r>
                          <a:rPr lang="en-US" alt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en-US" sz="2000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4−3</m:t>
                        </m:r>
                      </m:sup>
                    </m:sSup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(−4</m:t>
                        </m:r>
                        <m:r>
                          <a:rPr lang="en-US" altLang="en-US" sz="2000" i="1">
                            <a:latin typeface="Cambria Math"/>
                          </a:rPr>
                          <m:t>𝑦</m:t>
                        </m:r>
                        <m:r>
                          <a:rPr lang="en-US" alt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en-US" sz="20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/>
                          </a:rPr>
                          <m:t>(−4</m:t>
                        </m:r>
                        <m:r>
                          <a:rPr lang="en-US" altLang="en-US" sz="2000" i="1">
                            <a:latin typeface="Cambria Math"/>
                          </a:rPr>
                          <m:t>𝑦</m:t>
                        </m:r>
                        <m:r>
                          <a:rPr lang="en-US" alt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en-US" sz="2000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US" alt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  <a:tabLst>
                    <a:tab pos="457200" algn="l"/>
                  </a:tabLst>
                </a:pPr>
                <a:r>
                  <a:rPr lang="en-US" altLang="en-US" sz="2400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en-US" alt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57" y="2810977"/>
                <a:ext cx="8610638" cy="2662361"/>
              </a:xfrm>
              <a:prstGeom prst="rect">
                <a:avLst/>
              </a:prstGeom>
              <a:blipFill>
                <a:blip r:embed="rId4"/>
                <a:stretch>
                  <a:fillRect l="-1062" t="-1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52400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9 – Substituting into the Binomial Theorem</a:t>
            </a:r>
            <a:endParaRPr lang="en-SG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29221" y="4855432"/>
                <a:ext cx="62007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−16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+96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−256</m:t>
                      </m:r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+256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21" y="4855432"/>
                <a:ext cx="6200734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E5F3F3F-1B79-4634-9C69-330267D9B691}"/>
              </a:ext>
            </a:extLst>
          </p:cNvPr>
          <p:cNvSpPr txBox="1"/>
          <p:nvPr/>
        </p:nvSpPr>
        <p:spPr>
          <a:xfrm>
            <a:off x="823356" y="45351"/>
            <a:ext cx="10174184" cy="61106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The Binomial Theorem</a:t>
            </a:r>
          </a:p>
        </p:txBody>
      </p:sp>
    </p:spTree>
    <p:extLst>
      <p:ext uri="{BB962C8B-B14F-4D97-AF65-F5344CB8AC3E}">
        <p14:creationId xmlns:p14="http://schemas.microsoft.com/office/powerpoint/2010/main" val="22559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29</a:t>
            </a:fld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5D5C1-E8A6-49A4-BAC5-85ABEB9D2837}"/>
              </a:ext>
            </a:extLst>
          </p:cNvPr>
          <p:cNvSpPr txBox="1"/>
          <p:nvPr/>
        </p:nvSpPr>
        <p:spPr>
          <a:xfrm>
            <a:off x="3716307" y="2937401"/>
            <a:ext cx="5035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solidFill>
                  <a:srgbClr val="2429E4"/>
                </a:solidFill>
              </a:rPr>
              <a:t>End of  Unit 8</a:t>
            </a:r>
            <a:endParaRPr lang="en-SG" sz="4400" b="1" dirty="0"/>
          </a:p>
        </p:txBody>
      </p:sp>
    </p:spTree>
    <p:extLst>
      <p:ext uri="{BB962C8B-B14F-4D97-AF65-F5344CB8AC3E}">
        <p14:creationId xmlns:p14="http://schemas.microsoft.com/office/powerpoint/2010/main" val="418871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sp>
        <p:nvSpPr>
          <p:cNvPr id="84" name="TextBox 83"/>
          <p:cNvSpPr txBox="1"/>
          <p:nvPr/>
        </p:nvSpPr>
        <p:spPr>
          <a:xfrm>
            <a:off x="903892" y="1721653"/>
            <a:ext cx="1067602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Combinatorics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area that primarily concerning with counting that is very important in Statistics especially in the area of probability.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>
                <a:sym typeface="Symbol" panose="05050102010706020507" pitchFamily="18" charset="2"/>
              </a:rPr>
              <a:t>This unit will study the basic model for counting.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>
                <a:sym typeface="Symbol" panose="05050102010706020507" pitchFamily="18" charset="2"/>
              </a:rPr>
              <a:t>To use this model, we must interpret the problem according to the model.</a:t>
            </a:r>
          </a:p>
        </p:txBody>
      </p:sp>
      <p:sp>
        <p:nvSpPr>
          <p:cNvPr id="31" name="Oval 30"/>
          <p:cNvSpPr/>
          <p:nvPr/>
        </p:nvSpPr>
        <p:spPr>
          <a:xfrm>
            <a:off x="184835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200075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2187369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619652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634892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52160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87086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02326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919595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9363901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3187134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3339534" y="303854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352217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3690126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385807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1AEA8-B6FA-4632-8FA9-07DC01C107D1}"/>
              </a:ext>
            </a:extLst>
          </p:cNvPr>
          <p:cNvSpPr txBox="1"/>
          <p:nvPr/>
        </p:nvSpPr>
        <p:spPr>
          <a:xfrm>
            <a:off x="1532190" y="378157"/>
            <a:ext cx="9144000" cy="77691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1270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396859" y="1616411"/>
            <a:ext cx="7398282" cy="4937735"/>
            <a:chOff x="730523" y="4598517"/>
            <a:chExt cx="7398282" cy="4937735"/>
          </a:xfrm>
        </p:grpSpPr>
        <p:sp>
          <p:nvSpPr>
            <p:cNvPr id="81" name="Rectangle 80"/>
            <p:cNvSpPr/>
            <p:nvPr/>
          </p:nvSpPr>
          <p:spPr>
            <a:xfrm>
              <a:off x="730523" y="4598518"/>
              <a:ext cx="7398282" cy="49377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8.1 The Multiplication Rule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95941" y="5218733"/>
              <a:ext cx="7242559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If an operation consists of </a:t>
              </a:r>
              <a:r>
                <a:rPr lang="en-SG" sz="2800" i="1" dirty="0"/>
                <a:t>k</a:t>
              </a:r>
              <a:r>
                <a:rPr lang="en-SG" sz="2800" dirty="0"/>
                <a:t> steps and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the first step can be performed in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baseline="-25000" dirty="0">
                  <a:sym typeface="Symbol" panose="05050102010706020507" pitchFamily="18" charset="2"/>
                </a:rPr>
                <a:t>1</a:t>
              </a:r>
              <a:r>
                <a:rPr lang="en-SG" sz="2800" dirty="0">
                  <a:sym typeface="Symbol" panose="05050102010706020507" pitchFamily="18" charset="2"/>
                </a:rPr>
                <a:t> ways,</a:t>
              </a:r>
            </a:p>
            <a:p>
              <a:pPr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the second step can be performed in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baseline="-25000" dirty="0">
                  <a:sym typeface="Symbol" panose="05050102010706020507" pitchFamily="18" charset="2"/>
                </a:rPr>
                <a:t>2</a:t>
              </a:r>
              <a:r>
                <a:rPr lang="en-SG" sz="2800" dirty="0">
                  <a:sym typeface="Symbol" panose="05050102010706020507" pitchFamily="18" charset="2"/>
                </a:rPr>
                <a:t> ways 	</a:t>
              </a:r>
              <a:r>
                <a:rPr lang="en-SG" sz="2000" dirty="0">
                  <a:sym typeface="Symbol" panose="05050102010706020507" pitchFamily="18" charset="2"/>
                </a:rPr>
                <a:t>(regardless of how the first step was performed)</a:t>
              </a:r>
              <a:r>
                <a:rPr lang="en-SG" sz="2800" dirty="0">
                  <a:sym typeface="Symbol" panose="05050102010706020507" pitchFamily="18" charset="2"/>
                </a:rPr>
                <a:t>,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                                    :</a:t>
              </a:r>
            </a:p>
            <a:p>
              <a:pPr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the </a:t>
              </a:r>
              <a:r>
                <a:rPr lang="en-SG" sz="2800" i="1" dirty="0">
                  <a:sym typeface="Symbol" panose="05050102010706020507" pitchFamily="18" charset="2"/>
                </a:rPr>
                <a:t>k</a:t>
              </a:r>
              <a:r>
                <a:rPr lang="en-SG" sz="2800" baseline="30000" dirty="0">
                  <a:sym typeface="Symbol" panose="05050102010706020507" pitchFamily="18" charset="2"/>
                </a:rPr>
                <a:t>th</a:t>
              </a:r>
              <a:r>
                <a:rPr lang="en-SG" sz="2800" dirty="0">
                  <a:sym typeface="Symbol" panose="05050102010706020507" pitchFamily="18" charset="2"/>
                </a:rPr>
                <a:t> step can be performed in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i="1" baseline="-25000" dirty="0">
                  <a:sym typeface="Symbol" panose="05050102010706020507" pitchFamily="18" charset="2"/>
                </a:rPr>
                <a:t>k</a:t>
              </a:r>
              <a:r>
                <a:rPr lang="en-SG" sz="2800" dirty="0">
                  <a:sym typeface="Symbol" panose="05050102010706020507" pitchFamily="18" charset="2"/>
                </a:rPr>
                <a:t> ways	</a:t>
              </a:r>
              <a:r>
                <a:rPr lang="en-SG" sz="2000" dirty="0">
                  <a:sym typeface="Symbol" panose="05050102010706020507" pitchFamily="18" charset="2"/>
                </a:rPr>
                <a:t>(regardless of how the preceding steps were performed)</a:t>
              </a:r>
              <a:r>
                <a:rPr lang="en-SG" sz="2800" dirty="0">
                  <a:sym typeface="Symbol" panose="05050102010706020507" pitchFamily="18" charset="2"/>
                </a:rPr>
                <a:t>,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Then the entire operation can be performed in</a:t>
              </a:r>
            </a:p>
            <a:p>
              <a:pPr>
                <a:spcAft>
                  <a:spcPts val="600"/>
                </a:spcAft>
                <a:tabLst>
                  <a:tab pos="352425" algn="l"/>
                  <a:tab pos="133667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	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1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2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3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…  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i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k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</a:t>
              </a:r>
              <a:r>
                <a:rPr lang="en-SG" sz="2800" dirty="0">
                  <a:sym typeface="Symbol" panose="05050102010706020507" pitchFamily="18" charset="2"/>
                </a:rPr>
                <a:t>ways.</a:t>
              </a:r>
            </a:p>
          </p:txBody>
        </p:sp>
      </p:grpSp>
      <p:sp>
        <p:nvSpPr>
          <p:cNvPr id="31" name="Oval 30"/>
          <p:cNvSpPr/>
          <p:nvPr/>
        </p:nvSpPr>
        <p:spPr>
          <a:xfrm>
            <a:off x="184835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200075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2187369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619652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634892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52160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87086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02326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919595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9363901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3187134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3339534" y="303854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352217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3690126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385807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1AEA8-B6FA-4632-8FA9-07DC01C107D1}"/>
              </a:ext>
            </a:extLst>
          </p:cNvPr>
          <p:cNvSpPr txBox="1"/>
          <p:nvPr/>
        </p:nvSpPr>
        <p:spPr>
          <a:xfrm>
            <a:off x="1532190" y="378157"/>
            <a:ext cx="9144000" cy="77691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The Multiplication Rule</a:t>
            </a:r>
          </a:p>
        </p:txBody>
      </p:sp>
    </p:spTree>
    <p:extLst>
      <p:ext uri="{BB962C8B-B14F-4D97-AF65-F5344CB8AC3E}">
        <p14:creationId xmlns:p14="http://schemas.microsoft.com/office/powerpoint/2010/main" val="339788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939124" y="2124443"/>
            <a:ext cx="8100227" cy="2359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 typical PIN is a sequence of </a:t>
            </a:r>
            <a:r>
              <a:rPr lang="en-US" altLang="en-US" dirty="0">
                <a:solidFill>
                  <a:srgbClr val="C00000"/>
                </a:solidFill>
              </a:rPr>
              <a:t>any four symbols </a:t>
            </a:r>
            <a:r>
              <a:rPr lang="en-US" altLang="en-US" dirty="0"/>
              <a:t>chosen from the </a:t>
            </a:r>
            <a:r>
              <a:rPr lang="en-US" altLang="en-US" dirty="0">
                <a:solidFill>
                  <a:srgbClr val="C00000"/>
                </a:solidFill>
              </a:rPr>
              <a:t>26 letters </a:t>
            </a:r>
            <a:r>
              <a:rPr lang="en-US" altLang="en-US" dirty="0"/>
              <a:t>in the alphabet and the ten digits, with repetition allowed. Examples: CARE, 3387, B32B, and so forth.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>
                <a:solidFill>
                  <a:srgbClr val="0033CC"/>
                </a:solidFill>
              </a:rPr>
              <a:t>How many different PINs are possible?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0" y="113831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No. of Personal Identification Numbers (PINs)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2001358" y="4483798"/>
            <a:ext cx="3225213" cy="1828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2400" dirty="0"/>
              <a:t>You can think of forming a PIN as a </a:t>
            </a:r>
            <a:r>
              <a:rPr lang="en-US" altLang="en-US" sz="2400" dirty="0">
                <a:solidFill>
                  <a:srgbClr val="C00000"/>
                </a:solidFill>
              </a:rPr>
              <a:t>four-step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operation</a:t>
            </a:r>
            <a:r>
              <a:rPr lang="en-US" altLang="en-US" sz="2400" dirty="0"/>
              <a:t> to fill in each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/>
              <a:t>of the four symbols in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/>
              <a:t>sequence.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04" y="4483797"/>
            <a:ext cx="5041908" cy="202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C94C3E9-F03F-4405-BB71-45E9DD2B681E}"/>
              </a:ext>
            </a:extLst>
          </p:cNvPr>
          <p:cNvSpPr txBox="1"/>
          <p:nvPr/>
        </p:nvSpPr>
        <p:spPr>
          <a:xfrm>
            <a:off x="1524000" y="46985"/>
            <a:ext cx="9144000" cy="77691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The Multiplication Rule</a:t>
            </a:r>
          </a:p>
        </p:txBody>
      </p:sp>
    </p:spTree>
    <p:extLst>
      <p:ext uri="{BB962C8B-B14F-4D97-AF65-F5344CB8AC3E}">
        <p14:creationId xmlns:p14="http://schemas.microsoft.com/office/powerpoint/2010/main" val="29490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939124" y="1892423"/>
            <a:ext cx="4500563" cy="16245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1: Choose the first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2: Choose the second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3: Choose the third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4: Choose the fourth symbol.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0" y="542081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No. of Personal Identification Numbers (PINs)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325" y="1851363"/>
            <a:ext cx="2951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 is a fixed number of ways to perform each step, namely 36, regardless how preceding steps were performed.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1939124" y="3993797"/>
            <a:ext cx="5194369" cy="1932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by the </a:t>
            </a:r>
            <a:r>
              <a:rPr lang="en-US" altLang="en-US" b="1" dirty="0"/>
              <a:t>multiplication rule</a:t>
            </a:r>
            <a:r>
              <a:rPr lang="en-US" altLang="en-US" dirty="0"/>
              <a:t>, there are: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36</a:t>
            </a:r>
            <a:r>
              <a:rPr lang="en-US" altLang="en-US" dirty="0">
                <a:sym typeface="Symbol" panose="05050102010706020507" pitchFamily="18" charset="2"/>
              </a:rPr>
              <a:t>36</a:t>
            </a:r>
            <a:r>
              <a:rPr lang="en-US" altLang="en-US" dirty="0"/>
              <a:t>36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36 = 36</a:t>
            </a:r>
            <a:r>
              <a:rPr lang="en-US" altLang="en-US" baseline="30000" dirty="0"/>
              <a:t>4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33CC"/>
                </a:solidFill>
              </a:rPr>
              <a:t>1,679,616</a:t>
            </a:r>
            <a:r>
              <a:rPr lang="en-US" altLang="en-US" dirty="0"/>
              <a:t> PINs in all.</a:t>
            </a:r>
          </a:p>
        </p:txBody>
      </p:sp>
    </p:spTree>
    <p:extLst>
      <p:ext uri="{BB962C8B-B14F-4D97-AF65-F5344CB8AC3E}">
        <p14:creationId xmlns:p14="http://schemas.microsoft.com/office/powerpoint/2010/main" val="3510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32" name="TextBox 31"/>
          <p:cNvSpPr txBox="1"/>
          <p:nvPr/>
        </p:nvSpPr>
        <p:spPr>
          <a:xfrm>
            <a:off x="1470787" y="44602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2: No. of PINs without Repetition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6224" y="1501628"/>
            <a:ext cx="799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Now, suppose that </a:t>
            </a:r>
            <a:r>
              <a:rPr lang="en-US" altLang="en-US" sz="2800" dirty="0">
                <a:solidFill>
                  <a:srgbClr val="C00000"/>
                </a:solidFill>
              </a:rPr>
              <a:t>repetition is not allowed</a:t>
            </a:r>
            <a:r>
              <a:rPr lang="en-US" altLang="en-US" sz="28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46224" y="2093952"/>
            <a:ext cx="799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How many different PINs are there?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279760" y="2962748"/>
            <a:ext cx="4500563" cy="16245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1: Choose the first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2: Choose the second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3: Choose the third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4: Choose the fourth symbol.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5503" y="2869808"/>
            <a:ext cx="159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36 ways</a:t>
            </a:r>
            <a:endParaRPr lang="en-SG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905503" y="3265316"/>
            <a:ext cx="159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35 ways</a:t>
            </a:r>
            <a:endParaRPr lang="en-SG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5503" y="3685529"/>
            <a:ext cx="159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34 ways</a:t>
            </a:r>
            <a:endParaRPr lang="en-SG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05503" y="4132698"/>
            <a:ext cx="159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33 ways</a:t>
            </a:r>
            <a:endParaRPr lang="en-SG" sz="2400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2278136" y="4842245"/>
            <a:ext cx="6592729" cy="1354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by the </a:t>
            </a:r>
            <a:r>
              <a:rPr lang="en-US" altLang="en-US" b="1" dirty="0"/>
              <a:t>multiplication rule</a:t>
            </a:r>
            <a:r>
              <a:rPr lang="en-US" altLang="en-US" dirty="0"/>
              <a:t>, there are: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36</a:t>
            </a:r>
            <a:r>
              <a:rPr lang="en-US" altLang="en-US" dirty="0">
                <a:sym typeface="Symbol" panose="05050102010706020507" pitchFamily="18" charset="2"/>
              </a:rPr>
              <a:t>35</a:t>
            </a:r>
            <a:r>
              <a:rPr lang="en-US" altLang="en-US" dirty="0"/>
              <a:t>34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33 = </a:t>
            </a:r>
            <a:r>
              <a:rPr lang="en-US" altLang="en-US" b="1" dirty="0">
                <a:solidFill>
                  <a:srgbClr val="0033CC"/>
                </a:solidFill>
              </a:rPr>
              <a:t>1,413,720</a:t>
            </a:r>
            <a:r>
              <a:rPr lang="en-US" altLang="en-US" dirty="0"/>
              <a:t> PINs in all with no repeated symbol.</a:t>
            </a:r>
          </a:p>
        </p:txBody>
      </p:sp>
    </p:spTree>
    <p:extLst>
      <p:ext uri="{BB962C8B-B14F-4D97-AF65-F5344CB8AC3E}">
        <p14:creationId xmlns:p14="http://schemas.microsoft.com/office/powerpoint/2010/main" val="25059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  <p:bldP spid="3" grpId="0"/>
      <p:bldP spid="33" grpId="0"/>
      <p:bldP spid="35" grpId="0"/>
      <p:bldP spid="36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275771"/>
            <a:ext cx="9144000" cy="73436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The Addition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000756" y="1561786"/>
            <a:ext cx="8227629" cy="244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The basic rule underlying the calculation of the number of elements in a union or difference or intersection is the </a:t>
            </a:r>
            <a:r>
              <a:rPr lang="en-US" altLang="en-US" sz="2400" b="1" dirty="0"/>
              <a:t>addition rule</a:t>
            </a:r>
            <a:r>
              <a:rPr lang="en-US" altLang="en-US" sz="2400" dirty="0"/>
              <a:t>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317764" y="3171429"/>
            <a:ext cx="7398282" cy="2389931"/>
            <a:chOff x="730523" y="4598517"/>
            <a:chExt cx="7398282" cy="2389931"/>
          </a:xfrm>
        </p:grpSpPr>
        <p:sp>
          <p:nvSpPr>
            <p:cNvPr id="40" name="Rectangle 39"/>
            <p:cNvSpPr/>
            <p:nvPr/>
          </p:nvSpPr>
          <p:spPr>
            <a:xfrm>
              <a:off x="730523" y="4598518"/>
              <a:ext cx="7398282" cy="23899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8.2 The Addition Rule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5941" y="5218733"/>
              <a:ext cx="72425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Suppose a finite set </a:t>
              </a:r>
              <a:r>
                <a:rPr lang="en-SG" sz="2800" i="1" dirty="0"/>
                <a:t>A</a:t>
              </a:r>
              <a:r>
                <a:rPr lang="en-SG" sz="2800" dirty="0"/>
                <a:t> equals the union of </a:t>
              </a:r>
              <a:r>
                <a:rPr lang="en-SG" sz="2800" i="1" dirty="0"/>
                <a:t>k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distinct mutually disjoint subsets </a:t>
              </a:r>
              <a:r>
                <a:rPr lang="en-SG" sz="2800" i="1" dirty="0">
                  <a:sym typeface="Symbol" panose="05050102010706020507" pitchFamily="18" charset="2"/>
                </a:rPr>
                <a:t>A</a:t>
              </a:r>
              <a:r>
                <a:rPr lang="en-SG" sz="2800" baseline="-25000" dirty="0">
                  <a:sym typeface="Symbol" panose="05050102010706020507" pitchFamily="18" charset="2"/>
                </a:rPr>
                <a:t>1</a:t>
              </a:r>
              <a:r>
                <a:rPr lang="en-SG" sz="2800" dirty="0">
                  <a:sym typeface="Symbol" panose="05050102010706020507" pitchFamily="18" charset="2"/>
                </a:rPr>
                <a:t>, </a:t>
              </a:r>
              <a:r>
                <a:rPr lang="en-SG" sz="2800" i="1" dirty="0">
                  <a:sym typeface="Symbol" panose="05050102010706020507" pitchFamily="18" charset="2"/>
                </a:rPr>
                <a:t>A</a:t>
              </a:r>
              <a:r>
                <a:rPr lang="en-SG" sz="2800" baseline="-25000" dirty="0">
                  <a:sym typeface="Symbol" panose="05050102010706020507" pitchFamily="18" charset="2"/>
                </a:rPr>
                <a:t>2</a:t>
              </a:r>
              <a:r>
                <a:rPr lang="en-SG" sz="2800" dirty="0">
                  <a:sym typeface="Symbol" panose="05050102010706020507" pitchFamily="18" charset="2"/>
                </a:rPr>
                <a:t>, …, </a:t>
              </a:r>
              <a:r>
                <a:rPr lang="en-SG" sz="2800" i="1" dirty="0">
                  <a:sym typeface="Symbol" panose="05050102010706020507" pitchFamily="18" charset="2"/>
                </a:rPr>
                <a:t>A</a:t>
              </a:r>
              <a:r>
                <a:rPr lang="en-SG" sz="2800" i="1" baseline="-25000" dirty="0">
                  <a:sym typeface="Symbol" panose="05050102010706020507" pitchFamily="18" charset="2"/>
                </a:rPr>
                <a:t>k</a:t>
              </a:r>
              <a:r>
                <a:rPr lang="en-SG" sz="2800" dirty="0">
                  <a:sym typeface="Symbol" panose="05050102010706020507" pitchFamily="18" charset="2"/>
                </a:rPr>
                <a:t>. Then</a:t>
              </a:r>
            </a:p>
            <a:p>
              <a:pPr>
                <a:spcAft>
                  <a:spcPts val="600"/>
                </a:spcAft>
                <a:tabLst>
                  <a:tab pos="1441450" algn="l"/>
                </a:tabLst>
              </a:pPr>
              <a:r>
                <a:rPr lang="en-SG" sz="2000" dirty="0">
                  <a:solidFill>
                    <a:srgbClr val="0033CC"/>
                  </a:solidFill>
                  <a:sym typeface="Symbol" panose="05050102010706020507" pitchFamily="18" charset="2"/>
                </a:rPr>
                <a:t>	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) = 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1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) + 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2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) + 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… 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+ 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i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k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0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91139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3 – Counting Passwords with 3 or fewer Letters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046139" y="1547447"/>
            <a:ext cx="7993211" cy="19080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A computer access password consists of from </a:t>
            </a:r>
            <a:r>
              <a:rPr lang="en-US" altLang="en-US" dirty="0">
                <a:solidFill>
                  <a:srgbClr val="C00000"/>
                </a:solidFill>
              </a:rPr>
              <a:t>one to three letters</a:t>
            </a:r>
            <a:r>
              <a:rPr lang="en-US" altLang="en-US" dirty="0"/>
              <a:t> chosen from the </a:t>
            </a:r>
            <a:r>
              <a:rPr lang="en-US" altLang="en-US" dirty="0">
                <a:solidFill>
                  <a:srgbClr val="C00000"/>
                </a:solidFill>
              </a:rPr>
              <a:t>26 letters </a:t>
            </a:r>
            <a:r>
              <a:rPr lang="en-US" altLang="en-US" dirty="0"/>
              <a:t>in the alphabet with repetitions allowed. How many different passwords are possible?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2000757" y="3455534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 set of all passwords can be partitioned into subsets consisting of those of length 1, length 2, and length 3: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43" y="4863009"/>
            <a:ext cx="4612226" cy="167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FA06DC3-1D7A-4523-A934-67190343C1A7}"/>
              </a:ext>
            </a:extLst>
          </p:cNvPr>
          <p:cNvSpPr txBox="1"/>
          <p:nvPr/>
        </p:nvSpPr>
        <p:spPr>
          <a:xfrm>
            <a:off x="667657" y="49677"/>
            <a:ext cx="10686143" cy="73436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Counting Elements of Disjoint Sets: The Addition Rule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2432</Words>
  <Application>Microsoft Office PowerPoint</Application>
  <PresentationFormat>Widescreen</PresentationFormat>
  <Paragraphs>270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MATH221 Mathematics for 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Hee Beng Kuan</dc:creator>
  <cp:lastModifiedBy>Hee Beng Kuan Tan</cp:lastModifiedBy>
  <cp:revision>178</cp:revision>
  <cp:lastPrinted>2022-05-10T09:08:12Z</cp:lastPrinted>
  <dcterms:created xsi:type="dcterms:W3CDTF">2019-11-15T10:12:25Z</dcterms:created>
  <dcterms:modified xsi:type="dcterms:W3CDTF">2023-05-11T05:56:05Z</dcterms:modified>
</cp:coreProperties>
</file>