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675" r:id="rId2"/>
    <p:sldId id="708" r:id="rId3"/>
    <p:sldId id="709" r:id="rId4"/>
    <p:sldId id="339" r:id="rId5"/>
    <p:sldId id="340" r:id="rId6"/>
    <p:sldId id="341" r:id="rId7"/>
    <p:sldId id="342" r:id="rId8"/>
    <p:sldId id="429" r:id="rId9"/>
    <p:sldId id="711" r:id="rId10"/>
    <p:sldId id="710" r:id="rId11"/>
    <p:sldId id="449" r:id="rId12"/>
    <p:sldId id="712" r:id="rId13"/>
    <p:sldId id="450" r:id="rId14"/>
    <p:sldId id="453" r:id="rId15"/>
    <p:sldId id="455" r:id="rId16"/>
    <p:sldId id="462" r:id="rId17"/>
    <p:sldId id="713" r:id="rId18"/>
    <p:sldId id="463" r:id="rId19"/>
    <p:sldId id="464" r:id="rId20"/>
    <p:sldId id="465" r:id="rId21"/>
    <p:sldId id="466" r:id="rId22"/>
    <p:sldId id="467" r:id="rId23"/>
    <p:sldId id="470" r:id="rId24"/>
    <p:sldId id="471" r:id="rId25"/>
    <p:sldId id="472" r:id="rId26"/>
    <p:sldId id="473" r:id="rId27"/>
    <p:sldId id="474" r:id="rId28"/>
    <p:sldId id="702" r:id="rId2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94" d="100"/>
          <a:sy n="94" d="100"/>
        </p:scale>
        <p:origin x="149"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F9B2417F-EE89-4A50-93BE-0E1C022F6193}" type="datetimeFigureOut">
              <a:rPr lang="en-SG" smtClean="0"/>
              <a:t>18/12/2022</a:t>
            </a:fld>
            <a:endParaRPr lang="en-SG"/>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AB63B93-CEFB-459D-8B46-D88AA6B9C746}" type="slidenum">
              <a:rPr lang="en-SG" smtClean="0"/>
              <a:t>‹#›</a:t>
            </a:fld>
            <a:endParaRPr lang="en-SG"/>
          </a:p>
        </p:txBody>
      </p:sp>
    </p:spTree>
    <p:extLst>
      <p:ext uri="{BB962C8B-B14F-4D97-AF65-F5344CB8AC3E}">
        <p14:creationId xmlns:p14="http://schemas.microsoft.com/office/powerpoint/2010/main" val="401934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67213" y="698500"/>
            <a:ext cx="3351212" cy="1884363"/>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403207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1692466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3756500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1177291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4123376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2583401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4286234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1454074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3487453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321904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3355232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67213" y="698500"/>
            <a:ext cx="3351212" cy="1884363"/>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1049230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3370679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2848787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3708635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1075353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1508056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3995152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00288" y="931863"/>
            <a:ext cx="4464050" cy="25114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2549846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00288" y="931863"/>
            <a:ext cx="4464050" cy="25114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00288" y="931863"/>
            <a:ext cx="4464050" cy="25114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1347875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00288" y="931863"/>
            <a:ext cx="4464050" cy="25114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2815114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00288" y="931863"/>
            <a:ext cx="4464050" cy="25114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3672521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1236581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1464084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1538"/>
            <a:ext cx="4181475" cy="23526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1034807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1585-0E51-4AC6-B8A8-E2702C1DD8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193A325-A068-4185-9336-84BD3021F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72E6864-2F65-401D-8E1C-9CE64C3359B3}"/>
              </a:ext>
            </a:extLst>
          </p:cNvPr>
          <p:cNvSpPr>
            <a:spLocks noGrp="1"/>
          </p:cNvSpPr>
          <p:nvPr>
            <p:ph type="dt" sz="half" idx="10"/>
          </p:nvPr>
        </p:nvSpPr>
        <p:spPr/>
        <p:txBody>
          <a:bodyPr/>
          <a:lstStyle/>
          <a:p>
            <a:fld id="{71397FA6-929C-4FA1-8C10-2CFB129C1735}" type="datetimeFigureOut">
              <a:rPr lang="en-SG" smtClean="0"/>
              <a:t>18/12/2022</a:t>
            </a:fld>
            <a:endParaRPr lang="en-SG"/>
          </a:p>
        </p:txBody>
      </p:sp>
      <p:sp>
        <p:nvSpPr>
          <p:cNvPr id="5" name="Footer Placeholder 4">
            <a:extLst>
              <a:ext uri="{FF2B5EF4-FFF2-40B4-BE49-F238E27FC236}">
                <a16:creationId xmlns:a16="http://schemas.microsoft.com/office/drawing/2014/main" id="{D0EEC6E3-48E1-403E-8609-421E0D3520D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B2C8B7A-7895-4C0B-A132-12E70A5687B2}"/>
              </a:ext>
            </a:extLst>
          </p:cNvPr>
          <p:cNvSpPr>
            <a:spLocks noGrp="1"/>
          </p:cNvSpPr>
          <p:nvPr>
            <p:ph type="sldNum" sz="quarter" idx="12"/>
          </p:nvPr>
        </p:nvSpPr>
        <p:spPr/>
        <p:txBody>
          <a:bodyPr/>
          <a:lstStyle/>
          <a:p>
            <a:fld id="{E32734F7-F21A-44B9-A2C3-099707394B8D}" type="slidenum">
              <a:rPr lang="en-SG" smtClean="0"/>
              <a:t>‹#›</a:t>
            </a:fld>
            <a:endParaRPr lang="en-SG"/>
          </a:p>
        </p:txBody>
      </p:sp>
    </p:spTree>
    <p:extLst>
      <p:ext uri="{BB962C8B-B14F-4D97-AF65-F5344CB8AC3E}">
        <p14:creationId xmlns:p14="http://schemas.microsoft.com/office/powerpoint/2010/main" val="99581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9765-C80F-4547-AB2E-F7C7F28EF89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2091A2E-D61A-409B-8D0F-CBCAA10E70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7105D6B-9B1F-47DF-97C5-094CBAD26546}"/>
              </a:ext>
            </a:extLst>
          </p:cNvPr>
          <p:cNvSpPr>
            <a:spLocks noGrp="1"/>
          </p:cNvSpPr>
          <p:nvPr>
            <p:ph type="dt" sz="half" idx="10"/>
          </p:nvPr>
        </p:nvSpPr>
        <p:spPr/>
        <p:txBody>
          <a:bodyPr/>
          <a:lstStyle/>
          <a:p>
            <a:fld id="{71397FA6-929C-4FA1-8C10-2CFB129C1735}" type="datetimeFigureOut">
              <a:rPr lang="en-SG" smtClean="0"/>
              <a:t>18/12/2022</a:t>
            </a:fld>
            <a:endParaRPr lang="en-SG"/>
          </a:p>
        </p:txBody>
      </p:sp>
      <p:sp>
        <p:nvSpPr>
          <p:cNvPr id="5" name="Footer Placeholder 4">
            <a:extLst>
              <a:ext uri="{FF2B5EF4-FFF2-40B4-BE49-F238E27FC236}">
                <a16:creationId xmlns:a16="http://schemas.microsoft.com/office/drawing/2014/main" id="{177A2B23-30BD-4A33-9B46-C29BDAA26E2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25AAEFA-952D-4C58-93F4-5C5A155E7123}"/>
              </a:ext>
            </a:extLst>
          </p:cNvPr>
          <p:cNvSpPr>
            <a:spLocks noGrp="1"/>
          </p:cNvSpPr>
          <p:nvPr>
            <p:ph type="sldNum" sz="quarter" idx="12"/>
          </p:nvPr>
        </p:nvSpPr>
        <p:spPr/>
        <p:txBody>
          <a:bodyPr/>
          <a:lstStyle/>
          <a:p>
            <a:fld id="{E32734F7-F21A-44B9-A2C3-099707394B8D}" type="slidenum">
              <a:rPr lang="en-SG" smtClean="0"/>
              <a:t>‹#›</a:t>
            </a:fld>
            <a:endParaRPr lang="en-SG"/>
          </a:p>
        </p:txBody>
      </p:sp>
    </p:spTree>
    <p:extLst>
      <p:ext uri="{BB962C8B-B14F-4D97-AF65-F5344CB8AC3E}">
        <p14:creationId xmlns:p14="http://schemas.microsoft.com/office/powerpoint/2010/main" val="150317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37576-4201-4A62-9B74-D7D9660A3A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C6FC4C7-B594-40C7-8B4E-499D8C84F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5CC3741-CA4C-4BCF-AB59-221947A30F85}"/>
              </a:ext>
            </a:extLst>
          </p:cNvPr>
          <p:cNvSpPr>
            <a:spLocks noGrp="1"/>
          </p:cNvSpPr>
          <p:nvPr>
            <p:ph type="dt" sz="half" idx="10"/>
          </p:nvPr>
        </p:nvSpPr>
        <p:spPr/>
        <p:txBody>
          <a:bodyPr/>
          <a:lstStyle/>
          <a:p>
            <a:fld id="{71397FA6-929C-4FA1-8C10-2CFB129C1735}" type="datetimeFigureOut">
              <a:rPr lang="en-SG" smtClean="0"/>
              <a:t>18/12/2022</a:t>
            </a:fld>
            <a:endParaRPr lang="en-SG"/>
          </a:p>
        </p:txBody>
      </p:sp>
      <p:sp>
        <p:nvSpPr>
          <p:cNvPr id="5" name="Footer Placeholder 4">
            <a:extLst>
              <a:ext uri="{FF2B5EF4-FFF2-40B4-BE49-F238E27FC236}">
                <a16:creationId xmlns:a16="http://schemas.microsoft.com/office/drawing/2014/main" id="{CBAAEADE-6B1C-4A25-818E-138FF52D5BA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5B236E3-2C38-4D84-99E6-39378EE48027}"/>
              </a:ext>
            </a:extLst>
          </p:cNvPr>
          <p:cNvSpPr>
            <a:spLocks noGrp="1"/>
          </p:cNvSpPr>
          <p:nvPr>
            <p:ph type="sldNum" sz="quarter" idx="12"/>
          </p:nvPr>
        </p:nvSpPr>
        <p:spPr/>
        <p:txBody>
          <a:bodyPr/>
          <a:lstStyle/>
          <a:p>
            <a:fld id="{E32734F7-F21A-44B9-A2C3-099707394B8D}" type="slidenum">
              <a:rPr lang="en-SG" smtClean="0"/>
              <a:t>‹#›</a:t>
            </a:fld>
            <a:endParaRPr lang="en-SG"/>
          </a:p>
        </p:txBody>
      </p:sp>
    </p:spTree>
    <p:extLst>
      <p:ext uri="{BB962C8B-B14F-4D97-AF65-F5344CB8AC3E}">
        <p14:creationId xmlns:p14="http://schemas.microsoft.com/office/powerpoint/2010/main" val="256124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8E32-0950-43E7-A79F-625407CF9E5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D9716D4-3CE1-46A1-A81B-1E688D9AE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4CCA8E7-4843-4961-85F4-D7C4F4620022}"/>
              </a:ext>
            </a:extLst>
          </p:cNvPr>
          <p:cNvSpPr>
            <a:spLocks noGrp="1"/>
          </p:cNvSpPr>
          <p:nvPr>
            <p:ph type="dt" sz="half" idx="10"/>
          </p:nvPr>
        </p:nvSpPr>
        <p:spPr/>
        <p:txBody>
          <a:bodyPr/>
          <a:lstStyle/>
          <a:p>
            <a:fld id="{71397FA6-929C-4FA1-8C10-2CFB129C1735}" type="datetimeFigureOut">
              <a:rPr lang="en-SG" smtClean="0"/>
              <a:t>18/12/2022</a:t>
            </a:fld>
            <a:endParaRPr lang="en-SG"/>
          </a:p>
        </p:txBody>
      </p:sp>
      <p:sp>
        <p:nvSpPr>
          <p:cNvPr id="5" name="Footer Placeholder 4">
            <a:extLst>
              <a:ext uri="{FF2B5EF4-FFF2-40B4-BE49-F238E27FC236}">
                <a16:creationId xmlns:a16="http://schemas.microsoft.com/office/drawing/2014/main" id="{AD884B8B-2B08-41DC-9AA1-A875FC8B09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86F9327-5410-4A96-9992-0621069C14E5}"/>
              </a:ext>
            </a:extLst>
          </p:cNvPr>
          <p:cNvSpPr>
            <a:spLocks noGrp="1"/>
          </p:cNvSpPr>
          <p:nvPr>
            <p:ph type="sldNum" sz="quarter" idx="12"/>
          </p:nvPr>
        </p:nvSpPr>
        <p:spPr/>
        <p:txBody>
          <a:bodyPr/>
          <a:lstStyle/>
          <a:p>
            <a:fld id="{E32734F7-F21A-44B9-A2C3-099707394B8D}" type="slidenum">
              <a:rPr lang="en-SG" smtClean="0"/>
              <a:t>‹#›</a:t>
            </a:fld>
            <a:endParaRPr lang="en-SG"/>
          </a:p>
        </p:txBody>
      </p:sp>
    </p:spTree>
    <p:extLst>
      <p:ext uri="{BB962C8B-B14F-4D97-AF65-F5344CB8AC3E}">
        <p14:creationId xmlns:p14="http://schemas.microsoft.com/office/powerpoint/2010/main" val="13045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D6EB-28DD-4D9A-9351-E84DB331A3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3C385121-A918-4838-A2C9-63C074737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3C81AD-573E-4DAA-BA8A-0D67BB7D7F57}"/>
              </a:ext>
            </a:extLst>
          </p:cNvPr>
          <p:cNvSpPr>
            <a:spLocks noGrp="1"/>
          </p:cNvSpPr>
          <p:nvPr>
            <p:ph type="dt" sz="half" idx="10"/>
          </p:nvPr>
        </p:nvSpPr>
        <p:spPr/>
        <p:txBody>
          <a:bodyPr/>
          <a:lstStyle/>
          <a:p>
            <a:fld id="{71397FA6-929C-4FA1-8C10-2CFB129C1735}" type="datetimeFigureOut">
              <a:rPr lang="en-SG" smtClean="0"/>
              <a:t>18/12/2022</a:t>
            </a:fld>
            <a:endParaRPr lang="en-SG"/>
          </a:p>
        </p:txBody>
      </p:sp>
      <p:sp>
        <p:nvSpPr>
          <p:cNvPr id="5" name="Footer Placeholder 4">
            <a:extLst>
              <a:ext uri="{FF2B5EF4-FFF2-40B4-BE49-F238E27FC236}">
                <a16:creationId xmlns:a16="http://schemas.microsoft.com/office/drawing/2014/main" id="{087BBA0B-5C9C-45C9-8B1E-0BE0CF24783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279FFD8-4B90-4E44-A2A7-0307C3753DCA}"/>
              </a:ext>
            </a:extLst>
          </p:cNvPr>
          <p:cNvSpPr>
            <a:spLocks noGrp="1"/>
          </p:cNvSpPr>
          <p:nvPr>
            <p:ph type="sldNum" sz="quarter" idx="12"/>
          </p:nvPr>
        </p:nvSpPr>
        <p:spPr/>
        <p:txBody>
          <a:bodyPr/>
          <a:lstStyle/>
          <a:p>
            <a:fld id="{E32734F7-F21A-44B9-A2C3-099707394B8D}" type="slidenum">
              <a:rPr lang="en-SG" smtClean="0"/>
              <a:t>‹#›</a:t>
            </a:fld>
            <a:endParaRPr lang="en-SG"/>
          </a:p>
        </p:txBody>
      </p:sp>
    </p:spTree>
    <p:extLst>
      <p:ext uri="{BB962C8B-B14F-4D97-AF65-F5344CB8AC3E}">
        <p14:creationId xmlns:p14="http://schemas.microsoft.com/office/powerpoint/2010/main" val="162900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29FF-839D-4D85-906F-F6CA97D599B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76D4C93-D395-4283-9AA2-22C2652DA4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6A92813-58D0-44EB-92CC-EE8AD43259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D7955E9-1C79-4B62-9CFC-E4F556BB218C}"/>
              </a:ext>
            </a:extLst>
          </p:cNvPr>
          <p:cNvSpPr>
            <a:spLocks noGrp="1"/>
          </p:cNvSpPr>
          <p:nvPr>
            <p:ph type="dt" sz="half" idx="10"/>
          </p:nvPr>
        </p:nvSpPr>
        <p:spPr/>
        <p:txBody>
          <a:bodyPr/>
          <a:lstStyle/>
          <a:p>
            <a:fld id="{71397FA6-929C-4FA1-8C10-2CFB129C1735}" type="datetimeFigureOut">
              <a:rPr lang="en-SG" smtClean="0"/>
              <a:t>18/12/2022</a:t>
            </a:fld>
            <a:endParaRPr lang="en-SG"/>
          </a:p>
        </p:txBody>
      </p:sp>
      <p:sp>
        <p:nvSpPr>
          <p:cNvPr id="6" name="Footer Placeholder 5">
            <a:extLst>
              <a:ext uri="{FF2B5EF4-FFF2-40B4-BE49-F238E27FC236}">
                <a16:creationId xmlns:a16="http://schemas.microsoft.com/office/drawing/2014/main" id="{FA8F3396-8F6D-49BE-8212-E926FA116D5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EBB6D16-6926-4DC7-A35B-84674F484322}"/>
              </a:ext>
            </a:extLst>
          </p:cNvPr>
          <p:cNvSpPr>
            <a:spLocks noGrp="1"/>
          </p:cNvSpPr>
          <p:nvPr>
            <p:ph type="sldNum" sz="quarter" idx="12"/>
          </p:nvPr>
        </p:nvSpPr>
        <p:spPr/>
        <p:txBody>
          <a:bodyPr/>
          <a:lstStyle/>
          <a:p>
            <a:fld id="{E32734F7-F21A-44B9-A2C3-099707394B8D}" type="slidenum">
              <a:rPr lang="en-SG" smtClean="0"/>
              <a:t>‹#›</a:t>
            </a:fld>
            <a:endParaRPr lang="en-SG"/>
          </a:p>
        </p:txBody>
      </p:sp>
    </p:spTree>
    <p:extLst>
      <p:ext uri="{BB962C8B-B14F-4D97-AF65-F5344CB8AC3E}">
        <p14:creationId xmlns:p14="http://schemas.microsoft.com/office/powerpoint/2010/main" val="86362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F855-B288-4DB0-80EE-6F8FE664DB2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5A2B1BD-08CD-4EAC-8752-0D041F33D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74E687-46DB-48DF-9666-3F196289A5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E789A04-FFF2-4AC1-B03C-3B0038CF0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8420CD-DAA0-4EF4-B1BD-EFC76229A0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97F7DFB-8537-4B00-8A6B-DC59DE392AF9}"/>
              </a:ext>
            </a:extLst>
          </p:cNvPr>
          <p:cNvSpPr>
            <a:spLocks noGrp="1"/>
          </p:cNvSpPr>
          <p:nvPr>
            <p:ph type="dt" sz="half" idx="10"/>
          </p:nvPr>
        </p:nvSpPr>
        <p:spPr/>
        <p:txBody>
          <a:bodyPr/>
          <a:lstStyle/>
          <a:p>
            <a:fld id="{71397FA6-929C-4FA1-8C10-2CFB129C1735}" type="datetimeFigureOut">
              <a:rPr lang="en-SG" smtClean="0"/>
              <a:t>18/12/2022</a:t>
            </a:fld>
            <a:endParaRPr lang="en-SG"/>
          </a:p>
        </p:txBody>
      </p:sp>
      <p:sp>
        <p:nvSpPr>
          <p:cNvPr id="8" name="Footer Placeholder 7">
            <a:extLst>
              <a:ext uri="{FF2B5EF4-FFF2-40B4-BE49-F238E27FC236}">
                <a16:creationId xmlns:a16="http://schemas.microsoft.com/office/drawing/2014/main" id="{F5C66FA5-9525-465C-91A9-39C4EF2A5C2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9AC58BA3-692E-48DE-B337-BB6AC028CED9}"/>
              </a:ext>
            </a:extLst>
          </p:cNvPr>
          <p:cNvSpPr>
            <a:spLocks noGrp="1"/>
          </p:cNvSpPr>
          <p:nvPr>
            <p:ph type="sldNum" sz="quarter" idx="12"/>
          </p:nvPr>
        </p:nvSpPr>
        <p:spPr/>
        <p:txBody>
          <a:bodyPr/>
          <a:lstStyle/>
          <a:p>
            <a:fld id="{E32734F7-F21A-44B9-A2C3-099707394B8D}" type="slidenum">
              <a:rPr lang="en-SG" smtClean="0"/>
              <a:t>‹#›</a:t>
            </a:fld>
            <a:endParaRPr lang="en-SG"/>
          </a:p>
        </p:txBody>
      </p:sp>
    </p:spTree>
    <p:extLst>
      <p:ext uri="{BB962C8B-B14F-4D97-AF65-F5344CB8AC3E}">
        <p14:creationId xmlns:p14="http://schemas.microsoft.com/office/powerpoint/2010/main" val="262150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EC5A-B759-4AA4-BF8E-5DD98412E21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260064A-75DE-4A69-BC7C-E18206F99BFE}"/>
              </a:ext>
            </a:extLst>
          </p:cNvPr>
          <p:cNvSpPr>
            <a:spLocks noGrp="1"/>
          </p:cNvSpPr>
          <p:nvPr>
            <p:ph type="dt" sz="half" idx="10"/>
          </p:nvPr>
        </p:nvSpPr>
        <p:spPr/>
        <p:txBody>
          <a:bodyPr/>
          <a:lstStyle/>
          <a:p>
            <a:fld id="{71397FA6-929C-4FA1-8C10-2CFB129C1735}" type="datetimeFigureOut">
              <a:rPr lang="en-SG" smtClean="0"/>
              <a:t>18/12/2022</a:t>
            </a:fld>
            <a:endParaRPr lang="en-SG"/>
          </a:p>
        </p:txBody>
      </p:sp>
      <p:sp>
        <p:nvSpPr>
          <p:cNvPr id="4" name="Footer Placeholder 3">
            <a:extLst>
              <a:ext uri="{FF2B5EF4-FFF2-40B4-BE49-F238E27FC236}">
                <a16:creationId xmlns:a16="http://schemas.microsoft.com/office/drawing/2014/main" id="{53E0ACE8-4938-4C9B-82D1-69211C36201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29CEEFC-43E1-45FA-85AF-32784FC6AFCD}"/>
              </a:ext>
            </a:extLst>
          </p:cNvPr>
          <p:cNvSpPr>
            <a:spLocks noGrp="1"/>
          </p:cNvSpPr>
          <p:nvPr>
            <p:ph type="sldNum" sz="quarter" idx="12"/>
          </p:nvPr>
        </p:nvSpPr>
        <p:spPr/>
        <p:txBody>
          <a:bodyPr/>
          <a:lstStyle/>
          <a:p>
            <a:fld id="{E32734F7-F21A-44B9-A2C3-099707394B8D}" type="slidenum">
              <a:rPr lang="en-SG" smtClean="0"/>
              <a:t>‹#›</a:t>
            </a:fld>
            <a:endParaRPr lang="en-SG"/>
          </a:p>
        </p:txBody>
      </p:sp>
    </p:spTree>
    <p:extLst>
      <p:ext uri="{BB962C8B-B14F-4D97-AF65-F5344CB8AC3E}">
        <p14:creationId xmlns:p14="http://schemas.microsoft.com/office/powerpoint/2010/main" val="177249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4C8A3E-C21D-4C67-9462-018F868BCD3B}"/>
              </a:ext>
            </a:extLst>
          </p:cNvPr>
          <p:cNvSpPr>
            <a:spLocks noGrp="1"/>
          </p:cNvSpPr>
          <p:nvPr>
            <p:ph type="dt" sz="half" idx="10"/>
          </p:nvPr>
        </p:nvSpPr>
        <p:spPr/>
        <p:txBody>
          <a:bodyPr/>
          <a:lstStyle/>
          <a:p>
            <a:fld id="{71397FA6-929C-4FA1-8C10-2CFB129C1735}" type="datetimeFigureOut">
              <a:rPr lang="en-SG" smtClean="0"/>
              <a:t>18/12/2022</a:t>
            </a:fld>
            <a:endParaRPr lang="en-SG"/>
          </a:p>
        </p:txBody>
      </p:sp>
      <p:sp>
        <p:nvSpPr>
          <p:cNvPr id="3" name="Footer Placeholder 2">
            <a:extLst>
              <a:ext uri="{FF2B5EF4-FFF2-40B4-BE49-F238E27FC236}">
                <a16:creationId xmlns:a16="http://schemas.microsoft.com/office/drawing/2014/main" id="{76A0AB38-BC90-492A-9203-C45B51FF6AB2}"/>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1562636-E722-41E7-A95D-C18E8BC82EDE}"/>
              </a:ext>
            </a:extLst>
          </p:cNvPr>
          <p:cNvSpPr>
            <a:spLocks noGrp="1"/>
          </p:cNvSpPr>
          <p:nvPr>
            <p:ph type="sldNum" sz="quarter" idx="12"/>
          </p:nvPr>
        </p:nvSpPr>
        <p:spPr/>
        <p:txBody>
          <a:bodyPr/>
          <a:lstStyle/>
          <a:p>
            <a:fld id="{E32734F7-F21A-44B9-A2C3-099707394B8D}" type="slidenum">
              <a:rPr lang="en-SG" smtClean="0"/>
              <a:t>‹#›</a:t>
            </a:fld>
            <a:endParaRPr lang="en-SG"/>
          </a:p>
        </p:txBody>
      </p:sp>
    </p:spTree>
    <p:extLst>
      <p:ext uri="{BB962C8B-B14F-4D97-AF65-F5344CB8AC3E}">
        <p14:creationId xmlns:p14="http://schemas.microsoft.com/office/powerpoint/2010/main" val="182211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9B90-075E-47C2-968F-87AD204DD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5835BB3-EEBC-47CB-89A1-4A33AA476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6AD1891-5941-4C66-ACF8-14432B630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475E4-E5C2-4A73-8679-B01635262C66}"/>
              </a:ext>
            </a:extLst>
          </p:cNvPr>
          <p:cNvSpPr>
            <a:spLocks noGrp="1"/>
          </p:cNvSpPr>
          <p:nvPr>
            <p:ph type="dt" sz="half" idx="10"/>
          </p:nvPr>
        </p:nvSpPr>
        <p:spPr/>
        <p:txBody>
          <a:bodyPr/>
          <a:lstStyle/>
          <a:p>
            <a:fld id="{71397FA6-929C-4FA1-8C10-2CFB129C1735}" type="datetimeFigureOut">
              <a:rPr lang="en-SG" smtClean="0"/>
              <a:t>18/12/2022</a:t>
            </a:fld>
            <a:endParaRPr lang="en-SG"/>
          </a:p>
        </p:txBody>
      </p:sp>
      <p:sp>
        <p:nvSpPr>
          <p:cNvPr id="6" name="Footer Placeholder 5">
            <a:extLst>
              <a:ext uri="{FF2B5EF4-FFF2-40B4-BE49-F238E27FC236}">
                <a16:creationId xmlns:a16="http://schemas.microsoft.com/office/drawing/2014/main" id="{87F20170-C4D7-45A2-AF4D-7C257795BFE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D3DC48F-5A1F-479B-99CD-CCAE386B3C23}"/>
              </a:ext>
            </a:extLst>
          </p:cNvPr>
          <p:cNvSpPr>
            <a:spLocks noGrp="1"/>
          </p:cNvSpPr>
          <p:nvPr>
            <p:ph type="sldNum" sz="quarter" idx="12"/>
          </p:nvPr>
        </p:nvSpPr>
        <p:spPr/>
        <p:txBody>
          <a:bodyPr/>
          <a:lstStyle/>
          <a:p>
            <a:fld id="{E32734F7-F21A-44B9-A2C3-099707394B8D}" type="slidenum">
              <a:rPr lang="en-SG" smtClean="0"/>
              <a:t>‹#›</a:t>
            </a:fld>
            <a:endParaRPr lang="en-SG"/>
          </a:p>
        </p:txBody>
      </p:sp>
    </p:spTree>
    <p:extLst>
      <p:ext uri="{BB962C8B-B14F-4D97-AF65-F5344CB8AC3E}">
        <p14:creationId xmlns:p14="http://schemas.microsoft.com/office/powerpoint/2010/main" val="90092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384B-B2A5-40EB-865C-2220C6487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31FEB3EF-6021-4A8A-8F8E-94F8E84CEF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8E8BFF3-CC18-4376-B253-D75CF4035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223F7-04A8-42BC-B9B0-F2E884BEEE94}"/>
              </a:ext>
            </a:extLst>
          </p:cNvPr>
          <p:cNvSpPr>
            <a:spLocks noGrp="1"/>
          </p:cNvSpPr>
          <p:nvPr>
            <p:ph type="dt" sz="half" idx="10"/>
          </p:nvPr>
        </p:nvSpPr>
        <p:spPr/>
        <p:txBody>
          <a:bodyPr/>
          <a:lstStyle/>
          <a:p>
            <a:fld id="{71397FA6-929C-4FA1-8C10-2CFB129C1735}" type="datetimeFigureOut">
              <a:rPr lang="en-SG" smtClean="0"/>
              <a:t>18/12/2022</a:t>
            </a:fld>
            <a:endParaRPr lang="en-SG"/>
          </a:p>
        </p:txBody>
      </p:sp>
      <p:sp>
        <p:nvSpPr>
          <p:cNvPr id="6" name="Footer Placeholder 5">
            <a:extLst>
              <a:ext uri="{FF2B5EF4-FFF2-40B4-BE49-F238E27FC236}">
                <a16:creationId xmlns:a16="http://schemas.microsoft.com/office/drawing/2014/main" id="{4C7A5944-3AE3-4B88-A095-4A2B54D422C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E08A3B5-71DD-41E4-89E6-D0BC8608093A}"/>
              </a:ext>
            </a:extLst>
          </p:cNvPr>
          <p:cNvSpPr>
            <a:spLocks noGrp="1"/>
          </p:cNvSpPr>
          <p:nvPr>
            <p:ph type="sldNum" sz="quarter" idx="12"/>
          </p:nvPr>
        </p:nvSpPr>
        <p:spPr/>
        <p:txBody>
          <a:bodyPr/>
          <a:lstStyle/>
          <a:p>
            <a:fld id="{E32734F7-F21A-44B9-A2C3-099707394B8D}" type="slidenum">
              <a:rPr lang="en-SG" smtClean="0"/>
              <a:t>‹#›</a:t>
            </a:fld>
            <a:endParaRPr lang="en-SG"/>
          </a:p>
        </p:txBody>
      </p:sp>
    </p:spTree>
    <p:extLst>
      <p:ext uri="{BB962C8B-B14F-4D97-AF65-F5344CB8AC3E}">
        <p14:creationId xmlns:p14="http://schemas.microsoft.com/office/powerpoint/2010/main" val="131010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0A21E-3632-4271-9CBB-612FBE9DA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0080EC0-D4DC-45F5-915C-0C27DC9795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91E6ABA-F05B-4B96-A1B6-354CAEA9B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97FA6-929C-4FA1-8C10-2CFB129C1735}" type="datetimeFigureOut">
              <a:rPr lang="en-SG" smtClean="0"/>
              <a:t>18/12/2022</a:t>
            </a:fld>
            <a:endParaRPr lang="en-SG"/>
          </a:p>
        </p:txBody>
      </p:sp>
      <p:sp>
        <p:nvSpPr>
          <p:cNvPr id="5" name="Footer Placeholder 4">
            <a:extLst>
              <a:ext uri="{FF2B5EF4-FFF2-40B4-BE49-F238E27FC236}">
                <a16:creationId xmlns:a16="http://schemas.microsoft.com/office/drawing/2014/main" id="{111BD0D6-BEDC-4A94-A098-DB76FBAF6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078DD901-A86E-4EE0-8704-4D5C892EB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734F7-F21A-44B9-A2C3-099707394B8D}" type="slidenum">
              <a:rPr lang="en-SG" smtClean="0"/>
              <a:t>‹#›</a:t>
            </a:fld>
            <a:endParaRPr lang="en-SG"/>
          </a:p>
        </p:txBody>
      </p:sp>
    </p:spTree>
    <p:extLst>
      <p:ext uri="{BB962C8B-B14F-4D97-AF65-F5344CB8AC3E}">
        <p14:creationId xmlns:p14="http://schemas.microsoft.com/office/powerpoint/2010/main" val="3883705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png"/><Relationship Id="rId10" Type="http://schemas.openxmlformats.org/officeDocument/2006/relationships/image" Target="../media/image2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94.png"/></Relationships>
</file>

<file path=ppt/slides/_rels/slide1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21.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4.png"/><Relationship Id="rId4" Type="http://schemas.openxmlformats.org/officeDocument/2006/relationships/image" Target="../media/image123.png"/></Relationships>
</file>

<file path=ppt/slides/_rels/slide2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27.png"/><Relationship Id="rId4" Type="http://schemas.openxmlformats.org/officeDocument/2006/relationships/image" Target="../media/image1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6C4119D-25EA-4251-B2EF-750C8A2035A0}"/>
              </a:ext>
            </a:extLst>
          </p:cNvPr>
          <p:cNvSpPr>
            <a:spLocks noGrp="1" noChangeArrowheads="1"/>
          </p:cNvSpPr>
          <p:nvPr>
            <p:ph type="ctrTitle"/>
          </p:nvPr>
        </p:nvSpPr>
        <p:spPr>
          <a:xfrm>
            <a:off x="1703387" y="506437"/>
            <a:ext cx="8785225" cy="2439451"/>
          </a:xfrm>
        </p:spPr>
        <p:txBody>
          <a:bodyPr>
            <a:normAutofit fontScale="90000"/>
          </a:bodyPr>
          <a:lstStyle/>
          <a:p>
            <a:pPr eaLnBrk="1" hangingPunct="1"/>
            <a:r>
              <a:rPr lang="en-US" altLang="en-US" b="1" u="sng" dirty="0">
                <a:solidFill>
                  <a:srgbClr val="2429E4"/>
                </a:solidFill>
                <a:latin typeface="Times New Roman" panose="02020603050405020304" pitchFamily="18" charset="0"/>
                <a:cs typeface="Times New Roman" panose="02020603050405020304" pitchFamily="18" charset="0"/>
              </a:rPr>
              <a:t>MATH221</a:t>
            </a:r>
            <a:br>
              <a:rPr lang="en-US" altLang="en-US" b="1" dirty="0">
                <a:solidFill>
                  <a:schemeClr val="folHlink"/>
                </a:solidFill>
                <a:latin typeface="Times New Roman" panose="02020603050405020304" pitchFamily="18" charset="0"/>
                <a:cs typeface="Times New Roman" panose="02020603050405020304" pitchFamily="18" charset="0"/>
              </a:rPr>
            </a:br>
            <a:r>
              <a:rPr lang="en-US" altLang="en-US" b="1" dirty="0">
                <a:solidFill>
                  <a:srgbClr val="2429E4"/>
                </a:solidFill>
                <a:latin typeface="Times New Roman" panose="02020603050405020304" pitchFamily="18" charset="0"/>
                <a:cs typeface="Times New Roman" panose="02020603050405020304" pitchFamily="18" charset="0"/>
              </a:rPr>
              <a:t>Mathematics for Computer Science</a:t>
            </a:r>
            <a:endParaRPr lang="en-GB" altLang="en-US" b="1" dirty="0">
              <a:solidFill>
                <a:srgbClr val="2429E4"/>
              </a:solidFill>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6CE7508E-1A3A-4830-B125-BE1B2D1C1640}"/>
              </a:ext>
            </a:extLst>
          </p:cNvPr>
          <p:cNvSpPr txBox="1">
            <a:spLocks noChangeArrowheads="1"/>
          </p:cNvSpPr>
          <p:nvPr/>
        </p:nvSpPr>
        <p:spPr bwMode="auto">
          <a:xfrm>
            <a:off x="572716" y="3651399"/>
            <a:ext cx="11369902" cy="1918128"/>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Arial" pitchFamily="-109" charset="0"/>
                <a:cs typeface="+mj-cs"/>
              </a:defRPr>
            </a:lvl1pPr>
            <a:lvl2pPr algn="ctr" rtl="0" eaLnBrk="0" fontAlgn="base" hangingPunct="0">
              <a:spcBef>
                <a:spcPct val="0"/>
              </a:spcBef>
              <a:spcAft>
                <a:spcPct val="0"/>
              </a:spcAft>
              <a:defRPr sz="4400">
                <a:solidFill>
                  <a:schemeClr val="tx2"/>
                </a:solidFill>
                <a:latin typeface="Arial" charset="0"/>
                <a:ea typeface="Arial" pitchFamily="-109"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109"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109"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109"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eaLnBrk="1" hangingPunct="1">
              <a:defRPr/>
            </a:pPr>
            <a:r>
              <a:rPr lang="en-US" altLang="en-US" b="1" kern="0" dirty="0">
                <a:solidFill>
                  <a:srgbClr val="2429E4"/>
                </a:solidFill>
                <a:latin typeface="Times New Roman" panose="02020603050405020304" pitchFamily="18" charset="0"/>
                <a:cs typeface="Times New Roman" panose="02020603050405020304" pitchFamily="18" charset="0"/>
              </a:rPr>
              <a:t>Unit 9</a:t>
            </a:r>
          </a:p>
          <a:p>
            <a:pPr eaLnBrk="1" hangingPunct="1">
              <a:defRPr/>
            </a:pPr>
            <a:r>
              <a:rPr lang="en-US" altLang="en-US" sz="4800" b="1" kern="0" dirty="0">
                <a:solidFill>
                  <a:srgbClr val="2429E4"/>
                </a:solidFill>
                <a:latin typeface="Times New Roman" panose="02020603050405020304" pitchFamily="18" charset="0"/>
                <a:cs typeface="Times New Roman" panose="02020603050405020304" pitchFamily="18" charset="0"/>
              </a:rPr>
              <a:t>Probability</a:t>
            </a:r>
            <a:endParaRPr lang="en-GB" altLang="en-US" sz="4800" b="1" kern="0" dirty="0">
              <a:solidFill>
                <a:srgbClr val="2429E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497FC7C-BA5B-45C1-8E6E-8DF2831C00D3}"/>
              </a:ext>
            </a:extLst>
          </p:cNvPr>
          <p:cNvSpPr txBox="1"/>
          <p:nvPr/>
        </p:nvSpPr>
        <p:spPr>
          <a:xfrm>
            <a:off x="1090048" y="0"/>
            <a:ext cx="10263752" cy="712311"/>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3600" dirty="0">
                <a:solidFill>
                  <a:schemeClr val="bg1"/>
                </a:solidFill>
              </a:rPr>
              <a:t>    Example 1 – Probabilities</a:t>
            </a:r>
          </a:p>
        </p:txBody>
      </p:sp>
      <p:sp>
        <p:nvSpPr>
          <p:cNvPr id="15" name="Rectangle 3">
            <a:extLst>
              <a:ext uri="{FF2B5EF4-FFF2-40B4-BE49-F238E27FC236}">
                <a16:creationId xmlns:a16="http://schemas.microsoft.com/office/drawing/2014/main" id="{2000184B-099A-4808-A78C-7B138409AB93}"/>
              </a:ext>
            </a:extLst>
          </p:cNvPr>
          <p:cNvSpPr txBox="1">
            <a:spLocks noChangeArrowheads="1"/>
          </p:cNvSpPr>
          <p:nvPr/>
        </p:nvSpPr>
        <p:spPr>
          <a:xfrm>
            <a:off x="136358" y="672607"/>
            <a:ext cx="11919283" cy="16513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In a class of 50 students, 40 students study Chemistry and 30 students study Biology, and 25 students study both of these subjects. Find the probability that a randomly selected student from the class studies: (a) both of these subjects; (b) at least one of these subjects; (c) studies neither of these subjects.</a:t>
            </a:r>
            <a:endParaRPr lang="en-US" altLang="en-US" sz="2400" dirty="0"/>
          </a:p>
        </p:txBody>
      </p:sp>
      <p:sp>
        <p:nvSpPr>
          <p:cNvPr id="16" name="Rectangle 3">
            <a:extLst>
              <a:ext uri="{FF2B5EF4-FFF2-40B4-BE49-F238E27FC236}">
                <a16:creationId xmlns:a16="http://schemas.microsoft.com/office/drawing/2014/main" id="{BB48ABF4-9CC2-4BBE-BEB3-1F4E696812B3}"/>
              </a:ext>
            </a:extLst>
          </p:cNvPr>
          <p:cNvSpPr txBox="1">
            <a:spLocks noChangeArrowheads="1"/>
          </p:cNvSpPr>
          <p:nvPr/>
        </p:nvSpPr>
        <p:spPr>
          <a:xfrm>
            <a:off x="462862" y="2134474"/>
            <a:ext cx="10194758" cy="9978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Let C be the event that a randomly selected student studies Chemistry.</a:t>
            </a:r>
          </a:p>
          <a:p>
            <a:pPr marL="0" indent="0">
              <a:lnSpc>
                <a:spcPct val="100000"/>
              </a:lnSpc>
              <a:spcBef>
                <a:spcPts val="0"/>
              </a:spcBef>
              <a:spcAft>
                <a:spcPts val="600"/>
              </a:spcAft>
              <a:buNone/>
            </a:pPr>
            <a:r>
              <a:rPr lang="en-US" sz="2400" dirty="0"/>
              <a:t>Let B be the event that a randomly selected student studies Biology.</a:t>
            </a:r>
            <a:endParaRPr lang="en-US" altLang="en-US" sz="2400" dirty="0"/>
          </a:p>
          <a:p>
            <a:pPr marL="0" indent="0">
              <a:lnSpc>
                <a:spcPct val="100000"/>
              </a:lnSpc>
              <a:spcBef>
                <a:spcPts val="0"/>
              </a:spcBef>
              <a:spcAft>
                <a:spcPts val="600"/>
              </a:spcAft>
              <a:buNone/>
            </a:pPr>
            <a:endParaRPr lang="en-US" altLang="en-US" sz="24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E5653C9-ED18-48AC-92CB-4F96E6DF87E3}"/>
                  </a:ext>
                </a:extLst>
              </p:cNvPr>
              <p:cNvSpPr txBox="1"/>
              <p:nvPr/>
            </p:nvSpPr>
            <p:spPr>
              <a:xfrm>
                <a:off x="1174227" y="3132332"/>
                <a:ext cx="1757426" cy="529504"/>
              </a:xfrm>
              <a:prstGeom prst="rect">
                <a:avLst/>
              </a:prstGeom>
              <a:noFill/>
              <a:ln>
                <a:solidFill>
                  <a:schemeClr val="tx1"/>
                </a:solidFill>
              </a:ln>
            </p:spPr>
            <p:txBody>
              <a:bodyPr wrap="square" rtlCol="0">
                <a:spAutoFit/>
              </a:bodyPr>
              <a:lstStyle/>
              <a:p>
                <a14:m>
                  <m:oMath xmlns:m="http://schemas.openxmlformats.org/officeDocument/2006/math">
                    <m:r>
                      <a:rPr lang="en-SG" sz="2000" i="1" smtClean="0">
                        <a:latin typeface="Cambria Math" panose="02040503050406030204" pitchFamily="18" charset="0"/>
                      </a:rPr>
                      <m:t>𝑃</m:t>
                    </m:r>
                    <m:r>
                      <a:rPr lang="en-SG" sz="2000" i="1" smtClean="0">
                        <a:latin typeface="Cambria Math" panose="02040503050406030204" pitchFamily="18" charset="0"/>
                      </a:rPr>
                      <m:t>(</m:t>
                    </m:r>
                    <m:r>
                      <a:rPr lang="en-SG" sz="2000" b="0" i="1" smtClean="0">
                        <a:latin typeface="Cambria Math" panose="02040503050406030204" pitchFamily="18" charset="0"/>
                      </a:rPr>
                      <m:t>𝐶</m:t>
                    </m:r>
                    <m:r>
                      <a:rPr lang="en-SG" sz="2000" i="1">
                        <a:latin typeface="Cambria Math" panose="02040503050406030204" pitchFamily="18" charset="0"/>
                      </a:rPr>
                      <m:t>)=</m:t>
                    </m:r>
                    <m:f>
                      <m:fPr>
                        <m:ctrlPr>
                          <a:rPr lang="en-SG" sz="2000" i="1">
                            <a:latin typeface="Cambria Math" panose="02040503050406030204" pitchFamily="18" charset="0"/>
                          </a:rPr>
                        </m:ctrlPr>
                      </m:fPr>
                      <m:num>
                        <m:r>
                          <a:rPr lang="en-SG" sz="2000" b="0" i="1" smtClean="0">
                            <a:latin typeface="Cambria Math" panose="02040503050406030204" pitchFamily="18" charset="0"/>
                          </a:rPr>
                          <m:t>40</m:t>
                        </m:r>
                      </m:num>
                      <m:den>
                        <m:r>
                          <a:rPr lang="en-SG" sz="2000" b="0" i="1" smtClean="0">
                            <a:latin typeface="Cambria Math" panose="02040503050406030204" pitchFamily="18" charset="0"/>
                          </a:rPr>
                          <m:t>50</m:t>
                        </m:r>
                      </m:den>
                    </m:f>
                  </m:oMath>
                </a14:m>
                <a:r>
                  <a:rPr lang="en-SG" sz="2000" dirty="0"/>
                  <a:t> = </a:t>
                </a:r>
                <a14:m>
                  <m:oMath xmlns:m="http://schemas.openxmlformats.org/officeDocument/2006/math">
                    <m:f>
                      <m:fPr>
                        <m:ctrlPr>
                          <a:rPr lang="en-SG" sz="2000" i="1">
                            <a:latin typeface="Cambria Math" panose="02040503050406030204" pitchFamily="18" charset="0"/>
                          </a:rPr>
                        </m:ctrlPr>
                      </m:fPr>
                      <m:num>
                        <m:r>
                          <a:rPr lang="en-SG" sz="2000" i="1">
                            <a:latin typeface="Cambria Math" panose="02040503050406030204" pitchFamily="18" charset="0"/>
                          </a:rPr>
                          <m:t>4</m:t>
                        </m:r>
                      </m:num>
                      <m:den>
                        <m:r>
                          <a:rPr lang="en-SG" sz="2000" i="1">
                            <a:latin typeface="Cambria Math" panose="02040503050406030204" pitchFamily="18" charset="0"/>
                          </a:rPr>
                          <m:t>5</m:t>
                        </m:r>
                      </m:den>
                    </m:f>
                  </m:oMath>
                </a14:m>
                <a:r>
                  <a:rPr lang="en-SG" sz="2000" dirty="0"/>
                  <a:t> </a:t>
                </a:r>
              </a:p>
            </p:txBody>
          </p:sp>
        </mc:Choice>
        <mc:Fallback xmlns="">
          <p:sp>
            <p:nvSpPr>
              <p:cNvPr id="18" name="TextBox 17">
                <a:extLst>
                  <a:ext uri="{FF2B5EF4-FFF2-40B4-BE49-F238E27FC236}">
                    <a16:creationId xmlns:a16="http://schemas.microsoft.com/office/drawing/2014/main" id="{8E5653C9-ED18-48AC-92CB-4F96E6DF87E3}"/>
                  </a:ext>
                </a:extLst>
              </p:cNvPr>
              <p:cNvSpPr txBox="1">
                <a:spLocks noRot="1" noChangeAspect="1" noMove="1" noResize="1" noEditPoints="1" noAdjustHandles="1" noChangeArrowheads="1" noChangeShapeType="1" noTextEdit="1"/>
              </p:cNvSpPr>
              <p:nvPr/>
            </p:nvSpPr>
            <p:spPr>
              <a:xfrm>
                <a:off x="1174227" y="3132332"/>
                <a:ext cx="1757426" cy="529504"/>
              </a:xfrm>
              <a:prstGeom prst="rect">
                <a:avLst/>
              </a:prstGeom>
              <a:blipFill>
                <a:blip r:embed="rId2"/>
                <a:stretch>
                  <a:fillRect b="-6742"/>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9E57CB9-FCD9-4C26-8075-932D216D922B}"/>
                  </a:ext>
                </a:extLst>
              </p:cNvPr>
              <p:cNvSpPr txBox="1"/>
              <p:nvPr/>
            </p:nvSpPr>
            <p:spPr>
              <a:xfrm>
                <a:off x="4001692" y="3132332"/>
                <a:ext cx="1757426" cy="529504"/>
              </a:xfrm>
              <a:prstGeom prst="rect">
                <a:avLst/>
              </a:prstGeom>
              <a:noFill/>
              <a:ln>
                <a:solidFill>
                  <a:schemeClr val="tx1"/>
                </a:solidFill>
              </a:ln>
            </p:spPr>
            <p:txBody>
              <a:bodyPr wrap="square" rtlCol="0">
                <a:spAutoFit/>
              </a:bodyPr>
              <a:lstStyle/>
              <a:p>
                <a14:m>
                  <m:oMath xmlns:m="http://schemas.openxmlformats.org/officeDocument/2006/math">
                    <m:r>
                      <a:rPr lang="en-SG" sz="2000" i="1" smtClean="0">
                        <a:latin typeface="Cambria Math" panose="02040503050406030204" pitchFamily="18" charset="0"/>
                      </a:rPr>
                      <m:t>𝑃</m:t>
                    </m:r>
                    <m:r>
                      <a:rPr lang="en-SG" sz="2000" i="1" smtClean="0">
                        <a:latin typeface="Cambria Math" panose="02040503050406030204" pitchFamily="18" charset="0"/>
                      </a:rPr>
                      <m:t>(</m:t>
                    </m:r>
                    <m:r>
                      <a:rPr lang="en-SG" sz="2000" b="0" i="1" smtClean="0">
                        <a:latin typeface="Cambria Math" panose="02040503050406030204" pitchFamily="18" charset="0"/>
                      </a:rPr>
                      <m:t>𝐵</m:t>
                    </m:r>
                    <m:r>
                      <a:rPr lang="en-SG" sz="2000" i="1">
                        <a:latin typeface="Cambria Math" panose="02040503050406030204" pitchFamily="18" charset="0"/>
                      </a:rPr>
                      <m:t>)=</m:t>
                    </m:r>
                    <m:f>
                      <m:fPr>
                        <m:ctrlPr>
                          <a:rPr lang="en-SG" sz="2000" i="1">
                            <a:latin typeface="Cambria Math" panose="02040503050406030204" pitchFamily="18" charset="0"/>
                          </a:rPr>
                        </m:ctrlPr>
                      </m:fPr>
                      <m:num>
                        <m:r>
                          <a:rPr lang="en-SG" sz="2000" b="0" i="1" smtClean="0">
                            <a:latin typeface="Cambria Math" panose="02040503050406030204" pitchFamily="18" charset="0"/>
                          </a:rPr>
                          <m:t>30</m:t>
                        </m:r>
                      </m:num>
                      <m:den>
                        <m:r>
                          <a:rPr lang="en-SG" sz="2000" b="0" i="1" smtClean="0">
                            <a:latin typeface="Cambria Math" panose="02040503050406030204" pitchFamily="18" charset="0"/>
                          </a:rPr>
                          <m:t>50</m:t>
                        </m:r>
                      </m:den>
                    </m:f>
                  </m:oMath>
                </a14:m>
                <a:r>
                  <a:rPr lang="en-SG" sz="2000" dirty="0"/>
                  <a:t> = </a:t>
                </a:r>
                <a14:m>
                  <m:oMath xmlns:m="http://schemas.openxmlformats.org/officeDocument/2006/math">
                    <m:f>
                      <m:fPr>
                        <m:ctrlPr>
                          <a:rPr lang="en-SG" sz="2000" i="1">
                            <a:latin typeface="Cambria Math" panose="02040503050406030204" pitchFamily="18" charset="0"/>
                          </a:rPr>
                        </m:ctrlPr>
                      </m:fPr>
                      <m:num>
                        <m:r>
                          <a:rPr lang="en-SG" sz="2000" b="0" i="1" smtClean="0">
                            <a:latin typeface="Cambria Math" panose="02040503050406030204" pitchFamily="18" charset="0"/>
                          </a:rPr>
                          <m:t>3</m:t>
                        </m:r>
                      </m:num>
                      <m:den>
                        <m:r>
                          <a:rPr lang="en-SG" sz="2000" i="1">
                            <a:latin typeface="Cambria Math" panose="02040503050406030204" pitchFamily="18" charset="0"/>
                          </a:rPr>
                          <m:t>5</m:t>
                        </m:r>
                      </m:den>
                    </m:f>
                  </m:oMath>
                </a14:m>
                <a:r>
                  <a:rPr lang="en-SG" sz="2000" dirty="0"/>
                  <a:t> </a:t>
                </a:r>
              </a:p>
            </p:txBody>
          </p:sp>
        </mc:Choice>
        <mc:Fallback xmlns="">
          <p:sp>
            <p:nvSpPr>
              <p:cNvPr id="19" name="TextBox 18">
                <a:extLst>
                  <a:ext uri="{FF2B5EF4-FFF2-40B4-BE49-F238E27FC236}">
                    <a16:creationId xmlns:a16="http://schemas.microsoft.com/office/drawing/2014/main" id="{B9E57CB9-FCD9-4C26-8075-932D216D922B}"/>
                  </a:ext>
                </a:extLst>
              </p:cNvPr>
              <p:cNvSpPr txBox="1">
                <a:spLocks noRot="1" noChangeAspect="1" noMove="1" noResize="1" noEditPoints="1" noAdjustHandles="1" noChangeArrowheads="1" noChangeShapeType="1" noTextEdit="1"/>
              </p:cNvSpPr>
              <p:nvPr/>
            </p:nvSpPr>
            <p:spPr>
              <a:xfrm>
                <a:off x="4001692" y="3132332"/>
                <a:ext cx="1757426" cy="529504"/>
              </a:xfrm>
              <a:prstGeom prst="rect">
                <a:avLst/>
              </a:prstGeom>
              <a:blipFill>
                <a:blip r:embed="rId3"/>
                <a:stretch>
                  <a:fillRect b="-6742"/>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597725ED-B451-46F7-B94C-3184DBD0A29F}"/>
                  </a:ext>
                </a:extLst>
              </p:cNvPr>
              <p:cNvSpPr txBox="1">
                <a:spLocks noChangeArrowheads="1"/>
              </p:cNvSpPr>
              <p:nvPr/>
            </p:nvSpPr>
            <p:spPr>
              <a:xfrm>
                <a:off x="462862" y="3674048"/>
                <a:ext cx="9860232" cy="9978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AutoNum type="alphaLcParenBoth"/>
                </a:pPr>
                <a:r>
                  <a:rPr lang="en-US" sz="2400" dirty="0"/>
                  <a:t>a randomly selected student from the class studies both of these subjects = P(C</a:t>
                </a:r>
                <a:r>
                  <a:rPr lang="en-US" sz="2400" dirty="0">
                    <a:sym typeface="Symbol" panose="05050102010706020507" pitchFamily="18" charset="2"/>
                  </a:rPr>
                  <a:t>B) = </a:t>
                </a:r>
                <a14:m>
                  <m:oMath xmlns:m="http://schemas.openxmlformats.org/officeDocument/2006/math">
                    <m:f>
                      <m:fPr>
                        <m:ctrlPr>
                          <a:rPr lang="en-SG" sz="2400" i="1" smtClean="0">
                            <a:latin typeface="Cambria Math" panose="02040503050406030204" pitchFamily="18" charset="0"/>
                          </a:rPr>
                        </m:ctrlPr>
                      </m:fPr>
                      <m:num>
                        <m:r>
                          <a:rPr lang="en-SG" sz="2400" b="0" i="1" smtClean="0">
                            <a:latin typeface="Cambria Math" panose="02040503050406030204" pitchFamily="18" charset="0"/>
                          </a:rPr>
                          <m:t>25</m:t>
                        </m:r>
                      </m:num>
                      <m:den>
                        <m:r>
                          <a:rPr lang="en-SG" sz="2400" b="0" i="1" smtClean="0">
                            <a:latin typeface="Cambria Math" panose="02040503050406030204" pitchFamily="18" charset="0"/>
                          </a:rPr>
                          <m:t>50</m:t>
                        </m:r>
                      </m:den>
                    </m:f>
                  </m:oMath>
                </a14:m>
                <a:r>
                  <a:rPr lang="en-SG" sz="2400" dirty="0"/>
                  <a:t> = </a:t>
                </a:r>
                <a14:m>
                  <m:oMath xmlns:m="http://schemas.openxmlformats.org/officeDocument/2006/math">
                    <m:f>
                      <m:fPr>
                        <m:ctrlPr>
                          <a:rPr lang="en-SG" sz="2400" i="1">
                            <a:latin typeface="Cambria Math" panose="02040503050406030204" pitchFamily="18" charset="0"/>
                          </a:rPr>
                        </m:ctrlPr>
                      </m:fPr>
                      <m:num>
                        <m:r>
                          <a:rPr lang="en-SG" sz="2400" b="0" i="1" smtClean="0">
                            <a:latin typeface="Cambria Math" panose="02040503050406030204" pitchFamily="18" charset="0"/>
                          </a:rPr>
                          <m:t>1</m:t>
                        </m:r>
                      </m:num>
                      <m:den>
                        <m:r>
                          <a:rPr lang="en-SG" sz="2400" b="0" i="1" smtClean="0">
                            <a:latin typeface="Cambria Math" panose="02040503050406030204" pitchFamily="18" charset="0"/>
                          </a:rPr>
                          <m:t>2</m:t>
                        </m:r>
                      </m:den>
                    </m:f>
                  </m:oMath>
                </a14:m>
                <a:endParaRPr lang="en-US" sz="2400" dirty="0"/>
              </a:p>
            </p:txBody>
          </p:sp>
        </mc:Choice>
        <mc:Fallback xmlns="">
          <p:sp>
            <p:nvSpPr>
              <p:cNvPr id="7" name="Rectangle 3">
                <a:extLst>
                  <a:ext uri="{FF2B5EF4-FFF2-40B4-BE49-F238E27FC236}">
                    <a16:creationId xmlns:a16="http://schemas.microsoft.com/office/drawing/2014/main" id="{597725ED-B451-46F7-B94C-3184DBD0A29F}"/>
                  </a:ext>
                </a:extLst>
              </p:cNvPr>
              <p:cNvSpPr txBox="1">
                <a:spLocks noRot="1" noChangeAspect="1" noMove="1" noResize="1" noEditPoints="1" noAdjustHandles="1" noChangeArrowheads="1" noChangeShapeType="1" noTextEdit="1"/>
              </p:cNvSpPr>
              <p:nvPr/>
            </p:nvSpPr>
            <p:spPr>
              <a:xfrm>
                <a:off x="462862" y="3674048"/>
                <a:ext cx="9860232" cy="997858"/>
              </a:xfrm>
              <a:prstGeom prst="rect">
                <a:avLst/>
              </a:prstGeom>
              <a:blipFill>
                <a:blip r:embed="rId4"/>
                <a:stretch>
                  <a:fillRect l="-989" t="-6135" r="-124" b="-55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Rectangle 3">
                <a:extLst>
                  <a:ext uri="{FF2B5EF4-FFF2-40B4-BE49-F238E27FC236}">
                    <a16:creationId xmlns:a16="http://schemas.microsoft.com/office/drawing/2014/main" id="{C8097A65-8BBD-401B-8A7A-6B2D91B3DAE1}"/>
                  </a:ext>
                </a:extLst>
              </p:cNvPr>
              <p:cNvSpPr txBox="1">
                <a:spLocks noChangeArrowheads="1"/>
              </p:cNvSpPr>
              <p:nvPr/>
            </p:nvSpPr>
            <p:spPr>
              <a:xfrm>
                <a:off x="462862" y="4565928"/>
                <a:ext cx="10194758" cy="9978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363" indent="-360363">
                  <a:lnSpc>
                    <a:spcPct val="100000"/>
                  </a:lnSpc>
                  <a:spcBef>
                    <a:spcPts val="0"/>
                  </a:spcBef>
                  <a:spcAft>
                    <a:spcPts val="600"/>
                  </a:spcAft>
                  <a:buNone/>
                  <a:tabLst>
                    <a:tab pos="360363" algn="l"/>
                  </a:tabLst>
                </a:pPr>
                <a:r>
                  <a:rPr lang="en-US" sz="2400" dirty="0"/>
                  <a:t>(b)	a randomly selected student from the class studies at least one of these subjects = </a:t>
                </a:r>
                <a:r>
                  <a:rPr lang="en-US" altLang="en-US" sz="2400" i="1" dirty="0"/>
                  <a:t>P</a:t>
                </a:r>
                <a:r>
                  <a:rPr lang="en-US" altLang="en-US" sz="2400" dirty="0"/>
                  <a:t>(C</a:t>
                </a:r>
                <a:r>
                  <a:rPr lang="en-US" altLang="en-US" sz="2400" dirty="0">
                    <a:sym typeface="Symbol"/>
                  </a:rPr>
                  <a:t> </a:t>
                </a:r>
                <a:r>
                  <a:rPr lang="en-US" altLang="en-US" sz="2400" dirty="0">
                    <a:sym typeface="Symbol" panose="05050102010706020507" pitchFamily="18" charset="2"/>
                  </a:rPr>
                  <a:t> </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(C) + </a:t>
                </a:r>
                <a:r>
                  <a:rPr lang="en-US" altLang="en-US" sz="2400" i="1" dirty="0">
                    <a:sym typeface="Symbol"/>
                  </a:rPr>
                  <a:t>P</a:t>
                </a:r>
                <a:r>
                  <a:rPr lang="en-US" altLang="en-US" sz="2400" dirty="0">
                    <a:sym typeface="Symbol"/>
                  </a:rPr>
                  <a:t>(</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(C </a:t>
                </a:r>
                <a:r>
                  <a:rPr lang="en-US" altLang="en-US" sz="2400" dirty="0">
                    <a:sym typeface="Symbol" panose="05050102010706020507" pitchFamily="18" charset="2"/>
                  </a:rPr>
                  <a:t></a:t>
                </a:r>
                <a:r>
                  <a:rPr lang="en-US" altLang="en-US" sz="2400" dirty="0">
                    <a:sym typeface="Symbol"/>
                  </a:rPr>
                  <a:t> </a:t>
                </a:r>
                <a:r>
                  <a:rPr lang="en-US" altLang="en-US" sz="2400" i="1" dirty="0">
                    <a:sym typeface="Symbol"/>
                  </a:rPr>
                  <a:t>B</a:t>
                </a:r>
                <a:r>
                  <a:rPr lang="en-US" altLang="en-US" sz="2400" dirty="0">
                    <a:sym typeface="Symbol"/>
                  </a:rPr>
                  <a:t>)</a:t>
                </a:r>
                <a:r>
                  <a:rPr lang="en-SG" sz="2400" dirty="0"/>
                  <a:t> = </a:t>
                </a:r>
                <a14:m>
                  <m:oMath xmlns:m="http://schemas.openxmlformats.org/officeDocument/2006/math">
                    <m:f>
                      <m:fPr>
                        <m:ctrlPr>
                          <a:rPr lang="en-SG" sz="2400" i="1">
                            <a:latin typeface="Cambria Math" panose="02040503050406030204" pitchFamily="18" charset="0"/>
                          </a:rPr>
                        </m:ctrlPr>
                      </m:fPr>
                      <m:num>
                        <m:r>
                          <a:rPr lang="en-SG" sz="2400" b="0" i="1" smtClean="0">
                            <a:latin typeface="Cambria Math" panose="02040503050406030204" pitchFamily="18" charset="0"/>
                          </a:rPr>
                          <m:t>4</m:t>
                        </m:r>
                      </m:num>
                      <m:den>
                        <m:r>
                          <a:rPr lang="en-SG" sz="2400" i="1">
                            <a:latin typeface="Cambria Math" panose="02040503050406030204" pitchFamily="18" charset="0"/>
                          </a:rPr>
                          <m:t>5</m:t>
                        </m:r>
                      </m:den>
                    </m:f>
                  </m:oMath>
                </a14:m>
                <a:r>
                  <a:rPr lang="en-US" sz="2400" dirty="0"/>
                  <a:t> +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3</m:t>
                        </m:r>
                      </m:num>
                      <m:den>
                        <m:r>
                          <a:rPr lang="en-SG" sz="2400" i="1">
                            <a:latin typeface="Cambria Math" panose="02040503050406030204" pitchFamily="18" charset="0"/>
                          </a:rPr>
                          <m:t>5</m:t>
                        </m:r>
                      </m:den>
                    </m:f>
                  </m:oMath>
                </a14:m>
                <a:r>
                  <a:rPr lang="en-SG" sz="2400" dirty="0"/>
                  <a:t> - </a:t>
                </a:r>
                <a14:m>
                  <m:oMath xmlns:m="http://schemas.openxmlformats.org/officeDocument/2006/math">
                    <m:f>
                      <m:fPr>
                        <m:ctrlPr>
                          <a:rPr lang="en-SG" sz="2400" i="1">
                            <a:latin typeface="Cambria Math" panose="02040503050406030204" pitchFamily="18" charset="0"/>
                          </a:rPr>
                        </m:ctrlPr>
                      </m:fPr>
                      <m:num>
                        <m:r>
                          <a:rPr lang="en-SG" sz="2400" b="0" i="1" smtClean="0">
                            <a:latin typeface="Cambria Math" panose="02040503050406030204" pitchFamily="18" charset="0"/>
                          </a:rPr>
                          <m:t>1</m:t>
                        </m:r>
                      </m:num>
                      <m:den>
                        <m:r>
                          <a:rPr lang="en-SG" sz="2400" b="0" i="1" smtClean="0">
                            <a:latin typeface="Cambria Math" panose="02040503050406030204" pitchFamily="18" charset="0"/>
                          </a:rPr>
                          <m:t>2</m:t>
                        </m:r>
                      </m:den>
                    </m:f>
                  </m:oMath>
                </a14:m>
                <a:r>
                  <a:rPr lang="en-US" sz="2400" dirty="0"/>
                  <a:t> =</a:t>
                </a:r>
                <a:r>
                  <a:rPr lang="en-SG" sz="2400" dirty="0"/>
                  <a:t> </a:t>
                </a:r>
                <a14:m>
                  <m:oMath xmlns:m="http://schemas.openxmlformats.org/officeDocument/2006/math">
                    <m:f>
                      <m:fPr>
                        <m:ctrlPr>
                          <a:rPr lang="en-SG" sz="2400" i="1">
                            <a:latin typeface="Cambria Math" panose="02040503050406030204" pitchFamily="18" charset="0"/>
                          </a:rPr>
                        </m:ctrlPr>
                      </m:fPr>
                      <m:num>
                        <m:r>
                          <a:rPr lang="en-SG" sz="2400" b="0" i="1" smtClean="0">
                            <a:latin typeface="Cambria Math" panose="02040503050406030204" pitchFamily="18" charset="0"/>
                          </a:rPr>
                          <m:t>9</m:t>
                        </m:r>
                      </m:num>
                      <m:den>
                        <m:r>
                          <a:rPr lang="en-SG" sz="2400" b="0" i="1" smtClean="0">
                            <a:latin typeface="Cambria Math" panose="02040503050406030204" pitchFamily="18" charset="0"/>
                          </a:rPr>
                          <m:t>10</m:t>
                        </m:r>
                      </m:den>
                    </m:f>
                  </m:oMath>
                </a14:m>
                <a:endParaRPr lang="en-US" sz="2400" dirty="0"/>
              </a:p>
            </p:txBody>
          </p:sp>
        </mc:Choice>
        <mc:Fallback xmlns="">
          <p:sp>
            <p:nvSpPr>
              <p:cNvPr id="8" name="Rectangle 3">
                <a:extLst>
                  <a:ext uri="{FF2B5EF4-FFF2-40B4-BE49-F238E27FC236}">
                    <a16:creationId xmlns:a16="http://schemas.microsoft.com/office/drawing/2014/main" id="{C8097A65-8BBD-401B-8A7A-6B2D91B3DAE1}"/>
                  </a:ext>
                </a:extLst>
              </p:cNvPr>
              <p:cNvSpPr txBox="1">
                <a:spLocks noRot="1" noChangeAspect="1" noMove="1" noResize="1" noEditPoints="1" noAdjustHandles="1" noChangeArrowheads="1" noChangeShapeType="1" noTextEdit="1"/>
              </p:cNvSpPr>
              <p:nvPr/>
            </p:nvSpPr>
            <p:spPr>
              <a:xfrm>
                <a:off x="462862" y="4565928"/>
                <a:ext cx="10194758" cy="997858"/>
              </a:xfrm>
              <a:prstGeom prst="rect">
                <a:avLst/>
              </a:prstGeom>
              <a:blipFill>
                <a:blip r:embed="rId5"/>
                <a:stretch>
                  <a:fillRect l="-957" t="-4878" b="-426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9E3CD99F-DF57-4A23-875E-3FA9B1D0CBA8}"/>
                  </a:ext>
                </a:extLst>
              </p:cNvPr>
              <p:cNvSpPr txBox="1">
                <a:spLocks noChangeArrowheads="1"/>
              </p:cNvSpPr>
              <p:nvPr/>
            </p:nvSpPr>
            <p:spPr>
              <a:xfrm>
                <a:off x="462862" y="5575998"/>
                <a:ext cx="9860232" cy="9978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363" indent="-360363">
                  <a:lnSpc>
                    <a:spcPct val="100000"/>
                  </a:lnSpc>
                  <a:spcBef>
                    <a:spcPts val="0"/>
                  </a:spcBef>
                  <a:spcAft>
                    <a:spcPts val="600"/>
                  </a:spcAft>
                  <a:buNone/>
                  <a:tabLst>
                    <a:tab pos="360363" algn="l"/>
                  </a:tabLst>
                </a:pPr>
                <a:r>
                  <a:rPr lang="en-US" sz="2400" dirty="0"/>
                  <a:t>(c)	a randomly selected student from the class studies neither of these subjects = P((C</a:t>
                </a:r>
                <a:r>
                  <a:rPr lang="en-US" altLang="en-US" sz="2400" dirty="0">
                    <a:sym typeface="Symbol" panose="05050102010706020507" pitchFamily="18" charset="2"/>
                  </a:rPr>
                  <a:t></a:t>
                </a:r>
                <a:r>
                  <a:rPr lang="en-US" sz="2400" dirty="0">
                    <a:sym typeface="Symbol" panose="05050102010706020507" pitchFamily="18" charset="2"/>
                  </a:rPr>
                  <a:t>B)</a:t>
                </a:r>
                <a:r>
                  <a:rPr lang="en-US" sz="2400" baseline="30000" dirty="0">
                    <a:sym typeface="Symbol" panose="05050102010706020507" pitchFamily="18" charset="2"/>
                  </a:rPr>
                  <a:t>c</a:t>
                </a:r>
                <a:r>
                  <a:rPr lang="en-US" sz="2400" dirty="0">
                    <a:sym typeface="Symbol" panose="05050102010706020507" pitchFamily="18" charset="2"/>
                  </a:rPr>
                  <a:t>) = </a:t>
                </a:r>
                <a:r>
                  <a:rPr lang="en-US" sz="2400" dirty="0"/>
                  <a:t>1- P(C</a:t>
                </a:r>
                <a:r>
                  <a:rPr lang="en-US" altLang="en-US" sz="2400" dirty="0">
                    <a:sym typeface="Symbol" panose="05050102010706020507" pitchFamily="18" charset="2"/>
                  </a:rPr>
                  <a:t></a:t>
                </a:r>
                <a:r>
                  <a:rPr lang="en-US" sz="2400" dirty="0">
                    <a:sym typeface="Symbol" panose="05050102010706020507" pitchFamily="18" charset="2"/>
                  </a:rPr>
                  <a:t>B) = 1- </a:t>
                </a:r>
                <a14:m>
                  <m:oMath xmlns:m="http://schemas.openxmlformats.org/officeDocument/2006/math">
                    <m:f>
                      <m:fPr>
                        <m:ctrlPr>
                          <a:rPr lang="en-SG" sz="2400" i="1" smtClean="0">
                            <a:latin typeface="Cambria Math" panose="02040503050406030204" pitchFamily="18" charset="0"/>
                          </a:rPr>
                        </m:ctrlPr>
                      </m:fPr>
                      <m:num>
                        <m:r>
                          <a:rPr lang="en-SG" sz="2400" b="0" i="1" smtClean="0">
                            <a:latin typeface="Cambria Math" panose="02040503050406030204" pitchFamily="18" charset="0"/>
                          </a:rPr>
                          <m:t>9</m:t>
                        </m:r>
                      </m:num>
                      <m:den>
                        <m:r>
                          <a:rPr lang="en-SG" sz="2400" b="0" i="1" smtClean="0">
                            <a:latin typeface="Cambria Math" panose="02040503050406030204" pitchFamily="18" charset="0"/>
                          </a:rPr>
                          <m:t>10</m:t>
                        </m:r>
                      </m:den>
                    </m:f>
                  </m:oMath>
                </a14:m>
                <a:r>
                  <a:rPr lang="en-SG" sz="2400" dirty="0"/>
                  <a:t> = </a:t>
                </a:r>
                <a14:m>
                  <m:oMath xmlns:m="http://schemas.openxmlformats.org/officeDocument/2006/math">
                    <m:f>
                      <m:fPr>
                        <m:ctrlPr>
                          <a:rPr lang="en-SG" sz="2400" i="1">
                            <a:latin typeface="Cambria Math" panose="02040503050406030204" pitchFamily="18" charset="0"/>
                          </a:rPr>
                        </m:ctrlPr>
                      </m:fPr>
                      <m:num>
                        <m:r>
                          <a:rPr lang="en-SG" sz="2400" b="0" i="1" smtClean="0">
                            <a:latin typeface="Cambria Math" panose="02040503050406030204" pitchFamily="18" charset="0"/>
                          </a:rPr>
                          <m:t>1</m:t>
                        </m:r>
                      </m:num>
                      <m:den>
                        <m:r>
                          <a:rPr lang="en-SG" sz="2400" b="0" i="1" smtClean="0">
                            <a:latin typeface="Cambria Math" panose="02040503050406030204" pitchFamily="18" charset="0"/>
                          </a:rPr>
                          <m:t>10</m:t>
                        </m:r>
                      </m:den>
                    </m:f>
                  </m:oMath>
                </a14:m>
                <a:endParaRPr lang="en-US" sz="2400" dirty="0"/>
              </a:p>
            </p:txBody>
          </p:sp>
        </mc:Choice>
        <mc:Fallback xmlns="">
          <p:sp>
            <p:nvSpPr>
              <p:cNvPr id="9" name="Rectangle 3">
                <a:extLst>
                  <a:ext uri="{FF2B5EF4-FFF2-40B4-BE49-F238E27FC236}">
                    <a16:creationId xmlns:a16="http://schemas.microsoft.com/office/drawing/2014/main" id="{9E3CD99F-DF57-4A23-875E-3FA9B1D0CBA8}"/>
                  </a:ext>
                </a:extLst>
              </p:cNvPr>
              <p:cNvSpPr txBox="1">
                <a:spLocks noRot="1" noChangeAspect="1" noMove="1" noResize="1" noEditPoints="1" noAdjustHandles="1" noChangeArrowheads="1" noChangeShapeType="1" noTextEdit="1"/>
              </p:cNvSpPr>
              <p:nvPr/>
            </p:nvSpPr>
            <p:spPr>
              <a:xfrm>
                <a:off x="462862" y="5575998"/>
                <a:ext cx="9860232" cy="997858"/>
              </a:xfrm>
              <a:prstGeom prst="rect">
                <a:avLst/>
              </a:prstGeom>
              <a:blipFill>
                <a:blip r:embed="rId6"/>
                <a:stretch>
                  <a:fillRect l="-989" t="-4908" b="-4908"/>
                </a:stretch>
              </a:blipFill>
            </p:spPr>
            <p:txBody>
              <a:bodyPr/>
              <a:lstStyle/>
              <a:p>
                <a:r>
                  <a:rPr lang="en-SG">
                    <a:noFill/>
                  </a:rPr>
                  <a:t> </a:t>
                </a:r>
              </a:p>
            </p:txBody>
          </p:sp>
        </mc:Fallback>
      </mc:AlternateContent>
      <p:sp>
        <p:nvSpPr>
          <p:cNvPr id="10" name="Slide Number Placeholder 18">
            <a:extLst>
              <a:ext uri="{FF2B5EF4-FFF2-40B4-BE49-F238E27FC236}">
                <a16:creationId xmlns:a16="http://schemas.microsoft.com/office/drawing/2014/main" id="{8D0B3030-B859-4DF9-B028-F5DCFB06D2F8}"/>
              </a:ext>
            </a:extLst>
          </p:cNvPr>
          <p:cNvSpPr>
            <a:spLocks noGrp="1"/>
          </p:cNvSpPr>
          <p:nvPr>
            <p:ph type="sldNum" sz="quarter" idx="12"/>
          </p:nvPr>
        </p:nvSpPr>
        <p:spPr>
          <a:xfrm>
            <a:off x="9118757" y="6367231"/>
            <a:ext cx="2743200" cy="365125"/>
          </a:xfrm>
        </p:spPr>
        <p:txBody>
          <a:bodyPr/>
          <a:lstStyle/>
          <a:p>
            <a:fld id="{3945BCA7-BE1F-44EA-8FAA-E97CADA8B770}" type="slidenum">
              <a:rPr lang="en-SG" smtClean="0"/>
              <a:t>10</a:t>
            </a:fld>
            <a:endParaRPr lang="en-SG" dirty="0"/>
          </a:p>
        </p:txBody>
      </p:sp>
    </p:spTree>
    <p:extLst>
      <p:ext uri="{BB962C8B-B14F-4D97-AF65-F5344CB8AC3E}">
        <p14:creationId xmlns:p14="http://schemas.microsoft.com/office/powerpoint/2010/main" val="385467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20" name="Rectangle 3"/>
          <p:cNvSpPr txBox="1">
            <a:spLocks noChangeArrowheads="1"/>
          </p:cNvSpPr>
          <p:nvPr/>
        </p:nvSpPr>
        <p:spPr>
          <a:xfrm>
            <a:off x="770021" y="1359959"/>
            <a:ext cx="10988842" cy="960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The probability of an event B occurring, given that an event A has occurred, is written as </a:t>
            </a:r>
            <a:r>
              <a:rPr lang="en-SG" sz="2400" dirty="0">
                <a:sym typeface="Symbol" panose="05050102010706020507" pitchFamily="18" charset="2"/>
              </a:rPr>
              <a:t> P(</a:t>
            </a:r>
            <a:r>
              <a:rPr lang="en-SG" sz="2400" i="1" dirty="0">
                <a:sym typeface="Symbol" panose="05050102010706020507" pitchFamily="18" charset="2"/>
              </a:rPr>
              <a:t>B</a:t>
            </a:r>
            <a:r>
              <a:rPr lang="en-SG" sz="2400" dirty="0">
                <a:sym typeface="Symbol" panose="05050102010706020507" pitchFamily="18" charset="2"/>
              </a:rPr>
              <a:t>|</a:t>
            </a:r>
            <a:r>
              <a:rPr lang="en-SG" sz="2400" i="1" dirty="0">
                <a:sym typeface="Symbol" panose="05050102010706020507" pitchFamily="18" charset="2"/>
              </a:rPr>
              <a:t>A</a:t>
            </a:r>
            <a:r>
              <a:rPr lang="en-SG" sz="2400" dirty="0">
                <a:sym typeface="Symbol" panose="05050102010706020507" pitchFamily="18" charset="2"/>
              </a:rPr>
              <a:t>). It is fair to assume  here that since A has occurred, that </a:t>
            </a:r>
            <a:r>
              <a:rPr lang="en-SG" sz="2400" i="1" dirty="0"/>
              <a:t>P</a:t>
            </a:r>
            <a:r>
              <a:rPr lang="en-SG" sz="2400" dirty="0"/>
              <a:t>(</a:t>
            </a:r>
            <a:r>
              <a:rPr lang="en-SG" sz="2400" i="1" dirty="0"/>
              <a:t>A</a:t>
            </a:r>
            <a:r>
              <a:rPr lang="en-SG" sz="2400" dirty="0"/>
              <a:t>) </a:t>
            </a:r>
            <a:r>
              <a:rPr lang="en-SG" sz="2400" dirty="0">
                <a:sym typeface="Symbol" panose="05050102010706020507" pitchFamily="18" charset="2"/>
              </a:rPr>
              <a:t> 0</a:t>
            </a:r>
            <a:r>
              <a:rPr lang="en-US" altLang="en-US" sz="2400" dirty="0"/>
              <a:t>. </a:t>
            </a:r>
          </a:p>
        </p:txBody>
      </p:sp>
      <p:grpSp>
        <p:nvGrpSpPr>
          <p:cNvPr id="21" name="Group 20"/>
          <p:cNvGrpSpPr/>
          <p:nvPr/>
        </p:nvGrpSpPr>
        <p:grpSpPr>
          <a:xfrm>
            <a:off x="1834025" y="2653353"/>
            <a:ext cx="7176411" cy="2675023"/>
            <a:chOff x="993228" y="4598517"/>
            <a:chExt cx="7176411" cy="2675023"/>
          </a:xfrm>
        </p:grpSpPr>
        <p:sp>
          <p:nvSpPr>
            <p:cNvPr id="22" name="Rectangle 21"/>
            <p:cNvSpPr/>
            <p:nvPr/>
          </p:nvSpPr>
          <p:spPr>
            <a:xfrm>
              <a:off x="993228" y="4598517"/>
              <a:ext cx="7176411" cy="267502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542166" cy="461665"/>
            </a:xfrm>
            <a:prstGeom prst="rect">
              <a:avLst/>
            </a:prstGeom>
            <a:noFill/>
          </p:spPr>
          <p:txBody>
            <a:bodyPr wrap="square" rtlCol="0">
              <a:spAutoFit/>
            </a:bodyPr>
            <a:lstStyle/>
            <a:p>
              <a:r>
                <a:rPr lang="en-SG" sz="2400" dirty="0">
                  <a:solidFill>
                    <a:schemeClr val="bg1"/>
                  </a:solidFill>
                </a:rPr>
                <a:t>Definition: Conditional Probability</a:t>
              </a:r>
            </a:p>
          </p:txBody>
        </p:sp>
        <p:sp>
          <p:nvSpPr>
            <p:cNvPr id="25" name="TextBox 24"/>
            <p:cNvSpPr txBox="1"/>
            <p:nvPr/>
          </p:nvSpPr>
          <p:spPr>
            <a:xfrm>
              <a:off x="1109374" y="5193984"/>
              <a:ext cx="6925353" cy="1200329"/>
            </a:xfrm>
            <a:prstGeom prst="rect">
              <a:avLst/>
            </a:prstGeom>
            <a:noFill/>
          </p:spPr>
          <p:txBody>
            <a:bodyPr wrap="square" rtlCol="0">
              <a:spAutoFit/>
            </a:bodyPr>
            <a:lstStyle/>
            <a:p>
              <a:pPr>
                <a:spcAft>
                  <a:spcPts val="600"/>
                </a:spcAft>
              </a:pPr>
              <a:r>
                <a:rPr lang="en-SG" sz="2400" dirty="0"/>
                <a:t>Let </a:t>
              </a:r>
              <a:r>
                <a:rPr lang="en-SG" sz="2400" i="1" dirty="0"/>
                <a:t>A</a:t>
              </a:r>
              <a:r>
                <a:rPr lang="en-SG" sz="2400" dirty="0"/>
                <a:t> and </a:t>
              </a:r>
              <a:r>
                <a:rPr lang="en-SG" sz="2400" i="1" dirty="0"/>
                <a:t>B</a:t>
              </a:r>
              <a:r>
                <a:rPr lang="en-SG" sz="2400" dirty="0"/>
                <a:t> be events in a sample space </a:t>
              </a:r>
              <a:r>
                <a:rPr lang="en-SG" sz="2400" i="1" dirty="0"/>
                <a:t>S</a:t>
              </a:r>
              <a:r>
                <a:rPr lang="en-SG" sz="2400" dirty="0"/>
                <a:t>. If </a:t>
              </a:r>
              <a:r>
                <a:rPr lang="en-SG" sz="2400" i="1" dirty="0"/>
                <a:t>P</a:t>
              </a:r>
              <a:r>
                <a:rPr lang="en-SG" sz="2400" dirty="0"/>
                <a:t>(</a:t>
              </a:r>
              <a:r>
                <a:rPr lang="en-SG" sz="2400" i="1" dirty="0"/>
                <a:t>A</a:t>
              </a:r>
              <a:r>
                <a:rPr lang="en-SG" sz="2400" dirty="0"/>
                <a:t>) </a:t>
              </a:r>
              <a:r>
                <a:rPr lang="en-SG" sz="2400" dirty="0">
                  <a:sym typeface="Symbol" panose="05050102010706020507" pitchFamily="18" charset="2"/>
                </a:rPr>
                <a:t> 0, then the </a:t>
              </a:r>
              <a:r>
                <a:rPr lang="en-SG" sz="2400" b="1" dirty="0">
                  <a:sym typeface="Symbol" panose="05050102010706020507" pitchFamily="18" charset="2"/>
                </a:rPr>
                <a:t>conditional probability of </a:t>
              </a:r>
              <a:r>
                <a:rPr lang="en-SG" sz="2400" b="1" i="1" dirty="0">
                  <a:sym typeface="Symbol" panose="05050102010706020507" pitchFamily="18" charset="2"/>
                </a:rPr>
                <a:t>B</a:t>
              </a:r>
              <a:r>
                <a:rPr lang="en-SG" sz="2400" b="1" dirty="0">
                  <a:sym typeface="Symbol" panose="05050102010706020507" pitchFamily="18" charset="2"/>
                </a:rPr>
                <a:t> given </a:t>
              </a:r>
              <a:r>
                <a:rPr lang="en-SG" sz="2400" b="1" i="1" dirty="0">
                  <a:sym typeface="Symbol" panose="05050102010706020507" pitchFamily="18" charset="2"/>
                </a:rPr>
                <a:t>A</a:t>
              </a:r>
              <a:r>
                <a:rPr lang="en-SG" sz="2400" dirty="0">
                  <a:sym typeface="Symbol" panose="05050102010706020507" pitchFamily="18" charset="2"/>
                </a:rPr>
                <a:t>, denoted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B</a:t>
              </a:r>
              <a:r>
                <a:rPr lang="en-SG" sz="2400" dirty="0">
                  <a:sym typeface="Symbol" panose="05050102010706020507" pitchFamily="18" charset="2"/>
                </a:rPr>
                <a:t>|</a:t>
              </a:r>
              <a:r>
                <a:rPr lang="en-SG" sz="2400" i="1" dirty="0">
                  <a:sym typeface="Symbol" panose="05050102010706020507" pitchFamily="18" charset="2"/>
                </a:rPr>
                <a:t>A</a:t>
              </a:r>
              <a:r>
                <a:rPr lang="en-SG" sz="2400" dirty="0">
                  <a:sym typeface="Symbol" panose="05050102010706020507" pitchFamily="18" charset="2"/>
                </a:rPr>
                <a:t>), is</a:t>
              </a:r>
              <a:endParaRPr lang="en-SG" sz="2400" dirty="0"/>
            </a:p>
          </p:txBody>
        </p:sp>
      </p:grpSp>
      <mc:AlternateContent xmlns:mc="http://schemas.openxmlformats.org/markup-compatibility/2006" xmlns:a14="http://schemas.microsoft.com/office/drawing/2010/main">
        <mc:Choice Requires="a14">
          <p:sp>
            <p:nvSpPr>
              <p:cNvPr id="2" name="TextBox 1"/>
              <p:cNvSpPr txBox="1"/>
              <p:nvPr/>
            </p:nvSpPr>
            <p:spPr>
              <a:xfrm>
                <a:off x="3264508" y="4467050"/>
                <a:ext cx="3750589"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m:t>
                      </m:r>
                      <m:r>
                        <a:rPr lang="en-SG" sz="2400" i="1">
                          <a:latin typeface="Cambria Math" panose="02040503050406030204" pitchFamily="18" charset="0"/>
                          <a:ea typeface="Cambria Math" panose="02040503050406030204" pitchFamily="18" charset="0"/>
                        </a:rPr>
                        <m:t>)=</m:t>
                      </m:r>
                      <m:f>
                        <m:fPr>
                          <m:ctrlPr>
                            <a:rPr lang="en-SG" sz="2400" i="1">
                              <a:latin typeface="Cambria Math" panose="02040503050406030204" pitchFamily="18" charset="0"/>
                              <a:ea typeface="Cambria Math" panose="02040503050406030204" pitchFamily="18" charset="0"/>
                            </a:rPr>
                          </m:ctrlPr>
                        </m:fPr>
                        <m:num>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m:t>
                          </m:r>
                          <m:r>
                            <a:rPr lang="en-SG" sz="2400" i="1">
                              <a:latin typeface="Cambria Math" panose="02040503050406030204" pitchFamily="18" charset="0"/>
                              <a:ea typeface="Cambria Math" panose="02040503050406030204" pitchFamily="18" charset="0"/>
                            </a:rPr>
                            <m:t>)</m:t>
                          </m:r>
                        </m:num>
                        <m:den>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m:t>
                          </m:r>
                          <m:r>
                            <a:rPr lang="en-SG" sz="2400" i="1">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3264508" y="4467050"/>
                <a:ext cx="3750589" cy="861326"/>
              </a:xfrm>
              <a:prstGeom prst="rect">
                <a:avLst/>
              </a:prstGeom>
              <a:blipFill>
                <a:blip r:embed="rId3"/>
                <a:stretch>
                  <a:fillRect/>
                </a:stretch>
              </a:blipFill>
            </p:spPr>
            <p:txBody>
              <a:bodyPr/>
              <a:lstStyle/>
              <a:p>
                <a:r>
                  <a:rPr lang="en-SG">
                    <a:noFill/>
                  </a:rPr>
                  <a:t> </a:t>
                </a:r>
              </a:p>
            </p:txBody>
          </p:sp>
        </mc:Fallback>
      </mc:AlternateContent>
      <p:sp>
        <p:nvSpPr>
          <p:cNvPr id="6" name="TextBox 5"/>
          <p:cNvSpPr txBox="1"/>
          <p:nvPr/>
        </p:nvSpPr>
        <p:spPr>
          <a:xfrm>
            <a:off x="7206790" y="4713047"/>
            <a:ext cx="1007390" cy="369332"/>
          </a:xfrm>
          <a:prstGeom prst="rect">
            <a:avLst/>
          </a:prstGeom>
          <a:noFill/>
        </p:spPr>
        <p:txBody>
          <a:bodyPr wrap="square" rtlCol="0">
            <a:spAutoFit/>
          </a:bodyPr>
          <a:lstStyle/>
          <a:p>
            <a:pPr algn="ctr"/>
            <a:r>
              <a:rPr lang="en-SG" dirty="0">
                <a:solidFill>
                  <a:srgbClr val="0000FF"/>
                </a:solidFill>
              </a:rPr>
              <a:t>9.1</a:t>
            </a:r>
          </a:p>
        </p:txBody>
      </p:sp>
      <p:sp>
        <p:nvSpPr>
          <p:cNvPr id="28" name="TextBox 27">
            <a:extLst>
              <a:ext uri="{FF2B5EF4-FFF2-40B4-BE49-F238E27FC236}">
                <a16:creationId xmlns:a16="http://schemas.microsoft.com/office/drawing/2014/main" id="{9E8C7613-8A2E-4F23-9192-CB720A2372CE}"/>
              </a:ext>
            </a:extLst>
          </p:cNvPr>
          <p:cNvSpPr txBox="1"/>
          <p:nvPr/>
        </p:nvSpPr>
        <p:spPr>
          <a:xfrm>
            <a:off x="866900" y="206191"/>
            <a:ext cx="10486900" cy="671855"/>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3600" dirty="0">
                <a:solidFill>
                  <a:schemeClr val="bg1"/>
                </a:solidFill>
              </a:rPr>
              <a:t>Conditional Probability</a:t>
            </a:r>
          </a:p>
        </p:txBody>
      </p:sp>
    </p:spTree>
    <p:extLst>
      <p:ext uri="{BB962C8B-B14F-4D97-AF65-F5344CB8AC3E}">
        <p14:creationId xmlns:p14="http://schemas.microsoft.com/office/powerpoint/2010/main" val="291415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21" name="TextBox 20">
            <a:extLst>
              <a:ext uri="{FF2B5EF4-FFF2-40B4-BE49-F238E27FC236}">
                <a16:creationId xmlns:a16="http://schemas.microsoft.com/office/drawing/2014/main" id="{E5F042B7-CDB5-44D6-9C1E-FDE968B4FDA7}"/>
              </a:ext>
            </a:extLst>
          </p:cNvPr>
          <p:cNvSpPr txBox="1"/>
          <p:nvPr/>
        </p:nvSpPr>
        <p:spPr>
          <a:xfrm>
            <a:off x="866900" y="206191"/>
            <a:ext cx="10486900" cy="671855"/>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3600" dirty="0">
                <a:solidFill>
                  <a:schemeClr val="bg1"/>
                </a:solidFill>
              </a:rPr>
              <a:t>Conditional Probability - Properties</a:t>
            </a:r>
          </a:p>
        </p:txBody>
      </p:sp>
      <p:grpSp>
        <p:nvGrpSpPr>
          <p:cNvPr id="5" name="Group 4">
            <a:extLst>
              <a:ext uri="{FF2B5EF4-FFF2-40B4-BE49-F238E27FC236}">
                <a16:creationId xmlns:a16="http://schemas.microsoft.com/office/drawing/2014/main" id="{D4991D4A-8104-4E85-B24A-79DD499503F0}"/>
              </a:ext>
            </a:extLst>
          </p:cNvPr>
          <p:cNvGrpSpPr/>
          <p:nvPr/>
        </p:nvGrpSpPr>
        <p:grpSpPr>
          <a:xfrm>
            <a:off x="1665585" y="1747294"/>
            <a:ext cx="8416879" cy="2673252"/>
            <a:chOff x="993228" y="4598516"/>
            <a:chExt cx="7176411" cy="3492287"/>
          </a:xfrm>
        </p:grpSpPr>
        <p:sp>
          <p:nvSpPr>
            <p:cNvPr id="6" name="Rectangle 5">
              <a:extLst>
                <a:ext uri="{FF2B5EF4-FFF2-40B4-BE49-F238E27FC236}">
                  <a16:creationId xmlns:a16="http://schemas.microsoft.com/office/drawing/2014/main" id="{45169DB4-4151-44B8-958C-9CF731C695EA}"/>
                </a:ext>
              </a:extLst>
            </p:cNvPr>
            <p:cNvSpPr/>
            <p:nvPr/>
          </p:nvSpPr>
          <p:spPr>
            <a:xfrm>
              <a:off x="993228" y="4598517"/>
              <a:ext cx="7176411" cy="349228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Rectangle 6">
              <a:extLst>
                <a:ext uri="{FF2B5EF4-FFF2-40B4-BE49-F238E27FC236}">
                  <a16:creationId xmlns:a16="http://schemas.microsoft.com/office/drawing/2014/main" id="{925A379D-5EAB-4896-9219-D201320192B5}"/>
                </a:ext>
              </a:extLst>
            </p:cNvPr>
            <p:cNvSpPr/>
            <p:nvPr/>
          </p:nvSpPr>
          <p:spPr>
            <a:xfrm>
              <a:off x="993228" y="4598516"/>
              <a:ext cx="7176411" cy="770855"/>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 name="TextBox 7">
              <a:extLst>
                <a:ext uri="{FF2B5EF4-FFF2-40B4-BE49-F238E27FC236}">
                  <a16:creationId xmlns:a16="http://schemas.microsoft.com/office/drawing/2014/main" id="{3BAEDBBB-2DE4-4427-B42F-66D308BC0F03}"/>
                </a:ext>
              </a:extLst>
            </p:cNvPr>
            <p:cNvSpPr txBox="1"/>
            <p:nvPr/>
          </p:nvSpPr>
          <p:spPr>
            <a:xfrm>
              <a:off x="1109374" y="4645644"/>
              <a:ext cx="6054944" cy="415338"/>
            </a:xfrm>
            <a:prstGeom prst="rect">
              <a:avLst/>
            </a:prstGeom>
            <a:noFill/>
          </p:spPr>
          <p:txBody>
            <a:bodyPr wrap="square" rtlCol="0">
              <a:spAutoFit/>
            </a:bodyPr>
            <a:lstStyle/>
            <a:p>
              <a:r>
                <a:rPr lang="en-SG" sz="2400" dirty="0">
                  <a:solidFill>
                    <a:schemeClr val="bg1"/>
                  </a:solidFill>
                </a:rPr>
                <a:t>Basic Properties of Conditional Probability</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C28C59-79E7-4284-8EAC-C57CBBF6011C}"/>
                    </a:ext>
                  </a:extLst>
                </p:cNvPr>
                <p:cNvSpPr txBox="1"/>
                <p:nvPr/>
              </p:nvSpPr>
              <p:spPr>
                <a:xfrm>
                  <a:off x="1118756" y="5369371"/>
                  <a:ext cx="6925353" cy="2191301"/>
                </a:xfrm>
                <a:prstGeom prst="rect">
                  <a:avLst/>
                </a:prstGeom>
                <a:noFill/>
              </p:spPr>
              <p:txBody>
                <a:bodyPr wrap="square" rtlCol="0">
                  <a:spAutoFit/>
                </a:bodyPr>
                <a:lstStyle/>
                <a:p>
                  <a:pPr>
                    <a:spcAft>
                      <a:spcPts val="600"/>
                    </a:spcAft>
                  </a:pPr>
                  <a:r>
                    <a:rPr lang="en-SG" sz="2000" dirty="0"/>
                    <a:t>Let </a:t>
                  </a:r>
                  <a:r>
                    <a:rPr lang="en-SG" sz="2000" i="1" dirty="0"/>
                    <a:t>S </a:t>
                  </a:r>
                  <a:r>
                    <a:rPr lang="en-SG" sz="2000" dirty="0"/>
                    <a:t>be a sample space. Let A and B be events in S. The following properties always hold:</a:t>
                  </a:r>
                </a:p>
                <a:p>
                  <a:pPr marL="514350" indent="-514350">
                    <a:spcAft>
                      <a:spcPts val="1200"/>
                    </a:spcAft>
                    <a:buFont typeface="+mj-lt"/>
                    <a:buAutoNum type="arabicPeriod"/>
                  </a:pPr>
                  <a14:m>
                    <m:oMath xmlns:m="http://schemas.openxmlformats.org/officeDocument/2006/math">
                      <m:r>
                        <a:rPr lang="en-SG" sz="2400" i="1" smtClean="0">
                          <a:latin typeface="Cambria Math" panose="02040503050406030204" pitchFamily="18" charset="0"/>
                        </a:rPr>
                        <m:t>𝑃</m:t>
                      </m:r>
                      <m:d>
                        <m:dPr>
                          <m:ctrlPr>
                            <a:rPr lang="en-SG" sz="2400" i="1">
                              <a:latin typeface="Cambria Math" panose="02040503050406030204" pitchFamily="18" charset="0"/>
                            </a:rPr>
                          </m:ctrlPr>
                        </m:dPr>
                        <m:e>
                          <m:sSup>
                            <m:sSupPr>
                              <m:ctrlPr>
                                <a:rPr lang="en-SG" sz="2400" i="1">
                                  <a:latin typeface="Cambria Math" panose="02040503050406030204" pitchFamily="18" charset="0"/>
                                </a:rPr>
                              </m:ctrlPr>
                            </m:sSupPr>
                            <m:e>
                              <m:r>
                                <a:rPr lang="en-SG" sz="2400" b="0" i="1" smtClean="0">
                                  <a:latin typeface="Cambria Math" panose="02040503050406030204" pitchFamily="18" charset="0"/>
                                </a:rPr>
                                <m:t>𝐵</m:t>
                              </m:r>
                            </m:e>
                            <m:sup>
                              <m:r>
                                <a:rPr lang="en-SG" sz="2400" i="1">
                                  <a:latin typeface="Cambria Math" panose="02040503050406030204" pitchFamily="18" charset="0"/>
                                </a:rPr>
                                <m:t>𝑐</m:t>
                              </m:r>
                            </m:sup>
                          </m:sSup>
                        </m:e>
                        <m:e>
                          <m:r>
                            <a:rPr lang="en-SG" sz="2400" b="0" i="1" smtClean="0">
                              <a:latin typeface="Cambria Math" panose="02040503050406030204" pitchFamily="18" charset="0"/>
                            </a:rPr>
                            <m:t>𝐴</m:t>
                          </m:r>
                        </m:e>
                      </m:d>
                      <m:r>
                        <a:rPr lang="en-SG" sz="2400" i="1">
                          <a:latin typeface="Cambria Math" panose="02040503050406030204" pitchFamily="18" charset="0"/>
                        </a:rPr>
                        <m:t>=</m:t>
                      </m:r>
                      <m:r>
                        <a:rPr lang="en-SG" sz="2400" b="0" i="1" smtClean="0">
                          <a:latin typeface="Cambria Math" panose="02040503050406030204" pitchFamily="18" charset="0"/>
                        </a:rPr>
                        <m:t>1− </m:t>
                      </m:r>
                      <m:r>
                        <a:rPr lang="en-SG" sz="2400" i="1">
                          <a:latin typeface="Cambria Math" panose="02040503050406030204" pitchFamily="18" charset="0"/>
                        </a:rPr>
                        <m:t>𝑃</m:t>
                      </m:r>
                      <m:d>
                        <m:dPr>
                          <m:ctrlPr>
                            <a:rPr lang="en-SG" sz="2400" i="1" smtClean="0">
                              <a:latin typeface="Cambria Math" panose="02040503050406030204" pitchFamily="18" charset="0"/>
                            </a:rPr>
                          </m:ctrlPr>
                        </m:dPr>
                        <m:e>
                          <m:r>
                            <a:rPr lang="en-SG" sz="2400" b="0" i="1" smtClean="0">
                              <a:latin typeface="Cambria Math" panose="02040503050406030204" pitchFamily="18" charset="0"/>
                            </a:rPr>
                            <m:t>𝐵</m:t>
                          </m:r>
                        </m:e>
                        <m:e>
                          <m:r>
                            <a:rPr lang="en-SG" sz="2400" i="1">
                              <a:latin typeface="Cambria Math" panose="02040503050406030204" pitchFamily="18" charset="0"/>
                            </a:rPr>
                            <m:t>𝐴</m:t>
                          </m:r>
                        </m:e>
                      </m:d>
                    </m:oMath>
                  </a14:m>
                  <a:endParaRPr lang="en-SG" sz="2400" dirty="0"/>
                </a:p>
                <a:p>
                  <a:pPr marL="514350" indent="-514350">
                    <a:spcAft>
                      <a:spcPts val="1200"/>
                    </a:spcAft>
                    <a:buFont typeface="+mj-lt"/>
                    <a:buAutoNum type="arabicPeriod"/>
                  </a:pPr>
                  <a14:m>
                    <m:oMath xmlns:m="http://schemas.openxmlformats.org/officeDocument/2006/math">
                      <m:r>
                        <a:rPr lang="en-SG" sz="2400" i="1" smtClean="0">
                          <a:latin typeface="Cambria Math" panose="02040503050406030204" pitchFamily="18" charset="0"/>
                          <a:ea typeface="Cambria Math" panose="02040503050406030204" pitchFamily="18" charset="0"/>
                        </a:rPr>
                        <m:t>𝑃</m:t>
                      </m:r>
                      <m:r>
                        <a:rPr lang="en-SG" sz="2400" i="1" smtClean="0">
                          <a:latin typeface="Cambria Math" panose="02040503050406030204" pitchFamily="18" charset="0"/>
                          <a:ea typeface="Cambria Math" panose="02040503050406030204" pitchFamily="18" charset="0"/>
                        </a:rPr>
                        <m:t>(</m:t>
                      </m:r>
                      <m:r>
                        <a:rPr lang="en-SG" sz="2400" i="1" smtClean="0">
                          <a:latin typeface="Cambria Math" panose="02040503050406030204" pitchFamily="18" charset="0"/>
                          <a:ea typeface="Cambria Math" panose="02040503050406030204" pitchFamily="18" charset="0"/>
                        </a:rPr>
                        <m:t>𝐴</m:t>
                      </m:r>
                      <m:r>
                        <a:rPr lang="en-SG" sz="2400" i="1" smtClean="0">
                          <a:latin typeface="Cambria Math" panose="02040503050406030204" pitchFamily="18" charset="0"/>
                          <a:ea typeface="Cambria Math" panose="02040503050406030204" pitchFamily="18" charset="0"/>
                        </a:rPr>
                        <m:t>∩</m:t>
                      </m:r>
                      <m:r>
                        <a:rPr lang="en-SG" sz="2400" i="1" smtClean="0">
                          <a:latin typeface="Cambria Math" panose="02040503050406030204" pitchFamily="18" charset="0"/>
                          <a:ea typeface="Cambria Math" panose="02040503050406030204" pitchFamily="18" charset="0"/>
                        </a:rPr>
                        <m:t>𝐵</m:t>
                      </m:r>
                      <m:r>
                        <a:rPr lang="en-SG" sz="2400" i="1" smtClean="0">
                          <a:latin typeface="Cambria Math" panose="02040503050406030204" pitchFamily="18" charset="0"/>
                          <a:ea typeface="Cambria Math" panose="02040503050406030204" pitchFamily="18" charset="0"/>
                        </a:rPr>
                        <m:t>) </m:t>
                      </m:r>
                    </m:oMath>
                  </a14:m>
                  <a:r>
                    <a:rPr lang="en-US" sz="2400" dirty="0"/>
                    <a:t>= </a:t>
                  </a:r>
                  <a14:m>
                    <m:oMath xmlns:m="http://schemas.openxmlformats.org/officeDocument/2006/math">
                      <m:r>
                        <a:rPr lang="en-SG" sz="2400" i="1">
                          <a:latin typeface="Cambria Math" panose="02040503050406030204" pitchFamily="18" charset="0"/>
                        </a:rPr>
                        <m:t>𝑃</m:t>
                      </m:r>
                      <m:d>
                        <m:dPr>
                          <m:ctrlPr>
                            <a:rPr lang="en-SG" sz="2400" i="1">
                              <a:latin typeface="Cambria Math" panose="02040503050406030204" pitchFamily="18" charset="0"/>
                            </a:rPr>
                          </m:ctrlPr>
                        </m:dPr>
                        <m:e>
                          <m:r>
                            <a:rPr lang="en-SG" sz="2400" b="0" i="1" smtClean="0">
                              <a:latin typeface="Cambria Math" panose="02040503050406030204" pitchFamily="18" charset="0"/>
                            </a:rPr>
                            <m:t>𝐵</m:t>
                          </m:r>
                        </m:e>
                        <m:e>
                          <m:r>
                            <a:rPr lang="en-SG" sz="2400" i="1">
                              <a:latin typeface="Cambria Math" panose="02040503050406030204" pitchFamily="18" charset="0"/>
                            </a:rPr>
                            <m:t>𝐴</m:t>
                          </m:r>
                        </m:e>
                      </m:d>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d>
                      <m:r>
                        <a:rPr lang="en-SG" sz="2400" b="0" i="1" smtClean="0">
                          <a:latin typeface="Cambria Math" panose="02040503050406030204" pitchFamily="18" charset="0"/>
                        </a:rPr>
                        <m:t>=</m:t>
                      </m:r>
                      <m:r>
                        <a:rPr lang="en-SG" sz="2400" i="1">
                          <a:latin typeface="Cambria Math" panose="02040503050406030204" pitchFamily="18" charset="0"/>
                        </a:rPr>
                        <m:t>𝑃</m:t>
                      </m:r>
                      <m:d>
                        <m:dPr>
                          <m:ctrlPr>
                            <a:rPr lang="en-SG" sz="2400" i="1">
                              <a:latin typeface="Cambria Math" panose="02040503050406030204" pitchFamily="18" charset="0"/>
                            </a:rPr>
                          </m:ctrlPr>
                        </m:dPr>
                        <m:e>
                          <m:r>
                            <a:rPr lang="en-SG" sz="2400" b="0" i="1" smtClean="0">
                              <a:latin typeface="Cambria Math" panose="02040503050406030204" pitchFamily="18" charset="0"/>
                            </a:rPr>
                            <m:t>𝐴</m:t>
                          </m:r>
                        </m:e>
                        <m:e>
                          <m:r>
                            <a:rPr lang="en-SG" sz="2400" b="0" i="1" smtClean="0">
                              <a:latin typeface="Cambria Math" panose="02040503050406030204" pitchFamily="18" charset="0"/>
                            </a:rPr>
                            <m:t>𝐵</m:t>
                          </m:r>
                        </m:e>
                      </m:d>
                      <m:r>
                        <a:rPr lang="en-SG" sz="2400" i="1">
                          <a:latin typeface="Cambria Math" panose="02040503050406030204" pitchFamily="18" charset="0"/>
                        </a:rPr>
                        <m:t>𝑃</m:t>
                      </m:r>
                      <m:d>
                        <m:dPr>
                          <m:ctrlPr>
                            <a:rPr lang="en-SG" sz="2400" i="1">
                              <a:latin typeface="Cambria Math" panose="02040503050406030204" pitchFamily="18" charset="0"/>
                            </a:rPr>
                          </m:ctrlPr>
                        </m:dPr>
                        <m:e>
                          <m:r>
                            <a:rPr lang="en-SG" sz="2400" b="0" i="1" smtClean="0">
                              <a:latin typeface="Cambria Math" panose="02040503050406030204" pitchFamily="18" charset="0"/>
                            </a:rPr>
                            <m:t>𝐵</m:t>
                          </m:r>
                        </m:e>
                      </m:d>
                      <m:r>
                        <a:rPr lang="en-SG" sz="2400" i="1">
                          <a:latin typeface="Cambria Math" panose="02040503050406030204" pitchFamily="18" charset="0"/>
                        </a:rPr>
                        <m:t> </m:t>
                      </m:r>
                    </m:oMath>
                  </a14:m>
                  <a:endParaRPr lang="en-SG" sz="2400" dirty="0"/>
                </a:p>
              </p:txBody>
            </p:sp>
          </mc:Choice>
          <mc:Fallback xmlns="">
            <p:sp>
              <p:nvSpPr>
                <p:cNvPr id="9" name="TextBox 8">
                  <a:extLst>
                    <a:ext uri="{FF2B5EF4-FFF2-40B4-BE49-F238E27FC236}">
                      <a16:creationId xmlns:a16="http://schemas.microsoft.com/office/drawing/2014/main" id="{95C28C59-79E7-4284-8EAC-C57CBBF6011C}"/>
                    </a:ext>
                  </a:extLst>
                </p:cNvPr>
                <p:cNvSpPr txBox="1">
                  <a:spLocks noRot="1" noChangeAspect="1" noMove="1" noResize="1" noEditPoints="1" noAdjustHandles="1" noChangeArrowheads="1" noChangeShapeType="1" noTextEdit="1"/>
                </p:cNvSpPr>
                <p:nvPr/>
              </p:nvSpPr>
              <p:spPr>
                <a:xfrm>
                  <a:off x="1118756" y="5369371"/>
                  <a:ext cx="6925353" cy="2191301"/>
                </a:xfrm>
                <a:prstGeom prst="rect">
                  <a:avLst/>
                </a:prstGeom>
                <a:blipFill>
                  <a:blip r:embed="rId3"/>
                  <a:stretch>
                    <a:fillRect l="-1125" t="-1812" r="-225" b="-6884"/>
                  </a:stretch>
                </a:blipFill>
              </p:spPr>
              <p:txBody>
                <a:bodyPr/>
                <a:lstStyle/>
                <a:p>
                  <a:r>
                    <a:rPr lang="en-SG">
                      <a:noFill/>
                    </a:rPr>
                    <a:t> </a:t>
                  </a:r>
                </a:p>
              </p:txBody>
            </p:sp>
          </mc:Fallback>
        </mc:AlternateContent>
      </p:grpSp>
    </p:spTree>
    <p:extLst>
      <p:ext uri="{BB962C8B-B14F-4D97-AF65-F5344CB8AC3E}">
        <p14:creationId xmlns:p14="http://schemas.microsoft.com/office/powerpoint/2010/main" val="370541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20" name="Rectangle 3"/>
          <p:cNvSpPr txBox="1">
            <a:spLocks noChangeArrowheads="1"/>
          </p:cNvSpPr>
          <p:nvPr/>
        </p:nvSpPr>
        <p:spPr>
          <a:xfrm>
            <a:off x="2008824" y="1364611"/>
            <a:ext cx="8163230" cy="8887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An urn contains 5 blue and 7 gray balls. Let us say that 2 are chosen at random, one after the other, without replacement</a:t>
            </a:r>
            <a:r>
              <a:rPr lang="en-US" altLang="en-US" sz="2400" dirty="0"/>
              <a:t>. </a:t>
            </a:r>
          </a:p>
        </p:txBody>
      </p:sp>
      <p:sp>
        <p:nvSpPr>
          <p:cNvPr id="28" name="TextBox 27"/>
          <p:cNvSpPr txBox="1"/>
          <p:nvPr/>
        </p:nvSpPr>
        <p:spPr>
          <a:xfrm>
            <a:off x="152400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2 – Applying Conditional Probabilities</a:t>
            </a:r>
          </a:p>
        </p:txBody>
      </p:sp>
      <p:sp>
        <p:nvSpPr>
          <p:cNvPr id="30" name="Rectangle 3"/>
          <p:cNvSpPr txBox="1">
            <a:spLocks noChangeArrowheads="1"/>
          </p:cNvSpPr>
          <p:nvPr/>
        </p:nvSpPr>
        <p:spPr>
          <a:xfrm>
            <a:off x="2019946" y="2207119"/>
            <a:ext cx="9035228" cy="12536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a:pPr>
            <a:r>
              <a:rPr lang="en-US" sz="2400" dirty="0"/>
              <a:t>Find the following probabilities: the probability that both balls are blue, the probability that the first ball is not blue and the second ball is blue</a:t>
            </a:r>
            <a:r>
              <a:rPr lang="en-US" altLang="en-US" sz="2400" dirty="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131547"/>
            <a:ext cx="891798" cy="1328004"/>
          </a:xfrm>
          <a:prstGeom prst="rect">
            <a:avLst/>
          </a:prstGeom>
        </p:spPr>
      </p:pic>
      <p:sp>
        <p:nvSpPr>
          <p:cNvPr id="40" name="Rectangle 3"/>
          <p:cNvSpPr txBox="1">
            <a:spLocks noChangeArrowheads="1"/>
          </p:cNvSpPr>
          <p:nvPr/>
        </p:nvSpPr>
        <p:spPr>
          <a:xfrm>
            <a:off x="2028735" y="3368679"/>
            <a:ext cx="8163230" cy="5617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startAt="2"/>
            </a:pPr>
            <a:r>
              <a:rPr lang="en-US" sz="2400" dirty="0"/>
              <a:t>What is the probability that the second ball is blue?</a:t>
            </a:r>
            <a:r>
              <a:rPr lang="en-US" altLang="en-US" sz="2400" dirty="0"/>
              <a:t> </a:t>
            </a:r>
          </a:p>
        </p:txBody>
      </p:sp>
      <p:sp>
        <p:nvSpPr>
          <p:cNvPr id="18" name="TextBox 17">
            <a:extLst>
              <a:ext uri="{FF2B5EF4-FFF2-40B4-BE49-F238E27FC236}">
                <a16:creationId xmlns:a16="http://schemas.microsoft.com/office/drawing/2014/main" id="{17BA4EB2-C504-4189-BDEF-EFE5F5F58003}"/>
              </a:ext>
            </a:extLst>
          </p:cNvPr>
          <p:cNvSpPr txBox="1"/>
          <p:nvPr/>
        </p:nvSpPr>
        <p:spPr>
          <a:xfrm>
            <a:off x="866900" y="13890"/>
            <a:ext cx="10486900" cy="671855"/>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3600" dirty="0">
                <a:solidFill>
                  <a:schemeClr val="bg1"/>
                </a:solidFill>
              </a:rPr>
              <a:t>Conditional Probability</a:t>
            </a:r>
          </a:p>
        </p:txBody>
      </p:sp>
      <p:sp>
        <p:nvSpPr>
          <p:cNvPr id="10" name="Rectangle 3">
            <a:extLst>
              <a:ext uri="{FF2B5EF4-FFF2-40B4-BE49-F238E27FC236}">
                <a16:creationId xmlns:a16="http://schemas.microsoft.com/office/drawing/2014/main" id="{EB10A4CC-C5A3-4E12-8743-571881F81835}"/>
              </a:ext>
            </a:extLst>
          </p:cNvPr>
          <p:cNvSpPr txBox="1">
            <a:spLocks noChangeArrowheads="1"/>
          </p:cNvSpPr>
          <p:nvPr/>
        </p:nvSpPr>
        <p:spPr>
          <a:xfrm>
            <a:off x="958604" y="4223747"/>
            <a:ext cx="10096570" cy="200771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9263">
              <a:lnSpc>
                <a:spcPct val="100000"/>
              </a:lnSpc>
              <a:spcBef>
                <a:spcPts val="0"/>
              </a:spcBef>
              <a:spcAft>
                <a:spcPts val="600"/>
              </a:spcAft>
              <a:buFont typeface="Wingdings" panose="05000000000000000000" pitchFamily="2" charset="2"/>
              <a:buChar char="§"/>
            </a:pPr>
            <a:r>
              <a:rPr lang="en-US" sz="2400" i="1" dirty="0"/>
              <a:t>S</a:t>
            </a:r>
            <a:r>
              <a:rPr lang="en-US" sz="2400" dirty="0"/>
              <a:t> denote the sample space of all possible choices of two balls from the urn,</a:t>
            </a:r>
          </a:p>
          <a:p>
            <a:pPr marL="449263">
              <a:lnSpc>
                <a:spcPct val="100000"/>
              </a:lnSpc>
              <a:spcBef>
                <a:spcPts val="0"/>
              </a:spcBef>
              <a:spcAft>
                <a:spcPts val="600"/>
              </a:spcAft>
              <a:buFont typeface="Wingdings" panose="05000000000000000000" pitchFamily="2" charset="2"/>
              <a:buChar char="§"/>
            </a:pPr>
            <a:r>
              <a:rPr lang="en-US" sz="2400" i="1" dirty="0"/>
              <a:t>B</a:t>
            </a:r>
            <a:r>
              <a:rPr lang="en-US" sz="2400" baseline="-25000" dirty="0"/>
              <a:t>1</a:t>
            </a:r>
            <a:r>
              <a:rPr lang="en-US" sz="2400" dirty="0"/>
              <a:t> be the event that the first ball is blue (then </a:t>
            </a:r>
            <a:r>
              <a:rPr lang="en-US" sz="2400" i="1" dirty="0"/>
              <a:t>B</a:t>
            </a:r>
            <a:r>
              <a:rPr lang="en-US" sz="2400" baseline="-25000" dirty="0"/>
              <a:t>1</a:t>
            </a:r>
            <a:r>
              <a:rPr lang="en-US" sz="2400" i="1" baseline="30000" dirty="0"/>
              <a:t>c</a:t>
            </a:r>
            <a:r>
              <a:rPr lang="en-US" sz="2400" dirty="0"/>
              <a:t> is the event that the first ball is not blue),</a:t>
            </a:r>
          </a:p>
          <a:p>
            <a:pPr marL="449263">
              <a:lnSpc>
                <a:spcPct val="100000"/>
              </a:lnSpc>
              <a:spcBef>
                <a:spcPts val="0"/>
              </a:spcBef>
              <a:spcAft>
                <a:spcPts val="600"/>
              </a:spcAft>
              <a:buFont typeface="Wingdings" panose="05000000000000000000" pitchFamily="2" charset="2"/>
              <a:buChar char="§"/>
            </a:pPr>
            <a:r>
              <a:rPr lang="en-US" sz="2400" i="1" dirty="0"/>
              <a:t>B</a:t>
            </a:r>
            <a:r>
              <a:rPr lang="en-US" sz="2400" baseline="-25000" dirty="0"/>
              <a:t>2</a:t>
            </a:r>
            <a:r>
              <a:rPr lang="en-US" sz="2400" dirty="0"/>
              <a:t> be the event that the second ball is blue (then </a:t>
            </a:r>
            <a:r>
              <a:rPr lang="en-US" sz="2400" i="1" dirty="0"/>
              <a:t>B</a:t>
            </a:r>
            <a:r>
              <a:rPr lang="en-US" sz="2400" baseline="-25000" dirty="0"/>
              <a:t>2</a:t>
            </a:r>
            <a:r>
              <a:rPr lang="en-US" sz="2400" i="1" baseline="30000" dirty="0"/>
              <a:t>c</a:t>
            </a:r>
            <a:r>
              <a:rPr lang="en-US" sz="2400" dirty="0"/>
              <a:t> is the event that the second ball is not blue)</a:t>
            </a:r>
            <a:r>
              <a:rPr lang="en-US" altLang="en-US" sz="2400" dirty="0"/>
              <a:t>. </a:t>
            </a:r>
          </a:p>
        </p:txBody>
      </p:sp>
      <p:sp>
        <p:nvSpPr>
          <p:cNvPr id="11" name="Rectangle 3">
            <a:extLst>
              <a:ext uri="{FF2B5EF4-FFF2-40B4-BE49-F238E27FC236}">
                <a16:creationId xmlns:a16="http://schemas.microsoft.com/office/drawing/2014/main" id="{C72E465D-593A-4A71-B5DB-18C6ED9E573D}"/>
              </a:ext>
            </a:extLst>
          </p:cNvPr>
          <p:cNvSpPr txBox="1">
            <a:spLocks noChangeArrowheads="1"/>
          </p:cNvSpPr>
          <p:nvPr/>
        </p:nvSpPr>
        <p:spPr>
          <a:xfrm>
            <a:off x="252160" y="4223747"/>
            <a:ext cx="706444" cy="561722"/>
          </a:xfrm>
          <a:prstGeom prst="rect">
            <a:avLst/>
          </a:prstGeom>
          <a:solidFill>
            <a:schemeClr val="accent4">
              <a:lumMod val="60000"/>
              <a:lumOff val="40000"/>
              <a:alpha val="54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Let</a:t>
            </a:r>
            <a:endParaRPr lang="en-US" altLang="en-US" sz="2400" dirty="0"/>
          </a:p>
        </p:txBody>
      </p:sp>
    </p:spTree>
    <p:extLst>
      <p:ext uri="{BB962C8B-B14F-4D97-AF65-F5344CB8AC3E}">
        <p14:creationId xmlns:p14="http://schemas.microsoft.com/office/powerpoint/2010/main" val="4183005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20" name="Rectangle 3"/>
          <p:cNvSpPr txBox="1">
            <a:spLocks noChangeArrowheads="1"/>
          </p:cNvSpPr>
          <p:nvPr/>
        </p:nvSpPr>
        <p:spPr>
          <a:xfrm>
            <a:off x="1627382"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152400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2 – Applying Conditional Probabilities</a:t>
            </a:r>
          </a:p>
        </p:txBody>
      </p:sp>
      <p:sp>
        <p:nvSpPr>
          <p:cNvPr id="23" name="Rectangle 3"/>
          <p:cNvSpPr txBox="1">
            <a:spLocks noChangeArrowheads="1"/>
          </p:cNvSpPr>
          <p:nvPr/>
        </p:nvSpPr>
        <p:spPr>
          <a:xfrm>
            <a:off x="3494778" y="1477237"/>
            <a:ext cx="7031143" cy="951767"/>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lnSpc>
                <a:spcPct val="100000"/>
              </a:lnSpc>
              <a:spcBef>
                <a:spcPts val="0"/>
              </a:spcBef>
              <a:spcAft>
                <a:spcPts val="600"/>
              </a:spcAft>
              <a:buNone/>
            </a:pPr>
            <a:r>
              <a:rPr lang="en-US" sz="2400" dirty="0"/>
              <a:t>a. Find: prob both balls are blue, </a:t>
            </a:r>
            <a:r>
              <a:rPr lang="en-US" sz="2400" i="1" dirty="0"/>
              <a:t>P</a:t>
            </a:r>
            <a:r>
              <a:rPr lang="en-US" sz="2400" dirty="0"/>
              <a:t>(</a:t>
            </a:r>
            <a:r>
              <a:rPr lang="en-US" sz="2400" i="1" dirty="0"/>
              <a:t>B</a:t>
            </a:r>
            <a:r>
              <a:rPr lang="en-US" sz="2400" baseline="-25000" dirty="0"/>
              <a:t>1 </a:t>
            </a:r>
            <a:r>
              <a:rPr lang="en-US" sz="2400" dirty="0">
                <a:sym typeface="Symbol" panose="05050102010706020507" pitchFamily="18" charset="2"/>
              </a:rPr>
              <a:t> </a:t>
            </a:r>
            <a:r>
              <a:rPr lang="en-US" sz="2400" i="1" dirty="0">
                <a:sym typeface="Symbol" panose="05050102010706020507" pitchFamily="18" charset="2"/>
              </a:rPr>
              <a:t>B</a:t>
            </a:r>
            <a:r>
              <a:rPr lang="en-US" sz="2400" baseline="-25000" dirty="0">
                <a:sym typeface="Symbol" panose="05050102010706020507" pitchFamily="18" charset="2"/>
              </a:rPr>
              <a:t>2</a:t>
            </a:r>
            <a:r>
              <a:rPr lang="en-US" sz="2400" dirty="0">
                <a:sym typeface="Symbol" panose="05050102010706020507" pitchFamily="18" charset="2"/>
              </a:rPr>
              <a:t>); 1</a:t>
            </a:r>
            <a:r>
              <a:rPr lang="en-US" sz="2400" baseline="30000" dirty="0">
                <a:sym typeface="Symbol" panose="05050102010706020507" pitchFamily="18" charset="2"/>
              </a:rPr>
              <a:t>st</a:t>
            </a:r>
            <a:r>
              <a:rPr lang="en-US" sz="2400" dirty="0">
                <a:sym typeface="Symbol" panose="05050102010706020507" pitchFamily="18" charset="2"/>
              </a:rPr>
              <a:t> ball not blue and 2</a:t>
            </a:r>
            <a:r>
              <a:rPr lang="en-US" sz="2400" baseline="30000" dirty="0">
                <a:sym typeface="Symbol" panose="05050102010706020507" pitchFamily="18" charset="2"/>
              </a:rPr>
              <a:t>nd</a:t>
            </a:r>
            <a:r>
              <a:rPr lang="en-US" sz="2400" dirty="0">
                <a:sym typeface="Symbol" panose="05050102010706020507" pitchFamily="18" charset="2"/>
              </a:rPr>
              <a:t> ball blue, </a:t>
            </a:r>
            <a:r>
              <a:rPr lang="en-US" sz="2400" i="1" dirty="0"/>
              <a:t>P</a:t>
            </a:r>
            <a:r>
              <a:rPr lang="en-US" sz="2400" dirty="0"/>
              <a:t>(</a:t>
            </a:r>
            <a:r>
              <a:rPr lang="en-US" sz="2400" i="1" dirty="0"/>
              <a:t>B</a:t>
            </a:r>
            <a:r>
              <a:rPr lang="en-US" sz="2400" baseline="-25000" dirty="0"/>
              <a:t>1</a:t>
            </a:r>
            <a:r>
              <a:rPr lang="en-US" sz="2400" i="1" baseline="30000" dirty="0">
                <a:sym typeface="Symbol" panose="05050102010706020507" pitchFamily="18" charset="2"/>
              </a:rPr>
              <a:t>c </a:t>
            </a:r>
            <a:r>
              <a:rPr lang="en-US" sz="2400" dirty="0">
                <a:sym typeface="Symbol" panose="05050102010706020507" pitchFamily="18" charset="2"/>
              </a:rPr>
              <a:t> </a:t>
            </a:r>
            <a:r>
              <a:rPr lang="en-US" sz="2400" i="1" dirty="0">
                <a:sym typeface="Symbol" panose="05050102010706020507" pitchFamily="18" charset="2"/>
              </a:rPr>
              <a:t>B</a:t>
            </a:r>
            <a:r>
              <a:rPr lang="en-US" sz="2400" baseline="-25000" dirty="0">
                <a:sym typeface="Symbol" panose="05050102010706020507" pitchFamily="18" charset="2"/>
              </a:rPr>
              <a:t>2</a:t>
            </a:r>
            <a:r>
              <a:rPr lang="en-US" sz="2400" dirty="0">
                <a:sym typeface="Symbol" panose="05050102010706020507" pitchFamily="18" charset="2"/>
              </a:rPr>
              <a:t>)</a:t>
            </a:r>
            <a:endParaRPr lang="en-US" altLang="en-US" sz="2400" dirty="0"/>
          </a:p>
        </p:txBody>
      </p:sp>
      <mc:AlternateContent xmlns:mc="http://schemas.openxmlformats.org/markup-compatibility/2006" xmlns:a14="http://schemas.microsoft.com/office/drawing/2010/main">
        <mc:Choice Requires="a14">
          <p:sp>
            <p:nvSpPr>
              <p:cNvPr id="2" name="TextBox 1"/>
              <p:cNvSpPr txBox="1"/>
              <p:nvPr/>
            </p:nvSpPr>
            <p:spPr>
              <a:xfrm>
                <a:off x="1920525" y="3081232"/>
                <a:ext cx="1646421" cy="67480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i="1">
                          <a:latin typeface="Cambria Math" panose="02040503050406030204" pitchFamily="18" charset="0"/>
                        </a:rPr>
                        <m:t>𝑃</m:t>
                      </m:r>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𝐵</m:t>
                          </m:r>
                        </m:e>
                        <m:sub>
                          <m:r>
                            <a:rPr lang="en-SG" sz="2000" i="1">
                              <a:latin typeface="Cambria Math" panose="02040503050406030204" pitchFamily="18" charset="0"/>
                            </a:rPr>
                            <m:t>1</m:t>
                          </m:r>
                        </m:sub>
                      </m:sSub>
                      <m:r>
                        <a:rPr lang="en-SG" sz="2000" i="1">
                          <a:latin typeface="Cambria Math" panose="02040503050406030204" pitchFamily="18" charset="0"/>
                        </a:rPr>
                        <m:t>)=</m:t>
                      </m:r>
                      <m:f>
                        <m:fPr>
                          <m:ctrlPr>
                            <a:rPr lang="en-SG" sz="2000" i="1">
                              <a:latin typeface="Cambria Math" panose="02040503050406030204" pitchFamily="18" charset="0"/>
                            </a:rPr>
                          </m:ctrlPr>
                        </m:fPr>
                        <m:num>
                          <m:r>
                            <a:rPr lang="en-SG" sz="2000" i="1">
                              <a:latin typeface="Cambria Math" panose="02040503050406030204" pitchFamily="18" charset="0"/>
                            </a:rPr>
                            <m:t>5</m:t>
                          </m:r>
                        </m:num>
                        <m:den>
                          <m:r>
                            <a:rPr lang="en-SG" sz="2000" i="1">
                              <a:latin typeface="Cambria Math" panose="02040503050406030204" pitchFamily="18" charset="0"/>
                            </a:rPr>
                            <m:t>12</m:t>
                          </m:r>
                        </m:den>
                      </m:f>
                    </m:oMath>
                  </m:oMathPara>
                </a14:m>
                <a:endParaRPr lang="en-SG"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1920525" y="3081232"/>
                <a:ext cx="1646421" cy="674800"/>
              </a:xfrm>
              <a:prstGeom prst="rect">
                <a:avLst/>
              </a:prstGeom>
              <a:blipFill>
                <a:blip r:embed="rId3"/>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704579" y="3079648"/>
                <a:ext cx="1679881" cy="66652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i="1">
                          <a:latin typeface="Cambria Math" panose="02040503050406030204" pitchFamily="18" charset="0"/>
                        </a:rPr>
                        <m:t>𝑃</m:t>
                      </m:r>
                      <m:r>
                        <a:rPr lang="en-SG" sz="2000" i="1">
                          <a:latin typeface="Cambria Math" panose="02040503050406030204" pitchFamily="18" charset="0"/>
                        </a:rPr>
                        <m:t>(</m:t>
                      </m:r>
                      <m:sSubSup>
                        <m:sSubSupPr>
                          <m:ctrlPr>
                            <a:rPr lang="en-SG" sz="2000" i="1">
                              <a:latin typeface="Cambria Math" panose="02040503050406030204" pitchFamily="18" charset="0"/>
                            </a:rPr>
                          </m:ctrlPr>
                        </m:sSubSupPr>
                        <m:e>
                          <m:r>
                            <a:rPr lang="en-SG" sz="2000" i="1">
                              <a:latin typeface="Cambria Math" panose="02040503050406030204" pitchFamily="18" charset="0"/>
                            </a:rPr>
                            <m:t>𝐵</m:t>
                          </m:r>
                        </m:e>
                        <m:sub>
                          <m:r>
                            <a:rPr lang="en-SG" sz="2000" i="1">
                              <a:latin typeface="Cambria Math" panose="02040503050406030204" pitchFamily="18" charset="0"/>
                            </a:rPr>
                            <m:t>1</m:t>
                          </m:r>
                        </m:sub>
                        <m:sup>
                          <m:r>
                            <a:rPr lang="en-SG" sz="2000" i="1">
                              <a:latin typeface="Cambria Math" panose="02040503050406030204" pitchFamily="18" charset="0"/>
                            </a:rPr>
                            <m:t>𝑐</m:t>
                          </m:r>
                        </m:sup>
                      </m:sSubSup>
                      <m:r>
                        <a:rPr lang="en-SG" sz="2000" i="1">
                          <a:latin typeface="Cambria Math" panose="02040503050406030204" pitchFamily="18" charset="0"/>
                        </a:rPr>
                        <m:t>)=</m:t>
                      </m:r>
                      <m:f>
                        <m:fPr>
                          <m:ctrlPr>
                            <a:rPr lang="en-SG" sz="2000" i="1">
                              <a:latin typeface="Cambria Math" panose="02040503050406030204" pitchFamily="18" charset="0"/>
                            </a:rPr>
                          </m:ctrlPr>
                        </m:fPr>
                        <m:num>
                          <m:r>
                            <a:rPr lang="en-SG" sz="2000" i="1">
                              <a:latin typeface="Cambria Math" panose="02040503050406030204" pitchFamily="18" charset="0"/>
                            </a:rPr>
                            <m:t>7</m:t>
                          </m:r>
                        </m:num>
                        <m:den>
                          <m:r>
                            <a:rPr lang="en-SG" sz="2000" i="1">
                              <a:latin typeface="Cambria Math" panose="02040503050406030204" pitchFamily="18" charset="0"/>
                            </a:rPr>
                            <m:t>12</m:t>
                          </m:r>
                        </m:den>
                      </m:f>
                    </m:oMath>
                  </m:oMathPara>
                </a14:m>
                <a:endParaRPr lang="en-SG"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704579" y="3079648"/>
                <a:ext cx="1679881" cy="666529"/>
              </a:xfrm>
              <a:prstGeom prst="rect">
                <a:avLst/>
              </a:prstGeom>
              <a:blipFill>
                <a:blip r:embed="rId4"/>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594029" y="3088605"/>
                <a:ext cx="1923428" cy="66742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i="1">
                          <a:latin typeface="Cambria Math" panose="02040503050406030204" pitchFamily="18" charset="0"/>
                        </a:rPr>
                        <m:t>𝑃</m:t>
                      </m:r>
                      <m:r>
                        <a:rPr lang="en-SG" sz="2000" i="1">
                          <a:latin typeface="Cambria Math" panose="02040503050406030204" pitchFamily="18" charset="0"/>
                        </a:rPr>
                        <m:t>(</m:t>
                      </m:r>
                      <m:sSub>
                        <m:sSubPr>
                          <m:ctrlPr>
                            <a:rPr lang="en-SG" sz="2000" i="1">
                              <a:latin typeface="Cambria Math" panose="02040503050406030204" pitchFamily="18" charset="0"/>
                            </a:rPr>
                          </m:ctrlPr>
                        </m:sSubPr>
                        <m:e>
                          <m:sSub>
                            <m:sSubPr>
                              <m:ctrlPr>
                                <a:rPr lang="en-SG" sz="2000" i="1">
                                  <a:latin typeface="Cambria Math" panose="02040503050406030204" pitchFamily="18" charset="0"/>
                                </a:rPr>
                              </m:ctrlPr>
                            </m:sSubPr>
                            <m:e>
                              <m:r>
                                <a:rPr lang="en-SG" sz="2000" i="1">
                                  <a:latin typeface="Cambria Math" panose="02040503050406030204" pitchFamily="18" charset="0"/>
                                </a:rPr>
                                <m:t>𝐵</m:t>
                              </m:r>
                            </m:e>
                            <m:sub>
                              <m:r>
                                <a:rPr lang="en-SG" sz="2000" i="1">
                                  <a:latin typeface="Cambria Math" panose="02040503050406030204" pitchFamily="18" charset="0"/>
                                </a:rPr>
                                <m:t>2</m:t>
                              </m:r>
                            </m:sub>
                          </m:sSub>
                          <m:r>
                            <a:rPr lang="en-SG" sz="2000" i="1">
                              <a:latin typeface="Cambria Math" panose="02040503050406030204" pitchFamily="18" charset="0"/>
                            </a:rPr>
                            <m:t>|</m:t>
                          </m:r>
                          <m:r>
                            <a:rPr lang="en-SG" sz="2000" i="1">
                              <a:latin typeface="Cambria Math" panose="02040503050406030204" pitchFamily="18" charset="0"/>
                            </a:rPr>
                            <m:t>𝐵</m:t>
                          </m:r>
                        </m:e>
                        <m:sub>
                          <m:r>
                            <a:rPr lang="en-SG" sz="2000" i="1">
                              <a:latin typeface="Cambria Math" panose="02040503050406030204" pitchFamily="18" charset="0"/>
                            </a:rPr>
                            <m:t>1</m:t>
                          </m:r>
                        </m:sub>
                      </m:sSub>
                      <m:r>
                        <a:rPr lang="en-SG" sz="2000" i="1">
                          <a:latin typeface="Cambria Math" panose="02040503050406030204" pitchFamily="18" charset="0"/>
                        </a:rPr>
                        <m:t>)=</m:t>
                      </m:r>
                      <m:f>
                        <m:fPr>
                          <m:ctrlPr>
                            <a:rPr lang="en-SG" sz="2000" i="1">
                              <a:latin typeface="Cambria Math" panose="02040503050406030204" pitchFamily="18" charset="0"/>
                            </a:rPr>
                          </m:ctrlPr>
                        </m:fPr>
                        <m:num>
                          <m:r>
                            <a:rPr lang="en-SG" sz="2000" i="1">
                              <a:latin typeface="Cambria Math" panose="02040503050406030204" pitchFamily="18" charset="0"/>
                            </a:rPr>
                            <m:t>4</m:t>
                          </m:r>
                        </m:num>
                        <m:den>
                          <m:r>
                            <a:rPr lang="en-SG" sz="2000" i="1">
                              <a:latin typeface="Cambria Math" panose="02040503050406030204" pitchFamily="18" charset="0"/>
                            </a:rPr>
                            <m:t>11</m:t>
                          </m:r>
                        </m:den>
                      </m:f>
                    </m:oMath>
                  </m:oMathPara>
                </a14:m>
                <a:endParaRPr lang="en-SG"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594029" y="3088605"/>
                <a:ext cx="1923428" cy="667427"/>
              </a:xfrm>
              <a:prstGeom prst="rect">
                <a:avLst/>
              </a:prstGeom>
              <a:blipFill>
                <a:blip r:embed="rId5"/>
                <a:stretch>
                  <a:fillRect/>
                </a:stretch>
              </a:blipFill>
              <a:ln>
                <a:solidFill>
                  <a:schemeClr val="tx1"/>
                </a:solidFill>
              </a:ln>
            </p:spPr>
            <p:txBody>
              <a:bodyPr/>
              <a:lstStyle/>
              <a:p>
                <a:r>
                  <a:rPr lang="en-SG">
                    <a:noFill/>
                  </a:rPr>
                  <a:t> </a:t>
                </a:r>
              </a:p>
            </p:txBody>
          </p:sp>
        </mc:Fallback>
      </mc:AlternateContent>
      <p:grpSp>
        <p:nvGrpSpPr>
          <p:cNvPr id="7" name="Group 6"/>
          <p:cNvGrpSpPr/>
          <p:nvPr/>
        </p:nvGrpSpPr>
        <p:grpSpPr>
          <a:xfrm>
            <a:off x="9223082" y="4383938"/>
            <a:ext cx="2322378" cy="1246978"/>
            <a:chOff x="288406" y="2985235"/>
            <a:chExt cx="2322378" cy="1246978"/>
          </a:xfrm>
        </p:grpSpPr>
        <p:sp>
          <p:nvSpPr>
            <p:cNvPr id="6" name="TextBox 5"/>
            <p:cNvSpPr txBox="1"/>
            <p:nvPr/>
          </p:nvSpPr>
          <p:spPr>
            <a:xfrm>
              <a:off x="324356" y="2985235"/>
              <a:ext cx="2286427" cy="369332"/>
            </a:xfrm>
            <a:prstGeom prst="rect">
              <a:avLst/>
            </a:prstGeom>
            <a:noFill/>
          </p:spPr>
          <p:txBody>
            <a:bodyPr wrap="square" rtlCol="0">
              <a:spAutoFit/>
            </a:bodyPr>
            <a:lstStyle/>
            <a:p>
              <a:r>
                <a:rPr lang="en-SG" dirty="0"/>
                <a:t>Note: formula 9.1</a:t>
              </a:r>
            </a:p>
          </p:txBody>
        </p:sp>
        <mc:AlternateContent xmlns:mc="http://schemas.openxmlformats.org/markup-compatibility/2006" xmlns:a14="http://schemas.microsoft.com/office/drawing/2010/main">
          <mc:Choice Requires="a14">
            <p:sp>
              <p:nvSpPr>
                <p:cNvPr id="22" name="TextBox 21"/>
                <p:cNvSpPr txBox="1"/>
                <p:nvPr/>
              </p:nvSpPr>
              <p:spPr>
                <a:xfrm>
                  <a:off x="288406" y="3409744"/>
                  <a:ext cx="2322378" cy="822469"/>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m:t>
                        </m:r>
                        <m:r>
                          <a:rPr lang="en-SG" sz="2400" i="1">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88406" y="3409744"/>
                  <a:ext cx="2322378" cy="822469"/>
                </a:xfrm>
                <a:prstGeom prst="rect">
                  <a:avLst/>
                </a:prstGeom>
                <a:blipFill>
                  <a:blip r:embed="rId6"/>
                  <a:stretch>
                    <a:fillRect l="-525" r="-1837" b="-9630"/>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4" name="TextBox 23"/>
              <p:cNvSpPr txBox="1"/>
              <p:nvPr/>
            </p:nvSpPr>
            <p:spPr>
              <a:xfrm>
                <a:off x="2433621" y="4150756"/>
                <a:ext cx="6320816" cy="67685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i="1">
                          <a:latin typeface="Cambria Math" panose="02040503050406030204" pitchFamily="18" charset="0"/>
                        </a:rPr>
                        <m:t>𝑃</m:t>
                      </m:r>
                      <m:d>
                        <m:dPr>
                          <m:ctrlPr>
                            <a:rPr lang="en-SG" sz="2000" i="1">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𝐵</m:t>
                              </m:r>
                            </m:e>
                            <m:sub>
                              <m:r>
                                <a:rPr lang="en-SG" sz="2000" i="1">
                                  <a:latin typeface="Cambria Math" panose="02040503050406030204" pitchFamily="18" charset="0"/>
                                </a:rPr>
                                <m:t>1</m:t>
                              </m:r>
                            </m:sub>
                          </m:sSub>
                          <m: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ea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𝐵</m:t>
                              </m:r>
                            </m:e>
                            <m:sub>
                              <m:r>
                                <a:rPr lang="en-SG" sz="2000" i="1">
                                  <a:latin typeface="Cambria Math" panose="02040503050406030204" pitchFamily="18" charset="0"/>
                                  <a:ea typeface="Cambria Math" panose="02040503050406030204" pitchFamily="18" charset="0"/>
                                </a:rPr>
                                <m:t>2</m:t>
                              </m:r>
                            </m:sub>
                          </m:sSub>
                        </m:e>
                      </m:d>
                      <m:r>
                        <a:rPr lang="en-SG" sz="2000" i="1">
                          <a:latin typeface="Cambria Math" panose="02040503050406030204" pitchFamily="18" charset="0"/>
                        </a:rPr>
                        <m:t>=</m:t>
                      </m:r>
                      <m:r>
                        <a:rPr lang="en-SG" sz="2000" i="1">
                          <a:latin typeface="Cambria Math" panose="02040503050406030204" pitchFamily="18" charset="0"/>
                        </a:rPr>
                        <m:t>𝑃</m:t>
                      </m:r>
                      <m:d>
                        <m:dPr>
                          <m:ctrlPr>
                            <a:rPr lang="en-SG" sz="2000" i="1">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𝐵</m:t>
                              </m:r>
                            </m:e>
                            <m:sub>
                              <m:r>
                                <a:rPr lang="en-SG" sz="2000" i="1">
                                  <a:latin typeface="Cambria Math" panose="02040503050406030204" pitchFamily="18" charset="0"/>
                                </a:rPr>
                                <m:t>2</m:t>
                              </m:r>
                            </m:sub>
                          </m:sSub>
                        </m:e>
                        <m:e>
                          <m:sSub>
                            <m:sSubPr>
                              <m:ctrlPr>
                                <a:rPr lang="en-SG" sz="2000" i="1">
                                  <a:latin typeface="Cambria Math" panose="02040503050406030204" pitchFamily="18" charset="0"/>
                                </a:rPr>
                              </m:ctrlPr>
                            </m:sSubPr>
                            <m:e>
                              <m:r>
                                <a:rPr lang="en-SG" sz="2000" i="1">
                                  <a:latin typeface="Cambria Math" panose="02040503050406030204" pitchFamily="18" charset="0"/>
                                </a:rPr>
                                <m:t>𝐵</m:t>
                              </m:r>
                            </m:e>
                            <m:sub>
                              <m:r>
                                <a:rPr lang="en-SG" sz="2000" i="1">
                                  <a:latin typeface="Cambria Math" panose="02040503050406030204" pitchFamily="18" charset="0"/>
                                </a:rPr>
                                <m:t>1</m:t>
                              </m:r>
                            </m:sub>
                          </m:sSub>
                        </m:e>
                      </m:d>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𝑃</m:t>
                      </m:r>
                      <m:d>
                        <m:dPr>
                          <m:ctrlPr>
                            <a:rPr lang="en-SG" sz="2000" i="1">
                              <a:latin typeface="Cambria Math" panose="02040503050406030204" pitchFamily="18" charset="0"/>
                              <a:ea typeface="Cambria Math" panose="02040503050406030204" pitchFamily="18" charset="0"/>
                            </a:rPr>
                          </m:ctrlPr>
                        </m:dPr>
                        <m:e>
                          <m:sSub>
                            <m:sSubPr>
                              <m:ctrlPr>
                                <a:rPr lang="en-SG" sz="2000" i="1">
                                  <a:latin typeface="Cambria Math" panose="02040503050406030204" pitchFamily="18" charset="0"/>
                                  <a:ea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𝐵</m:t>
                              </m:r>
                            </m:e>
                            <m:sub>
                              <m:r>
                                <a:rPr lang="en-SG" sz="2000" i="1">
                                  <a:latin typeface="Cambria Math" panose="02040503050406030204" pitchFamily="18" charset="0"/>
                                  <a:ea typeface="Cambria Math" panose="02040503050406030204" pitchFamily="18" charset="0"/>
                                </a:rPr>
                                <m:t>1</m:t>
                              </m:r>
                            </m:sub>
                          </m:sSub>
                        </m:e>
                      </m:d>
                      <m:r>
                        <a:rPr lang="en-SG" sz="2000" i="1">
                          <a:latin typeface="Cambria Math" panose="02040503050406030204" pitchFamily="18" charset="0"/>
                        </a:rPr>
                        <m:t>=</m:t>
                      </m:r>
                      <m:f>
                        <m:fPr>
                          <m:ctrlPr>
                            <a:rPr lang="en-SG" sz="2000" i="1">
                              <a:latin typeface="Cambria Math" panose="02040503050406030204" pitchFamily="18" charset="0"/>
                            </a:rPr>
                          </m:ctrlPr>
                        </m:fPr>
                        <m:num>
                          <m:r>
                            <a:rPr lang="en-SG" sz="2000" i="1">
                              <a:latin typeface="Cambria Math" panose="02040503050406030204" pitchFamily="18" charset="0"/>
                            </a:rPr>
                            <m:t>4</m:t>
                          </m:r>
                        </m:num>
                        <m:den>
                          <m:r>
                            <a:rPr lang="en-SG" sz="2000" i="1">
                              <a:latin typeface="Cambria Math" panose="02040503050406030204" pitchFamily="18" charset="0"/>
                            </a:rPr>
                            <m:t>11</m:t>
                          </m:r>
                        </m:den>
                      </m:f>
                      <m:r>
                        <a:rPr lang="en-SG" sz="2000" i="1">
                          <a:latin typeface="Cambria Math" panose="02040503050406030204" pitchFamily="18" charset="0"/>
                          <a:ea typeface="Cambria Math" panose="02040503050406030204" pitchFamily="18" charset="0"/>
                        </a:rPr>
                        <m:t>∙</m:t>
                      </m:r>
                      <m:f>
                        <m:fPr>
                          <m:ctrlPr>
                            <a:rPr lang="en-SG" sz="2000" i="1">
                              <a:latin typeface="Cambria Math" panose="02040503050406030204" pitchFamily="18" charset="0"/>
                              <a:ea typeface="Cambria Math" panose="02040503050406030204" pitchFamily="18" charset="0"/>
                            </a:rPr>
                          </m:ctrlPr>
                        </m:fPr>
                        <m:num>
                          <m:r>
                            <a:rPr lang="en-SG" sz="2000" i="1">
                              <a:latin typeface="Cambria Math" panose="02040503050406030204" pitchFamily="18" charset="0"/>
                              <a:ea typeface="Cambria Math" panose="02040503050406030204" pitchFamily="18" charset="0"/>
                            </a:rPr>
                            <m:t>5</m:t>
                          </m:r>
                        </m:num>
                        <m:den>
                          <m:r>
                            <a:rPr lang="en-SG" sz="2000" i="1">
                              <a:latin typeface="Cambria Math" panose="02040503050406030204" pitchFamily="18" charset="0"/>
                              <a:ea typeface="Cambria Math" panose="02040503050406030204" pitchFamily="18" charset="0"/>
                            </a:rPr>
                            <m:t>12</m:t>
                          </m:r>
                        </m:den>
                      </m:f>
                      <m:r>
                        <a:rPr lang="en-SG" sz="2000" i="1">
                          <a:latin typeface="Cambria Math" panose="02040503050406030204" pitchFamily="18" charset="0"/>
                        </a:rPr>
                        <m:t>=</m:t>
                      </m:r>
                      <m:f>
                        <m:fPr>
                          <m:ctrlPr>
                            <a:rPr lang="en-SG" sz="2000" i="1">
                              <a:latin typeface="Cambria Math" panose="02040503050406030204" pitchFamily="18" charset="0"/>
                            </a:rPr>
                          </m:ctrlPr>
                        </m:fPr>
                        <m:num>
                          <m:r>
                            <a:rPr lang="en-SG" sz="2000" i="1">
                              <a:latin typeface="Cambria Math" panose="02040503050406030204" pitchFamily="18" charset="0"/>
                            </a:rPr>
                            <m:t>20</m:t>
                          </m:r>
                        </m:num>
                        <m:den>
                          <m:r>
                            <a:rPr lang="en-SG" sz="2000" i="1">
                              <a:latin typeface="Cambria Math" panose="02040503050406030204" pitchFamily="18" charset="0"/>
                            </a:rPr>
                            <m:t>132</m:t>
                          </m:r>
                        </m:den>
                      </m:f>
                    </m:oMath>
                  </m:oMathPara>
                </a14:m>
                <a:endParaRPr lang="en-SG" sz="20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433621" y="4150756"/>
                <a:ext cx="6320816" cy="676852"/>
              </a:xfrm>
              <a:prstGeom prst="rect">
                <a:avLst/>
              </a:prstGeom>
              <a:blipFill>
                <a:blip r:embed="rId7"/>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792723" y="3054759"/>
                <a:ext cx="1923428" cy="69506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i="1">
                          <a:latin typeface="Cambria Math" panose="02040503050406030204" pitchFamily="18" charset="0"/>
                        </a:rPr>
                        <m:t>𝑃</m:t>
                      </m:r>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𝐵</m:t>
                          </m:r>
                        </m:e>
                        <m:sub>
                          <m:r>
                            <a:rPr lang="en-SG" sz="2000" i="1">
                              <a:latin typeface="Cambria Math" panose="02040503050406030204" pitchFamily="18" charset="0"/>
                            </a:rPr>
                            <m:t>2</m:t>
                          </m:r>
                        </m:sub>
                      </m:sSub>
                      <m:r>
                        <a:rPr lang="en-SG" sz="2000" i="1">
                          <a:latin typeface="Cambria Math" panose="02040503050406030204" pitchFamily="18" charset="0"/>
                        </a:rPr>
                        <m:t>|</m:t>
                      </m:r>
                      <m:sSubSup>
                        <m:sSubSupPr>
                          <m:ctrlPr>
                            <a:rPr lang="en-SG" sz="2000" i="1">
                              <a:latin typeface="Cambria Math" panose="02040503050406030204" pitchFamily="18" charset="0"/>
                            </a:rPr>
                          </m:ctrlPr>
                        </m:sSubSupPr>
                        <m:e>
                          <m:r>
                            <a:rPr lang="en-SG" sz="2000" i="1">
                              <a:latin typeface="Cambria Math" panose="02040503050406030204" pitchFamily="18" charset="0"/>
                            </a:rPr>
                            <m:t>𝐵</m:t>
                          </m:r>
                        </m:e>
                        <m:sub>
                          <m:r>
                            <a:rPr lang="en-SG" sz="2000" i="1">
                              <a:latin typeface="Cambria Math" panose="02040503050406030204" pitchFamily="18" charset="0"/>
                            </a:rPr>
                            <m:t>1</m:t>
                          </m:r>
                        </m:sub>
                        <m:sup>
                          <m:r>
                            <a:rPr lang="en-SG" sz="2000" i="1">
                              <a:latin typeface="Cambria Math" panose="02040503050406030204" pitchFamily="18" charset="0"/>
                            </a:rPr>
                            <m:t>𝑐</m:t>
                          </m:r>
                        </m:sup>
                      </m:sSubSup>
                      <m:r>
                        <a:rPr lang="en-SG" sz="2000" i="1">
                          <a:latin typeface="Cambria Math" panose="02040503050406030204" pitchFamily="18" charset="0"/>
                        </a:rPr>
                        <m:t>)=</m:t>
                      </m:r>
                      <m:f>
                        <m:fPr>
                          <m:ctrlPr>
                            <a:rPr lang="en-SG" sz="2000" i="1">
                              <a:latin typeface="Cambria Math" panose="02040503050406030204" pitchFamily="18" charset="0"/>
                            </a:rPr>
                          </m:ctrlPr>
                        </m:fPr>
                        <m:num>
                          <m:r>
                            <a:rPr lang="en-SG" sz="2000" i="1">
                              <a:latin typeface="Cambria Math" panose="02040503050406030204" pitchFamily="18" charset="0"/>
                            </a:rPr>
                            <m:t>5</m:t>
                          </m:r>
                        </m:num>
                        <m:den>
                          <m:r>
                            <a:rPr lang="en-SG" sz="2000" i="1">
                              <a:latin typeface="Cambria Math" panose="02040503050406030204" pitchFamily="18" charset="0"/>
                            </a:rPr>
                            <m:t>11</m:t>
                          </m:r>
                        </m:den>
                      </m:f>
                    </m:oMath>
                  </m:oMathPara>
                </a14:m>
                <a:endParaRPr lang="en-SG" sz="2000" dirty="0"/>
              </a:p>
            </p:txBody>
          </p:sp>
        </mc:Choice>
        <mc:Fallback xmlns="">
          <p:sp>
            <p:nvSpPr>
              <p:cNvPr id="26" name="TextBox 25"/>
              <p:cNvSpPr txBox="1">
                <a:spLocks noRot="1" noChangeAspect="1" noMove="1" noResize="1" noEditPoints="1" noAdjustHandles="1" noChangeArrowheads="1" noChangeShapeType="1" noTextEdit="1"/>
              </p:cNvSpPr>
              <p:nvPr/>
            </p:nvSpPr>
            <p:spPr>
              <a:xfrm>
                <a:off x="7792723" y="3054759"/>
                <a:ext cx="1923428" cy="695062"/>
              </a:xfrm>
              <a:prstGeom prst="rect">
                <a:avLst/>
              </a:prstGeom>
              <a:blipFill>
                <a:blip r:embed="rId8"/>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433621" y="4934416"/>
                <a:ext cx="6320816" cy="69711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i="1">
                          <a:latin typeface="Cambria Math" panose="02040503050406030204" pitchFamily="18" charset="0"/>
                        </a:rPr>
                        <m:t>𝑃</m:t>
                      </m:r>
                      <m:d>
                        <m:dPr>
                          <m:ctrlPr>
                            <a:rPr lang="en-SG" sz="2000" i="1">
                              <a:latin typeface="Cambria Math" panose="02040503050406030204" pitchFamily="18" charset="0"/>
                            </a:rPr>
                          </m:ctrlPr>
                        </m:dPr>
                        <m:e>
                          <m:sSub>
                            <m:sSubPr>
                              <m:ctrlPr>
                                <a:rPr lang="en-SG" sz="2000" i="1">
                                  <a:latin typeface="Cambria Math" panose="02040503050406030204" pitchFamily="18" charset="0"/>
                                </a:rPr>
                              </m:ctrlPr>
                            </m:sSubPr>
                            <m:e>
                              <m:sSubSup>
                                <m:sSubSupPr>
                                  <m:ctrlPr>
                                    <a:rPr lang="en-SG" sz="2000" i="1">
                                      <a:latin typeface="Cambria Math" panose="02040503050406030204" pitchFamily="18" charset="0"/>
                                      <a:ea typeface="Cambria Math" panose="02040503050406030204" pitchFamily="18" charset="0"/>
                                    </a:rPr>
                                  </m:ctrlPr>
                                </m:sSubSupPr>
                                <m:e>
                                  <m:r>
                                    <a:rPr lang="en-SG" sz="2000" i="1">
                                      <a:latin typeface="Cambria Math" panose="02040503050406030204" pitchFamily="18" charset="0"/>
                                      <a:ea typeface="Cambria Math" panose="02040503050406030204" pitchFamily="18" charset="0"/>
                                    </a:rPr>
                                    <m:t>𝐵</m:t>
                                  </m:r>
                                </m:e>
                                <m:sub>
                                  <m:r>
                                    <a:rPr lang="en-SG" sz="2000" i="1">
                                      <a:latin typeface="Cambria Math" panose="02040503050406030204" pitchFamily="18" charset="0"/>
                                      <a:ea typeface="Cambria Math" panose="02040503050406030204" pitchFamily="18" charset="0"/>
                                    </a:rPr>
                                    <m:t>1</m:t>
                                  </m:r>
                                </m:sub>
                                <m:sup>
                                  <m:r>
                                    <a:rPr lang="en-SG" sz="2000" i="1">
                                      <a:latin typeface="Cambria Math" panose="02040503050406030204" pitchFamily="18" charset="0"/>
                                      <a:ea typeface="Cambria Math" panose="02040503050406030204" pitchFamily="18" charset="0"/>
                                    </a:rPr>
                                    <m:t>𝑐</m:t>
                                  </m:r>
                                </m:sup>
                              </m:sSubSup>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rPr>
                                <m:t>𝐵</m:t>
                              </m:r>
                            </m:e>
                            <m:sub>
                              <m:r>
                                <a:rPr lang="en-SG" sz="2000" i="1">
                                  <a:latin typeface="Cambria Math" panose="02040503050406030204" pitchFamily="18" charset="0"/>
                                </a:rPr>
                                <m:t>2</m:t>
                              </m:r>
                            </m:sub>
                          </m:sSub>
                        </m:e>
                      </m:d>
                      <m:r>
                        <a:rPr lang="en-SG" sz="2000" i="1">
                          <a:latin typeface="Cambria Math" panose="02040503050406030204" pitchFamily="18" charset="0"/>
                        </a:rPr>
                        <m:t>=</m:t>
                      </m:r>
                      <m:r>
                        <a:rPr lang="en-SG" sz="2000" i="1">
                          <a:latin typeface="Cambria Math" panose="02040503050406030204" pitchFamily="18" charset="0"/>
                        </a:rPr>
                        <m:t>𝑃</m:t>
                      </m:r>
                      <m:d>
                        <m:dPr>
                          <m:ctrlPr>
                            <a:rPr lang="en-SG" sz="2000" i="1">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𝐵</m:t>
                              </m:r>
                            </m:e>
                            <m:sub>
                              <m:r>
                                <a:rPr lang="en-SG" sz="2000" i="1">
                                  <a:latin typeface="Cambria Math" panose="02040503050406030204" pitchFamily="18" charset="0"/>
                                </a:rPr>
                                <m:t>2</m:t>
                              </m:r>
                            </m:sub>
                          </m:sSub>
                        </m:e>
                        <m:e>
                          <m:sSubSup>
                            <m:sSubSupPr>
                              <m:ctrlPr>
                                <a:rPr lang="en-SG" sz="2000" i="1">
                                  <a:latin typeface="Cambria Math" panose="02040503050406030204" pitchFamily="18" charset="0"/>
                                </a:rPr>
                              </m:ctrlPr>
                            </m:sSubSupPr>
                            <m:e>
                              <m:r>
                                <a:rPr lang="en-SG" sz="2000" i="1">
                                  <a:latin typeface="Cambria Math" panose="02040503050406030204" pitchFamily="18" charset="0"/>
                                </a:rPr>
                                <m:t>𝐵</m:t>
                              </m:r>
                            </m:e>
                            <m:sub>
                              <m:r>
                                <a:rPr lang="en-SG" sz="2000" i="1">
                                  <a:latin typeface="Cambria Math" panose="02040503050406030204" pitchFamily="18" charset="0"/>
                                </a:rPr>
                                <m:t>1</m:t>
                              </m:r>
                            </m:sub>
                            <m:sup>
                              <m:r>
                                <a:rPr lang="en-SG" sz="2000" i="1">
                                  <a:latin typeface="Cambria Math" panose="02040503050406030204" pitchFamily="18" charset="0"/>
                                </a:rPr>
                                <m:t>𝑐</m:t>
                              </m:r>
                            </m:sup>
                          </m:sSubSup>
                        </m:e>
                      </m:d>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𝑃</m:t>
                      </m:r>
                      <m:d>
                        <m:dPr>
                          <m:ctrlPr>
                            <a:rPr lang="en-SG" sz="2000" i="1">
                              <a:latin typeface="Cambria Math" panose="02040503050406030204" pitchFamily="18" charset="0"/>
                              <a:ea typeface="Cambria Math" panose="02040503050406030204" pitchFamily="18" charset="0"/>
                            </a:rPr>
                          </m:ctrlPr>
                        </m:dPr>
                        <m:e>
                          <m:sSubSup>
                            <m:sSubSupPr>
                              <m:ctrlPr>
                                <a:rPr lang="en-SG" sz="2000" i="1">
                                  <a:latin typeface="Cambria Math" panose="02040503050406030204" pitchFamily="18" charset="0"/>
                                  <a:ea typeface="Cambria Math" panose="02040503050406030204" pitchFamily="18" charset="0"/>
                                </a:rPr>
                              </m:ctrlPr>
                            </m:sSubSupPr>
                            <m:e>
                              <m:r>
                                <a:rPr lang="en-SG" sz="2000" i="1">
                                  <a:latin typeface="Cambria Math" panose="02040503050406030204" pitchFamily="18" charset="0"/>
                                  <a:ea typeface="Cambria Math" panose="02040503050406030204" pitchFamily="18" charset="0"/>
                                </a:rPr>
                                <m:t>𝐵</m:t>
                              </m:r>
                            </m:e>
                            <m:sub>
                              <m:r>
                                <a:rPr lang="en-SG" sz="2000" i="1">
                                  <a:latin typeface="Cambria Math" panose="02040503050406030204" pitchFamily="18" charset="0"/>
                                  <a:ea typeface="Cambria Math" panose="02040503050406030204" pitchFamily="18" charset="0"/>
                                </a:rPr>
                                <m:t>1</m:t>
                              </m:r>
                            </m:sub>
                            <m:sup>
                              <m:r>
                                <a:rPr lang="en-SG" sz="2000" i="1">
                                  <a:latin typeface="Cambria Math" panose="02040503050406030204" pitchFamily="18" charset="0"/>
                                  <a:ea typeface="Cambria Math" panose="02040503050406030204" pitchFamily="18" charset="0"/>
                                </a:rPr>
                                <m:t>𝑐</m:t>
                              </m:r>
                            </m:sup>
                          </m:sSubSup>
                        </m:e>
                      </m:d>
                      <m:r>
                        <a:rPr lang="en-SG" sz="2000" i="1">
                          <a:latin typeface="Cambria Math" panose="02040503050406030204" pitchFamily="18" charset="0"/>
                        </a:rPr>
                        <m:t>=</m:t>
                      </m:r>
                      <m:f>
                        <m:fPr>
                          <m:ctrlPr>
                            <a:rPr lang="en-SG" sz="2000" i="1">
                              <a:latin typeface="Cambria Math" panose="02040503050406030204" pitchFamily="18" charset="0"/>
                            </a:rPr>
                          </m:ctrlPr>
                        </m:fPr>
                        <m:num>
                          <m:r>
                            <a:rPr lang="en-SG" sz="2000" i="1">
                              <a:latin typeface="Cambria Math" panose="02040503050406030204" pitchFamily="18" charset="0"/>
                            </a:rPr>
                            <m:t>5</m:t>
                          </m:r>
                        </m:num>
                        <m:den>
                          <m:r>
                            <a:rPr lang="en-SG" sz="2000" i="1">
                              <a:latin typeface="Cambria Math" panose="02040503050406030204" pitchFamily="18" charset="0"/>
                            </a:rPr>
                            <m:t>11</m:t>
                          </m:r>
                        </m:den>
                      </m:f>
                      <m:r>
                        <a:rPr lang="en-SG" sz="2000" i="1">
                          <a:latin typeface="Cambria Math" panose="02040503050406030204" pitchFamily="18" charset="0"/>
                          <a:ea typeface="Cambria Math" panose="02040503050406030204" pitchFamily="18" charset="0"/>
                        </a:rPr>
                        <m:t>∙</m:t>
                      </m:r>
                      <m:f>
                        <m:fPr>
                          <m:ctrlPr>
                            <a:rPr lang="en-SG" sz="2000" i="1">
                              <a:latin typeface="Cambria Math" panose="02040503050406030204" pitchFamily="18" charset="0"/>
                              <a:ea typeface="Cambria Math" panose="02040503050406030204" pitchFamily="18" charset="0"/>
                            </a:rPr>
                          </m:ctrlPr>
                        </m:fPr>
                        <m:num>
                          <m:r>
                            <a:rPr lang="en-SG" sz="2000" i="1">
                              <a:latin typeface="Cambria Math" panose="02040503050406030204" pitchFamily="18" charset="0"/>
                              <a:ea typeface="Cambria Math" panose="02040503050406030204" pitchFamily="18" charset="0"/>
                            </a:rPr>
                            <m:t>7</m:t>
                          </m:r>
                        </m:num>
                        <m:den>
                          <m:r>
                            <a:rPr lang="en-SG" sz="2000" i="1">
                              <a:latin typeface="Cambria Math" panose="02040503050406030204" pitchFamily="18" charset="0"/>
                              <a:ea typeface="Cambria Math" panose="02040503050406030204" pitchFamily="18" charset="0"/>
                            </a:rPr>
                            <m:t>12</m:t>
                          </m:r>
                        </m:den>
                      </m:f>
                      <m:r>
                        <a:rPr lang="en-SG" sz="2000" i="1">
                          <a:latin typeface="Cambria Math" panose="02040503050406030204" pitchFamily="18" charset="0"/>
                        </a:rPr>
                        <m:t>=</m:t>
                      </m:r>
                      <m:f>
                        <m:fPr>
                          <m:ctrlPr>
                            <a:rPr lang="en-SG" sz="2000" i="1">
                              <a:latin typeface="Cambria Math" panose="02040503050406030204" pitchFamily="18" charset="0"/>
                            </a:rPr>
                          </m:ctrlPr>
                        </m:fPr>
                        <m:num>
                          <m:r>
                            <a:rPr lang="en-SG" sz="2000" i="1">
                              <a:latin typeface="Cambria Math" panose="02040503050406030204" pitchFamily="18" charset="0"/>
                            </a:rPr>
                            <m:t>35</m:t>
                          </m:r>
                        </m:num>
                        <m:den>
                          <m:r>
                            <a:rPr lang="en-SG" sz="2000" i="1">
                              <a:latin typeface="Cambria Math" panose="02040503050406030204" pitchFamily="18" charset="0"/>
                            </a:rPr>
                            <m:t>132</m:t>
                          </m:r>
                        </m:den>
                      </m:f>
                    </m:oMath>
                  </m:oMathPara>
                </a14:m>
                <a:endParaRPr lang="en-SG" sz="2000" dirty="0"/>
              </a:p>
            </p:txBody>
          </p:sp>
        </mc:Choice>
        <mc:Fallback xmlns="">
          <p:sp>
            <p:nvSpPr>
              <p:cNvPr id="31" name="TextBox 30"/>
              <p:cNvSpPr txBox="1">
                <a:spLocks noRot="1" noChangeAspect="1" noMove="1" noResize="1" noEditPoints="1" noAdjustHandles="1" noChangeArrowheads="1" noChangeShapeType="1" noTextEdit="1"/>
              </p:cNvSpPr>
              <p:nvPr/>
            </p:nvSpPr>
            <p:spPr>
              <a:xfrm>
                <a:off x="2433621" y="4934416"/>
                <a:ext cx="6320816" cy="697114"/>
              </a:xfrm>
              <a:prstGeom prst="rect">
                <a:avLst/>
              </a:prstGeom>
              <a:blipFill>
                <a:blip r:embed="rId10"/>
                <a:stretch>
                  <a:fillRect/>
                </a:stretch>
              </a:blipFill>
              <a:ln>
                <a:solidFill>
                  <a:schemeClr val="tx1"/>
                </a:solidFill>
              </a:ln>
            </p:spPr>
            <p:txBody>
              <a:bodyPr/>
              <a:lstStyle/>
              <a:p>
                <a:r>
                  <a:rPr lang="en-SG">
                    <a:noFill/>
                  </a:rPr>
                  <a:t> </a:t>
                </a:r>
              </a:p>
            </p:txBody>
          </p:sp>
        </mc:Fallback>
      </mc:AlternateContent>
      <p:sp>
        <p:nvSpPr>
          <p:cNvPr id="34" name="TextBox 33">
            <a:extLst>
              <a:ext uri="{FF2B5EF4-FFF2-40B4-BE49-F238E27FC236}">
                <a16:creationId xmlns:a16="http://schemas.microsoft.com/office/drawing/2014/main" id="{4A569033-F3AD-49A5-B06F-B8395FB590B9}"/>
              </a:ext>
            </a:extLst>
          </p:cNvPr>
          <p:cNvSpPr txBox="1"/>
          <p:nvPr/>
        </p:nvSpPr>
        <p:spPr>
          <a:xfrm>
            <a:off x="950028" y="65391"/>
            <a:ext cx="10486900" cy="671855"/>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3600" dirty="0">
                <a:solidFill>
                  <a:schemeClr val="bg1"/>
                </a:solidFill>
              </a:rPr>
              <a:t>Conditional Probability</a:t>
            </a:r>
          </a:p>
        </p:txBody>
      </p:sp>
    </p:spTree>
    <p:extLst>
      <p:ext uri="{BB962C8B-B14F-4D97-AF65-F5344CB8AC3E}">
        <p14:creationId xmlns:p14="http://schemas.microsoft.com/office/powerpoint/2010/main" val="376686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dissolve">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24" grpId="0" animBg="1"/>
      <p:bldP spid="26"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20" name="Rectangle 3"/>
          <p:cNvSpPr txBox="1">
            <a:spLocks noChangeArrowheads="1"/>
          </p:cNvSpPr>
          <p:nvPr/>
        </p:nvSpPr>
        <p:spPr>
          <a:xfrm>
            <a:off x="1627382"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152400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2 – Applying Conditional Probabilities</a:t>
            </a:r>
          </a:p>
        </p:txBody>
      </p:sp>
      <p:sp>
        <p:nvSpPr>
          <p:cNvPr id="23" name="Rectangle 3"/>
          <p:cNvSpPr txBox="1">
            <a:spLocks noChangeArrowheads="1"/>
          </p:cNvSpPr>
          <p:nvPr/>
        </p:nvSpPr>
        <p:spPr>
          <a:xfrm>
            <a:off x="3494778" y="1477237"/>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startAt="2"/>
            </a:pPr>
            <a:r>
              <a:rPr lang="en-US" sz="2400" dirty="0"/>
              <a:t>What is the probability that the 2</a:t>
            </a:r>
            <a:r>
              <a:rPr lang="en-US" sz="2400" baseline="30000" dirty="0"/>
              <a:t>nd</a:t>
            </a:r>
            <a:r>
              <a:rPr lang="en-US" sz="2400" dirty="0"/>
              <a:t> ball is blue?</a:t>
            </a:r>
            <a:endParaRPr lang="en-US" altLang="en-US" sz="2400" dirty="0"/>
          </a:p>
        </p:txBody>
      </p:sp>
      <p:sp>
        <p:nvSpPr>
          <p:cNvPr id="2" name="TextBox 1"/>
          <p:cNvSpPr txBox="1"/>
          <p:nvPr/>
        </p:nvSpPr>
        <p:spPr>
          <a:xfrm>
            <a:off x="1869609" y="2224594"/>
            <a:ext cx="6900437" cy="1200329"/>
          </a:xfrm>
          <a:prstGeom prst="rect">
            <a:avLst/>
          </a:prstGeom>
          <a:noFill/>
        </p:spPr>
        <p:txBody>
          <a:bodyPr wrap="square" rtlCol="0">
            <a:spAutoFit/>
          </a:bodyPr>
          <a:lstStyle/>
          <a:p>
            <a:r>
              <a:rPr lang="en-SG" sz="2400" dirty="0"/>
              <a:t>First ball is blue and second is also blue, OR</a:t>
            </a:r>
          </a:p>
          <a:p>
            <a:r>
              <a:rPr lang="en-SG" sz="2400" dirty="0"/>
              <a:t>first ball is </a:t>
            </a:r>
            <a:r>
              <a:rPr lang="en-SG" sz="2400" dirty="0" err="1"/>
              <a:t>gray</a:t>
            </a:r>
            <a:r>
              <a:rPr lang="en-SG" sz="2400" dirty="0"/>
              <a:t> and second is blue.</a:t>
            </a:r>
          </a:p>
          <a:p>
            <a:r>
              <a:rPr lang="en-SG" sz="2400" dirty="0"/>
              <a:t>They are mutually exclusive.</a:t>
            </a:r>
          </a:p>
        </p:txBody>
      </p:sp>
      <mc:AlternateContent xmlns:mc="http://schemas.openxmlformats.org/markup-compatibility/2006" xmlns:a14="http://schemas.microsoft.com/office/drawing/2010/main">
        <mc:Choice Requires="a14">
          <p:sp>
            <p:nvSpPr>
              <p:cNvPr id="6" name="TextBox 5"/>
              <p:cNvSpPr txBox="1"/>
              <p:nvPr/>
            </p:nvSpPr>
            <p:spPr>
              <a:xfrm>
                <a:off x="3162258" y="3744589"/>
                <a:ext cx="48819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ea typeface="Cambria Math" panose="02040503050406030204" pitchFamily="18" charset="0"/>
                        </a:rPr>
                        <m:t>𝑃</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e>
                      </m:d>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d>
                        <m:dPr>
                          <m:ctrlPr>
                            <a:rPr lang="en-SG" sz="2400" i="1">
                              <a:latin typeface="Cambria Math" panose="02040503050406030204" pitchFamily="18" charset="0"/>
                              <a:ea typeface="Cambria Math" panose="02040503050406030204" pitchFamily="18" charset="0"/>
                            </a:rPr>
                          </m:ctrlPr>
                        </m:dPr>
                        <m:e>
                          <m:sSub>
                            <m:sSubPr>
                              <m:ctrlPr>
                                <a:rPr lang="en-SG" sz="2400" i="1" smtClean="0">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Sub>
                        </m:e>
                      </m:d>
                      <m:r>
                        <a:rPr lang="en-SG" sz="2400" i="1">
                          <a:latin typeface="Cambria Math" panose="02040503050406030204" pitchFamily="18" charset="0"/>
                          <a:ea typeface="Cambria Math" panose="02040503050406030204" pitchFamily="18" charset="0"/>
                        </a:rPr>
                        <m:t>∪</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sSubSup>
                            <m:sSubSupPr>
                              <m:ctrlPr>
                                <a:rPr lang="en-SG" sz="2400" i="1">
                                  <a:latin typeface="Cambria Math" panose="02040503050406030204" pitchFamily="18" charset="0"/>
                                  <a:ea typeface="Cambria Math" panose="02040503050406030204" pitchFamily="18" charset="0"/>
                                </a:rPr>
                              </m:ctrlPr>
                            </m:sSubSup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up>
                              <m:r>
                                <a:rPr lang="en-SG" sz="2400" i="1">
                                  <a:latin typeface="Cambria Math" panose="02040503050406030204" pitchFamily="18" charset="0"/>
                                  <a:ea typeface="Cambria Math" panose="02040503050406030204" pitchFamily="18" charset="0"/>
                                </a:rPr>
                                <m:t>𝑐</m:t>
                              </m:r>
                            </m:sup>
                          </m:sSubSup>
                        </m:e>
                      </m:d>
                      <m:r>
                        <a:rPr lang="en-SG" sz="2400" i="1">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162258" y="3744589"/>
                <a:ext cx="4881968" cy="461665"/>
              </a:xfrm>
              <a:prstGeom prst="rect">
                <a:avLst/>
              </a:prstGeom>
              <a:blipFill>
                <a:blip r:embed="rId3"/>
                <a:stretch>
                  <a:fillRect b="-171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936894" y="4774313"/>
                <a:ext cx="4045057" cy="8156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ea typeface="Cambria Math" panose="02040503050406030204" pitchFamily="18" charset="0"/>
                        </a:rPr>
                        <m:t>=</m:t>
                      </m:r>
                      <m:f>
                        <m:fPr>
                          <m:ctrlPr>
                            <a:rPr lang="en-SG" sz="2400" i="1">
                              <a:latin typeface="Cambria Math" panose="02040503050406030204" pitchFamily="18" charset="0"/>
                              <a:ea typeface="Cambria Math" panose="02040503050406030204" pitchFamily="18" charset="0"/>
                            </a:rPr>
                          </m:ctrlPr>
                        </m:fPr>
                        <m:num>
                          <m:r>
                            <a:rPr lang="en-SG" sz="2400" i="1">
                              <a:latin typeface="Cambria Math" panose="02040503050406030204" pitchFamily="18" charset="0"/>
                              <a:ea typeface="Cambria Math" panose="02040503050406030204" pitchFamily="18" charset="0"/>
                            </a:rPr>
                            <m:t>20</m:t>
                          </m:r>
                        </m:num>
                        <m:den>
                          <m:r>
                            <a:rPr lang="en-SG" sz="2400" i="1">
                              <a:latin typeface="Cambria Math" panose="02040503050406030204" pitchFamily="18" charset="0"/>
                              <a:ea typeface="Cambria Math" panose="02040503050406030204" pitchFamily="18" charset="0"/>
                            </a:rPr>
                            <m:t>132</m:t>
                          </m:r>
                        </m:den>
                      </m:f>
                      <m:r>
                        <a:rPr lang="en-SG" sz="2400" i="1">
                          <a:latin typeface="Cambria Math" panose="02040503050406030204" pitchFamily="18" charset="0"/>
                          <a:ea typeface="Cambria Math" panose="02040503050406030204" pitchFamily="18" charset="0"/>
                        </a:rPr>
                        <m:t>+</m:t>
                      </m:r>
                      <m:f>
                        <m:fPr>
                          <m:ctrlPr>
                            <a:rPr lang="en-SG" sz="2400" i="1">
                              <a:latin typeface="Cambria Math" panose="02040503050406030204" pitchFamily="18" charset="0"/>
                              <a:ea typeface="Cambria Math" panose="02040503050406030204" pitchFamily="18" charset="0"/>
                            </a:rPr>
                          </m:ctrlPr>
                        </m:fPr>
                        <m:num>
                          <m:r>
                            <a:rPr lang="en-SG" sz="2400" i="1">
                              <a:latin typeface="Cambria Math" panose="02040503050406030204" pitchFamily="18" charset="0"/>
                              <a:ea typeface="Cambria Math" panose="02040503050406030204" pitchFamily="18" charset="0"/>
                            </a:rPr>
                            <m:t>35</m:t>
                          </m:r>
                        </m:num>
                        <m:den>
                          <m:r>
                            <a:rPr lang="en-SG" sz="2400" i="1">
                              <a:latin typeface="Cambria Math" panose="02040503050406030204" pitchFamily="18" charset="0"/>
                              <a:ea typeface="Cambria Math" panose="02040503050406030204" pitchFamily="18" charset="0"/>
                            </a:rPr>
                            <m:t>132</m:t>
                          </m:r>
                        </m:den>
                      </m:f>
                      <m:r>
                        <a:rPr lang="en-SG" sz="2400" i="1">
                          <a:latin typeface="Cambria Math" panose="02040503050406030204" pitchFamily="18" charset="0"/>
                          <a:ea typeface="Cambria Math" panose="02040503050406030204" pitchFamily="18" charset="0"/>
                        </a:rPr>
                        <m:t>= </m:t>
                      </m:r>
                      <m:f>
                        <m:fPr>
                          <m:ctrlPr>
                            <a:rPr lang="en-SG" sz="2400" i="1">
                              <a:latin typeface="Cambria Math" panose="02040503050406030204" pitchFamily="18" charset="0"/>
                              <a:ea typeface="Cambria Math" panose="02040503050406030204" pitchFamily="18" charset="0"/>
                            </a:rPr>
                          </m:ctrlPr>
                        </m:fPr>
                        <m:num>
                          <m:r>
                            <a:rPr lang="en-SG" sz="2400" i="1">
                              <a:latin typeface="Cambria Math" panose="02040503050406030204" pitchFamily="18" charset="0"/>
                              <a:ea typeface="Cambria Math" panose="02040503050406030204" pitchFamily="18" charset="0"/>
                            </a:rPr>
                            <m:t>55</m:t>
                          </m:r>
                        </m:num>
                        <m:den>
                          <m:r>
                            <a:rPr lang="en-SG" sz="2400" i="1">
                              <a:latin typeface="Cambria Math" panose="02040503050406030204" pitchFamily="18" charset="0"/>
                              <a:ea typeface="Cambria Math" panose="02040503050406030204" pitchFamily="18" charset="0"/>
                            </a:rPr>
                            <m:t>132</m:t>
                          </m:r>
                        </m:den>
                      </m:f>
                      <m:r>
                        <a:rPr lang="en-SG" sz="2400" i="1">
                          <a:latin typeface="Cambria Math" panose="02040503050406030204" pitchFamily="18" charset="0"/>
                          <a:ea typeface="Cambria Math" panose="02040503050406030204" pitchFamily="18" charset="0"/>
                        </a:rPr>
                        <m:t>=</m:t>
                      </m:r>
                      <m:f>
                        <m:fPr>
                          <m:ctrlPr>
                            <a:rPr lang="en-SG" sz="2400" b="1" i="1">
                              <a:solidFill>
                                <a:srgbClr val="0000FF"/>
                              </a:solidFill>
                              <a:latin typeface="Cambria Math" panose="02040503050406030204" pitchFamily="18" charset="0"/>
                              <a:ea typeface="Cambria Math" panose="02040503050406030204" pitchFamily="18" charset="0"/>
                            </a:rPr>
                          </m:ctrlPr>
                        </m:fPr>
                        <m:num>
                          <m:r>
                            <a:rPr lang="en-SG" sz="2400" b="1" i="1">
                              <a:solidFill>
                                <a:srgbClr val="0000FF"/>
                              </a:solidFill>
                              <a:latin typeface="Cambria Math" panose="02040503050406030204" pitchFamily="18" charset="0"/>
                              <a:ea typeface="Cambria Math" panose="02040503050406030204" pitchFamily="18" charset="0"/>
                            </a:rPr>
                            <m:t>𝟓</m:t>
                          </m:r>
                        </m:num>
                        <m:den>
                          <m:r>
                            <a:rPr lang="en-SG" sz="2400" b="1" i="1">
                              <a:solidFill>
                                <a:srgbClr val="0000FF"/>
                              </a:solidFill>
                              <a:latin typeface="Cambria Math" panose="02040503050406030204" pitchFamily="18" charset="0"/>
                              <a:ea typeface="Cambria Math" panose="02040503050406030204" pitchFamily="18" charset="0"/>
                            </a:rPr>
                            <m:t>𝟏𝟐</m:t>
                          </m:r>
                        </m:den>
                      </m:f>
                    </m:oMath>
                  </m:oMathPara>
                </a14:m>
                <a:endParaRPr lang="en-SG" sz="2400"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3936894" y="4774313"/>
                <a:ext cx="4045057" cy="815673"/>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004013" y="4315790"/>
                <a:ext cx="4040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Sub>
                        </m:e>
                      </m:d>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sSubSup>
                            <m:sSubSupPr>
                              <m:ctrlPr>
                                <a:rPr lang="en-SG" sz="2400" i="1">
                                  <a:latin typeface="Cambria Math" panose="02040503050406030204" pitchFamily="18" charset="0"/>
                                  <a:ea typeface="Cambria Math" panose="02040503050406030204" pitchFamily="18" charset="0"/>
                                </a:rPr>
                              </m:ctrlPr>
                            </m:sSubSup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up>
                              <m:r>
                                <a:rPr lang="en-SG" sz="2400" i="1">
                                  <a:latin typeface="Cambria Math" panose="02040503050406030204" pitchFamily="18" charset="0"/>
                                  <a:ea typeface="Cambria Math" panose="02040503050406030204" pitchFamily="18" charset="0"/>
                                </a:rPr>
                                <m:t>𝑐</m:t>
                              </m:r>
                            </m:sup>
                          </m:sSubSup>
                        </m:e>
                      </m:d>
                    </m:oMath>
                  </m:oMathPara>
                </a14:m>
                <a:endParaRPr lang="en-SG"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004013" y="4315790"/>
                <a:ext cx="4040214" cy="461665"/>
              </a:xfrm>
              <a:prstGeom prst="rect">
                <a:avLst/>
              </a:prstGeom>
              <a:blipFill>
                <a:blip r:embed="rId5"/>
                <a:stretch>
                  <a:fillRect b="-1316"/>
                </a:stretch>
              </a:blipFill>
            </p:spPr>
            <p:txBody>
              <a:bodyPr/>
              <a:lstStyle/>
              <a:p>
                <a:r>
                  <a:rPr lang="en-SG">
                    <a:noFill/>
                  </a:rPr>
                  <a:t> </a:t>
                </a:r>
              </a:p>
            </p:txBody>
          </p:sp>
        </mc:Fallback>
      </mc:AlternateContent>
      <p:sp>
        <p:nvSpPr>
          <p:cNvPr id="21" name="TextBox 20">
            <a:extLst>
              <a:ext uri="{FF2B5EF4-FFF2-40B4-BE49-F238E27FC236}">
                <a16:creationId xmlns:a16="http://schemas.microsoft.com/office/drawing/2014/main" id="{B87FBB95-22B3-4668-BEE2-DE7476DAB9F9}"/>
              </a:ext>
            </a:extLst>
          </p:cNvPr>
          <p:cNvSpPr txBox="1"/>
          <p:nvPr/>
        </p:nvSpPr>
        <p:spPr>
          <a:xfrm>
            <a:off x="866900" y="89100"/>
            <a:ext cx="10486900" cy="671855"/>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3600" dirty="0">
                <a:solidFill>
                  <a:schemeClr val="bg1"/>
                </a:solidFill>
              </a:rPr>
              <a:t>Conditional Probability</a:t>
            </a:r>
          </a:p>
        </p:txBody>
      </p:sp>
    </p:spTree>
    <p:extLst>
      <p:ext uri="{BB962C8B-B14F-4D97-AF65-F5344CB8AC3E}">
        <p14:creationId xmlns:p14="http://schemas.microsoft.com/office/powerpoint/2010/main" val="14411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grpSp>
        <p:nvGrpSpPr>
          <p:cNvPr id="20" name="Group 19"/>
          <p:cNvGrpSpPr/>
          <p:nvPr/>
        </p:nvGrpSpPr>
        <p:grpSpPr>
          <a:xfrm>
            <a:off x="2000756" y="1404636"/>
            <a:ext cx="8082376" cy="3895785"/>
            <a:chOff x="622411" y="4598517"/>
            <a:chExt cx="8082376" cy="3895785"/>
          </a:xfrm>
        </p:grpSpPr>
        <p:sp>
          <p:nvSpPr>
            <p:cNvPr id="21" name="Rectangle 20"/>
            <p:cNvSpPr/>
            <p:nvPr/>
          </p:nvSpPr>
          <p:spPr>
            <a:xfrm>
              <a:off x="622411" y="4598518"/>
              <a:ext cx="8082376" cy="389578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Rectangle 21"/>
            <p:cNvSpPr/>
            <p:nvPr/>
          </p:nvSpPr>
          <p:spPr>
            <a:xfrm>
              <a:off x="622411" y="4598517"/>
              <a:ext cx="80823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p:cNvSpPr txBox="1"/>
            <p:nvPr/>
          </p:nvSpPr>
          <p:spPr>
            <a:xfrm>
              <a:off x="795941" y="4645644"/>
              <a:ext cx="7802814" cy="461665"/>
            </a:xfrm>
            <a:prstGeom prst="rect">
              <a:avLst/>
            </a:prstGeom>
            <a:noFill/>
          </p:spPr>
          <p:txBody>
            <a:bodyPr wrap="square" rtlCol="0">
              <a:spAutoFit/>
            </a:bodyPr>
            <a:lstStyle/>
            <a:p>
              <a:r>
                <a:rPr lang="en-SG" sz="2400" dirty="0">
                  <a:solidFill>
                    <a:schemeClr val="bg1"/>
                  </a:solidFill>
                </a:rPr>
                <a:t>Theorem 10.8.1  Bayes’ Theorem</a:t>
              </a:r>
              <a:endParaRPr lang="en-SG" sz="2000" dirty="0">
                <a:solidFill>
                  <a:schemeClr val="bg1"/>
                </a:solidFill>
              </a:endParaRPr>
            </a:p>
          </p:txBody>
        </p:sp>
        <p:sp>
          <p:nvSpPr>
            <p:cNvPr id="24" name="TextBox 23"/>
            <p:cNvSpPr txBox="1"/>
            <p:nvPr/>
          </p:nvSpPr>
          <p:spPr>
            <a:xfrm>
              <a:off x="795941" y="5218733"/>
              <a:ext cx="7737396" cy="2092881"/>
            </a:xfrm>
            <a:prstGeom prst="rect">
              <a:avLst/>
            </a:prstGeom>
            <a:noFill/>
          </p:spPr>
          <p:txBody>
            <a:bodyPr wrap="square" rtlCol="0">
              <a:spAutoFit/>
            </a:bodyPr>
            <a:lstStyle/>
            <a:p>
              <a:pPr>
                <a:spcAft>
                  <a:spcPts val="600"/>
                </a:spcAft>
              </a:pPr>
              <a:r>
                <a:rPr lang="en-SG" sz="2400" dirty="0"/>
                <a:t>Suppose that a sample space </a:t>
              </a:r>
              <a:r>
                <a:rPr lang="en-SG" sz="2400" i="1" dirty="0"/>
                <a:t>S</a:t>
              </a:r>
              <a:r>
                <a:rPr lang="en-SG" sz="2400" dirty="0"/>
                <a:t> is a union of mutually disjoint events </a:t>
              </a:r>
              <a:r>
                <a:rPr lang="en-SG" sz="2400" i="1" dirty="0"/>
                <a:t>B</a:t>
              </a:r>
              <a:r>
                <a:rPr lang="en-SG" sz="2400" baseline="-25000" dirty="0"/>
                <a:t>1</a:t>
              </a:r>
              <a:r>
                <a:rPr lang="en-SG" sz="2400" dirty="0"/>
                <a:t>, </a:t>
              </a:r>
              <a:r>
                <a:rPr lang="en-SG" sz="2400" i="1" dirty="0"/>
                <a:t>B</a:t>
              </a:r>
              <a:r>
                <a:rPr lang="en-SG" sz="2400" baseline="-25000" dirty="0"/>
                <a:t>2</a:t>
              </a:r>
              <a:r>
                <a:rPr lang="en-SG" sz="2400" dirty="0"/>
                <a:t>, </a:t>
              </a:r>
              <a:r>
                <a:rPr lang="en-SG" sz="2400" i="1" dirty="0"/>
                <a:t>B</a:t>
              </a:r>
              <a:r>
                <a:rPr lang="en-SG" sz="2400" baseline="-25000" dirty="0"/>
                <a:t>3</a:t>
              </a:r>
              <a:r>
                <a:rPr lang="en-SG" sz="2400" dirty="0"/>
                <a:t>, …, </a:t>
              </a:r>
              <a:r>
                <a:rPr lang="en-SG" sz="2400" i="1" dirty="0"/>
                <a:t>B</a:t>
              </a:r>
              <a:r>
                <a:rPr lang="en-SG" sz="2400" i="1" baseline="-25000" dirty="0"/>
                <a:t>n</a:t>
              </a:r>
              <a:r>
                <a:rPr lang="en-SG" sz="2400" dirty="0"/>
                <a:t>. </a:t>
              </a:r>
            </a:p>
            <a:p>
              <a:pPr>
                <a:spcAft>
                  <a:spcPts val="600"/>
                </a:spcAft>
              </a:pPr>
              <a:r>
                <a:rPr lang="en-SG" sz="2400" dirty="0"/>
                <a:t>Suppose </a:t>
              </a:r>
              <a:r>
                <a:rPr lang="en-SG" sz="2400" i="1" dirty="0"/>
                <a:t>A</a:t>
              </a:r>
              <a:r>
                <a:rPr lang="en-SG" sz="2400" dirty="0"/>
                <a:t> is an event in </a:t>
              </a:r>
              <a:r>
                <a:rPr lang="en-SG" sz="2400" i="1" dirty="0"/>
                <a:t>S</a:t>
              </a:r>
              <a:r>
                <a:rPr lang="en-SG" sz="2400" dirty="0"/>
                <a:t>, and suppose </a:t>
              </a:r>
              <a:r>
                <a:rPr lang="en-SG" sz="2400" i="1" dirty="0"/>
                <a:t>A</a:t>
              </a:r>
              <a:r>
                <a:rPr lang="en-SG" sz="2400" dirty="0"/>
                <a:t> and all the </a:t>
              </a:r>
              <a:r>
                <a:rPr lang="en-SG" sz="2400" i="1" dirty="0"/>
                <a:t>B</a:t>
              </a:r>
              <a:r>
                <a:rPr lang="en-SG" sz="2400" i="1" baseline="-25000" dirty="0"/>
                <a:t>i</a:t>
              </a:r>
              <a:r>
                <a:rPr lang="en-SG" sz="2400" dirty="0"/>
                <a:t> have non-zero probabilities. </a:t>
              </a:r>
            </a:p>
            <a:p>
              <a:pPr>
                <a:spcAft>
                  <a:spcPts val="600"/>
                </a:spcAft>
              </a:pPr>
              <a:r>
                <a:rPr lang="en-SG" sz="2400" dirty="0"/>
                <a:t>If </a:t>
              </a:r>
              <a:r>
                <a:rPr lang="en-SG" sz="2400" i="1" dirty="0"/>
                <a:t>k</a:t>
              </a:r>
              <a:r>
                <a:rPr lang="en-SG" sz="2400" dirty="0"/>
                <a:t> is an integer with 1 </a:t>
              </a:r>
              <a:r>
                <a:rPr lang="en-SG" sz="2400" dirty="0">
                  <a:sym typeface="Symbol" panose="05050102010706020507" pitchFamily="18" charset="2"/>
                </a:rPr>
                <a:t></a:t>
              </a:r>
              <a:r>
                <a:rPr lang="en-SG" sz="2400" dirty="0"/>
                <a:t> </a:t>
              </a:r>
              <a:r>
                <a:rPr lang="en-SG" sz="2400" i="1" dirty="0"/>
                <a:t>k</a:t>
              </a:r>
              <a:r>
                <a:rPr lang="en-SG" sz="2400" dirty="0"/>
                <a:t> </a:t>
              </a:r>
              <a:r>
                <a:rPr lang="en-SG" sz="2400" dirty="0">
                  <a:sym typeface="Symbol" panose="05050102010706020507" pitchFamily="18" charset="2"/>
                </a:rPr>
                <a:t> </a:t>
              </a:r>
              <a:r>
                <a:rPr lang="en-SG" sz="2400" i="1" dirty="0"/>
                <a:t>n</a:t>
              </a:r>
              <a:r>
                <a:rPr lang="en-SG" sz="2400" dirty="0"/>
                <a:t>, then</a:t>
              </a:r>
            </a:p>
          </p:txBody>
        </p:sp>
      </p:grpSp>
      <mc:AlternateContent xmlns:mc="http://schemas.openxmlformats.org/markup-compatibility/2006" xmlns:a14="http://schemas.microsoft.com/office/drawing/2010/main">
        <mc:Choice Requires="a14">
          <p:sp>
            <p:nvSpPr>
              <p:cNvPr id="2" name="TextBox 1"/>
              <p:cNvSpPr txBox="1"/>
              <p:nvPr/>
            </p:nvSpPr>
            <p:spPr>
              <a:xfrm>
                <a:off x="1939124" y="4324639"/>
                <a:ext cx="8136609" cy="7331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i="1">
                          <a:solidFill>
                            <a:srgbClr val="0000FF"/>
                          </a:solidFill>
                          <a:latin typeface="Cambria Math" panose="02040503050406030204" pitchFamily="18" charset="0"/>
                        </a:rPr>
                        <m:t>𝑃</m:t>
                      </m:r>
                      <m:d>
                        <m:dPr>
                          <m:ctrlPr>
                            <a:rPr lang="en-SG" sz="2000" i="1">
                              <a:solidFill>
                                <a:srgbClr val="0000FF"/>
                              </a:solidFill>
                              <a:latin typeface="Cambria Math" panose="02040503050406030204" pitchFamily="18" charset="0"/>
                            </a:rPr>
                          </m:ctrlPr>
                        </m:dPr>
                        <m:e>
                          <m:sSub>
                            <m:sSubPr>
                              <m:ctrlPr>
                                <a:rPr lang="en-SG" sz="2000" i="1">
                                  <a:solidFill>
                                    <a:srgbClr val="0000FF"/>
                                  </a:solidFill>
                                  <a:latin typeface="Cambria Math" panose="02040503050406030204" pitchFamily="18" charset="0"/>
                                </a:rPr>
                              </m:ctrlPr>
                            </m:sSubPr>
                            <m:e>
                              <m:r>
                                <a:rPr lang="en-SG" sz="2000" i="1">
                                  <a:solidFill>
                                    <a:srgbClr val="0000FF"/>
                                  </a:solidFill>
                                  <a:latin typeface="Cambria Math" panose="02040503050406030204" pitchFamily="18" charset="0"/>
                                </a:rPr>
                                <m:t>𝐵</m:t>
                              </m:r>
                            </m:e>
                            <m:sub>
                              <m:r>
                                <a:rPr lang="en-SG" sz="2000" i="1">
                                  <a:solidFill>
                                    <a:srgbClr val="0000FF"/>
                                  </a:solidFill>
                                  <a:latin typeface="Cambria Math" panose="02040503050406030204" pitchFamily="18" charset="0"/>
                                </a:rPr>
                                <m:t>𝑘</m:t>
                              </m:r>
                            </m:sub>
                          </m:sSub>
                        </m:e>
                        <m:e>
                          <m:r>
                            <a:rPr lang="en-SG" sz="2000" i="1">
                              <a:solidFill>
                                <a:srgbClr val="0000FF"/>
                              </a:solidFill>
                              <a:latin typeface="Cambria Math" panose="02040503050406030204" pitchFamily="18" charset="0"/>
                            </a:rPr>
                            <m:t>𝐴</m:t>
                          </m:r>
                        </m:e>
                      </m:d>
                      <m:r>
                        <a:rPr lang="en-SG" sz="2000" i="1">
                          <a:solidFill>
                            <a:srgbClr val="0000FF"/>
                          </a:solidFill>
                          <a:latin typeface="Cambria Math" panose="02040503050406030204" pitchFamily="18" charset="0"/>
                        </a:rPr>
                        <m:t>= </m:t>
                      </m:r>
                      <m:f>
                        <m:fPr>
                          <m:ctrlPr>
                            <a:rPr lang="en-SG" sz="2000" i="1">
                              <a:solidFill>
                                <a:srgbClr val="0000FF"/>
                              </a:solidFill>
                              <a:latin typeface="Cambria Math" panose="02040503050406030204" pitchFamily="18" charset="0"/>
                            </a:rPr>
                          </m:ctrlPr>
                        </m:fPr>
                        <m:num>
                          <m:r>
                            <a:rPr lang="en-SG" sz="2000" i="1">
                              <a:solidFill>
                                <a:srgbClr val="0000FF"/>
                              </a:solidFill>
                              <a:latin typeface="Cambria Math" panose="02040503050406030204" pitchFamily="18" charset="0"/>
                            </a:rPr>
                            <m:t>𝑃</m:t>
                          </m:r>
                          <m:r>
                            <a:rPr lang="en-SG" sz="2000" i="1">
                              <a:solidFill>
                                <a:srgbClr val="0000FF"/>
                              </a:solidFill>
                              <a:latin typeface="Cambria Math" panose="02040503050406030204" pitchFamily="18" charset="0"/>
                            </a:rPr>
                            <m:t>(</m:t>
                          </m:r>
                          <m:r>
                            <a:rPr lang="en-SG" sz="2000" i="1">
                              <a:solidFill>
                                <a:srgbClr val="0000FF"/>
                              </a:solidFill>
                              <a:latin typeface="Cambria Math" panose="02040503050406030204" pitchFamily="18" charset="0"/>
                            </a:rPr>
                            <m:t>𝐴</m:t>
                          </m:r>
                          <m:r>
                            <a:rPr lang="en-SG" sz="2000" i="1">
                              <a:solidFill>
                                <a:srgbClr val="0000FF"/>
                              </a:solidFill>
                              <a:latin typeface="Cambria Math" panose="02040503050406030204" pitchFamily="18" charset="0"/>
                            </a:rPr>
                            <m:t>|</m:t>
                          </m:r>
                          <m:sSub>
                            <m:sSubPr>
                              <m:ctrlPr>
                                <a:rPr lang="en-SG" sz="2000" i="1">
                                  <a:solidFill>
                                    <a:srgbClr val="0000FF"/>
                                  </a:solidFill>
                                  <a:latin typeface="Cambria Math" panose="02040503050406030204" pitchFamily="18" charset="0"/>
                                </a:rPr>
                              </m:ctrlPr>
                            </m:sSubPr>
                            <m:e>
                              <m:r>
                                <a:rPr lang="en-SG" sz="2000" i="1">
                                  <a:solidFill>
                                    <a:srgbClr val="0000FF"/>
                                  </a:solidFill>
                                  <a:latin typeface="Cambria Math" panose="02040503050406030204" pitchFamily="18" charset="0"/>
                                </a:rPr>
                                <m:t>𝐵</m:t>
                              </m:r>
                            </m:e>
                            <m:sub>
                              <m:r>
                                <a:rPr lang="en-SG" sz="2000" i="1">
                                  <a:solidFill>
                                    <a:srgbClr val="0000FF"/>
                                  </a:solidFill>
                                  <a:latin typeface="Cambria Math" panose="02040503050406030204" pitchFamily="18" charset="0"/>
                                </a:rPr>
                                <m:t>𝑘</m:t>
                              </m:r>
                            </m:sub>
                          </m:sSub>
                          <m:r>
                            <a:rPr lang="en-SG" sz="2000" i="1">
                              <a:solidFill>
                                <a:srgbClr val="0000FF"/>
                              </a:solidFill>
                              <a:latin typeface="Cambria Math" panose="02040503050406030204" pitchFamily="18" charset="0"/>
                            </a:rPr>
                            <m:t>)</m:t>
                          </m:r>
                          <m:r>
                            <a:rPr lang="en-SG" sz="2000" i="1">
                              <a:solidFill>
                                <a:srgbClr val="0000FF"/>
                              </a:solidFill>
                              <a:latin typeface="Cambria Math" panose="02040503050406030204" pitchFamily="18" charset="0"/>
                              <a:ea typeface="Cambria Math" panose="02040503050406030204" pitchFamily="18" charset="0"/>
                            </a:rPr>
                            <m:t>∙</m:t>
                          </m:r>
                          <m:r>
                            <a:rPr lang="en-SG" sz="2000" i="1">
                              <a:solidFill>
                                <a:srgbClr val="0000FF"/>
                              </a:solidFill>
                              <a:latin typeface="Cambria Math" panose="02040503050406030204" pitchFamily="18" charset="0"/>
                              <a:ea typeface="Cambria Math" panose="02040503050406030204" pitchFamily="18" charset="0"/>
                            </a:rPr>
                            <m:t>𝑃</m:t>
                          </m:r>
                          <m:r>
                            <a:rPr lang="en-SG" sz="2000" i="1">
                              <a:solidFill>
                                <a:srgbClr val="0000FF"/>
                              </a:solidFill>
                              <a:latin typeface="Cambria Math" panose="02040503050406030204" pitchFamily="18" charset="0"/>
                              <a:ea typeface="Cambria Math" panose="02040503050406030204" pitchFamily="18" charset="0"/>
                            </a:rPr>
                            <m:t>(</m:t>
                          </m:r>
                          <m:sSub>
                            <m:sSubPr>
                              <m:ctrlPr>
                                <a:rPr lang="en-SG" sz="2000" i="1">
                                  <a:solidFill>
                                    <a:srgbClr val="0000FF"/>
                                  </a:solidFill>
                                  <a:latin typeface="Cambria Math" panose="02040503050406030204" pitchFamily="18" charset="0"/>
                                  <a:ea typeface="Cambria Math" panose="02040503050406030204" pitchFamily="18" charset="0"/>
                                </a:rPr>
                              </m:ctrlPr>
                            </m:sSubPr>
                            <m:e>
                              <m:r>
                                <a:rPr lang="en-SG" sz="2000" i="1">
                                  <a:solidFill>
                                    <a:srgbClr val="0000FF"/>
                                  </a:solidFill>
                                  <a:latin typeface="Cambria Math" panose="02040503050406030204" pitchFamily="18" charset="0"/>
                                  <a:ea typeface="Cambria Math" panose="02040503050406030204" pitchFamily="18" charset="0"/>
                                </a:rPr>
                                <m:t>𝐵</m:t>
                              </m:r>
                            </m:e>
                            <m:sub>
                              <m:r>
                                <a:rPr lang="en-SG" sz="2000" i="1">
                                  <a:solidFill>
                                    <a:srgbClr val="0000FF"/>
                                  </a:solidFill>
                                  <a:latin typeface="Cambria Math" panose="02040503050406030204" pitchFamily="18" charset="0"/>
                                  <a:ea typeface="Cambria Math" panose="02040503050406030204" pitchFamily="18" charset="0"/>
                                </a:rPr>
                                <m:t>𝑘</m:t>
                              </m:r>
                            </m:sub>
                          </m:sSub>
                          <m:r>
                            <a:rPr lang="en-SG" sz="2000" i="1">
                              <a:solidFill>
                                <a:srgbClr val="0000FF"/>
                              </a:solidFill>
                              <a:latin typeface="Cambria Math" panose="02040503050406030204" pitchFamily="18" charset="0"/>
                              <a:ea typeface="Cambria Math" panose="02040503050406030204" pitchFamily="18" charset="0"/>
                            </a:rPr>
                            <m:t>)</m:t>
                          </m:r>
                        </m:num>
                        <m:den>
                          <m:r>
                            <a:rPr lang="en-SG" sz="2000" i="1">
                              <a:solidFill>
                                <a:srgbClr val="0000FF"/>
                              </a:solidFill>
                              <a:latin typeface="Cambria Math" panose="02040503050406030204" pitchFamily="18" charset="0"/>
                            </a:rPr>
                            <m:t>𝑃</m:t>
                          </m:r>
                          <m:d>
                            <m:dPr>
                              <m:ctrlPr>
                                <a:rPr lang="en-SG" sz="2000" i="1">
                                  <a:solidFill>
                                    <a:srgbClr val="0000FF"/>
                                  </a:solidFill>
                                  <a:latin typeface="Cambria Math" panose="02040503050406030204" pitchFamily="18" charset="0"/>
                                </a:rPr>
                              </m:ctrlPr>
                            </m:dPr>
                            <m:e>
                              <m:r>
                                <a:rPr lang="en-SG" sz="2000" i="1">
                                  <a:solidFill>
                                    <a:srgbClr val="0000FF"/>
                                  </a:solidFill>
                                  <a:latin typeface="Cambria Math" panose="02040503050406030204" pitchFamily="18" charset="0"/>
                                </a:rPr>
                                <m:t>𝐴</m:t>
                              </m:r>
                            </m:e>
                            <m:e>
                              <m:sSub>
                                <m:sSubPr>
                                  <m:ctrlPr>
                                    <a:rPr lang="en-SG" sz="2000" i="1">
                                      <a:solidFill>
                                        <a:srgbClr val="0000FF"/>
                                      </a:solidFill>
                                      <a:latin typeface="Cambria Math" panose="02040503050406030204" pitchFamily="18" charset="0"/>
                                    </a:rPr>
                                  </m:ctrlPr>
                                </m:sSubPr>
                                <m:e>
                                  <m:r>
                                    <a:rPr lang="en-SG" sz="2000" i="1">
                                      <a:solidFill>
                                        <a:srgbClr val="0000FF"/>
                                      </a:solidFill>
                                      <a:latin typeface="Cambria Math" panose="02040503050406030204" pitchFamily="18" charset="0"/>
                                    </a:rPr>
                                    <m:t>𝐵</m:t>
                                  </m:r>
                                </m:e>
                                <m:sub>
                                  <m:r>
                                    <a:rPr lang="en-SG" sz="2000" i="1">
                                      <a:solidFill>
                                        <a:srgbClr val="0000FF"/>
                                      </a:solidFill>
                                      <a:latin typeface="Cambria Math" panose="02040503050406030204" pitchFamily="18" charset="0"/>
                                    </a:rPr>
                                    <m:t>1</m:t>
                                  </m:r>
                                </m:sub>
                              </m:sSub>
                            </m:e>
                          </m:d>
                          <m:r>
                            <a:rPr lang="en-SG" sz="2000" i="1">
                              <a:solidFill>
                                <a:srgbClr val="0000FF"/>
                              </a:solidFill>
                              <a:latin typeface="Cambria Math" panose="02040503050406030204" pitchFamily="18" charset="0"/>
                              <a:ea typeface="Cambria Math" panose="02040503050406030204" pitchFamily="18" charset="0"/>
                            </a:rPr>
                            <m:t>∙</m:t>
                          </m:r>
                          <m:r>
                            <a:rPr lang="en-SG" sz="2000" i="1">
                              <a:solidFill>
                                <a:srgbClr val="0000FF"/>
                              </a:solidFill>
                              <a:latin typeface="Cambria Math" panose="02040503050406030204" pitchFamily="18" charset="0"/>
                              <a:ea typeface="Cambria Math" panose="02040503050406030204" pitchFamily="18" charset="0"/>
                            </a:rPr>
                            <m:t>𝑃</m:t>
                          </m:r>
                          <m:d>
                            <m:dPr>
                              <m:ctrlPr>
                                <a:rPr lang="en-SG" sz="2000" i="1">
                                  <a:solidFill>
                                    <a:srgbClr val="0000FF"/>
                                  </a:solidFill>
                                  <a:latin typeface="Cambria Math" panose="02040503050406030204" pitchFamily="18" charset="0"/>
                                  <a:ea typeface="Cambria Math" panose="02040503050406030204" pitchFamily="18" charset="0"/>
                                </a:rPr>
                              </m:ctrlPr>
                            </m:dPr>
                            <m:e>
                              <m:sSub>
                                <m:sSubPr>
                                  <m:ctrlPr>
                                    <a:rPr lang="en-SG" sz="2000" i="1">
                                      <a:solidFill>
                                        <a:srgbClr val="0000FF"/>
                                      </a:solidFill>
                                      <a:latin typeface="Cambria Math" panose="02040503050406030204" pitchFamily="18" charset="0"/>
                                      <a:ea typeface="Cambria Math" panose="02040503050406030204" pitchFamily="18" charset="0"/>
                                    </a:rPr>
                                  </m:ctrlPr>
                                </m:sSubPr>
                                <m:e>
                                  <m:r>
                                    <a:rPr lang="en-SG" sz="2000" i="1">
                                      <a:solidFill>
                                        <a:srgbClr val="0000FF"/>
                                      </a:solidFill>
                                      <a:latin typeface="Cambria Math" panose="02040503050406030204" pitchFamily="18" charset="0"/>
                                      <a:ea typeface="Cambria Math" panose="02040503050406030204" pitchFamily="18" charset="0"/>
                                    </a:rPr>
                                    <m:t>𝐵</m:t>
                                  </m:r>
                                </m:e>
                                <m:sub>
                                  <m:r>
                                    <a:rPr lang="en-SG" sz="2000" i="1">
                                      <a:solidFill>
                                        <a:srgbClr val="0000FF"/>
                                      </a:solidFill>
                                      <a:latin typeface="Cambria Math" panose="02040503050406030204" pitchFamily="18" charset="0"/>
                                      <a:ea typeface="Cambria Math" panose="02040503050406030204" pitchFamily="18" charset="0"/>
                                    </a:rPr>
                                    <m:t>1</m:t>
                                  </m:r>
                                </m:sub>
                              </m:sSub>
                            </m:e>
                          </m:d>
                          <m:r>
                            <a:rPr lang="en-SG" sz="2000" i="1">
                              <a:solidFill>
                                <a:srgbClr val="0000FF"/>
                              </a:solidFill>
                              <a:latin typeface="Cambria Math" panose="02040503050406030204" pitchFamily="18" charset="0"/>
                              <a:ea typeface="Cambria Math" panose="02040503050406030204" pitchFamily="18" charset="0"/>
                            </a:rPr>
                            <m:t>+</m:t>
                          </m:r>
                          <m:r>
                            <a:rPr lang="en-SG" sz="2000" i="1">
                              <a:solidFill>
                                <a:srgbClr val="0000FF"/>
                              </a:solidFill>
                              <a:latin typeface="Cambria Math" panose="02040503050406030204" pitchFamily="18" charset="0"/>
                              <a:ea typeface="Cambria Math" panose="02040503050406030204" pitchFamily="18" charset="0"/>
                            </a:rPr>
                            <m:t>𝑃</m:t>
                          </m:r>
                          <m:d>
                            <m:dPr>
                              <m:ctrlPr>
                                <a:rPr lang="en-SG" sz="2000" i="1">
                                  <a:solidFill>
                                    <a:srgbClr val="0000FF"/>
                                  </a:solidFill>
                                  <a:latin typeface="Cambria Math" panose="02040503050406030204" pitchFamily="18" charset="0"/>
                                  <a:ea typeface="Cambria Math" panose="02040503050406030204" pitchFamily="18" charset="0"/>
                                </a:rPr>
                              </m:ctrlPr>
                            </m:dPr>
                            <m:e>
                              <m:r>
                                <a:rPr lang="en-SG" sz="2000" i="1">
                                  <a:solidFill>
                                    <a:srgbClr val="0000FF"/>
                                  </a:solidFill>
                                  <a:latin typeface="Cambria Math" panose="02040503050406030204" pitchFamily="18" charset="0"/>
                                  <a:ea typeface="Cambria Math" panose="02040503050406030204" pitchFamily="18" charset="0"/>
                                </a:rPr>
                                <m:t>𝐴</m:t>
                              </m:r>
                            </m:e>
                            <m:e>
                              <m:sSub>
                                <m:sSubPr>
                                  <m:ctrlPr>
                                    <a:rPr lang="en-SG" sz="2000" i="1">
                                      <a:solidFill>
                                        <a:srgbClr val="0000FF"/>
                                      </a:solidFill>
                                      <a:latin typeface="Cambria Math" panose="02040503050406030204" pitchFamily="18" charset="0"/>
                                      <a:ea typeface="Cambria Math" panose="02040503050406030204" pitchFamily="18" charset="0"/>
                                    </a:rPr>
                                  </m:ctrlPr>
                                </m:sSubPr>
                                <m:e>
                                  <m:r>
                                    <a:rPr lang="en-SG" sz="2000" i="1">
                                      <a:solidFill>
                                        <a:srgbClr val="0000FF"/>
                                      </a:solidFill>
                                      <a:latin typeface="Cambria Math" panose="02040503050406030204" pitchFamily="18" charset="0"/>
                                      <a:ea typeface="Cambria Math" panose="02040503050406030204" pitchFamily="18" charset="0"/>
                                    </a:rPr>
                                    <m:t>𝐵</m:t>
                                  </m:r>
                                </m:e>
                                <m:sub>
                                  <m:r>
                                    <a:rPr lang="en-SG" sz="2000" i="1">
                                      <a:solidFill>
                                        <a:srgbClr val="0000FF"/>
                                      </a:solidFill>
                                      <a:latin typeface="Cambria Math" panose="02040503050406030204" pitchFamily="18" charset="0"/>
                                      <a:ea typeface="Cambria Math" panose="02040503050406030204" pitchFamily="18" charset="0"/>
                                    </a:rPr>
                                    <m:t>2</m:t>
                                  </m:r>
                                </m:sub>
                              </m:sSub>
                            </m:e>
                          </m:d>
                          <m:r>
                            <a:rPr lang="en-SG" sz="2000" i="1">
                              <a:solidFill>
                                <a:srgbClr val="0000FF"/>
                              </a:solidFill>
                              <a:latin typeface="Cambria Math" panose="02040503050406030204" pitchFamily="18" charset="0"/>
                              <a:ea typeface="Cambria Math" panose="02040503050406030204" pitchFamily="18" charset="0"/>
                            </a:rPr>
                            <m:t>∙</m:t>
                          </m:r>
                          <m:r>
                            <a:rPr lang="en-SG" sz="2000" i="1">
                              <a:solidFill>
                                <a:srgbClr val="0000FF"/>
                              </a:solidFill>
                              <a:latin typeface="Cambria Math" panose="02040503050406030204" pitchFamily="18" charset="0"/>
                              <a:ea typeface="Cambria Math" panose="02040503050406030204" pitchFamily="18" charset="0"/>
                            </a:rPr>
                            <m:t>𝑃</m:t>
                          </m:r>
                          <m:d>
                            <m:dPr>
                              <m:ctrlPr>
                                <a:rPr lang="en-SG" sz="2000" i="1">
                                  <a:solidFill>
                                    <a:srgbClr val="0000FF"/>
                                  </a:solidFill>
                                  <a:latin typeface="Cambria Math" panose="02040503050406030204" pitchFamily="18" charset="0"/>
                                  <a:ea typeface="Cambria Math" panose="02040503050406030204" pitchFamily="18" charset="0"/>
                                </a:rPr>
                              </m:ctrlPr>
                            </m:dPr>
                            <m:e>
                              <m:sSub>
                                <m:sSubPr>
                                  <m:ctrlPr>
                                    <a:rPr lang="en-SG" sz="2000" i="1">
                                      <a:solidFill>
                                        <a:srgbClr val="0000FF"/>
                                      </a:solidFill>
                                      <a:latin typeface="Cambria Math" panose="02040503050406030204" pitchFamily="18" charset="0"/>
                                      <a:ea typeface="Cambria Math" panose="02040503050406030204" pitchFamily="18" charset="0"/>
                                    </a:rPr>
                                  </m:ctrlPr>
                                </m:sSubPr>
                                <m:e>
                                  <m:r>
                                    <a:rPr lang="en-SG" sz="2000" i="1">
                                      <a:solidFill>
                                        <a:srgbClr val="0000FF"/>
                                      </a:solidFill>
                                      <a:latin typeface="Cambria Math" panose="02040503050406030204" pitchFamily="18" charset="0"/>
                                      <a:ea typeface="Cambria Math" panose="02040503050406030204" pitchFamily="18" charset="0"/>
                                    </a:rPr>
                                    <m:t>𝐵</m:t>
                                  </m:r>
                                </m:e>
                                <m:sub>
                                  <m:r>
                                    <a:rPr lang="en-SG" sz="2000" i="1">
                                      <a:solidFill>
                                        <a:srgbClr val="0000FF"/>
                                      </a:solidFill>
                                      <a:latin typeface="Cambria Math" panose="02040503050406030204" pitchFamily="18" charset="0"/>
                                      <a:ea typeface="Cambria Math" panose="02040503050406030204" pitchFamily="18" charset="0"/>
                                    </a:rPr>
                                    <m:t>2</m:t>
                                  </m:r>
                                </m:sub>
                              </m:sSub>
                            </m:e>
                          </m:d>
                          <m:r>
                            <a:rPr lang="en-SG" sz="2000" i="1">
                              <a:solidFill>
                                <a:srgbClr val="0000FF"/>
                              </a:solidFill>
                              <a:latin typeface="Cambria Math" panose="02040503050406030204" pitchFamily="18" charset="0"/>
                              <a:ea typeface="Cambria Math" panose="02040503050406030204" pitchFamily="18" charset="0"/>
                            </a:rPr>
                            <m:t>+⋯+</m:t>
                          </m:r>
                          <m:r>
                            <a:rPr lang="en-SG" sz="2000" i="1">
                              <a:solidFill>
                                <a:srgbClr val="0000FF"/>
                              </a:solidFill>
                              <a:latin typeface="Cambria Math" panose="02040503050406030204" pitchFamily="18" charset="0"/>
                              <a:ea typeface="Cambria Math" panose="02040503050406030204" pitchFamily="18" charset="0"/>
                            </a:rPr>
                            <m:t>𝑃</m:t>
                          </m:r>
                          <m:r>
                            <a:rPr lang="en-SG" sz="2000" i="1">
                              <a:solidFill>
                                <a:srgbClr val="0000FF"/>
                              </a:solidFill>
                              <a:latin typeface="Cambria Math" panose="02040503050406030204" pitchFamily="18" charset="0"/>
                              <a:ea typeface="Cambria Math" panose="02040503050406030204" pitchFamily="18" charset="0"/>
                            </a:rPr>
                            <m:t>(</m:t>
                          </m:r>
                          <m:r>
                            <a:rPr lang="en-SG" sz="2000" i="1">
                              <a:solidFill>
                                <a:srgbClr val="0000FF"/>
                              </a:solidFill>
                              <a:latin typeface="Cambria Math" panose="02040503050406030204" pitchFamily="18" charset="0"/>
                              <a:ea typeface="Cambria Math" panose="02040503050406030204" pitchFamily="18" charset="0"/>
                            </a:rPr>
                            <m:t>𝐴</m:t>
                          </m:r>
                          <m:r>
                            <a:rPr lang="en-SG" sz="2000" i="1">
                              <a:solidFill>
                                <a:srgbClr val="0000FF"/>
                              </a:solidFill>
                              <a:latin typeface="Cambria Math" panose="02040503050406030204" pitchFamily="18" charset="0"/>
                              <a:ea typeface="Cambria Math" panose="02040503050406030204" pitchFamily="18" charset="0"/>
                            </a:rPr>
                            <m:t>|</m:t>
                          </m:r>
                          <m:sSub>
                            <m:sSubPr>
                              <m:ctrlPr>
                                <a:rPr lang="en-SG" sz="2000" i="1">
                                  <a:solidFill>
                                    <a:srgbClr val="0000FF"/>
                                  </a:solidFill>
                                  <a:latin typeface="Cambria Math" panose="02040503050406030204" pitchFamily="18" charset="0"/>
                                  <a:ea typeface="Cambria Math" panose="02040503050406030204" pitchFamily="18" charset="0"/>
                                </a:rPr>
                              </m:ctrlPr>
                            </m:sSubPr>
                            <m:e>
                              <m:r>
                                <a:rPr lang="en-SG" sz="2000" i="1">
                                  <a:solidFill>
                                    <a:srgbClr val="0000FF"/>
                                  </a:solidFill>
                                  <a:latin typeface="Cambria Math" panose="02040503050406030204" pitchFamily="18" charset="0"/>
                                  <a:ea typeface="Cambria Math" panose="02040503050406030204" pitchFamily="18" charset="0"/>
                                </a:rPr>
                                <m:t>𝐵</m:t>
                              </m:r>
                            </m:e>
                            <m:sub>
                              <m:r>
                                <a:rPr lang="en-SG" sz="2000" i="1">
                                  <a:solidFill>
                                    <a:srgbClr val="0000FF"/>
                                  </a:solidFill>
                                  <a:latin typeface="Cambria Math" panose="02040503050406030204" pitchFamily="18" charset="0"/>
                                  <a:ea typeface="Cambria Math" panose="02040503050406030204" pitchFamily="18" charset="0"/>
                                </a:rPr>
                                <m:t>𝑛</m:t>
                              </m:r>
                            </m:sub>
                          </m:sSub>
                          <m:r>
                            <a:rPr lang="en-SG" sz="2000" i="1">
                              <a:solidFill>
                                <a:srgbClr val="0000FF"/>
                              </a:solidFill>
                              <a:latin typeface="Cambria Math" panose="02040503050406030204" pitchFamily="18" charset="0"/>
                              <a:ea typeface="Cambria Math" panose="02040503050406030204" pitchFamily="18" charset="0"/>
                            </a:rPr>
                            <m:t>)∙</m:t>
                          </m:r>
                          <m:r>
                            <a:rPr lang="en-SG" sz="2000" i="1">
                              <a:solidFill>
                                <a:srgbClr val="0000FF"/>
                              </a:solidFill>
                              <a:latin typeface="Cambria Math" panose="02040503050406030204" pitchFamily="18" charset="0"/>
                              <a:ea typeface="Cambria Math" panose="02040503050406030204" pitchFamily="18" charset="0"/>
                            </a:rPr>
                            <m:t>𝑃</m:t>
                          </m:r>
                          <m:r>
                            <a:rPr lang="en-SG" sz="2000" i="1">
                              <a:solidFill>
                                <a:srgbClr val="0000FF"/>
                              </a:solidFill>
                              <a:latin typeface="Cambria Math" panose="02040503050406030204" pitchFamily="18" charset="0"/>
                              <a:ea typeface="Cambria Math" panose="02040503050406030204" pitchFamily="18" charset="0"/>
                            </a:rPr>
                            <m:t>(</m:t>
                          </m:r>
                          <m:sSub>
                            <m:sSubPr>
                              <m:ctrlPr>
                                <a:rPr lang="en-SG" sz="2000" i="1">
                                  <a:solidFill>
                                    <a:srgbClr val="0000FF"/>
                                  </a:solidFill>
                                  <a:latin typeface="Cambria Math" panose="02040503050406030204" pitchFamily="18" charset="0"/>
                                  <a:ea typeface="Cambria Math" panose="02040503050406030204" pitchFamily="18" charset="0"/>
                                </a:rPr>
                              </m:ctrlPr>
                            </m:sSubPr>
                            <m:e>
                              <m:r>
                                <a:rPr lang="en-SG" sz="2000" i="1">
                                  <a:solidFill>
                                    <a:srgbClr val="0000FF"/>
                                  </a:solidFill>
                                  <a:latin typeface="Cambria Math" panose="02040503050406030204" pitchFamily="18" charset="0"/>
                                  <a:ea typeface="Cambria Math" panose="02040503050406030204" pitchFamily="18" charset="0"/>
                                </a:rPr>
                                <m:t>𝐵</m:t>
                              </m:r>
                            </m:e>
                            <m:sub>
                              <m:r>
                                <a:rPr lang="en-SG" sz="2000" i="1">
                                  <a:solidFill>
                                    <a:srgbClr val="0000FF"/>
                                  </a:solidFill>
                                  <a:latin typeface="Cambria Math" panose="02040503050406030204" pitchFamily="18" charset="0"/>
                                  <a:ea typeface="Cambria Math" panose="02040503050406030204" pitchFamily="18" charset="0"/>
                                </a:rPr>
                                <m:t>𝑛</m:t>
                              </m:r>
                            </m:sub>
                          </m:sSub>
                          <m:r>
                            <a:rPr lang="en-SG" sz="2000" i="1">
                              <a:solidFill>
                                <a:srgbClr val="0000FF"/>
                              </a:solidFill>
                              <a:latin typeface="Cambria Math" panose="02040503050406030204" pitchFamily="18" charset="0"/>
                              <a:ea typeface="Cambria Math" panose="02040503050406030204" pitchFamily="18" charset="0"/>
                            </a:rPr>
                            <m:t>)</m:t>
                          </m:r>
                        </m:den>
                      </m:f>
                    </m:oMath>
                  </m:oMathPara>
                </a14:m>
                <a:endParaRPr lang="en-SG"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1939124" y="4324639"/>
                <a:ext cx="8136609" cy="733149"/>
              </a:xfrm>
              <a:prstGeom prst="rect">
                <a:avLst/>
              </a:prstGeom>
              <a:blipFill>
                <a:blip r:embed="rId3"/>
                <a:stretch>
                  <a:fillRect/>
                </a:stretch>
              </a:blipFill>
            </p:spPr>
            <p:txBody>
              <a:bodyPr/>
              <a:lstStyle/>
              <a:p>
                <a:r>
                  <a:rPr lang="en-SG">
                    <a:noFill/>
                  </a:rPr>
                  <a:t> </a:t>
                </a:r>
              </a:p>
            </p:txBody>
          </p:sp>
        </mc:Fallback>
      </mc:AlternateContent>
      <p:sp>
        <p:nvSpPr>
          <p:cNvPr id="17" name="TextBox 16">
            <a:extLst>
              <a:ext uri="{FF2B5EF4-FFF2-40B4-BE49-F238E27FC236}">
                <a16:creationId xmlns:a16="http://schemas.microsoft.com/office/drawing/2014/main" id="{B604FB36-2128-458B-ACC0-02AFCFBF7C17}"/>
              </a:ext>
            </a:extLst>
          </p:cNvPr>
          <p:cNvSpPr txBox="1"/>
          <p:nvPr/>
        </p:nvSpPr>
        <p:spPr>
          <a:xfrm>
            <a:off x="807522" y="20903"/>
            <a:ext cx="10546278" cy="697741"/>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4400" dirty="0">
                <a:solidFill>
                  <a:schemeClr val="bg1"/>
                </a:solidFill>
              </a:rPr>
              <a:t>Bayes’ Theorem</a:t>
            </a:r>
          </a:p>
        </p:txBody>
      </p:sp>
    </p:spTree>
    <p:extLst>
      <p:ext uri="{BB962C8B-B14F-4D97-AF65-F5344CB8AC3E}">
        <p14:creationId xmlns:p14="http://schemas.microsoft.com/office/powerpoint/2010/main" val="3115943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mc:AlternateContent xmlns:mc="http://schemas.openxmlformats.org/markup-compatibility/2006" xmlns:a14="http://schemas.microsoft.com/office/drawing/2010/main">
        <mc:Choice Requires="a14">
          <p:sp>
            <p:nvSpPr>
              <p:cNvPr id="2" name="TextBox 1"/>
              <p:cNvSpPr txBox="1"/>
              <p:nvPr/>
            </p:nvSpPr>
            <p:spPr>
              <a:xfrm>
                <a:off x="1616527" y="5072692"/>
                <a:ext cx="8136609" cy="7331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solidFill>
                            <a:schemeClr val="accent1"/>
                          </a:solidFill>
                          <a:latin typeface="Cambria Math" panose="02040503050406030204" pitchFamily="18" charset="0"/>
                        </a:rPr>
                        <m:t>𝑃</m:t>
                      </m:r>
                      <m:d>
                        <m:dPr>
                          <m:ctrlPr>
                            <a:rPr lang="en-SG" sz="2000" i="1">
                              <a:solidFill>
                                <a:schemeClr val="accent1"/>
                              </a:solidFill>
                              <a:latin typeface="Cambria Math" panose="02040503050406030204" pitchFamily="18" charset="0"/>
                            </a:rPr>
                          </m:ctrlPr>
                        </m:dPr>
                        <m:e>
                          <m:sSub>
                            <m:sSubPr>
                              <m:ctrlPr>
                                <a:rPr lang="en-SG" sz="2000" i="1">
                                  <a:solidFill>
                                    <a:schemeClr val="accent1"/>
                                  </a:solidFill>
                                  <a:latin typeface="Cambria Math" panose="02040503050406030204" pitchFamily="18" charset="0"/>
                                </a:rPr>
                              </m:ctrlPr>
                            </m:sSubPr>
                            <m:e>
                              <m:r>
                                <a:rPr lang="en-SG" sz="2000" b="0" i="1" smtClean="0">
                                  <a:solidFill>
                                    <a:schemeClr val="accent1"/>
                                  </a:solidFill>
                                  <a:latin typeface="Cambria Math" panose="02040503050406030204" pitchFamily="18" charset="0"/>
                                </a:rPr>
                                <m:t>𝐵</m:t>
                              </m:r>
                            </m:e>
                            <m:sub>
                              <m:r>
                                <a:rPr lang="en-SG" sz="2000" b="0" i="1" smtClean="0">
                                  <a:solidFill>
                                    <a:schemeClr val="accent1"/>
                                  </a:solidFill>
                                  <a:latin typeface="Cambria Math" panose="02040503050406030204" pitchFamily="18" charset="0"/>
                                </a:rPr>
                                <m:t>𝑘</m:t>
                              </m:r>
                            </m:sub>
                          </m:sSub>
                        </m:e>
                        <m:e>
                          <m:r>
                            <a:rPr lang="en-SG" sz="2000" b="0" i="1" smtClean="0">
                              <a:solidFill>
                                <a:schemeClr val="accent1"/>
                              </a:solidFill>
                              <a:latin typeface="Cambria Math" panose="02040503050406030204" pitchFamily="18" charset="0"/>
                            </a:rPr>
                            <m:t>𝐴</m:t>
                          </m:r>
                        </m:e>
                      </m:d>
                      <m:r>
                        <a:rPr lang="en-SG" sz="2000" b="0" i="1" smtClean="0">
                          <a:solidFill>
                            <a:schemeClr val="accent1"/>
                          </a:solidFill>
                          <a:latin typeface="Cambria Math" panose="02040503050406030204" pitchFamily="18" charset="0"/>
                        </a:rPr>
                        <m:t>= </m:t>
                      </m:r>
                      <m:f>
                        <m:fPr>
                          <m:ctrlPr>
                            <a:rPr lang="en-SG" sz="2000" i="1">
                              <a:solidFill>
                                <a:schemeClr val="accent1"/>
                              </a:solidFill>
                              <a:latin typeface="Cambria Math" panose="02040503050406030204" pitchFamily="18" charset="0"/>
                            </a:rPr>
                          </m:ctrlPr>
                        </m:fPr>
                        <m:num>
                          <m:r>
                            <a:rPr lang="en-SG" sz="2000" b="0" i="1" smtClean="0">
                              <a:solidFill>
                                <a:schemeClr val="accent1"/>
                              </a:solidFill>
                              <a:latin typeface="Cambria Math" panose="02040503050406030204" pitchFamily="18" charset="0"/>
                            </a:rPr>
                            <m:t>𝑃</m:t>
                          </m:r>
                          <m:r>
                            <a:rPr lang="en-SG" sz="2000" b="0" i="1" smtClean="0">
                              <a:solidFill>
                                <a:schemeClr val="accent1"/>
                              </a:solidFill>
                              <a:latin typeface="Cambria Math" panose="02040503050406030204" pitchFamily="18" charset="0"/>
                            </a:rPr>
                            <m:t>(</m:t>
                          </m:r>
                          <m:r>
                            <a:rPr lang="en-SG" sz="2000" b="0" i="1" smtClean="0">
                              <a:solidFill>
                                <a:schemeClr val="accent1"/>
                              </a:solidFill>
                              <a:latin typeface="Cambria Math" panose="02040503050406030204" pitchFamily="18" charset="0"/>
                            </a:rPr>
                            <m:t>𝐴</m:t>
                          </m:r>
                          <m:r>
                            <a:rPr lang="en-SG" sz="2000" b="0" i="1" smtClean="0">
                              <a:solidFill>
                                <a:schemeClr val="accent1"/>
                              </a:solidFill>
                              <a:latin typeface="Cambria Math" panose="02040503050406030204" pitchFamily="18" charset="0"/>
                            </a:rPr>
                            <m:t>|</m:t>
                          </m:r>
                          <m:sSub>
                            <m:sSubPr>
                              <m:ctrlPr>
                                <a:rPr lang="en-SG" sz="2000" i="1">
                                  <a:solidFill>
                                    <a:schemeClr val="accent1"/>
                                  </a:solidFill>
                                  <a:latin typeface="Cambria Math" panose="02040503050406030204" pitchFamily="18" charset="0"/>
                                </a:rPr>
                              </m:ctrlPr>
                            </m:sSubPr>
                            <m:e>
                              <m:r>
                                <a:rPr lang="en-SG" sz="2000" b="0" i="1" smtClean="0">
                                  <a:solidFill>
                                    <a:schemeClr val="accent1"/>
                                  </a:solidFill>
                                  <a:latin typeface="Cambria Math" panose="02040503050406030204" pitchFamily="18" charset="0"/>
                                </a:rPr>
                                <m:t>𝐵</m:t>
                              </m:r>
                            </m:e>
                            <m:sub>
                              <m:r>
                                <a:rPr lang="en-SG" sz="2000" b="0" i="1" smtClean="0">
                                  <a:solidFill>
                                    <a:schemeClr val="accent1"/>
                                  </a:solidFill>
                                  <a:latin typeface="Cambria Math" panose="02040503050406030204" pitchFamily="18" charset="0"/>
                                </a:rPr>
                                <m:t>𝑘</m:t>
                              </m:r>
                            </m:sub>
                          </m:sSub>
                          <m:r>
                            <a:rPr lang="en-SG" sz="2000" b="0" i="1" smtClean="0">
                              <a:solidFill>
                                <a:schemeClr val="accent1"/>
                              </a:solidFill>
                              <a:latin typeface="Cambria Math" panose="02040503050406030204" pitchFamily="18" charset="0"/>
                            </a:rPr>
                            <m:t>)</m:t>
                          </m:r>
                          <m:r>
                            <a:rPr lang="en-SG" sz="2000" b="0" i="1" smtClean="0">
                              <a:solidFill>
                                <a:schemeClr val="accent1"/>
                              </a:solidFill>
                              <a:latin typeface="Cambria Math" panose="02040503050406030204" pitchFamily="18" charset="0"/>
                              <a:ea typeface="Cambria Math" panose="02040503050406030204" pitchFamily="18" charset="0"/>
                            </a:rPr>
                            <m:t>∙</m:t>
                          </m:r>
                          <m:r>
                            <a:rPr lang="en-SG" sz="2000" b="0" i="1" smtClean="0">
                              <a:solidFill>
                                <a:schemeClr val="accent1"/>
                              </a:solidFill>
                              <a:latin typeface="Cambria Math" panose="02040503050406030204" pitchFamily="18" charset="0"/>
                              <a:ea typeface="Cambria Math" panose="02040503050406030204" pitchFamily="18" charset="0"/>
                            </a:rPr>
                            <m:t>𝑃</m:t>
                          </m:r>
                          <m:r>
                            <a:rPr lang="en-SG" sz="2000" b="0" i="1" smtClean="0">
                              <a:solidFill>
                                <a:schemeClr val="accent1"/>
                              </a:solidFill>
                              <a:latin typeface="Cambria Math" panose="02040503050406030204" pitchFamily="18" charset="0"/>
                              <a:ea typeface="Cambria Math" panose="02040503050406030204" pitchFamily="18" charset="0"/>
                            </a:rPr>
                            <m:t>(</m:t>
                          </m:r>
                          <m:sSub>
                            <m:sSubPr>
                              <m:ctrlPr>
                                <a:rPr lang="en-SG" sz="2000" i="1">
                                  <a:solidFill>
                                    <a:schemeClr val="accent1"/>
                                  </a:solidFill>
                                  <a:latin typeface="Cambria Math" panose="02040503050406030204" pitchFamily="18" charset="0"/>
                                  <a:ea typeface="Cambria Math" panose="02040503050406030204" pitchFamily="18" charset="0"/>
                                </a:rPr>
                              </m:ctrlPr>
                            </m:sSubPr>
                            <m:e>
                              <m:r>
                                <a:rPr lang="en-SG" sz="2000" b="0" i="1" smtClean="0">
                                  <a:solidFill>
                                    <a:schemeClr val="accent1"/>
                                  </a:solidFill>
                                  <a:latin typeface="Cambria Math" panose="02040503050406030204" pitchFamily="18" charset="0"/>
                                  <a:ea typeface="Cambria Math" panose="02040503050406030204" pitchFamily="18" charset="0"/>
                                </a:rPr>
                                <m:t>𝐵</m:t>
                              </m:r>
                            </m:e>
                            <m:sub>
                              <m:r>
                                <a:rPr lang="en-SG" sz="2000" b="0" i="1" smtClean="0">
                                  <a:solidFill>
                                    <a:schemeClr val="accent1"/>
                                  </a:solidFill>
                                  <a:latin typeface="Cambria Math" panose="02040503050406030204" pitchFamily="18" charset="0"/>
                                  <a:ea typeface="Cambria Math" panose="02040503050406030204" pitchFamily="18" charset="0"/>
                                </a:rPr>
                                <m:t>𝑘</m:t>
                              </m:r>
                            </m:sub>
                          </m:sSub>
                          <m:r>
                            <a:rPr lang="en-SG" sz="2000" b="0" i="1" smtClean="0">
                              <a:solidFill>
                                <a:schemeClr val="accent1"/>
                              </a:solidFill>
                              <a:latin typeface="Cambria Math" panose="02040503050406030204" pitchFamily="18" charset="0"/>
                              <a:ea typeface="Cambria Math" panose="02040503050406030204" pitchFamily="18" charset="0"/>
                            </a:rPr>
                            <m:t>)</m:t>
                          </m:r>
                        </m:num>
                        <m:den>
                          <m:r>
                            <a:rPr lang="en-SG" sz="2000" b="0" i="1" smtClean="0">
                              <a:solidFill>
                                <a:schemeClr val="accent1"/>
                              </a:solidFill>
                              <a:latin typeface="Cambria Math" panose="02040503050406030204" pitchFamily="18" charset="0"/>
                            </a:rPr>
                            <m:t>𝑃</m:t>
                          </m:r>
                          <m:d>
                            <m:dPr>
                              <m:ctrlPr>
                                <a:rPr lang="en-SG" sz="2000" i="1">
                                  <a:solidFill>
                                    <a:schemeClr val="accent1"/>
                                  </a:solidFill>
                                  <a:latin typeface="Cambria Math" panose="02040503050406030204" pitchFamily="18" charset="0"/>
                                </a:rPr>
                              </m:ctrlPr>
                            </m:dPr>
                            <m:e>
                              <m:r>
                                <a:rPr lang="en-SG" sz="2000" b="0" i="1" smtClean="0">
                                  <a:solidFill>
                                    <a:schemeClr val="accent1"/>
                                  </a:solidFill>
                                  <a:latin typeface="Cambria Math" panose="02040503050406030204" pitchFamily="18" charset="0"/>
                                </a:rPr>
                                <m:t>𝐴</m:t>
                              </m:r>
                            </m:e>
                            <m:e>
                              <m:sSub>
                                <m:sSubPr>
                                  <m:ctrlPr>
                                    <a:rPr lang="en-SG" sz="2000" i="1">
                                      <a:solidFill>
                                        <a:schemeClr val="accent1"/>
                                      </a:solidFill>
                                      <a:latin typeface="Cambria Math" panose="02040503050406030204" pitchFamily="18" charset="0"/>
                                    </a:rPr>
                                  </m:ctrlPr>
                                </m:sSubPr>
                                <m:e>
                                  <m:r>
                                    <a:rPr lang="en-SG" sz="2000" b="0" i="1" smtClean="0">
                                      <a:solidFill>
                                        <a:schemeClr val="accent1"/>
                                      </a:solidFill>
                                      <a:latin typeface="Cambria Math" panose="02040503050406030204" pitchFamily="18" charset="0"/>
                                    </a:rPr>
                                    <m:t>𝐵</m:t>
                                  </m:r>
                                </m:e>
                                <m:sub>
                                  <m:r>
                                    <a:rPr lang="en-SG" sz="2000" b="0" i="1" smtClean="0">
                                      <a:solidFill>
                                        <a:schemeClr val="accent1"/>
                                      </a:solidFill>
                                      <a:latin typeface="Cambria Math" panose="02040503050406030204" pitchFamily="18" charset="0"/>
                                    </a:rPr>
                                    <m:t>1</m:t>
                                  </m:r>
                                </m:sub>
                              </m:sSub>
                            </m:e>
                          </m:d>
                          <m:r>
                            <a:rPr lang="en-SG" sz="2000" b="0" i="1" smtClean="0">
                              <a:solidFill>
                                <a:schemeClr val="accent1"/>
                              </a:solidFill>
                              <a:latin typeface="Cambria Math" panose="02040503050406030204" pitchFamily="18" charset="0"/>
                              <a:ea typeface="Cambria Math" panose="02040503050406030204" pitchFamily="18" charset="0"/>
                            </a:rPr>
                            <m:t>∙</m:t>
                          </m:r>
                          <m:r>
                            <a:rPr lang="en-SG" sz="2000" b="0" i="1" smtClean="0">
                              <a:solidFill>
                                <a:schemeClr val="accent1"/>
                              </a:solidFill>
                              <a:latin typeface="Cambria Math" panose="02040503050406030204" pitchFamily="18" charset="0"/>
                              <a:ea typeface="Cambria Math" panose="02040503050406030204" pitchFamily="18" charset="0"/>
                            </a:rPr>
                            <m:t>𝑃</m:t>
                          </m:r>
                          <m:d>
                            <m:dPr>
                              <m:ctrlPr>
                                <a:rPr lang="en-SG" sz="2000" i="1">
                                  <a:solidFill>
                                    <a:schemeClr val="accent1"/>
                                  </a:solidFill>
                                  <a:latin typeface="Cambria Math" panose="02040503050406030204" pitchFamily="18" charset="0"/>
                                  <a:ea typeface="Cambria Math" panose="02040503050406030204" pitchFamily="18" charset="0"/>
                                </a:rPr>
                              </m:ctrlPr>
                            </m:dPr>
                            <m:e>
                              <m:sSub>
                                <m:sSubPr>
                                  <m:ctrlPr>
                                    <a:rPr lang="en-SG" sz="2000" i="1">
                                      <a:solidFill>
                                        <a:schemeClr val="accent1"/>
                                      </a:solidFill>
                                      <a:latin typeface="Cambria Math" panose="02040503050406030204" pitchFamily="18" charset="0"/>
                                      <a:ea typeface="Cambria Math" panose="02040503050406030204" pitchFamily="18" charset="0"/>
                                    </a:rPr>
                                  </m:ctrlPr>
                                </m:sSubPr>
                                <m:e>
                                  <m:r>
                                    <a:rPr lang="en-SG" sz="2000" b="0" i="1" smtClean="0">
                                      <a:solidFill>
                                        <a:schemeClr val="accent1"/>
                                      </a:solidFill>
                                      <a:latin typeface="Cambria Math" panose="02040503050406030204" pitchFamily="18" charset="0"/>
                                      <a:ea typeface="Cambria Math" panose="02040503050406030204" pitchFamily="18" charset="0"/>
                                    </a:rPr>
                                    <m:t>𝐵</m:t>
                                  </m:r>
                                </m:e>
                                <m:sub>
                                  <m:r>
                                    <a:rPr lang="en-SG" sz="2000" b="0" i="1" smtClean="0">
                                      <a:solidFill>
                                        <a:schemeClr val="accent1"/>
                                      </a:solidFill>
                                      <a:latin typeface="Cambria Math" panose="02040503050406030204" pitchFamily="18" charset="0"/>
                                      <a:ea typeface="Cambria Math" panose="02040503050406030204" pitchFamily="18" charset="0"/>
                                    </a:rPr>
                                    <m:t>1</m:t>
                                  </m:r>
                                </m:sub>
                              </m:sSub>
                            </m:e>
                          </m:d>
                          <m:r>
                            <a:rPr lang="en-SG" sz="2000" b="0" i="1" smtClean="0">
                              <a:solidFill>
                                <a:schemeClr val="accent1"/>
                              </a:solidFill>
                              <a:latin typeface="Cambria Math" panose="02040503050406030204" pitchFamily="18" charset="0"/>
                              <a:ea typeface="Cambria Math" panose="02040503050406030204" pitchFamily="18" charset="0"/>
                            </a:rPr>
                            <m:t>+</m:t>
                          </m:r>
                          <m:r>
                            <a:rPr lang="en-SG" sz="2000" b="0" i="1" smtClean="0">
                              <a:solidFill>
                                <a:schemeClr val="accent1"/>
                              </a:solidFill>
                              <a:latin typeface="Cambria Math" panose="02040503050406030204" pitchFamily="18" charset="0"/>
                              <a:ea typeface="Cambria Math" panose="02040503050406030204" pitchFamily="18" charset="0"/>
                            </a:rPr>
                            <m:t>𝑃</m:t>
                          </m:r>
                          <m:d>
                            <m:dPr>
                              <m:ctrlPr>
                                <a:rPr lang="en-SG" sz="2000" i="1">
                                  <a:solidFill>
                                    <a:schemeClr val="accent1"/>
                                  </a:solidFill>
                                  <a:latin typeface="Cambria Math" panose="02040503050406030204" pitchFamily="18" charset="0"/>
                                  <a:ea typeface="Cambria Math" panose="02040503050406030204" pitchFamily="18" charset="0"/>
                                </a:rPr>
                              </m:ctrlPr>
                            </m:dPr>
                            <m:e>
                              <m:r>
                                <a:rPr lang="en-SG" sz="2000" b="0" i="1" smtClean="0">
                                  <a:solidFill>
                                    <a:schemeClr val="accent1"/>
                                  </a:solidFill>
                                  <a:latin typeface="Cambria Math" panose="02040503050406030204" pitchFamily="18" charset="0"/>
                                  <a:ea typeface="Cambria Math" panose="02040503050406030204" pitchFamily="18" charset="0"/>
                                </a:rPr>
                                <m:t>𝐴</m:t>
                              </m:r>
                            </m:e>
                            <m:e>
                              <m:sSub>
                                <m:sSubPr>
                                  <m:ctrlPr>
                                    <a:rPr lang="en-SG" sz="2000" i="1">
                                      <a:solidFill>
                                        <a:schemeClr val="accent1"/>
                                      </a:solidFill>
                                      <a:latin typeface="Cambria Math" panose="02040503050406030204" pitchFamily="18" charset="0"/>
                                      <a:ea typeface="Cambria Math" panose="02040503050406030204" pitchFamily="18" charset="0"/>
                                    </a:rPr>
                                  </m:ctrlPr>
                                </m:sSubPr>
                                <m:e>
                                  <m:r>
                                    <a:rPr lang="en-SG" sz="2000" b="0" i="1" smtClean="0">
                                      <a:solidFill>
                                        <a:schemeClr val="accent1"/>
                                      </a:solidFill>
                                      <a:latin typeface="Cambria Math" panose="02040503050406030204" pitchFamily="18" charset="0"/>
                                      <a:ea typeface="Cambria Math" panose="02040503050406030204" pitchFamily="18" charset="0"/>
                                    </a:rPr>
                                    <m:t>𝐵</m:t>
                                  </m:r>
                                </m:e>
                                <m:sub>
                                  <m:r>
                                    <a:rPr lang="en-SG" sz="2000" b="0" i="1" smtClean="0">
                                      <a:solidFill>
                                        <a:schemeClr val="accent1"/>
                                      </a:solidFill>
                                      <a:latin typeface="Cambria Math" panose="02040503050406030204" pitchFamily="18" charset="0"/>
                                      <a:ea typeface="Cambria Math" panose="02040503050406030204" pitchFamily="18" charset="0"/>
                                    </a:rPr>
                                    <m:t>2</m:t>
                                  </m:r>
                                </m:sub>
                              </m:sSub>
                            </m:e>
                          </m:d>
                          <m:r>
                            <a:rPr lang="en-SG" sz="2000" b="0" i="1" smtClean="0">
                              <a:solidFill>
                                <a:schemeClr val="accent1"/>
                              </a:solidFill>
                              <a:latin typeface="Cambria Math" panose="02040503050406030204" pitchFamily="18" charset="0"/>
                              <a:ea typeface="Cambria Math" panose="02040503050406030204" pitchFamily="18" charset="0"/>
                            </a:rPr>
                            <m:t>∙</m:t>
                          </m:r>
                          <m:r>
                            <a:rPr lang="en-SG" sz="2000" b="0" i="1" smtClean="0">
                              <a:solidFill>
                                <a:schemeClr val="accent1"/>
                              </a:solidFill>
                              <a:latin typeface="Cambria Math" panose="02040503050406030204" pitchFamily="18" charset="0"/>
                              <a:ea typeface="Cambria Math" panose="02040503050406030204" pitchFamily="18" charset="0"/>
                            </a:rPr>
                            <m:t>𝑃</m:t>
                          </m:r>
                          <m:d>
                            <m:dPr>
                              <m:ctrlPr>
                                <a:rPr lang="en-SG" sz="2000" i="1">
                                  <a:solidFill>
                                    <a:schemeClr val="accent1"/>
                                  </a:solidFill>
                                  <a:latin typeface="Cambria Math" panose="02040503050406030204" pitchFamily="18" charset="0"/>
                                  <a:ea typeface="Cambria Math" panose="02040503050406030204" pitchFamily="18" charset="0"/>
                                </a:rPr>
                              </m:ctrlPr>
                            </m:dPr>
                            <m:e>
                              <m:sSub>
                                <m:sSubPr>
                                  <m:ctrlPr>
                                    <a:rPr lang="en-SG" sz="2000" i="1">
                                      <a:solidFill>
                                        <a:schemeClr val="accent1"/>
                                      </a:solidFill>
                                      <a:latin typeface="Cambria Math" panose="02040503050406030204" pitchFamily="18" charset="0"/>
                                      <a:ea typeface="Cambria Math" panose="02040503050406030204" pitchFamily="18" charset="0"/>
                                    </a:rPr>
                                  </m:ctrlPr>
                                </m:sSubPr>
                                <m:e>
                                  <m:r>
                                    <a:rPr lang="en-SG" sz="2000" b="0" i="1" smtClean="0">
                                      <a:solidFill>
                                        <a:schemeClr val="accent1"/>
                                      </a:solidFill>
                                      <a:latin typeface="Cambria Math" panose="02040503050406030204" pitchFamily="18" charset="0"/>
                                      <a:ea typeface="Cambria Math" panose="02040503050406030204" pitchFamily="18" charset="0"/>
                                    </a:rPr>
                                    <m:t>𝐵</m:t>
                                  </m:r>
                                </m:e>
                                <m:sub>
                                  <m:r>
                                    <a:rPr lang="en-SG" sz="2000" b="0" i="1" smtClean="0">
                                      <a:solidFill>
                                        <a:schemeClr val="accent1"/>
                                      </a:solidFill>
                                      <a:latin typeface="Cambria Math" panose="02040503050406030204" pitchFamily="18" charset="0"/>
                                      <a:ea typeface="Cambria Math" panose="02040503050406030204" pitchFamily="18" charset="0"/>
                                    </a:rPr>
                                    <m:t>2</m:t>
                                  </m:r>
                                </m:sub>
                              </m:sSub>
                            </m:e>
                          </m:d>
                          <m:r>
                            <a:rPr lang="en-SG" sz="2000" b="0" i="1" smtClean="0">
                              <a:solidFill>
                                <a:schemeClr val="accent1"/>
                              </a:solidFill>
                              <a:latin typeface="Cambria Math" panose="02040503050406030204" pitchFamily="18" charset="0"/>
                              <a:ea typeface="Cambria Math" panose="02040503050406030204" pitchFamily="18" charset="0"/>
                            </a:rPr>
                            <m:t>+⋯+</m:t>
                          </m:r>
                          <m:r>
                            <a:rPr lang="en-SG" sz="2000" b="0" i="1" smtClean="0">
                              <a:solidFill>
                                <a:schemeClr val="accent1"/>
                              </a:solidFill>
                              <a:latin typeface="Cambria Math" panose="02040503050406030204" pitchFamily="18" charset="0"/>
                              <a:ea typeface="Cambria Math" panose="02040503050406030204" pitchFamily="18" charset="0"/>
                            </a:rPr>
                            <m:t>𝑃</m:t>
                          </m:r>
                          <m:r>
                            <a:rPr lang="en-SG" sz="2000" b="0" i="1" smtClean="0">
                              <a:solidFill>
                                <a:schemeClr val="accent1"/>
                              </a:solidFill>
                              <a:latin typeface="Cambria Math" panose="02040503050406030204" pitchFamily="18" charset="0"/>
                              <a:ea typeface="Cambria Math" panose="02040503050406030204" pitchFamily="18" charset="0"/>
                            </a:rPr>
                            <m:t>(</m:t>
                          </m:r>
                          <m:r>
                            <a:rPr lang="en-SG" sz="2000" b="0" i="1" smtClean="0">
                              <a:solidFill>
                                <a:schemeClr val="accent1"/>
                              </a:solidFill>
                              <a:latin typeface="Cambria Math" panose="02040503050406030204" pitchFamily="18" charset="0"/>
                              <a:ea typeface="Cambria Math" panose="02040503050406030204" pitchFamily="18" charset="0"/>
                            </a:rPr>
                            <m:t>𝐴</m:t>
                          </m:r>
                          <m:r>
                            <a:rPr lang="en-SG" sz="2000" b="0" i="1" smtClean="0">
                              <a:solidFill>
                                <a:schemeClr val="accent1"/>
                              </a:solidFill>
                              <a:latin typeface="Cambria Math" panose="02040503050406030204" pitchFamily="18" charset="0"/>
                              <a:ea typeface="Cambria Math" panose="02040503050406030204" pitchFamily="18" charset="0"/>
                            </a:rPr>
                            <m:t>|</m:t>
                          </m:r>
                          <m:sSub>
                            <m:sSubPr>
                              <m:ctrlPr>
                                <a:rPr lang="en-SG" sz="2000" i="1">
                                  <a:solidFill>
                                    <a:schemeClr val="accent1"/>
                                  </a:solidFill>
                                  <a:latin typeface="Cambria Math" panose="02040503050406030204" pitchFamily="18" charset="0"/>
                                  <a:ea typeface="Cambria Math" panose="02040503050406030204" pitchFamily="18" charset="0"/>
                                </a:rPr>
                              </m:ctrlPr>
                            </m:sSubPr>
                            <m:e>
                              <m:r>
                                <a:rPr lang="en-SG" sz="2000" b="0" i="1" smtClean="0">
                                  <a:solidFill>
                                    <a:schemeClr val="accent1"/>
                                  </a:solidFill>
                                  <a:latin typeface="Cambria Math" panose="02040503050406030204" pitchFamily="18" charset="0"/>
                                  <a:ea typeface="Cambria Math" panose="02040503050406030204" pitchFamily="18" charset="0"/>
                                </a:rPr>
                                <m:t>𝐵</m:t>
                              </m:r>
                            </m:e>
                            <m:sub>
                              <m:r>
                                <a:rPr lang="en-SG" sz="2000" b="0" i="1" smtClean="0">
                                  <a:solidFill>
                                    <a:schemeClr val="accent1"/>
                                  </a:solidFill>
                                  <a:latin typeface="Cambria Math" panose="02040503050406030204" pitchFamily="18" charset="0"/>
                                  <a:ea typeface="Cambria Math" panose="02040503050406030204" pitchFamily="18" charset="0"/>
                                </a:rPr>
                                <m:t>𝑛</m:t>
                              </m:r>
                            </m:sub>
                          </m:sSub>
                          <m:r>
                            <a:rPr lang="en-SG" sz="2000" b="0" i="1" smtClean="0">
                              <a:solidFill>
                                <a:schemeClr val="accent1"/>
                              </a:solidFill>
                              <a:latin typeface="Cambria Math" panose="02040503050406030204" pitchFamily="18" charset="0"/>
                              <a:ea typeface="Cambria Math" panose="02040503050406030204" pitchFamily="18" charset="0"/>
                            </a:rPr>
                            <m:t>)∙</m:t>
                          </m:r>
                          <m:r>
                            <a:rPr lang="en-SG" sz="2000" b="0" i="1" smtClean="0">
                              <a:solidFill>
                                <a:schemeClr val="accent1"/>
                              </a:solidFill>
                              <a:latin typeface="Cambria Math" panose="02040503050406030204" pitchFamily="18" charset="0"/>
                              <a:ea typeface="Cambria Math" panose="02040503050406030204" pitchFamily="18" charset="0"/>
                            </a:rPr>
                            <m:t>𝑃</m:t>
                          </m:r>
                          <m:r>
                            <a:rPr lang="en-SG" sz="2000" b="0" i="1" smtClean="0">
                              <a:solidFill>
                                <a:schemeClr val="accent1"/>
                              </a:solidFill>
                              <a:latin typeface="Cambria Math" panose="02040503050406030204" pitchFamily="18" charset="0"/>
                              <a:ea typeface="Cambria Math" panose="02040503050406030204" pitchFamily="18" charset="0"/>
                            </a:rPr>
                            <m:t>(</m:t>
                          </m:r>
                          <m:sSub>
                            <m:sSubPr>
                              <m:ctrlPr>
                                <a:rPr lang="en-SG" sz="2000" i="1">
                                  <a:solidFill>
                                    <a:schemeClr val="accent1"/>
                                  </a:solidFill>
                                  <a:latin typeface="Cambria Math" panose="02040503050406030204" pitchFamily="18" charset="0"/>
                                  <a:ea typeface="Cambria Math" panose="02040503050406030204" pitchFamily="18" charset="0"/>
                                </a:rPr>
                              </m:ctrlPr>
                            </m:sSubPr>
                            <m:e>
                              <m:r>
                                <a:rPr lang="en-SG" sz="2000" b="0" i="1" smtClean="0">
                                  <a:solidFill>
                                    <a:schemeClr val="accent1"/>
                                  </a:solidFill>
                                  <a:latin typeface="Cambria Math" panose="02040503050406030204" pitchFamily="18" charset="0"/>
                                  <a:ea typeface="Cambria Math" panose="02040503050406030204" pitchFamily="18" charset="0"/>
                                </a:rPr>
                                <m:t>𝐵</m:t>
                              </m:r>
                            </m:e>
                            <m:sub>
                              <m:r>
                                <a:rPr lang="en-SG" sz="2000" b="0" i="1" smtClean="0">
                                  <a:solidFill>
                                    <a:schemeClr val="accent1"/>
                                  </a:solidFill>
                                  <a:latin typeface="Cambria Math" panose="02040503050406030204" pitchFamily="18" charset="0"/>
                                  <a:ea typeface="Cambria Math" panose="02040503050406030204" pitchFamily="18" charset="0"/>
                                </a:rPr>
                                <m:t>𝑛</m:t>
                              </m:r>
                            </m:sub>
                          </m:sSub>
                          <m:r>
                            <a:rPr lang="en-SG" sz="2000" b="0" i="1" smtClean="0">
                              <a:solidFill>
                                <a:schemeClr val="accent1"/>
                              </a:solidFill>
                              <a:latin typeface="Cambria Math" panose="02040503050406030204" pitchFamily="18" charset="0"/>
                              <a:ea typeface="Cambria Math" panose="02040503050406030204" pitchFamily="18" charset="0"/>
                            </a:rPr>
                            <m:t>)</m:t>
                          </m:r>
                        </m:den>
                      </m:f>
                    </m:oMath>
                  </m:oMathPara>
                </a14:m>
                <a:endParaRPr lang="en-SG" sz="2000" dirty="0">
                  <a:solidFill>
                    <a:schemeClr val="accent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616527" y="5072692"/>
                <a:ext cx="8136609" cy="733149"/>
              </a:xfrm>
              <a:prstGeom prst="rect">
                <a:avLst/>
              </a:prstGeom>
              <a:blipFill>
                <a:blip r:embed="rId3"/>
                <a:stretch>
                  <a:fillRect/>
                </a:stretch>
              </a:blipFill>
            </p:spPr>
            <p:txBody>
              <a:bodyPr/>
              <a:lstStyle/>
              <a:p>
                <a:r>
                  <a:rPr lang="en-SG">
                    <a:noFill/>
                  </a:rPr>
                  <a:t> </a:t>
                </a:r>
              </a:p>
            </p:txBody>
          </p:sp>
        </mc:Fallback>
      </mc:AlternateContent>
      <p:sp>
        <p:nvSpPr>
          <p:cNvPr id="17" name="TextBox 16">
            <a:extLst>
              <a:ext uri="{FF2B5EF4-FFF2-40B4-BE49-F238E27FC236}">
                <a16:creationId xmlns:a16="http://schemas.microsoft.com/office/drawing/2014/main" id="{B604FB36-2128-458B-ACC0-02AFCFBF7C17}"/>
              </a:ext>
            </a:extLst>
          </p:cNvPr>
          <p:cNvSpPr txBox="1"/>
          <p:nvPr/>
        </p:nvSpPr>
        <p:spPr>
          <a:xfrm>
            <a:off x="807522" y="20903"/>
            <a:ext cx="10546278" cy="697741"/>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4400" dirty="0">
                <a:solidFill>
                  <a:schemeClr val="bg1"/>
                </a:solidFill>
              </a:rPr>
              <a:t>Rationale behind Bayes’ Theorem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F0F400-C411-13F1-8384-46D515ACBA57}"/>
                  </a:ext>
                </a:extLst>
              </p:cNvPr>
              <p:cNvSpPr txBox="1"/>
              <p:nvPr/>
            </p:nvSpPr>
            <p:spPr>
              <a:xfrm>
                <a:off x="1616528" y="1228915"/>
                <a:ext cx="2579915" cy="669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SG" i="1">
                          <a:solidFill>
                            <a:schemeClr val="accent1"/>
                          </a:solidFill>
                          <a:latin typeface="Cambria Math" panose="02040503050406030204" pitchFamily="18" charset="0"/>
                        </a:rPr>
                        <m:t>𝑃</m:t>
                      </m:r>
                      <m:d>
                        <m:dPr>
                          <m:ctrlPr>
                            <a:rPr lang="en-SG" i="1">
                              <a:solidFill>
                                <a:schemeClr val="accent1"/>
                              </a:solidFill>
                              <a:latin typeface="Cambria Math" panose="02040503050406030204" pitchFamily="18" charset="0"/>
                            </a:rPr>
                          </m:ctrlPr>
                        </m:dPr>
                        <m:e>
                          <m:sSub>
                            <m:sSubPr>
                              <m:ctrlPr>
                                <a:rPr lang="en-SG" i="1">
                                  <a:solidFill>
                                    <a:schemeClr val="accent1"/>
                                  </a:solidFill>
                                  <a:latin typeface="Cambria Math" panose="02040503050406030204" pitchFamily="18" charset="0"/>
                                </a:rPr>
                              </m:ctrlPr>
                            </m:sSubPr>
                            <m:e>
                              <m:r>
                                <a:rPr lang="en-SG" i="1">
                                  <a:solidFill>
                                    <a:schemeClr val="accent1"/>
                                  </a:solidFill>
                                  <a:latin typeface="Cambria Math" panose="02040503050406030204" pitchFamily="18" charset="0"/>
                                </a:rPr>
                                <m:t>𝐵</m:t>
                              </m:r>
                            </m:e>
                            <m:sub>
                              <m:r>
                                <a:rPr lang="en-SG" i="1">
                                  <a:solidFill>
                                    <a:schemeClr val="accent1"/>
                                  </a:solidFill>
                                  <a:latin typeface="Cambria Math" panose="02040503050406030204" pitchFamily="18" charset="0"/>
                                </a:rPr>
                                <m:t>𝑘</m:t>
                              </m:r>
                            </m:sub>
                          </m:sSub>
                        </m:e>
                        <m:e>
                          <m:r>
                            <a:rPr lang="en-SG" i="1">
                              <a:solidFill>
                                <a:schemeClr val="accent1"/>
                              </a:solidFill>
                              <a:latin typeface="Cambria Math" panose="02040503050406030204" pitchFamily="18" charset="0"/>
                            </a:rPr>
                            <m:t>𝐴</m:t>
                          </m:r>
                        </m:e>
                      </m:d>
                      <m:r>
                        <a:rPr lang="en-SG" sz="1800" b="0" i="1" smtClean="0">
                          <a:solidFill>
                            <a:schemeClr val="accent1"/>
                          </a:solidFill>
                          <a:latin typeface="Cambria Math" panose="02040503050406030204" pitchFamily="18" charset="0"/>
                          <a:ea typeface="Cambria Math" panose="02040503050406030204" pitchFamily="18" charset="0"/>
                        </a:rPr>
                        <m:t>=</m:t>
                      </m:r>
                      <m:f>
                        <m:fPr>
                          <m:ctrlPr>
                            <a:rPr lang="en-SG" sz="1800" i="1">
                              <a:solidFill>
                                <a:schemeClr val="accent1"/>
                              </a:solidFill>
                              <a:latin typeface="Cambria Math" panose="02040503050406030204" pitchFamily="18" charset="0"/>
                              <a:ea typeface="Cambria Math" panose="02040503050406030204" pitchFamily="18" charset="0"/>
                            </a:rPr>
                          </m:ctrlPr>
                        </m:fPr>
                        <m:num>
                          <m:r>
                            <a:rPr lang="en-SG" sz="1800" b="0" i="1" smtClean="0">
                              <a:solidFill>
                                <a:schemeClr val="accent1"/>
                              </a:solidFill>
                              <a:latin typeface="Cambria Math" panose="02040503050406030204" pitchFamily="18" charset="0"/>
                              <a:ea typeface="Cambria Math" panose="02040503050406030204" pitchFamily="18" charset="0"/>
                            </a:rPr>
                            <m:t>𝑃</m:t>
                          </m:r>
                          <m:r>
                            <a:rPr lang="en-SG" sz="1800" b="0" i="1" smtClean="0">
                              <a:solidFill>
                                <a:schemeClr val="accent1"/>
                              </a:solidFill>
                              <a:latin typeface="Cambria Math" panose="02040503050406030204" pitchFamily="18" charset="0"/>
                              <a:ea typeface="Cambria Math" panose="02040503050406030204" pitchFamily="18" charset="0"/>
                            </a:rPr>
                            <m:t>(</m:t>
                          </m:r>
                          <m:r>
                            <a:rPr lang="en-SG" sz="1800" b="0" i="1" smtClean="0">
                              <a:solidFill>
                                <a:schemeClr val="accent1"/>
                              </a:solidFill>
                              <a:latin typeface="Cambria Math" panose="02040503050406030204" pitchFamily="18" charset="0"/>
                              <a:ea typeface="Cambria Math" panose="02040503050406030204" pitchFamily="18" charset="0"/>
                            </a:rPr>
                            <m:t>𝐴</m:t>
                          </m:r>
                          <m:r>
                            <a:rPr lang="en-SG" sz="1800" b="0" i="1" smtClean="0">
                              <a:solidFill>
                                <a:schemeClr val="accent1"/>
                              </a:solidFill>
                              <a:latin typeface="Cambria Math" panose="02040503050406030204" pitchFamily="18" charset="0"/>
                              <a:ea typeface="Cambria Math" panose="02040503050406030204" pitchFamily="18" charset="0"/>
                            </a:rPr>
                            <m:t>∩</m:t>
                          </m:r>
                          <m:r>
                            <a:rPr lang="en-SG" b="0" i="1" smtClean="0">
                              <a:solidFill>
                                <a:schemeClr val="accent1"/>
                              </a:solidFill>
                              <a:latin typeface="Cambria Math" panose="02040503050406030204" pitchFamily="18" charset="0"/>
                              <a:ea typeface="Cambria Math" panose="02040503050406030204" pitchFamily="18" charset="0"/>
                            </a:rPr>
                            <m:t>𝐵</m:t>
                          </m:r>
                          <m:r>
                            <a:rPr lang="en-SG" b="0" i="1" baseline="-25000" smtClean="0">
                              <a:solidFill>
                                <a:schemeClr val="accent1"/>
                              </a:solidFill>
                              <a:latin typeface="Cambria Math" panose="02040503050406030204" pitchFamily="18" charset="0"/>
                              <a:ea typeface="Cambria Math" panose="02040503050406030204" pitchFamily="18" charset="0"/>
                            </a:rPr>
                            <m:t>𝑘</m:t>
                          </m:r>
                          <m:r>
                            <a:rPr lang="en-SG" sz="1800" b="0" i="1" smtClean="0">
                              <a:solidFill>
                                <a:schemeClr val="accent1"/>
                              </a:solidFill>
                              <a:latin typeface="Cambria Math" panose="02040503050406030204" pitchFamily="18" charset="0"/>
                              <a:ea typeface="Cambria Math" panose="02040503050406030204" pitchFamily="18" charset="0"/>
                            </a:rPr>
                            <m:t>)</m:t>
                          </m:r>
                        </m:num>
                        <m:den>
                          <m:r>
                            <a:rPr lang="en-SG" sz="1800" b="0" i="1" smtClean="0">
                              <a:solidFill>
                                <a:schemeClr val="accent1"/>
                              </a:solidFill>
                              <a:latin typeface="Cambria Math" panose="02040503050406030204" pitchFamily="18" charset="0"/>
                              <a:ea typeface="Cambria Math" panose="02040503050406030204" pitchFamily="18" charset="0"/>
                            </a:rPr>
                            <m:t>𝑃</m:t>
                          </m:r>
                          <m:r>
                            <a:rPr lang="en-SG" sz="1800" b="0" i="1" smtClean="0">
                              <a:solidFill>
                                <a:schemeClr val="accent1"/>
                              </a:solidFill>
                              <a:latin typeface="Cambria Math" panose="02040503050406030204" pitchFamily="18" charset="0"/>
                              <a:ea typeface="Cambria Math" panose="02040503050406030204" pitchFamily="18" charset="0"/>
                            </a:rPr>
                            <m:t>(</m:t>
                          </m:r>
                          <m:r>
                            <a:rPr lang="en-SG" sz="1800" b="0" i="1" smtClean="0">
                              <a:solidFill>
                                <a:schemeClr val="accent1"/>
                              </a:solidFill>
                              <a:latin typeface="Cambria Math" panose="02040503050406030204" pitchFamily="18" charset="0"/>
                              <a:ea typeface="Cambria Math" panose="02040503050406030204" pitchFamily="18" charset="0"/>
                            </a:rPr>
                            <m:t>𝐴</m:t>
                          </m:r>
                          <m:r>
                            <a:rPr lang="en-SG" sz="1800" b="0" i="1" smtClean="0">
                              <a:solidFill>
                                <a:schemeClr val="accent1"/>
                              </a:solidFill>
                              <a:latin typeface="Cambria Math" panose="02040503050406030204" pitchFamily="18" charset="0"/>
                              <a:ea typeface="Cambria Math" panose="02040503050406030204" pitchFamily="18" charset="0"/>
                            </a:rPr>
                            <m:t>)</m:t>
                          </m:r>
                        </m:den>
                      </m:f>
                    </m:oMath>
                  </m:oMathPara>
                </a14:m>
                <a:endParaRPr lang="en-SG" sz="1800" dirty="0">
                  <a:solidFill>
                    <a:schemeClr val="accent1"/>
                  </a:solidFill>
                </a:endParaRPr>
              </a:p>
            </p:txBody>
          </p:sp>
        </mc:Choice>
        <mc:Fallback xmlns="">
          <p:sp>
            <p:nvSpPr>
              <p:cNvPr id="4" name="TextBox 3">
                <a:extLst>
                  <a:ext uri="{FF2B5EF4-FFF2-40B4-BE49-F238E27FC236}">
                    <a16:creationId xmlns:a16="http://schemas.microsoft.com/office/drawing/2014/main" id="{6DF0F400-C411-13F1-8384-46D515ACBA57}"/>
                  </a:ext>
                </a:extLst>
              </p:cNvPr>
              <p:cNvSpPr txBox="1">
                <a:spLocks noRot="1" noChangeAspect="1" noMove="1" noResize="1" noEditPoints="1" noAdjustHandles="1" noChangeArrowheads="1" noChangeShapeType="1" noTextEdit="1"/>
              </p:cNvSpPr>
              <p:nvPr/>
            </p:nvSpPr>
            <p:spPr>
              <a:xfrm>
                <a:off x="1616528" y="1228915"/>
                <a:ext cx="2579915" cy="669094"/>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3AA5750-EB11-6BB8-4854-EEEF95E3FFF7}"/>
                  </a:ext>
                </a:extLst>
              </p:cNvPr>
              <p:cNvSpPr txBox="1"/>
              <p:nvPr/>
            </p:nvSpPr>
            <p:spPr>
              <a:xfrm>
                <a:off x="1790020" y="1984946"/>
                <a:ext cx="5100637" cy="369332"/>
              </a:xfrm>
              <a:prstGeom prst="rect">
                <a:avLst/>
              </a:prstGeom>
              <a:noFill/>
            </p:spPr>
            <p:txBody>
              <a:bodyPr wrap="square">
                <a:spAutoFit/>
              </a:bodyPr>
              <a:lstStyle/>
              <a:p>
                <a:r>
                  <a:rPr lang="en-SG" sz="1800" dirty="0">
                    <a:solidFill>
                      <a:schemeClr val="accent1"/>
                    </a:solidFill>
                    <a:ea typeface="Cambria Math" panose="02040503050406030204" pitchFamily="18" charset="0"/>
                  </a:rPr>
                  <a:t>A</a:t>
                </a:r>
                <a14:m>
                  <m:oMath xmlns:m="http://schemas.openxmlformats.org/officeDocument/2006/math">
                    <m:r>
                      <a:rPr lang="en-SG" sz="1800" b="0" i="0" smtClean="0">
                        <a:solidFill>
                          <a:schemeClr val="accent1"/>
                        </a:solidFill>
                        <a:latin typeface="Cambria Math" panose="02040503050406030204" pitchFamily="18" charset="0"/>
                        <a:ea typeface="Cambria Math" panose="02040503050406030204" pitchFamily="18" charset="0"/>
                      </a:rPr>
                      <m:t> </m:t>
                    </m:r>
                    <m:r>
                      <a:rPr lang="en-SG" sz="1800" b="0" i="1" smtClean="0">
                        <a:solidFill>
                          <a:schemeClr val="accent1"/>
                        </a:solidFill>
                        <a:latin typeface="Cambria Math" panose="02040503050406030204" pitchFamily="18" charset="0"/>
                        <a:ea typeface="Cambria Math" panose="02040503050406030204" pitchFamily="18" charset="0"/>
                      </a:rPr>
                      <m:t>=</m:t>
                    </m:r>
                    <m:d>
                      <m:dPr>
                        <m:ctrlPr>
                          <a:rPr lang="en-SG" i="1">
                            <a:solidFill>
                              <a:schemeClr val="accent1"/>
                            </a:solidFill>
                            <a:latin typeface="Cambria Math" panose="02040503050406030204" pitchFamily="18" charset="0"/>
                            <a:ea typeface="Cambria Math" panose="02040503050406030204" pitchFamily="18" charset="0"/>
                            <a:sym typeface="Symbol" panose="05050102010706020507" pitchFamily="18" charset="2"/>
                          </a:rPr>
                        </m:ctrlPr>
                      </m:dPr>
                      <m:e>
                        <m:r>
                          <a:rPr lang="en-SG" i="1">
                            <a:solidFill>
                              <a:schemeClr val="accent1"/>
                            </a:solidFill>
                            <a:latin typeface="Cambria Math" panose="02040503050406030204" pitchFamily="18" charset="0"/>
                            <a:ea typeface="Cambria Math" panose="02040503050406030204" pitchFamily="18" charset="0"/>
                          </a:rPr>
                          <m:t>𝐴</m:t>
                        </m:r>
                        <m:r>
                          <a:rPr lang="en-SG" i="1">
                            <a:solidFill>
                              <a:schemeClr val="accent1"/>
                            </a:solidFill>
                            <a:latin typeface="Cambria Math" panose="02040503050406030204" pitchFamily="18" charset="0"/>
                            <a:ea typeface="Cambria Math" panose="02040503050406030204" pitchFamily="18" charset="0"/>
                            <a:sym typeface="Symbol" panose="05050102010706020507" pitchFamily="18" charset="2"/>
                          </a:rPr>
                          <m:t></m:t>
                        </m:r>
                        <m:r>
                          <a:rPr lang="en-SG" i="1">
                            <a:solidFill>
                              <a:schemeClr val="accent1"/>
                            </a:solidFill>
                            <a:latin typeface="Cambria Math" panose="02040503050406030204" pitchFamily="18" charset="0"/>
                            <a:ea typeface="Cambria Math" panose="02040503050406030204" pitchFamily="18" charset="0"/>
                          </a:rPr>
                          <m:t> </m:t>
                        </m:r>
                        <m:r>
                          <a:rPr lang="en-SG" i="1">
                            <a:solidFill>
                              <a:schemeClr val="accent1"/>
                            </a:solidFill>
                            <a:latin typeface="Cambria Math" panose="02040503050406030204" pitchFamily="18" charset="0"/>
                            <a:ea typeface="Cambria Math" panose="02040503050406030204" pitchFamily="18" charset="0"/>
                            <a:sym typeface="Symbol" panose="05050102010706020507" pitchFamily="18" charset="2"/>
                          </a:rPr>
                          <m:t>𝐵</m:t>
                        </m:r>
                        <m:r>
                          <a:rPr lang="en-SG" b="0" i="1" baseline="-25000"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1</m:t>
                        </m:r>
                      </m:e>
                    </m:d>
                    <m:r>
                      <a:rPr lang="en-SG" sz="1800" b="0" i="1" smtClean="0">
                        <a:solidFill>
                          <a:schemeClr val="accent1"/>
                        </a:solidFill>
                        <a:latin typeface="Cambria Math" panose="02040503050406030204" pitchFamily="18" charset="0"/>
                        <a:ea typeface="Cambria Math" panose="02040503050406030204" pitchFamily="18" charset="0"/>
                      </a:rPr>
                      <m:t>∪</m:t>
                    </m:r>
                    <m:d>
                      <m:dPr>
                        <m:ctrlPr>
                          <a:rPr lang="en-SG" sz="1800" i="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ctrlPr>
                      </m:dPr>
                      <m:e>
                        <m:r>
                          <a:rPr lang="en-SG" b="0" i="1" smtClean="0">
                            <a:solidFill>
                              <a:schemeClr val="accent1"/>
                            </a:solidFill>
                            <a:latin typeface="Cambria Math" panose="02040503050406030204" pitchFamily="18" charset="0"/>
                            <a:ea typeface="Cambria Math" panose="02040503050406030204" pitchFamily="18" charset="0"/>
                          </a:rPr>
                          <m:t>𝐴</m:t>
                        </m:r>
                        <m:r>
                          <a:rPr lang="en-SG" b="0" i="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m:t>
                        </m:r>
                        <m:r>
                          <a:rPr lang="en-SG" b="0" i="1" smtClean="0">
                            <a:solidFill>
                              <a:schemeClr val="accent1"/>
                            </a:solidFill>
                            <a:latin typeface="Cambria Math" panose="02040503050406030204" pitchFamily="18" charset="0"/>
                            <a:ea typeface="Cambria Math" panose="02040503050406030204" pitchFamily="18" charset="0"/>
                          </a:rPr>
                          <m:t> </m:t>
                        </m:r>
                        <m:r>
                          <a:rPr lang="en-SG" b="0" i="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𝐵</m:t>
                        </m:r>
                        <m:r>
                          <a:rPr lang="en-SG" b="0" i="1" baseline="-25000"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2</m:t>
                        </m:r>
                      </m:e>
                    </m:d>
                  </m:oMath>
                </a14:m>
                <a:r>
                  <a:rPr lang="en-SG" dirty="0">
                    <a:solidFill>
                      <a:schemeClr val="accent1"/>
                    </a:solidFill>
                    <a:ea typeface="Cambria Math" panose="02040503050406030204" pitchFamily="18" charset="0"/>
                  </a:rPr>
                  <a:t> </a:t>
                </a:r>
                <a14:m>
                  <m:oMath xmlns:m="http://schemas.openxmlformats.org/officeDocument/2006/math">
                    <m:r>
                      <a:rPr lang="en-SG" b="0" i="1" smtClean="0">
                        <a:solidFill>
                          <a:schemeClr val="accent1"/>
                        </a:solidFill>
                        <a:latin typeface="Cambria Math" panose="02040503050406030204" pitchFamily="18" charset="0"/>
                        <a:ea typeface="Cambria Math" panose="02040503050406030204" pitchFamily="18" charset="0"/>
                      </a:rPr>
                      <m:t>∪</m:t>
                    </m:r>
                  </m:oMath>
                </a14:m>
                <a:r>
                  <a:rPr lang="en-SG" sz="1800" dirty="0">
                    <a:solidFill>
                      <a:schemeClr val="accent1"/>
                    </a:solidFill>
                  </a:rPr>
                  <a:t>………………..</a:t>
                </a:r>
                <a:r>
                  <a:rPr lang="en-SG" dirty="0">
                    <a:solidFill>
                      <a:schemeClr val="accent1"/>
                    </a:solidFill>
                    <a:ea typeface="Cambria Math" panose="02040503050406030204" pitchFamily="18" charset="0"/>
                  </a:rPr>
                  <a:t> </a:t>
                </a:r>
                <a14:m>
                  <m:oMath xmlns:m="http://schemas.openxmlformats.org/officeDocument/2006/math">
                    <m:r>
                      <a:rPr lang="en-SG" b="0" i="1" smtClean="0">
                        <a:solidFill>
                          <a:schemeClr val="accent1"/>
                        </a:solidFill>
                        <a:latin typeface="Cambria Math" panose="02040503050406030204" pitchFamily="18" charset="0"/>
                        <a:ea typeface="Cambria Math" panose="02040503050406030204" pitchFamily="18" charset="0"/>
                      </a:rPr>
                      <m:t>∪</m:t>
                    </m:r>
                    <m:d>
                      <m:dPr>
                        <m:ctrlPr>
                          <a:rPr lang="en-SG" i="1">
                            <a:solidFill>
                              <a:schemeClr val="accent1"/>
                            </a:solidFill>
                            <a:latin typeface="Cambria Math" panose="02040503050406030204" pitchFamily="18" charset="0"/>
                            <a:ea typeface="Cambria Math" panose="02040503050406030204" pitchFamily="18" charset="0"/>
                            <a:sym typeface="Symbol" panose="05050102010706020507" pitchFamily="18" charset="2"/>
                          </a:rPr>
                        </m:ctrlPr>
                      </m:dPr>
                      <m:e>
                        <m:r>
                          <a:rPr lang="en-SG" b="0" i="1" smtClean="0">
                            <a:solidFill>
                              <a:schemeClr val="accent1"/>
                            </a:solidFill>
                            <a:latin typeface="Cambria Math" panose="02040503050406030204" pitchFamily="18" charset="0"/>
                            <a:ea typeface="Cambria Math" panose="02040503050406030204" pitchFamily="18" charset="0"/>
                          </a:rPr>
                          <m:t>𝐴</m:t>
                        </m:r>
                        <m:r>
                          <a:rPr lang="en-SG" b="0" i="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m:t>
                        </m:r>
                        <m:r>
                          <a:rPr lang="en-SG" b="0" i="1" smtClean="0">
                            <a:solidFill>
                              <a:schemeClr val="accent1"/>
                            </a:solidFill>
                            <a:latin typeface="Cambria Math" panose="02040503050406030204" pitchFamily="18" charset="0"/>
                            <a:ea typeface="Cambria Math" panose="02040503050406030204" pitchFamily="18" charset="0"/>
                          </a:rPr>
                          <m:t> </m:t>
                        </m:r>
                        <m:r>
                          <a:rPr lang="en-SG" b="0" i="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𝐵</m:t>
                        </m:r>
                        <m:r>
                          <a:rPr lang="en-SG" b="0" i="1" baseline="-25000"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𝑛</m:t>
                        </m:r>
                      </m:e>
                    </m:d>
                  </m:oMath>
                </a14:m>
                <a:endParaRPr lang="en-SG" sz="1800" dirty="0">
                  <a:solidFill>
                    <a:schemeClr val="accent1"/>
                  </a:solidFill>
                </a:endParaRPr>
              </a:p>
            </p:txBody>
          </p:sp>
        </mc:Choice>
        <mc:Fallback xmlns="">
          <p:sp>
            <p:nvSpPr>
              <p:cNvPr id="6" name="TextBox 5">
                <a:extLst>
                  <a:ext uri="{FF2B5EF4-FFF2-40B4-BE49-F238E27FC236}">
                    <a16:creationId xmlns:a16="http://schemas.microsoft.com/office/drawing/2014/main" id="{23AA5750-EB11-6BB8-4854-EEEF95E3FFF7}"/>
                  </a:ext>
                </a:extLst>
              </p:cNvPr>
              <p:cNvSpPr txBox="1">
                <a:spLocks noRot="1" noChangeAspect="1" noMove="1" noResize="1" noEditPoints="1" noAdjustHandles="1" noChangeArrowheads="1" noChangeShapeType="1" noTextEdit="1"/>
              </p:cNvSpPr>
              <p:nvPr/>
            </p:nvSpPr>
            <p:spPr>
              <a:xfrm>
                <a:off x="1790020" y="1984946"/>
                <a:ext cx="5100637" cy="369332"/>
              </a:xfrm>
              <a:prstGeom prst="rect">
                <a:avLst/>
              </a:prstGeom>
              <a:blipFill>
                <a:blip r:embed="rId5"/>
                <a:stretch>
                  <a:fillRect l="-1077" t="-10000" b="-26667"/>
                </a:stretch>
              </a:blipFill>
            </p:spPr>
            <p:txBody>
              <a:bodyPr/>
              <a:lstStyle/>
              <a:p>
                <a:r>
                  <a:rPr lang="en-SG">
                    <a:noFill/>
                  </a:rPr>
                  <a:t> </a:t>
                </a:r>
              </a:p>
            </p:txBody>
          </p:sp>
        </mc:Fallback>
      </mc:AlternateContent>
      <p:sp>
        <p:nvSpPr>
          <p:cNvPr id="8" name="Rectangle 3">
            <a:extLst>
              <a:ext uri="{FF2B5EF4-FFF2-40B4-BE49-F238E27FC236}">
                <a16:creationId xmlns:a16="http://schemas.microsoft.com/office/drawing/2014/main" id="{2D055B1D-0FA0-BA38-C5DA-1FE5E7A47148}"/>
              </a:ext>
            </a:extLst>
          </p:cNvPr>
          <p:cNvSpPr txBox="1">
            <a:spLocks noChangeArrowheads="1"/>
          </p:cNvSpPr>
          <p:nvPr/>
        </p:nvSpPr>
        <p:spPr>
          <a:xfrm>
            <a:off x="1699151" y="2397937"/>
            <a:ext cx="8616553" cy="24452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000" dirty="0">
                <a:solidFill>
                  <a:schemeClr val="accent1"/>
                </a:solidFill>
              </a:rPr>
              <a:t>Hence,</a:t>
            </a:r>
          </a:p>
          <a:p>
            <a:pPr marL="0" indent="0">
              <a:lnSpc>
                <a:spcPct val="100000"/>
              </a:lnSpc>
              <a:spcBef>
                <a:spcPts val="0"/>
              </a:spcBef>
              <a:spcAft>
                <a:spcPts val="600"/>
              </a:spcAft>
              <a:buNone/>
            </a:pPr>
            <a:endParaRPr lang="en-US" altLang="en-US" sz="2400" dirty="0">
              <a:solidFill>
                <a:schemeClr val="accent1"/>
              </a:solidFill>
            </a:endParaRPr>
          </a:p>
          <a:p>
            <a:pPr marL="0" indent="0">
              <a:lnSpc>
                <a:spcPct val="100000"/>
              </a:lnSpc>
              <a:spcBef>
                <a:spcPts val="0"/>
              </a:spcBef>
              <a:spcAft>
                <a:spcPts val="600"/>
              </a:spcAft>
              <a:buNone/>
            </a:pPr>
            <a:endParaRPr lang="en-US" altLang="en-US" sz="2400" dirty="0">
              <a:solidFill>
                <a:schemeClr val="accent1"/>
              </a:solidFill>
            </a:endParaRPr>
          </a:p>
          <a:p>
            <a:pPr marL="0" indent="0">
              <a:lnSpc>
                <a:spcPct val="100000"/>
              </a:lnSpc>
              <a:spcBef>
                <a:spcPts val="0"/>
              </a:spcBef>
              <a:spcAft>
                <a:spcPts val="600"/>
              </a:spcAft>
              <a:buNone/>
            </a:pPr>
            <a:endParaRPr lang="en-US" altLang="en-US" sz="2400" dirty="0">
              <a:solidFill>
                <a:schemeClr val="accent1"/>
              </a:solidFill>
            </a:endParaRPr>
          </a:p>
          <a:p>
            <a:pPr marL="0" indent="0">
              <a:lnSpc>
                <a:spcPct val="100000"/>
              </a:lnSpc>
              <a:spcBef>
                <a:spcPts val="0"/>
              </a:spcBef>
              <a:spcAft>
                <a:spcPts val="600"/>
              </a:spcAft>
              <a:buNone/>
            </a:pPr>
            <a:r>
              <a:rPr lang="en-US" altLang="en-US" sz="2400" dirty="0">
                <a:solidFill>
                  <a:schemeClr val="accent1"/>
                </a:solidFill>
              </a:rPr>
              <a:t>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A41B04-CEBD-256B-4AEB-7F322EE2BA40}"/>
                  </a:ext>
                </a:extLst>
              </p:cNvPr>
              <p:cNvSpPr txBox="1"/>
              <p:nvPr/>
            </p:nvSpPr>
            <p:spPr>
              <a:xfrm>
                <a:off x="2586144" y="2425198"/>
                <a:ext cx="6197373" cy="369332"/>
              </a:xfrm>
              <a:prstGeom prst="rect">
                <a:avLst/>
              </a:prstGeom>
              <a:noFill/>
            </p:spPr>
            <p:txBody>
              <a:bodyPr wrap="square">
                <a:spAutoFit/>
              </a:bodyPr>
              <a:lstStyle/>
              <a:p>
                <a:r>
                  <a:rPr lang="en-SG" sz="1800" dirty="0">
                    <a:solidFill>
                      <a:schemeClr val="accent1"/>
                    </a:solidFill>
                    <a:ea typeface="Cambria Math" panose="02040503050406030204" pitchFamily="18" charset="0"/>
                  </a:rPr>
                  <a:t>P(A)</a:t>
                </a:r>
                <a14:m>
                  <m:oMath xmlns:m="http://schemas.openxmlformats.org/officeDocument/2006/math">
                    <m:r>
                      <a:rPr lang="en-SG" sz="1800" b="0" i="0" smtClean="0">
                        <a:solidFill>
                          <a:schemeClr val="accent1"/>
                        </a:solidFill>
                        <a:latin typeface="Cambria Math" panose="02040503050406030204" pitchFamily="18" charset="0"/>
                        <a:ea typeface="Cambria Math" panose="02040503050406030204" pitchFamily="18" charset="0"/>
                      </a:rPr>
                      <m:t> </m:t>
                    </m:r>
                    <m:r>
                      <a:rPr lang="en-SG" sz="1800" b="0" i="1" smtClean="0">
                        <a:solidFill>
                          <a:schemeClr val="accent1"/>
                        </a:solidFill>
                        <a:latin typeface="Cambria Math" panose="02040503050406030204" pitchFamily="18" charset="0"/>
                        <a:ea typeface="Cambria Math" panose="02040503050406030204" pitchFamily="18" charset="0"/>
                      </a:rPr>
                      <m:t>=</m:t>
                    </m:r>
                    <m:r>
                      <a:rPr lang="en-SG" sz="1800" b="0" i="1" smtClean="0">
                        <a:solidFill>
                          <a:schemeClr val="accent1"/>
                        </a:solidFill>
                        <a:latin typeface="Cambria Math" panose="02040503050406030204" pitchFamily="18" charset="0"/>
                        <a:ea typeface="Cambria Math" panose="02040503050406030204" pitchFamily="18" charset="0"/>
                      </a:rPr>
                      <m:t>𝑃</m:t>
                    </m:r>
                    <m:d>
                      <m:dPr>
                        <m:ctrlPr>
                          <a:rPr lang="en-SG" sz="1800" i="1" smtClean="0">
                            <a:solidFill>
                              <a:schemeClr val="accent1"/>
                            </a:solidFill>
                            <a:latin typeface="Cambria Math" panose="02040503050406030204" pitchFamily="18" charset="0"/>
                            <a:ea typeface="Cambria Math" panose="02040503050406030204" pitchFamily="18" charset="0"/>
                          </a:rPr>
                        </m:ctrlPr>
                      </m:dPr>
                      <m:e>
                        <m:r>
                          <a:rPr lang="en-SG" sz="1800" b="0" i="1" smtClean="0">
                            <a:solidFill>
                              <a:schemeClr val="accent1"/>
                            </a:solidFill>
                            <a:latin typeface="Cambria Math" panose="02040503050406030204" pitchFamily="18" charset="0"/>
                            <a:ea typeface="Cambria Math" panose="02040503050406030204" pitchFamily="18" charset="0"/>
                          </a:rPr>
                          <m:t>𝐴</m:t>
                        </m:r>
                        <m:r>
                          <a:rPr lang="en-SG" b="0" i="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m:t>
                        </m:r>
                        <m:r>
                          <a:rPr lang="en-SG" sz="1800" b="0" i="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𝐵</m:t>
                        </m:r>
                        <m:r>
                          <a:rPr lang="en-SG" sz="1800" b="0" i="1" baseline="-25000"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1</m:t>
                        </m:r>
                      </m:e>
                    </m:d>
                    <m:r>
                      <a:rPr lang="en-SG" sz="1800" b="0" i="1" smtClean="0">
                        <a:solidFill>
                          <a:schemeClr val="accent1"/>
                        </a:solidFill>
                        <a:latin typeface="Cambria Math" panose="02040503050406030204" pitchFamily="18" charset="0"/>
                        <a:ea typeface="Cambria Math" panose="02040503050406030204" pitchFamily="18" charset="0"/>
                      </a:rPr>
                      <m:t>+</m:t>
                    </m:r>
                    <m:r>
                      <a:rPr lang="en-SG" sz="1800" b="0" i="1" smtClean="0">
                        <a:solidFill>
                          <a:schemeClr val="accent1"/>
                        </a:solidFill>
                        <a:latin typeface="Cambria Math" panose="02040503050406030204" pitchFamily="18" charset="0"/>
                        <a:ea typeface="Cambria Math" panose="02040503050406030204" pitchFamily="18" charset="0"/>
                      </a:rPr>
                      <m:t>𝑃</m:t>
                    </m:r>
                    <m:d>
                      <m:dPr>
                        <m:ctrlPr>
                          <a:rPr lang="en-SG" sz="1800" i="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ctrlPr>
                      </m:dPr>
                      <m:e>
                        <m:r>
                          <a:rPr lang="en-SG" b="0" i="1" smtClean="0">
                            <a:solidFill>
                              <a:schemeClr val="accent1"/>
                            </a:solidFill>
                            <a:latin typeface="Cambria Math" panose="02040503050406030204" pitchFamily="18" charset="0"/>
                            <a:ea typeface="Cambria Math" panose="02040503050406030204" pitchFamily="18" charset="0"/>
                          </a:rPr>
                          <m:t>𝐴</m:t>
                        </m:r>
                        <m:r>
                          <a:rPr lang="en-SG" b="0" i="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m:t>
                        </m:r>
                        <m:r>
                          <a:rPr lang="en-SG" b="0" i="1" smtClean="0">
                            <a:solidFill>
                              <a:schemeClr val="accent1"/>
                            </a:solidFill>
                            <a:latin typeface="Cambria Math" panose="02040503050406030204" pitchFamily="18" charset="0"/>
                            <a:ea typeface="Cambria Math" panose="02040503050406030204" pitchFamily="18" charset="0"/>
                          </a:rPr>
                          <m:t> </m:t>
                        </m:r>
                        <m:r>
                          <a:rPr lang="en-SG" b="0" i="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𝐵</m:t>
                        </m:r>
                        <m:r>
                          <a:rPr lang="en-SG" b="0" i="1" baseline="-25000"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2</m:t>
                        </m:r>
                      </m:e>
                    </m:d>
                    <m:r>
                      <a:rPr lang="en-SG" b="0" i="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m:t>
                    </m:r>
                  </m:oMath>
                </a14:m>
                <a:r>
                  <a:rPr lang="en-SG" sz="1800" dirty="0">
                    <a:solidFill>
                      <a:schemeClr val="accent1"/>
                    </a:solidFill>
                  </a:rPr>
                  <a:t>………………..</a:t>
                </a:r>
                <a14:m>
                  <m:oMath xmlns:m="http://schemas.openxmlformats.org/officeDocument/2006/math">
                    <m:r>
                      <a:rPr lang="en-SG" b="0" i="1" smtClean="0">
                        <a:solidFill>
                          <a:schemeClr val="accent1"/>
                        </a:solidFill>
                        <a:latin typeface="Cambria Math" panose="02040503050406030204" pitchFamily="18" charset="0"/>
                        <a:ea typeface="Cambria Math" panose="02040503050406030204" pitchFamily="18" charset="0"/>
                      </a:rPr>
                      <m:t>+ </m:t>
                    </m:r>
                    <m:r>
                      <a:rPr lang="en-SG" b="0" i="1" smtClean="0">
                        <a:solidFill>
                          <a:schemeClr val="accent1"/>
                        </a:solidFill>
                        <a:latin typeface="Cambria Math" panose="02040503050406030204" pitchFamily="18" charset="0"/>
                        <a:ea typeface="Cambria Math" panose="02040503050406030204" pitchFamily="18" charset="0"/>
                      </a:rPr>
                      <m:t>𝑃</m:t>
                    </m:r>
                    <m:d>
                      <m:dPr>
                        <m:ctrlPr>
                          <a:rPr lang="en-SG" i="1">
                            <a:solidFill>
                              <a:schemeClr val="accent1"/>
                            </a:solidFill>
                            <a:latin typeface="Cambria Math" panose="02040503050406030204" pitchFamily="18" charset="0"/>
                            <a:ea typeface="Cambria Math" panose="02040503050406030204" pitchFamily="18" charset="0"/>
                            <a:sym typeface="Symbol" panose="05050102010706020507" pitchFamily="18" charset="2"/>
                          </a:rPr>
                        </m:ctrlPr>
                      </m:dPr>
                      <m:e>
                        <m:r>
                          <a:rPr lang="en-SG" b="0" i="1" smtClean="0">
                            <a:solidFill>
                              <a:schemeClr val="accent1"/>
                            </a:solidFill>
                            <a:latin typeface="Cambria Math" panose="02040503050406030204" pitchFamily="18" charset="0"/>
                            <a:ea typeface="Cambria Math" panose="02040503050406030204" pitchFamily="18" charset="0"/>
                          </a:rPr>
                          <m:t>𝐴</m:t>
                        </m:r>
                        <m:r>
                          <a:rPr lang="en-SG" b="0" i="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m:t>
                        </m:r>
                        <m:r>
                          <a:rPr lang="en-SG" b="0" i="1" smtClean="0">
                            <a:solidFill>
                              <a:schemeClr val="accent1"/>
                            </a:solidFill>
                            <a:latin typeface="Cambria Math" panose="02040503050406030204" pitchFamily="18" charset="0"/>
                            <a:ea typeface="Cambria Math" panose="02040503050406030204" pitchFamily="18" charset="0"/>
                          </a:rPr>
                          <m:t> </m:t>
                        </m:r>
                        <m:r>
                          <a:rPr lang="en-SG" b="0" i="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𝐵</m:t>
                        </m:r>
                        <m:r>
                          <a:rPr lang="en-SG" b="0" i="1" baseline="-25000"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m:t>𝑛</m:t>
                        </m:r>
                      </m:e>
                    </m:d>
                  </m:oMath>
                </a14:m>
                <a:endParaRPr lang="en-SG" sz="1800" dirty="0">
                  <a:solidFill>
                    <a:schemeClr val="accent1"/>
                  </a:solidFill>
                </a:endParaRPr>
              </a:p>
            </p:txBody>
          </p:sp>
        </mc:Choice>
        <mc:Fallback xmlns="">
          <p:sp>
            <p:nvSpPr>
              <p:cNvPr id="9" name="TextBox 8">
                <a:extLst>
                  <a:ext uri="{FF2B5EF4-FFF2-40B4-BE49-F238E27FC236}">
                    <a16:creationId xmlns:a16="http://schemas.microsoft.com/office/drawing/2014/main" id="{DDA41B04-CEBD-256B-4AEB-7F322EE2BA40}"/>
                  </a:ext>
                </a:extLst>
              </p:cNvPr>
              <p:cNvSpPr txBox="1">
                <a:spLocks noRot="1" noChangeAspect="1" noMove="1" noResize="1" noEditPoints="1" noAdjustHandles="1" noChangeArrowheads="1" noChangeShapeType="1" noTextEdit="1"/>
              </p:cNvSpPr>
              <p:nvPr/>
            </p:nvSpPr>
            <p:spPr>
              <a:xfrm>
                <a:off x="2586144" y="2425198"/>
                <a:ext cx="6197373" cy="369332"/>
              </a:xfrm>
              <a:prstGeom prst="rect">
                <a:avLst/>
              </a:prstGeom>
              <a:blipFill>
                <a:blip r:embed="rId6"/>
                <a:stretch>
                  <a:fillRect l="-787" t="-10000" b="-2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4B18D03-045B-BC83-3253-69A4B7DE058B}"/>
                  </a:ext>
                </a:extLst>
              </p:cNvPr>
              <p:cNvSpPr txBox="1"/>
              <p:nvPr/>
            </p:nvSpPr>
            <p:spPr>
              <a:xfrm>
                <a:off x="1616527" y="2920328"/>
                <a:ext cx="2579915" cy="669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SG" i="1" smtClean="0">
                          <a:solidFill>
                            <a:schemeClr val="accent1"/>
                          </a:solidFill>
                          <a:latin typeface="Cambria Math" panose="02040503050406030204" pitchFamily="18" charset="0"/>
                        </a:rPr>
                        <m:t>𝑃</m:t>
                      </m:r>
                      <m:d>
                        <m:dPr>
                          <m:ctrlPr>
                            <a:rPr lang="en-SG" i="1">
                              <a:solidFill>
                                <a:schemeClr val="accent1"/>
                              </a:solidFill>
                              <a:latin typeface="Cambria Math" panose="02040503050406030204" pitchFamily="18" charset="0"/>
                            </a:rPr>
                          </m:ctrlPr>
                        </m:dPr>
                        <m:e>
                          <m:sSub>
                            <m:sSubPr>
                              <m:ctrlPr>
                                <a:rPr lang="en-SG" i="1">
                                  <a:solidFill>
                                    <a:schemeClr val="accent1"/>
                                  </a:solidFill>
                                  <a:latin typeface="Cambria Math" panose="02040503050406030204" pitchFamily="18" charset="0"/>
                                </a:rPr>
                              </m:ctrlPr>
                            </m:sSubPr>
                            <m:e>
                              <m:r>
                                <a:rPr lang="en-SG" i="1">
                                  <a:solidFill>
                                    <a:schemeClr val="accent1"/>
                                  </a:solidFill>
                                  <a:latin typeface="Cambria Math" panose="02040503050406030204" pitchFamily="18" charset="0"/>
                                </a:rPr>
                                <m:t>𝐵</m:t>
                              </m:r>
                            </m:e>
                            <m:sub>
                              <m:r>
                                <a:rPr lang="en-SG" b="0" i="1" smtClean="0">
                                  <a:solidFill>
                                    <a:schemeClr val="accent1"/>
                                  </a:solidFill>
                                  <a:latin typeface="Cambria Math" panose="02040503050406030204" pitchFamily="18" charset="0"/>
                                </a:rPr>
                                <m:t>𝑗</m:t>
                              </m:r>
                            </m:sub>
                          </m:sSub>
                        </m:e>
                        <m:e>
                          <m:r>
                            <a:rPr lang="en-SG" i="1">
                              <a:solidFill>
                                <a:schemeClr val="accent1"/>
                              </a:solidFill>
                              <a:latin typeface="Cambria Math" panose="02040503050406030204" pitchFamily="18" charset="0"/>
                            </a:rPr>
                            <m:t>𝐴</m:t>
                          </m:r>
                        </m:e>
                      </m:d>
                      <m:r>
                        <a:rPr lang="en-SG" sz="1800" b="0" i="1" smtClean="0">
                          <a:solidFill>
                            <a:schemeClr val="accent1"/>
                          </a:solidFill>
                          <a:latin typeface="Cambria Math" panose="02040503050406030204" pitchFamily="18" charset="0"/>
                          <a:ea typeface="Cambria Math" panose="02040503050406030204" pitchFamily="18" charset="0"/>
                        </a:rPr>
                        <m:t>=</m:t>
                      </m:r>
                      <m:f>
                        <m:fPr>
                          <m:ctrlPr>
                            <a:rPr lang="en-SG" sz="1800" i="1">
                              <a:solidFill>
                                <a:schemeClr val="accent1"/>
                              </a:solidFill>
                              <a:latin typeface="Cambria Math" panose="02040503050406030204" pitchFamily="18" charset="0"/>
                              <a:ea typeface="Cambria Math" panose="02040503050406030204" pitchFamily="18" charset="0"/>
                            </a:rPr>
                          </m:ctrlPr>
                        </m:fPr>
                        <m:num>
                          <m:r>
                            <a:rPr lang="en-SG" sz="1800" b="0" i="1" smtClean="0">
                              <a:solidFill>
                                <a:schemeClr val="accent1"/>
                              </a:solidFill>
                              <a:latin typeface="Cambria Math" panose="02040503050406030204" pitchFamily="18" charset="0"/>
                              <a:ea typeface="Cambria Math" panose="02040503050406030204" pitchFamily="18" charset="0"/>
                            </a:rPr>
                            <m:t>𝑃</m:t>
                          </m:r>
                          <m:r>
                            <a:rPr lang="en-SG" sz="1800" b="0" i="1" smtClean="0">
                              <a:solidFill>
                                <a:schemeClr val="accent1"/>
                              </a:solidFill>
                              <a:latin typeface="Cambria Math" panose="02040503050406030204" pitchFamily="18" charset="0"/>
                              <a:ea typeface="Cambria Math" panose="02040503050406030204" pitchFamily="18" charset="0"/>
                            </a:rPr>
                            <m:t>(</m:t>
                          </m:r>
                          <m:r>
                            <a:rPr lang="en-SG" sz="1800" b="0" i="1" smtClean="0">
                              <a:solidFill>
                                <a:schemeClr val="accent1"/>
                              </a:solidFill>
                              <a:latin typeface="Cambria Math" panose="02040503050406030204" pitchFamily="18" charset="0"/>
                              <a:ea typeface="Cambria Math" panose="02040503050406030204" pitchFamily="18" charset="0"/>
                            </a:rPr>
                            <m:t>𝐴</m:t>
                          </m:r>
                          <m:r>
                            <a:rPr lang="en-SG" sz="1800" b="0" i="1" smtClean="0">
                              <a:solidFill>
                                <a:schemeClr val="accent1"/>
                              </a:solidFill>
                              <a:latin typeface="Cambria Math" panose="02040503050406030204" pitchFamily="18" charset="0"/>
                              <a:ea typeface="Cambria Math" panose="02040503050406030204" pitchFamily="18" charset="0"/>
                            </a:rPr>
                            <m:t>∩</m:t>
                          </m:r>
                          <m:r>
                            <a:rPr lang="en-SG" b="0" i="1" smtClean="0">
                              <a:solidFill>
                                <a:schemeClr val="accent1"/>
                              </a:solidFill>
                              <a:latin typeface="Cambria Math" panose="02040503050406030204" pitchFamily="18" charset="0"/>
                              <a:ea typeface="Cambria Math" panose="02040503050406030204" pitchFamily="18" charset="0"/>
                            </a:rPr>
                            <m:t>𝐵</m:t>
                          </m:r>
                          <m:r>
                            <a:rPr lang="en-SG" b="0" i="1" baseline="-25000" smtClean="0">
                              <a:solidFill>
                                <a:schemeClr val="accent1"/>
                              </a:solidFill>
                              <a:latin typeface="Cambria Math" panose="02040503050406030204" pitchFamily="18" charset="0"/>
                              <a:ea typeface="Cambria Math" panose="02040503050406030204" pitchFamily="18" charset="0"/>
                            </a:rPr>
                            <m:t>𝑗</m:t>
                          </m:r>
                          <m:r>
                            <a:rPr lang="en-SG" sz="1800" b="0" i="1" smtClean="0">
                              <a:solidFill>
                                <a:schemeClr val="accent1"/>
                              </a:solidFill>
                              <a:latin typeface="Cambria Math" panose="02040503050406030204" pitchFamily="18" charset="0"/>
                              <a:ea typeface="Cambria Math" panose="02040503050406030204" pitchFamily="18" charset="0"/>
                            </a:rPr>
                            <m:t>)</m:t>
                          </m:r>
                        </m:num>
                        <m:den>
                          <m:r>
                            <a:rPr lang="en-SG" sz="1800" b="0" i="1" smtClean="0">
                              <a:solidFill>
                                <a:schemeClr val="accent1"/>
                              </a:solidFill>
                              <a:latin typeface="Cambria Math" panose="02040503050406030204" pitchFamily="18" charset="0"/>
                              <a:ea typeface="Cambria Math" panose="02040503050406030204" pitchFamily="18" charset="0"/>
                            </a:rPr>
                            <m:t>𝑃</m:t>
                          </m:r>
                          <m:r>
                            <a:rPr lang="en-SG" sz="1800" b="0" i="1" smtClean="0">
                              <a:solidFill>
                                <a:schemeClr val="accent1"/>
                              </a:solidFill>
                              <a:latin typeface="Cambria Math" panose="02040503050406030204" pitchFamily="18" charset="0"/>
                              <a:ea typeface="Cambria Math" panose="02040503050406030204" pitchFamily="18" charset="0"/>
                            </a:rPr>
                            <m:t>(</m:t>
                          </m:r>
                          <m:r>
                            <a:rPr lang="en-SG" sz="1800" b="0" i="1" smtClean="0">
                              <a:solidFill>
                                <a:schemeClr val="accent1"/>
                              </a:solidFill>
                              <a:latin typeface="Cambria Math" panose="02040503050406030204" pitchFamily="18" charset="0"/>
                              <a:ea typeface="Cambria Math" panose="02040503050406030204" pitchFamily="18" charset="0"/>
                            </a:rPr>
                            <m:t>𝐴</m:t>
                          </m:r>
                          <m:r>
                            <a:rPr lang="en-SG" sz="1800" b="0" i="1" smtClean="0">
                              <a:solidFill>
                                <a:schemeClr val="accent1"/>
                              </a:solidFill>
                              <a:latin typeface="Cambria Math" panose="02040503050406030204" pitchFamily="18" charset="0"/>
                              <a:ea typeface="Cambria Math" panose="02040503050406030204" pitchFamily="18" charset="0"/>
                            </a:rPr>
                            <m:t>)</m:t>
                          </m:r>
                        </m:den>
                      </m:f>
                    </m:oMath>
                  </m:oMathPara>
                </a14:m>
                <a:endParaRPr lang="en-SG" sz="1800" dirty="0">
                  <a:solidFill>
                    <a:schemeClr val="accent1"/>
                  </a:solidFill>
                </a:endParaRPr>
              </a:p>
            </p:txBody>
          </p:sp>
        </mc:Choice>
        <mc:Fallback xmlns="">
          <p:sp>
            <p:nvSpPr>
              <p:cNvPr id="10" name="TextBox 9">
                <a:extLst>
                  <a:ext uri="{FF2B5EF4-FFF2-40B4-BE49-F238E27FC236}">
                    <a16:creationId xmlns:a16="http://schemas.microsoft.com/office/drawing/2014/main" id="{04B18D03-045B-BC83-3253-69A4B7DE058B}"/>
                  </a:ext>
                </a:extLst>
              </p:cNvPr>
              <p:cNvSpPr txBox="1">
                <a:spLocks noRot="1" noChangeAspect="1" noMove="1" noResize="1" noEditPoints="1" noAdjustHandles="1" noChangeArrowheads="1" noChangeShapeType="1" noTextEdit="1"/>
              </p:cNvSpPr>
              <p:nvPr/>
            </p:nvSpPr>
            <p:spPr>
              <a:xfrm>
                <a:off x="1616527" y="2920328"/>
                <a:ext cx="2579915" cy="669094"/>
              </a:xfrm>
              <a:prstGeom prst="rect">
                <a:avLst/>
              </a:prstGeom>
              <a:blipFill>
                <a:blip r:embed="rId7"/>
                <a:stretch>
                  <a:fillRect/>
                </a:stretch>
              </a:blipFill>
            </p:spPr>
            <p:txBody>
              <a:bodyPr/>
              <a:lstStyle/>
              <a:p>
                <a:r>
                  <a:rPr lang="en-SG">
                    <a:noFill/>
                  </a:rPr>
                  <a:t> </a:t>
                </a:r>
              </a:p>
            </p:txBody>
          </p:sp>
        </mc:Fallback>
      </mc:AlternateContent>
      <p:sp>
        <p:nvSpPr>
          <p:cNvPr id="11" name="TextBox 10">
            <a:extLst>
              <a:ext uri="{FF2B5EF4-FFF2-40B4-BE49-F238E27FC236}">
                <a16:creationId xmlns:a16="http://schemas.microsoft.com/office/drawing/2014/main" id="{3023DBE5-736A-44EA-60BA-EDA6383EAEAB}"/>
              </a:ext>
            </a:extLst>
          </p:cNvPr>
          <p:cNvSpPr txBox="1"/>
          <p:nvPr/>
        </p:nvSpPr>
        <p:spPr>
          <a:xfrm>
            <a:off x="4107229" y="3018083"/>
            <a:ext cx="4495141" cy="400110"/>
          </a:xfrm>
          <a:prstGeom prst="rect">
            <a:avLst/>
          </a:prstGeom>
          <a:noFill/>
        </p:spPr>
        <p:txBody>
          <a:bodyPr wrap="none" rtlCol="0">
            <a:spAutoFit/>
          </a:bodyPr>
          <a:lstStyle/>
          <a:p>
            <a:r>
              <a:rPr lang="en-SG" sz="2000" dirty="0">
                <a:solidFill>
                  <a:schemeClr val="accent1"/>
                </a:solidFill>
              </a:rPr>
              <a:t>implies</a:t>
            </a:r>
            <a:r>
              <a:rPr lang="en-SG" sz="2000" dirty="0">
                <a:solidFill>
                  <a:schemeClr val="accent1"/>
                </a:solidFill>
                <a:sym typeface="Symbol" panose="05050102010706020507" pitchFamily="18" charset="2"/>
              </a:rPr>
              <a:t> P(AB</a:t>
            </a:r>
            <a:r>
              <a:rPr lang="en-SG" sz="2000" baseline="-25000" dirty="0">
                <a:solidFill>
                  <a:schemeClr val="accent1"/>
                </a:solidFill>
                <a:sym typeface="Symbol" panose="05050102010706020507" pitchFamily="18" charset="2"/>
              </a:rPr>
              <a:t>j</a:t>
            </a:r>
            <a:r>
              <a:rPr lang="en-SG" sz="2000" dirty="0">
                <a:solidFill>
                  <a:schemeClr val="accent1"/>
                </a:solidFill>
                <a:sym typeface="Symbol" panose="05050102010706020507" pitchFamily="18" charset="2"/>
              </a:rPr>
              <a:t>) = P(AB</a:t>
            </a:r>
            <a:r>
              <a:rPr lang="en-SG" sz="2000" baseline="-25000" dirty="0">
                <a:solidFill>
                  <a:schemeClr val="accent1"/>
                </a:solidFill>
                <a:sym typeface="Symbol" panose="05050102010706020507" pitchFamily="18" charset="2"/>
              </a:rPr>
              <a:t>j</a:t>
            </a:r>
            <a:r>
              <a:rPr lang="en-SG" sz="2000" dirty="0">
                <a:solidFill>
                  <a:schemeClr val="accent1"/>
                </a:solidFill>
                <a:sym typeface="Symbol" panose="05050102010706020507" pitchFamily="18" charset="2"/>
              </a:rPr>
              <a:t>)  P(B</a:t>
            </a:r>
            <a:r>
              <a:rPr lang="en-SG" sz="2000" baseline="-25000" dirty="0">
                <a:solidFill>
                  <a:schemeClr val="accent1"/>
                </a:solidFill>
                <a:sym typeface="Symbol" panose="05050102010706020507" pitchFamily="18" charset="2"/>
              </a:rPr>
              <a:t>j</a:t>
            </a:r>
            <a:r>
              <a:rPr lang="en-SG" sz="2000" dirty="0">
                <a:solidFill>
                  <a:schemeClr val="accent1"/>
                </a:solidFill>
                <a:sym typeface="Symbol" panose="05050102010706020507" pitchFamily="18" charset="2"/>
              </a:rPr>
              <a:t>),  1  j  n</a:t>
            </a:r>
            <a:r>
              <a:rPr lang="en-SG" sz="2000" dirty="0">
                <a:solidFill>
                  <a:schemeClr val="accent1"/>
                </a:solidFill>
              </a:rPr>
              <a:t>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578D4F5-AC9B-7AE4-6737-5C79E8D56B03}"/>
                  </a:ext>
                </a:extLst>
              </p:cNvPr>
              <p:cNvSpPr txBox="1"/>
              <p:nvPr/>
            </p:nvSpPr>
            <p:spPr>
              <a:xfrm>
                <a:off x="1381806" y="3756816"/>
                <a:ext cx="75846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SG" sz="1800" b="0" i="1" smtClean="0">
                          <a:solidFill>
                            <a:schemeClr val="accent1"/>
                          </a:solidFill>
                          <a:latin typeface="Cambria Math" panose="02040503050406030204" pitchFamily="18" charset="0"/>
                        </a:rPr>
                        <m:t>𝑃</m:t>
                      </m:r>
                      <m:d>
                        <m:dPr>
                          <m:ctrlPr>
                            <a:rPr lang="en-SG" sz="1800" i="1" smtClean="0">
                              <a:solidFill>
                                <a:schemeClr val="accent1"/>
                              </a:solidFill>
                              <a:latin typeface="Cambria Math" panose="02040503050406030204" pitchFamily="18" charset="0"/>
                            </a:rPr>
                          </m:ctrlPr>
                        </m:dPr>
                        <m:e>
                          <m:r>
                            <a:rPr lang="en-SG" sz="1800" b="0" i="1" smtClean="0">
                              <a:solidFill>
                                <a:schemeClr val="accent1"/>
                              </a:solidFill>
                              <a:latin typeface="Cambria Math" panose="02040503050406030204" pitchFamily="18" charset="0"/>
                            </a:rPr>
                            <m:t>𝐴</m:t>
                          </m:r>
                        </m:e>
                      </m:d>
                      <m:r>
                        <a:rPr lang="en-SG" sz="1800" b="0" i="1" smtClean="0">
                          <a:solidFill>
                            <a:schemeClr val="accent1"/>
                          </a:solidFill>
                          <a:latin typeface="Cambria Math" panose="02040503050406030204" pitchFamily="18" charset="0"/>
                        </a:rPr>
                        <m:t>= </m:t>
                      </m:r>
                      <m:r>
                        <a:rPr lang="en-SG" sz="1800" b="0" i="1" smtClean="0">
                          <a:solidFill>
                            <a:schemeClr val="accent1"/>
                          </a:solidFill>
                          <a:latin typeface="Cambria Math" panose="02040503050406030204" pitchFamily="18" charset="0"/>
                        </a:rPr>
                        <m:t>𝑃</m:t>
                      </m:r>
                      <m:d>
                        <m:dPr>
                          <m:ctrlPr>
                            <a:rPr lang="en-SG" sz="1800" i="1">
                              <a:solidFill>
                                <a:schemeClr val="accent1"/>
                              </a:solidFill>
                              <a:latin typeface="Cambria Math" panose="02040503050406030204" pitchFamily="18" charset="0"/>
                            </a:rPr>
                          </m:ctrlPr>
                        </m:dPr>
                        <m:e>
                          <m:r>
                            <a:rPr lang="en-SG" sz="1800" b="0" i="1" smtClean="0">
                              <a:solidFill>
                                <a:schemeClr val="accent1"/>
                              </a:solidFill>
                              <a:latin typeface="Cambria Math" panose="02040503050406030204" pitchFamily="18" charset="0"/>
                            </a:rPr>
                            <m:t>𝐴</m:t>
                          </m:r>
                        </m:e>
                        <m:e>
                          <m:sSub>
                            <m:sSubPr>
                              <m:ctrlPr>
                                <a:rPr lang="en-SG" sz="1800" i="1">
                                  <a:solidFill>
                                    <a:schemeClr val="accent1"/>
                                  </a:solidFill>
                                  <a:latin typeface="Cambria Math" panose="02040503050406030204" pitchFamily="18" charset="0"/>
                                </a:rPr>
                              </m:ctrlPr>
                            </m:sSubPr>
                            <m:e>
                              <m:r>
                                <a:rPr lang="en-SG" sz="1800" b="0" i="1" smtClean="0">
                                  <a:solidFill>
                                    <a:schemeClr val="accent1"/>
                                  </a:solidFill>
                                  <a:latin typeface="Cambria Math" panose="02040503050406030204" pitchFamily="18" charset="0"/>
                                </a:rPr>
                                <m:t>𝐵</m:t>
                              </m:r>
                            </m:e>
                            <m:sub>
                              <m:r>
                                <a:rPr lang="en-SG" sz="1800" b="0" i="1" smtClean="0">
                                  <a:solidFill>
                                    <a:schemeClr val="accent1"/>
                                  </a:solidFill>
                                  <a:latin typeface="Cambria Math" panose="02040503050406030204" pitchFamily="18" charset="0"/>
                                </a:rPr>
                                <m:t>1</m:t>
                              </m:r>
                            </m:sub>
                          </m:sSub>
                        </m:e>
                      </m:d>
                      <m:r>
                        <a:rPr lang="en-SG" sz="1800" b="0" i="1" smtClean="0">
                          <a:solidFill>
                            <a:schemeClr val="accent1"/>
                          </a:solidFill>
                          <a:latin typeface="Cambria Math" panose="02040503050406030204" pitchFamily="18" charset="0"/>
                          <a:ea typeface="Cambria Math" panose="02040503050406030204" pitchFamily="18" charset="0"/>
                        </a:rPr>
                        <m:t>∙</m:t>
                      </m:r>
                      <m:r>
                        <a:rPr lang="en-SG" sz="1800" b="0" i="1" smtClean="0">
                          <a:solidFill>
                            <a:schemeClr val="accent1"/>
                          </a:solidFill>
                          <a:latin typeface="Cambria Math" panose="02040503050406030204" pitchFamily="18" charset="0"/>
                          <a:ea typeface="Cambria Math" panose="02040503050406030204" pitchFamily="18" charset="0"/>
                        </a:rPr>
                        <m:t>𝑃</m:t>
                      </m:r>
                      <m:d>
                        <m:dPr>
                          <m:ctrlPr>
                            <a:rPr lang="en-SG" sz="1800" i="1">
                              <a:solidFill>
                                <a:schemeClr val="accent1"/>
                              </a:solidFill>
                              <a:latin typeface="Cambria Math" panose="02040503050406030204" pitchFamily="18" charset="0"/>
                              <a:ea typeface="Cambria Math" panose="02040503050406030204" pitchFamily="18" charset="0"/>
                            </a:rPr>
                          </m:ctrlPr>
                        </m:dPr>
                        <m:e>
                          <m:sSub>
                            <m:sSubPr>
                              <m:ctrlPr>
                                <a:rPr lang="en-SG" sz="1800" i="1">
                                  <a:solidFill>
                                    <a:schemeClr val="accent1"/>
                                  </a:solidFill>
                                  <a:latin typeface="Cambria Math" panose="02040503050406030204" pitchFamily="18" charset="0"/>
                                  <a:ea typeface="Cambria Math" panose="02040503050406030204" pitchFamily="18" charset="0"/>
                                </a:rPr>
                              </m:ctrlPr>
                            </m:sSubPr>
                            <m:e>
                              <m:r>
                                <a:rPr lang="en-SG" sz="1800" b="0" i="1" smtClean="0">
                                  <a:solidFill>
                                    <a:schemeClr val="accent1"/>
                                  </a:solidFill>
                                  <a:latin typeface="Cambria Math" panose="02040503050406030204" pitchFamily="18" charset="0"/>
                                  <a:ea typeface="Cambria Math" panose="02040503050406030204" pitchFamily="18" charset="0"/>
                                </a:rPr>
                                <m:t>𝐵</m:t>
                              </m:r>
                            </m:e>
                            <m:sub>
                              <m:r>
                                <a:rPr lang="en-SG" sz="1800" b="0" i="1" smtClean="0">
                                  <a:solidFill>
                                    <a:schemeClr val="accent1"/>
                                  </a:solidFill>
                                  <a:latin typeface="Cambria Math" panose="02040503050406030204" pitchFamily="18" charset="0"/>
                                  <a:ea typeface="Cambria Math" panose="02040503050406030204" pitchFamily="18" charset="0"/>
                                </a:rPr>
                                <m:t>1</m:t>
                              </m:r>
                            </m:sub>
                          </m:sSub>
                        </m:e>
                      </m:d>
                      <m:r>
                        <a:rPr lang="en-SG" sz="1800" b="0" i="1" smtClean="0">
                          <a:solidFill>
                            <a:schemeClr val="accent1"/>
                          </a:solidFill>
                          <a:latin typeface="Cambria Math" panose="02040503050406030204" pitchFamily="18" charset="0"/>
                          <a:ea typeface="Cambria Math" panose="02040503050406030204" pitchFamily="18" charset="0"/>
                        </a:rPr>
                        <m:t>+</m:t>
                      </m:r>
                      <m:r>
                        <a:rPr lang="en-SG" sz="1800" b="0" i="1" smtClean="0">
                          <a:solidFill>
                            <a:schemeClr val="accent1"/>
                          </a:solidFill>
                          <a:latin typeface="Cambria Math" panose="02040503050406030204" pitchFamily="18" charset="0"/>
                          <a:ea typeface="Cambria Math" panose="02040503050406030204" pitchFamily="18" charset="0"/>
                        </a:rPr>
                        <m:t>𝑃</m:t>
                      </m:r>
                      <m:d>
                        <m:dPr>
                          <m:ctrlPr>
                            <a:rPr lang="en-SG" sz="1800" i="1">
                              <a:solidFill>
                                <a:schemeClr val="accent1"/>
                              </a:solidFill>
                              <a:latin typeface="Cambria Math" panose="02040503050406030204" pitchFamily="18" charset="0"/>
                              <a:ea typeface="Cambria Math" panose="02040503050406030204" pitchFamily="18" charset="0"/>
                            </a:rPr>
                          </m:ctrlPr>
                        </m:dPr>
                        <m:e>
                          <m:r>
                            <a:rPr lang="en-SG" sz="1800" b="0" i="1" smtClean="0">
                              <a:solidFill>
                                <a:schemeClr val="accent1"/>
                              </a:solidFill>
                              <a:latin typeface="Cambria Math" panose="02040503050406030204" pitchFamily="18" charset="0"/>
                              <a:ea typeface="Cambria Math" panose="02040503050406030204" pitchFamily="18" charset="0"/>
                            </a:rPr>
                            <m:t>𝐴</m:t>
                          </m:r>
                        </m:e>
                        <m:e>
                          <m:sSub>
                            <m:sSubPr>
                              <m:ctrlPr>
                                <a:rPr lang="en-SG" sz="1800" i="1">
                                  <a:solidFill>
                                    <a:schemeClr val="accent1"/>
                                  </a:solidFill>
                                  <a:latin typeface="Cambria Math" panose="02040503050406030204" pitchFamily="18" charset="0"/>
                                  <a:ea typeface="Cambria Math" panose="02040503050406030204" pitchFamily="18" charset="0"/>
                                </a:rPr>
                              </m:ctrlPr>
                            </m:sSubPr>
                            <m:e>
                              <m:r>
                                <a:rPr lang="en-SG" sz="1800" b="0" i="1" smtClean="0">
                                  <a:solidFill>
                                    <a:schemeClr val="accent1"/>
                                  </a:solidFill>
                                  <a:latin typeface="Cambria Math" panose="02040503050406030204" pitchFamily="18" charset="0"/>
                                  <a:ea typeface="Cambria Math" panose="02040503050406030204" pitchFamily="18" charset="0"/>
                                </a:rPr>
                                <m:t>𝐵</m:t>
                              </m:r>
                            </m:e>
                            <m:sub>
                              <m:r>
                                <a:rPr lang="en-SG" sz="1800" b="0" i="1" smtClean="0">
                                  <a:solidFill>
                                    <a:schemeClr val="accent1"/>
                                  </a:solidFill>
                                  <a:latin typeface="Cambria Math" panose="02040503050406030204" pitchFamily="18" charset="0"/>
                                  <a:ea typeface="Cambria Math" panose="02040503050406030204" pitchFamily="18" charset="0"/>
                                </a:rPr>
                                <m:t>2</m:t>
                              </m:r>
                            </m:sub>
                          </m:sSub>
                        </m:e>
                      </m:d>
                      <m:r>
                        <a:rPr lang="en-SG" sz="1800" b="0" i="1" smtClean="0">
                          <a:solidFill>
                            <a:schemeClr val="accent1"/>
                          </a:solidFill>
                          <a:latin typeface="Cambria Math" panose="02040503050406030204" pitchFamily="18" charset="0"/>
                          <a:ea typeface="Cambria Math" panose="02040503050406030204" pitchFamily="18" charset="0"/>
                        </a:rPr>
                        <m:t>∙</m:t>
                      </m:r>
                      <m:r>
                        <a:rPr lang="en-SG" sz="1800" b="0" i="1" smtClean="0">
                          <a:solidFill>
                            <a:schemeClr val="accent1"/>
                          </a:solidFill>
                          <a:latin typeface="Cambria Math" panose="02040503050406030204" pitchFamily="18" charset="0"/>
                          <a:ea typeface="Cambria Math" panose="02040503050406030204" pitchFamily="18" charset="0"/>
                        </a:rPr>
                        <m:t>𝑃</m:t>
                      </m:r>
                      <m:d>
                        <m:dPr>
                          <m:ctrlPr>
                            <a:rPr lang="en-SG" sz="1800" i="1">
                              <a:solidFill>
                                <a:schemeClr val="accent1"/>
                              </a:solidFill>
                              <a:latin typeface="Cambria Math" panose="02040503050406030204" pitchFamily="18" charset="0"/>
                              <a:ea typeface="Cambria Math" panose="02040503050406030204" pitchFamily="18" charset="0"/>
                            </a:rPr>
                          </m:ctrlPr>
                        </m:dPr>
                        <m:e>
                          <m:sSub>
                            <m:sSubPr>
                              <m:ctrlPr>
                                <a:rPr lang="en-SG" sz="1800" i="1">
                                  <a:solidFill>
                                    <a:schemeClr val="accent1"/>
                                  </a:solidFill>
                                  <a:latin typeface="Cambria Math" panose="02040503050406030204" pitchFamily="18" charset="0"/>
                                  <a:ea typeface="Cambria Math" panose="02040503050406030204" pitchFamily="18" charset="0"/>
                                </a:rPr>
                              </m:ctrlPr>
                            </m:sSubPr>
                            <m:e>
                              <m:r>
                                <a:rPr lang="en-SG" sz="1800" b="0" i="1" smtClean="0">
                                  <a:solidFill>
                                    <a:schemeClr val="accent1"/>
                                  </a:solidFill>
                                  <a:latin typeface="Cambria Math" panose="02040503050406030204" pitchFamily="18" charset="0"/>
                                  <a:ea typeface="Cambria Math" panose="02040503050406030204" pitchFamily="18" charset="0"/>
                                </a:rPr>
                                <m:t>𝐵</m:t>
                              </m:r>
                            </m:e>
                            <m:sub>
                              <m:r>
                                <a:rPr lang="en-SG" sz="1800" b="0" i="1" smtClean="0">
                                  <a:solidFill>
                                    <a:schemeClr val="accent1"/>
                                  </a:solidFill>
                                  <a:latin typeface="Cambria Math" panose="02040503050406030204" pitchFamily="18" charset="0"/>
                                  <a:ea typeface="Cambria Math" panose="02040503050406030204" pitchFamily="18" charset="0"/>
                                </a:rPr>
                                <m:t>2</m:t>
                              </m:r>
                            </m:sub>
                          </m:sSub>
                        </m:e>
                      </m:d>
                      <m:r>
                        <a:rPr lang="en-SG" sz="1800" b="0" i="1" smtClean="0">
                          <a:solidFill>
                            <a:schemeClr val="accent1"/>
                          </a:solidFill>
                          <a:latin typeface="Cambria Math" panose="02040503050406030204" pitchFamily="18" charset="0"/>
                          <a:ea typeface="Cambria Math" panose="02040503050406030204" pitchFamily="18" charset="0"/>
                        </a:rPr>
                        <m:t>+⋯+</m:t>
                      </m:r>
                      <m:r>
                        <a:rPr lang="en-SG" sz="1800" b="0" i="1" smtClean="0">
                          <a:solidFill>
                            <a:schemeClr val="accent1"/>
                          </a:solidFill>
                          <a:latin typeface="Cambria Math" panose="02040503050406030204" pitchFamily="18" charset="0"/>
                          <a:ea typeface="Cambria Math" panose="02040503050406030204" pitchFamily="18" charset="0"/>
                        </a:rPr>
                        <m:t>𝑃</m:t>
                      </m:r>
                      <m:r>
                        <a:rPr lang="en-SG" sz="1800" b="0" i="1" smtClean="0">
                          <a:solidFill>
                            <a:schemeClr val="accent1"/>
                          </a:solidFill>
                          <a:latin typeface="Cambria Math" panose="02040503050406030204" pitchFamily="18" charset="0"/>
                          <a:ea typeface="Cambria Math" panose="02040503050406030204" pitchFamily="18" charset="0"/>
                        </a:rPr>
                        <m:t>(</m:t>
                      </m:r>
                      <m:r>
                        <a:rPr lang="en-SG" sz="1800" b="0" i="1" smtClean="0">
                          <a:solidFill>
                            <a:schemeClr val="accent1"/>
                          </a:solidFill>
                          <a:latin typeface="Cambria Math" panose="02040503050406030204" pitchFamily="18" charset="0"/>
                          <a:ea typeface="Cambria Math" panose="02040503050406030204" pitchFamily="18" charset="0"/>
                        </a:rPr>
                        <m:t>𝐴</m:t>
                      </m:r>
                      <m:r>
                        <a:rPr lang="en-SG" sz="1800" b="0" i="1" smtClean="0">
                          <a:solidFill>
                            <a:schemeClr val="accent1"/>
                          </a:solidFill>
                          <a:latin typeface="Cambria Math" panose="02040503050406030204" pitchFamily="18" charset="0"/>
                          <a:ea typeface="Cambria Math" panose="02040503050406030204" pitchFamily="18" charset="0"/>
                        </a:rPr>
                        <m:t>|</m:t>
                      </m:r>
                      <m:sSub>
                        <m:sSubPr>
                          <m:ctrlPr>
                            <a:rPr lang="en-SG" sz="1800" i="1">
                              <a:solidFill>
                                <a:schemeClr val="accent1"/>
                              </a:solidFill>
                              <a:latin typeface="Cambria Math" panose="02040503050406030204" pitchFamily="18" charset="0"/>
                              <a:ea typeface="Cambria Math" panose="02040503050406030204" pitchFamily="18" charset="0"/>
                            </a:rPr>
                          </m:ctrlPr>
                        </m:sSubPr>
                        <m:e>
                          <m:r>
                            <a:rPr lang="en-SG" sz="1800" b="0" i="1" smtClean="0">
                              <a:solidFill>
                                <a:schemeClr val="accent1"/>
                              </a:solidFill>
                              <a:latin typeface="Cambria Math" panose="02040503050406030204" pitchFamily="18" charset="0"/>
                              <a:ea typeface="Cambria Math" panose="02040503050406030204" pitchFamily="18" charset="0"/>
                            </a:rPr>
                            <m:t>𝐵</m:t>
                          </m:r>
                        </m:e>
                        <m:sub>
                          <m:r>
                            <a:rPr lang="en-SG" sz="1800" b="0" i="1" smtClean="0">
                              <a:solidFill>
                                <a:schemeClr val="accent1"/>
                              </a:solidFill>
                              <a:latin typeface="Cambria Math" panose="02040503050406030204" pitchFamily="18" charset="0"/>
                              <a:ea typeface="Cambria Math" panose="02040503050406030204" pitchFamily="18" charset="0"/>
                            </a:rPr>
                            <m:t>𝑛</m:t>
                          </m:r>
                        </m:sub>
                      </m:sSub>
                      <m:r>
                        <a:rPr lang="en-SG" sz="1800" b="0" i="1" smtClean="0">
                          <a:solidFill>
                            <a:schemeClr val="accent1"/>
                          </a:solidFill>
                          <a:latin typeface="Cambria Math" panose="02040503050406030204" pitchFamily="18" charset="0"/>
                          <a:ea typeface="Cambria Math" panose="02040503050406030204" pitchFamily="18" charset="0"/>
                        </a:rPr>
                        <m:t>)∙</m:t>
                      </m:r>
                      <m:r>
                        <a:rPr lang="en-SG" i="1">
                          <a:solidFill>
                            <a:schemeClr val="accent1"/>
                          </a:solidFill>
                          <a:latin typeface="Cambria Math" panose="02040503050406030204" pitchFamily="18" charset="0"/>
                          <a:ea typeface="Cambria Math" panose="02040503050406030204" pitchFamily="18" charset="0"/>
                        </a:rPr>
                        <m:t>𝑃</m:t>
                      </m:r>
                      <m:d>
                        <m:dPr>
                          <m:ctrlPr>
                            <a:rPr lang="en-SG" i="1">
                              <a:solidFill>
                                <a:schemeClr val="accent1"/>
                              </a:solidFill>
                              <a:latin typeface="Cambria Math" panose="02040503050406030204" pitchFamily="18" charset="0"/>
                              <a:ea typeface="Cambria Math" panose="02040503050406030204" pitchFamily="18" charset="0"/>
                            </a:rPr>
                          </m:ctrlPr>
                        </m:dPr>
                        <m:e>
                          <m:sSub>
                            <m:sSubPr>
                              <m:ctrlPr>
                                <a:rPr lang="en-SG" i="1">
                                  <a:solidFill>
                                    <a:schemeClr val="accent1"/>
                                  </a:solidFill>
                                  <a:latin typeface="Cambria Math" panose="02040503050406030204" pitchFamily="18" charset="0"/>
                                  <a:ea typeface="Cambria Math" panose="02040503050406030204" pitchFamily="18" charset="0"/>
                                </a:rPr>
                              </m:ctrlPr>
                            </m:sSubPr>
                            <m:e>
                              <m:r>
                                <a:rPr lang="en-SG" i="1">
                                  <a:solidFill>
                                    <a:schemeClr val="accent1"/>
                                  </a:solidFill>
                                  <a:latin typeface="Cambria Math" panose="02040503050406030204" pitchFamily="18" charset="0"/>
                                  <a:ea typeface="Cambria Math" panose="02040503050406030204" pitchFamily="18" charset="0"/>
                                </a:rPr>
                                <m:t>𝐵</m:t>
                              </m:r>
                            </m:e>
                            <m:sub>
                              <m:r>
                                <a:rPr lang="en-SG" i="1">
                                  <a:solidFill>
                                    <a:schemeClr val="accent1"/>
                                  </a:solidFill>
                                  <a:latin typeface="Cambria Math" panose="02040503050406030204" pitchFamily="18" charset="0"/>
                                  <a:ea typeface="Cambria Math" panose="02040503050406030204" pitchFamily="18" charset="0"/>
                                </a:rPr>
                                <m:t>2</m:t>
                              </m:r>
                            </m:sub>
                          </m:sSub>
                        </m:e>
                      </m:d>
                    </m:oMath>
                  </m:oMathPara>
                </a14:m>
                <a:endParaRPr lang="en-SG" dirty="0">
                  <a:solidFill>
                    <a:schemeClr val="accent1"/>
                  </a:solidFill>
                </a:endParaRPr>
              </a:p>
            </p:txBody>
          </p:sp>
        </mc:Choice>
        <mc:Fallback>
          <p:sp>
            <p:nvSpPr>
              <p:cNvPr id="13" name="TextBox 12">
                <a:extLst>
                  <a:ext uri="{FF2B5EF4-FFF2-40B4-BE49-F238E27FC236}">
                    <a16:creationId xmlns:a16="http://schemas.microsoft.com/office/drawing/2014/main" id="{3578D4F5-AC9B-7AE4-6737-5C79E8D56B03}"/>
                  </a:ext>
                </a:extLst>
              </p:cNvPr>
              <p:cNvSpPr txBox="1">
                <a:spLocks noRot="1" noChangeAspect="1" noMove="1" noResize="1" noEditPoints="1" noAdjustHandles="1" noChangeArrowheads="1" noChangeShapeType="1" noTextEdit="1"/>
              </p:cNvSpPr>
              <p:nvPr/>
            </p:nvSpPr>
            <p:spPr>
              <a:xfrm>
                <a:off x="1381806" y="3756816"/>
                <a:ext cx="7584623" cy="369332"/>
              </a:xfrm>
              <a:prstGeom prst="rect">
                <a:avLst/>
              </a:prstGeom>
              <a:blipFill>
                <a:blip r:embed="rId8"/>
                <a:stretch>
                  <a:fillRect b="-13115"/>
                </a:stretch>
              </a:blipFill>
            </p:spPr>
            <p:txBody>
              <a:bodyPr/>
              <a:lstStyle/>
              <a:p>
                <a:r>
                  <a:rPr lang="en-SG">
                    <a:noFill/>
                  </a:rPr>
                  <a:t> </a:t>
                </a:r>
              </a:p>
            </p:txBody>
          </p:sp>
        </mc:Fallback>
      </mc:AlternateContent>
      <p:sp>
        <p:nvSpPr>
          <p:cNvPr id="14" name="TextBox 13">
            <a:extLst>
              <a:ext uri="{FF2B5EF4-FFF2-40B4-BE49-F238E27FC236}">
                <a16:creationId xmlns:a16="http://schemas.microsoft.com/office/drawing/2014/main" id="{774855E4-088D-C56B-04F8-3FF7660002A3}"/>
              </a:ext>
            </a:extLst>
          </p:cNvPr>
          <p:cNvSpPr txBox="1"/>
          <p:nvPr/>
        </p:nvSpPr>
        <p:spPr>
          <a:xfrm>
            <a:off x="4224676" y="1347559"/>
            <a:ext cx="3716082" cy="461665"/>
          </a:xfrm>
          <a:prstGeom prst="rect">
            <a:avLst/>
          </a:prstGeom>
          <a:noFill/>
        </p:spPr>
        <p:txBody>
          <a:bodyPr wrap="none" rtlCol="0">
            <a:spAutoFit/>
          </a:bodyPr>
          <a:lstStyle/>
          <a:p>
            <a:r>
              <a:rPr lang="en-SG" sz="2400" dirty="0">
                <a:solidFill>
                  <a:schemeClr val="accent1"/>
                </a:solidFill>
              </a:rPr>
              <a:t>---------------------------------(1) </a:t>
            </a:r>
          </a:p>
        </p:txBody>
      </p:sp>
      <p:sp>
        <p:nvSpPr>
          <p:cNvPr id="15" name="TextBox 14">
            <a:extLst>
              <a:ext uri="{FF2B5EF4-FFF2-40B4-BE49-F238E27FC236}">
                <a16:creationId xmlns:a16="http://schemas.microsoft.com/office/drawing/2014/main" id="{2E7B621B-3AAF-7410-AD1A-044FAFEE6F58}"/>
              </a:ext>
            </a:extLst>
          </p:cNvPr>
          <p:cNvSpPr txBox="1"/>
          <p:nvPr/>
        </p:nvSpPr>
        <p:spPr>
          <a:xfrm>
            <a:off x="8887618" y="3677438"/>
            <a:ext cx="3037909" cy="461665"/>
          </a:xfrm>
          <a:prstGeom prst="rect">
            <a:avLst/>
          </a:prstGeom>
          <a:noFill/>
        </p:spPr>
        <p:txBody>
          <a:bodyPr wrap="square" rtlCol="0">
            <a:spAutoFit/>
          </a:bodyPr>
          <a:lstStyle/>
          <a:p>
            <a:r>
              <a:rPr lang="en-SG" sz="2400" dirty="0">
                <a:solidFill>
                  <a:schemeClr val="accent1"/>
                </a:solidFill>
              </a:rPr>
              <a:t>----------------------(2) </a:t>
            </a:r>
          </a:p>
        </p:txBody>
      </p:sp>
      <p:sp>
        <p:nvSpPr>
          <p:cNvPr id="16" name="TextBox 15">
            <a:extLst>
              <a:ext uri="{FF2B5EF4-FFF2-40B4-BE49-F238E27FC236}">
                <a16:creationId xmlns:a16="http://schemas.microsoft.com/office/drawing/2014/main" id="{4F97D97F-7581-70F0-8A90-05CDCD6ED5F5}"/>
              </a:ext>
            </a:extLst>
          </p:cNvPr>
          <p:cNvSpPr txBox="1"/>
          <p:nvPr/>
        </p:nvSpPr>
        <p:spPr>
          <a:xfrm>
            <a:off x="1790020" y="4402713"/>
            <a:ext cx="2402324" cy="461665"/>
          </a:xfrm>
          <a:prstGeom prst="rect">
            <a:avLst/>
          </a:prstGeom>
          <a:noFill/>
        </p:spPr>
        <p:txBody>
          <a:bodyPr wrap="none" rtlCol="0">
            <a:spAutoFit/>
          </a:bodyPr>
          <a:lstStyle/>
          <a:p>
            <a:r>
              <a:rPr lang="en-SG" sz="2000" dirty="0">
                <a:solidFill>
                  <a:schemeClr val="accent1"/>
                </a:solidFill>
              </a:rPr>
              <a:t>Sub (2) in (1) we get,</a:t>
            </a:r>
            <a:r>
              <a:rPr lang="en-SG" sz="2400" dirty="0">
                <a:solidFill>
                  <a:schemeClr val="accent1"/>
                </a:solidFill>
              </a:rPr>
              <a:t> </a:t>
            </a:r>
          </a:p>
        </p:txBody>
      </p:sp>
    </p:spTree>
    <p:extLst>
      <p:ext uri="{BB962C8B-B14F-4D97-AF65-F5344CB8AC3E}">
        <p14:creationId xmlns:p14="http://schemas.microsoft.com/office/powerpoint/2010/main" val="1235830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28" name="TextBox 27"/>
          <p:cNvSpPr txBox="1"/>
          <p:nvPr/>
        </p:nvSpPr>
        <p:spPr>
          <a:xfrm>
            <a:off x="152400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3 – Applying Bayes’ Theorem </a:t>
            </a:r>
            <a:endParaRPr lang="en-SG" sz="2000" dirty="0">
              <a:solidFill>
                <a:schemeClr val="bg1"/>
              </a:solidFill>
            </a:endParaRPr>
          </a:p>
        </p:txBody>
      </p:sp>
      <p:sp>
        <p:nvSpPr>
          <p:cNvPr id="30" name="Rectangle 3"/>
          <p:cNvSpPr txBox="1">
            <a:spLocks noChangeArrowheads="1"/>
          </p:cNvSpPr>
          <p:nvPr/>
        </p:nvSpPr>
        <p:spPr>
          <a:xfrm>
            <a:off x="807523" y="1434109"/>
            <a:ext cx="10260280" cy="7535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Most medical tests occasionally produce incorrect results, called false positives and false negatives.</a:t>
            </a:r>
          </a:p>
          <a:p>
            <a:pPr marL="0" indent="0">
              <a:lnSpc>
                <a:spcPct val="100000"/>
              </a:lnSpc>
              <a:spcBef>
                <a:spcPts val="0"/>
              </a:spcBef>
              <a:buNone/>
            </a:pPr>
            <a:endParaRPr lang="en-US" altLang="en-US" sz="2400" dirty="0"/>
          </a:p>
        </p:txBody>
      </p:sp>
      <p:sp>
        <p:nvSpPr>
          <p:cNvPr id="20" name="Rectangle 3"/>
          <p:cNvSpPr txBox="1">
            <a:spLocks noChangeArrowheads="1"/>
          </p:cNvSpPr>
          <p:nvPr/>
        </p:nvSpPr>
        <p:spPr>
          <a:xfrm>
            <a:off x="1365647" y="3714513"/>
            <a:ext cx="8880292" cy="827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 </a:t>
            </a:r>
            <a:r>
              <a:rPr lang="en-US" altLang="en-US" sz="2400" b="1" dirty="0">
                <a:solidFill>
                  <a:srgbClr val="0000FF"/>
                </a:solidFill>
              </a:rPr>
              <a:t>false positive</a:t>
            </a:r>
            <a:r>
              <a:rPr lang="en-US" altLang="en-US" sz="2400" dirty="0">
                <a:solidFill>
                  <a:srgbClr val="0000FF"/>
                </a:solidFill>
              </a:rPr>
              <a:t> </a:t>
            </a:r>
            <a:r>
              <a:rPr lang="en-US" altLang="en-US" sz="2400" dirty="0"/>
              <a:t>result indicates that a patient has the disease when the patient does not have it.</a:t>
            </a:r>
          </a:p>
        </p:txBody>
      </p:sp>
      <p:sp>
        <p:nvSpPr>
          <p:cNvPr id="17" name="Rectangle 3"/>
          <p:cNvSpPr txBox="1">
            <a:spLocks noChangeArrowheads="1"/>
          </p:cNvSpPr>
          <p:nvPr/>
        </p:nvSpPr>
        <p:spPr>
          <a:xfrm>
            <a:off x="1365645" y="5492008"/>
            <a:ext cx="9108391" cy="8643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 </a:t>
            </a:r>
            <a:r>
              <a:rPr lang="en-US" altLang="en-US" sz="2400" b="1" dirty="0">
                <a:solidFill>
                  <a:srgbClr val="0000FF"/>
                </a:solidFill>
              </a:rPr>
              <a:t>false negative</a:t>
            </a:r>
            <a:r>
              <a:rPr lang="en-US" altLang="en-US" sz="2400" dirty="0">
                <a:solidFill>
                  <a:srgbClr val="0000FF"/>
                </a:solidFill>
              </a:rPr>
              <a:t> </a:t>
            </a:r>
            <a:r>
              <a:rPr lang="en-US" altLang="en-US" sz="2400" dirty="0"/>
              <a:t>result indicates that a patient does not have the disease when the patient does have it.</a:t>
            </a:r>
          </a:p>
        </p:txBody>
      </p:sp>
      <p:sp>
        <p:nvSpPr>
          <p:cNvPr id="15" name="TextBox 14">
            <a:extLst>
              <a:ext uri="{FF2B5EF4-FFF2-40B4-BE49-F238E27FC236}">
                <a16:creationId xmlns:a16="http://schemas.microsoft.com/office/drawing/2014/main" id="{83F367C4-2881-45E9-ADE9-85CD9789AEBC}"/>
              </a:ext>
            </a:extLst>
          </p:cNvPr>
          <p:cNvSpPr txBox="1"/>
          <p:nvPr/>
        </p:nvSpPr>
        <p:spPr>
          <a:xfrm>
            <a:off x="807522" y="20903"/>
            <a:ext cx="10546278" cy="697741"/>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4400" dirty="0">
                <a:solidFill>
                  <a:schemeClr val="bg1"/>
                </a:solidFill>
              </a:rPr>
              <a:t>Bayes’ Theorem</a:t>
            </a:r>
          </a:p>
        </p:txBody>
      </p:sp>
      <p:sp>
        <p:nvSpPr>
          <p:cNvPr id="9" name="Rectangle 3">
            <a:extLst>
              <a:ext uri="{FF2B5EF4-FFF2-40B4-BE49-F238E27FC236}">
                <a16:creationId xmlns:a16="http://schemas.microsoft.com/office/drawing/2014/main" id="{3EBFD89C-5A26-48B8-AD81-41B61F06208C}"/>
              </a:ext>
            </a:extLst>
          </p:cNvPr>
          <p:cNvSpPr txBox="1">
            <a:spLocks noChangeArrowheads="1"/>
          </p:cNvSpPr>
          <p:nvPr/>
        </p:nvSpPr>
        <p:spPr>
          <a:xfrm>
            <a:off x="1365646" y="4574836"/>
            <a:ext cx="8616553" cy="8643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 </a:t>
            </a:r>
            <a:r>
              <a:rPr lang="en-US" altLang="en-US" sz="2400" b="1" dirty="0">
                <a:solidFill>
                  <a:srgbClr val="0000FF"/>
                </a:solidFill>
              </a:rPr>
              <a:t>true negative </a:t>
            </a:r>
            <a:r>
              <a:rPr lang="en-US" altLang="en-US" sz="2400" dirty="0"/>
              <a:t>result indicates that a patient does not have the disease when the patient does not have it.</a:t>
            </a:r>
          </a:p>
        </p:txBody>
      </p:sp>
      <p:sp>
        <p:nvSpPr>
          <p:cNvPr id="10" name="Rectangle 3">
            <a:extLst>
              <a:ext uri="{FF2B5EF4-FFF2-40B4-BE49-F238E27FC236}">
                <a16:creationId xmlns:a16="http://schemas.microsoft.com/office/drawing/2014/main" id="{19E72427-2F55-4CDF-8ADD-1AD04EB049C2}"/>
              </a:ext>
            </a:extLst>
          </p:cNvPr>
          <p:cNvSpPr txBox="1">
            <a:spLocks noChangeArrowheads="1"/>
          </p:cNvSpPr>
          <p:nvPr/>
        </p:nvSpPr>
        <p:spPr>
          <a:xfrm>
            <a:off x="1365647" y="2793323"/>
            <a:ext cx="9559652" cy="8643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 </a:t>
            </a:r>
            <a:r>
              <a:rPr lang="en-US" altLang="en-US" sz="2400" b="1" dirty="0">
                <a:solidFill>
                  <a:srgbClr val="0000FF"/>
                </a:solidFill>
              </a:rPr>
              <a:t>true positive </a:t>
            </a:r>
            <a:r>
              <a:rPr lang="en-US" altLang="en-US" sz="2400" dirty="0"/>
              <a:t>result indicates that a patient has the disease when the patient has it.</a:t>
            </a:r>
          </a:p>
        </p:txBody>
      </p:sp>
      <p:sp>
        <p:nvSpPr>
          <p:cNvPr id="11" name="Rectangle 3">
            <a:extLst>
              <a:ext uri="{FF2B5EF4-FFF2-40B4-BE49-F238E27FC236}">
                <a16:creationId xmlns:a16="http://schemas.microsoft.com/office/drawing/2014/main" id="{ED07E689-208E-4CD8-94D3-43E533DDCF8D}"/>
              </a:ext>
            </a:extLst>
          </p:cNvPr>
          <p:cNvSpPr txBox="1">
            <a:spLocks noChangeArrowheads="1"/>
          </p:cNvSpPr>
          <p:nvPr/>
        </p:nvSpPr>
        <p:spPr>
          <a:xfrm>
            <a:off x="807522" y="2238835"/>
            <a:ext cx="9860478" cy="7535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When a test is designed to determine whether a patient has a certain disease:</a:t>
            </a:r>
          </a:p>
        </p:txBody>
      </p:sp>
    </p:spTree>
    <p:extLst>
      <p:ext uri="{BB962C8B-B14F-4D97-AF65-F5344CB8AC3E}">
        <p14:creationId xmlns:p14="http://schemas.microsoft.com/office/powerpoint/2010/main" val="239743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8" name="TextBox 27"/>
          <p:cNvSpPr txBox="1"/>
          <p:nvPr/>
        </p:nvSpPr>
        <p:spPr>
          <a:xfrm>
            <a:off x="152400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3 – Applying Bayes’ Theorem </a:t>
            </a:r>
            <a:endParaRPr lang="en-SG" sz="2000" dirty="0">
              <a:solidFill>
                <a:schemeClr val="bg1"/>
              </a:solidFill>
            </a:endParaRPr>
          </a:p>
        </p:txBody>
      </p:sp>
      <p:sp>
        <p:nvSpPr>
          <p:cNvPr id="30" name="Rectangle 3"/>
          <p:cNvSpPr txBox="1">
            <a:spLocks noChangeArrowheads="1"/>
          </p:cNvSpPr>
          <p:nvPr/>
        </p:nvSpPr>
        <p:spPr>
          <a:xfrm>
            <a:off x="1856425" y="1568775"/>
            <a:ext cx="8616553" cy="24452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Consider a medical test that screens for a disease found in 5 people in 1,000. Suppose that the false positive rate is 3% and the false negative rate is 1%.</a:t>
            </a:r>
            <a:r>
              <a:rPr lang="en-US" sz="2400" dirty="0"/>
              <a:t> </a:t>
            </a:r>
          </a:p>
          <a:p>
            <a:pPr marL="0" indent="0">
              <a:lnSpc>
                <a:spcPct val="100000"/>
              </a:lnSpc>
              <a:spcBef>
                <a:spcPts val="0"/>
              </a:spcBef>
              <a:spcAft>
                <a:spcPts val="600"/>
              </a:spcAft>
              <a:buNone/>
            </a:pPr>
            <a:r>
              <a:rPr lang="en-US" sz="2400" dirty="0"/>
              <a:t>That is, 3% of the time a person who does not has the condition tests positive for it, and 1% of the time a person who has the condition tests negative for it.</a:t>
            </a:r>
            <a:endParaRPr lang="en-US" altLang="en-US" sz="2400" dirty="0"/>
          </a:p>
        </p:txBody>
      </p:sp>
      <p:sp>
        <p:nvSpPr>
          <p:cNvPr id="20" name="Rectangle 3"/>
          <p:cNvSpPr txBox="1">
            <a:spLocks noChangeArrowheads="1"/>
          </p:cNvSpPr>
          <p:nvPr/>
        </p:nvSpPr>
        <p:spPr>
          <a:xfrm>
            <a:off x="1856425" y="4187738"/>
            <a:ext cx="8616553" cy="869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that a randomly chosen person who tests positive for the disease actually has the disease?</a:t>
            </a:r>
          </a:p>
        </p:txBody>
      </p:sp>
      <p:sp>
        <p:nvSpPr>
          <p:cNvPr id="15" name="Rectangle 3"/>
          <p:cNvSpPr txBox="1">
            <a:spLocks noChangeArrowheads="1"/>
          </p:cNvSpPr>
          <p:nvPr/>
        </p:nvSpPr>
        <p:spPr>
          <a:xfrm>
            <a:off x="1856425" y="5231365"/>
            <a:ext cx="8616553" cy="869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sz="2400" dirty="0"/>
              <a:t>What is the probability that a randomly chosen person who tests negative for the disease does not indeed have the disease</a:t>
            </a:r>
            <a:r>
              <a:rPr lang="en-US" altLang="en-US" sz="2400" dirty="0"/>
              <a:t>?</a:t>
            </a:r>
          </a:p>
        </p:txBody>
      </p:sp>
      <p:sp>
        <p:nvSpPr>
          <p:cNvPr id="16" name="TextBox 15">
            <a:extLst>
              <a:ext uri="{FF2B5EF4-FFF2-40B4-BE49-F238E27FC236}">
                <a16:creationId xmlns:a16="http://schemas.microsoft.com/office/drawing/2014/main" id="{D86E0002-202F-455F-AF32-B52D87D53516}"/>
              </a:ext>
            </a:extLst>
          </p:cNvPr>
          <p:cNvSpPr txBox="1"/>
          <p:nvPr/>
        </p:nvSpPr>
        <p:spPr>
          <a:xfrm>
            <a:off x="822861" y="48760"/>
            <a:ext cx="10546278" cy="697741"/>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4400" dirty="0">
                <a:solidFill>
                  <a:schemeClr val="bg1"/>
                </a:solidFill>
              </a:rPr>
              <a:t>Bayes’ Theorem</a:t>
            </a:r>
          </a:p>
        </p:txBody>
      </p:sp>
    </p:spTree>
    <p:extLst>
      <p:ext uri="{BB962C8B-B14F-4D97-AF65-F5344CB8AC3E}">
        <p14:creationId xmlns:p14="http://schemas.microsoft.com/office/powerpoint/2010/main" val="405223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2</a:t>
            </a:fld>
            <a:endParaRPr lang="en-SG" dirty="0"/>
          </a:p>
        </p:txBody>
      </p:sp>
      <p:sp>
        <p:nvSpPr>
          <p:cNvPr id="6" name="TextBox 5">
            <a:extLst>
              <a:ext uri="{FF2B5EF4-FFF2-40B4-BE49-F238E27FC236}">
                <a16:creationId xmlns:a16="http://schemas.microsoft.com/office/drawing/2014/main" id="{A475D5C1-E8A6-49A4-BAC5-85ABEB9D2837}"/>
              </a:ext>
            </a:extLst>
          </p:cNvPr>
          <p:cNvSpPr txBox="1"/>
          <p:nvPr/>
        </p:nvSpPr>
        <p:spPr>
          <a:xfrm>
            <a:off x="2171365" y="136525"/>
            <a:ext cx="7849269" cy="769441"/>
          </a:xfrm>
          <a:prstGeom prst="rect">
            <a:avLst/>
          </a:prstGeom>
          <a:noFill/>
        </p:spPr>
        <p:txBody>
          <a:bodyPr wrap="square" rtlCol="0">
            <a:spAutoFit/>
          </a:bodyPr>
          <a:lstStyle/>
          <a:p>
            <a:r>
              <a:rPr lang="en-SG" sz="4400" b="1" dirty="0">
                <a:solidFill>
                  <a:srgbClr val="2429E4"/>
                </a:solidFill>
              </a:rPr>
              <a:t>Learning Objectives</a:t>
            </a:r>
            <a:endParaRPr lang="en-SG" sz="4400" b="1" dirty="0"/>
          </a:p>
        </p:txBody>
      </p:sp>
      <p:sp>
        <p:nvSpPr>
          <p:cNvPr id="4" name="TextBox 3">
            <a:extLst>
              <a:ext uri="{FF2B5EF4-FFF2-40B4-BE49-F238E27FC236}">
                <a16:creationId xmlns:a16="http://schemas.microsoft.com/office/drawing/2014/main" id="{3485D5C1-923B-4D7D-B7BE-CFA541D2F741}"/>
              </a:ext>
            </a:extLst>
          </p:cNvPr>
          <p:cNvSpPr txBox="1"/>
          <p:nvPr/>
        </p:nvSpPr>
        <p:spPr>
          <a:xfrm>
            <a:off x="106878" y="1336883"/>
            <a:ext cx="11115304" cy="2292935"/>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altLang="en-US" sz="3200" dirty="0">
                <a:solidFill>
                  <a:srgbClr val="0033CC"/>
                </a:solidFill>
              </a:rPr>
              <a:t>Fundamentals knowledge of probability</a:t>
            </a:r>
          </a:p>
          <a:p>
            <a:pPr marL="457200" indent="-457200">
              <a:spcBef>
                <a:spcPts val="600"/>
              </a:spcBef>
              <a:buFont typeface="Arial" panose="020B0604020202020204" pitchFamily="34" charset="0"/>
              <a:buChar char="•"/>
            </a:pPr>
            <a:r>
              <a:rPr lang="en-SG" sz="3200" dirty="0">
                <a:solidFill>
                  <a:srgbClr val="2429E4"/>
                </a:solidFill>
              </a:rPr>
              <a:t>Conditional Probability</a:t>
            </a:r>
          </a:p>
          <a:p>
            <a:pPr marL="457200" indent="-457200">
              <a:spcBef>
                <a:spcPts val="600"/>
              </a:spcBef>
              <a:buFont typeface="Arial" panose="020B0604020202020204" pitchFamily="34" charset="0"/>
              <a:buChar char="•"/>
            </a:pPr>
            <a:r>
              <a:rPr lang="en-SG" sz="3200" dirty="0">
                <a:solidFill>
                  <a:srgbClr val="2429E4"/>
                </a:solidFill>
              </a:rPr>
              <a:t>Bayes’ Theorem</a:t>
            </a:r>
          </a:p>
          <a:p>
            <a:pPr marL="457200" indent="-457200">
              <a:spcBef>
                <a:spcPts val="600"/>
              </a:spcBef>
              <a:buFont typeface="Arial" panose="020B0604020202020204" pitchFamily="34" charset="0"/>
              <a:buChar char="•"/>
            </a:pPr>
            <a:r>
              <a:rPr lang="en-SG" sz="3200" dirty="0">
                <a:solidFill>
                  <a:srgbClr val="2429E4"/>
                </a:solidFill>
              </a:rPr>
              <a:t>Independent Events</a:t>
            </a:r>
          </a:p>
        </p:txBody>
      </p:sp>
    </p:spTree>
    <p:extLst>
      <p:ext uri="{BB962C8B-B14F-4D97-AF65-F5344CB8AC3E}">
        <p14:creationId xmlns:p14="http://schemas.microsoft.com/office/powerpoint/2010/main" val="47251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28" name="TextBox 27"/>
          <p:cNvSpPr txBox="1"/>
          <p:nvPr/>
        </p:nvSpPr>
        <p:spPr>
          <a:xfrm>
            <a:off x="152400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3 – Applying Bayes’ Theorem </a:t>
            </a:r>
            <a:endParaRPr lang="en-SG" sz="2000" dirty="0">
              <a:solidFill>
                <a:schemeClr val="bg1"/>
              </a:solidFill>
            </a:endParaRPr>
          </a:p>
        </p:txBody>
      </p:sp>
      <p:sp>
        <p:nvSpPr>
          <p:cNvPr id="30" name="Rectangle 3"/>
          <p:cNvSpPr txBox="1">
            <a:spLocks noChangeArrowheads="1"/>
          </p:cNvSpPr>
          <p:nvPr/>
        </p:nvSpPr>
        <p:spPr>
          <a:xfrm>
            <a:off x="1856425" y="1568775"/>
            <a:ext cx="9144000" cy="22283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Consider a person chosen at random from among those screened. Let</a:t>
            </a:r>
          </a:p>
          <a:p>
            <a:pPr marL="357188">
              <a:lnSpc>
                <a:spcPct val="100000"/>
              </a:lnSpc>
              <a:spcBef>
                <a:spcPts val="0"/>
              </a:spcBef>
              <a:spcAft>
                <a:spcPts val="600"/>
              </a:spcAft>
              <a:buFont typeface="Wingdings" panose="05000000000000000000" pitchFamily="2" charset="2"/>
              <a:buChar char="§"/>
            </a:pPr>
            <a:r>
              <a:rPr lang="en-US" altLang="en-US" sz="2400" i="1" dirty="0"/>
              <a:t>A</a:t>
            </a:r>
            <a:r>
              <a:rPr lang="en-US" altLang="en-US" sz="2400" dirty="0"/>
              <a:t> be the event that the person tests positive for the disease,</a:t>
            </a:r>
          </a:p>
          <a:p>
            <a:pPr marL="357188">
              <a:lnSpc>
                <a:spcPct val="100000"/>
              </a:lnSpc>
              <a:spcBef>
                <a:spcPts val="0"/>
              </a:spcBef>
              <a:spcAft>
                <a:spcPts val="600"/>
              </a:spcAft>
              <a:buFont typeface="Wingdings" panose="05000000000000000000" pitchFamily="2" charset="2"/>
              <a:buChar char="§"/>
            </a:pPr>
            <a:r>
              <a:rPr lang="en-US" altLang="en-US" sz="2400" i="1" dirty="0"/>
              <a:t>B</a:t>
            </a:r>
            <a:r>
              <a:rPr lang="en-US" altLang="en-US" sz="2400" baseline="-25000" dirty="0"/>
              <a:t>1</a:t>
            </a:r>
            <a:r>
              <a:rPr lang="en-US" altLang="en-US" sz="2400" dirty="0"/>
              <a:t> the event that the person actually has the disease, and</a:t>
            </a:r>
          </a:p>
          <a:p>
            <a:pPr marL="357188">
              <a:lnSpc>
                <a:spcPct val="100000"/>
              </a:lnSpc>
              <a:spcBef>
                <a:spcPts val="0"/>
              </a:spcBef>
              <a:spcAft>
                <a:spcPts val="600"/>
              </a:spcAft>
              <a:buFont typeface="Wingdings" panose="05000000000000000000" pitchFamily="2" charset="2"/>
              <a:buChar char="§"/>
            </a:pPr>
            <a:r>
              <a:rPr lang="en-US" altLang="en-US" sz="2400" i="1" dirty="0"/>
              <a:t>B</a:t>
            </a:r>
            <a:r>
              <a:rPr lang="en-US" altLang="en-US" sz="2400" baseline="-25000" dirty="0"/>
              <a:t>2</a:t>
            </a:r>
            <a:r>
              <a:rPr lang="en-US" altLang="en-US" sz="2400" dirty="0"/>
              <a:t> the event that the person does not have the disease.</a:t>
            </a:r>
          </a:p>
          <a:p>
            <a:pPr marL="357188">
              <a:lnSpc>
                <a:spcPct val="100000"/>
              </a:lnSpc>
              <a:spcBef>
                <a:spcPts val="0"/>
              </a:spcBef>
              <a:spcAft>
                <a:spcPts val="600"/>
              </a:spcAft>
              <a:buFont typeface="Wingdings" panose="05000000000000000000" pitchFamily="2" charset="2"/>
              <a:buChar char="§"/>
            </a:pPr>
            <a:endParaRPr lang="en-US" altLang="en-US" sz="2400" dirty="0"/>
          </a:p>
          <a:p>
            <a:pPr marL="128588" indent="0">
              <a:lnSpc>
                <a:spcPct val="100000"/>
              </a:lnSpc>
              <a:spcBef>
                <a:spcPts val="0"/>
              </a:spcBef>
              <a:spcAft>
                <a:spcPts val="600"/>
              </a:spcAft>
              <a:buNone/>
            </a:pPr>
            <a:r>
              <a:rPr lang="en-US" altLang="en-US" sz="2400" dirty="0"/>
              <a:t>Then, </a:t>
            </a:r>
            <a:r>
              <a:rPr lang="en-US" altLang="en-US" sz="2400" b="1" dirty="0">
                <a:solidFill>
                  <a:srgbClr val="0070C0"/>
                </a:solidFill>
              </a:rPr>
              <a:t>P(A</a:t>
            </a:r>
            <a:r>
              <a:rPr lang="en-US" altLang="en-US" sz="2400" b="1" dirty="0">
                <a:solidFill>
                  <a:srgbClr val="0070C0"/>
                </a:solidFill>
                <a:sym typeface="Symbol" panose="05050102010706020507" pitchFamily="18" charset="2"/>
              </a:rPr>
              <a:t>B</a:t>
            </a:r>
            <a:r>
              <a:rPr lang="en-US" altLang="en-US" sz="2400" b="1" baseline="-25000" dirty="0">
                <a:solidFill>
                  <a:srgbClr val="0070C0"/>
                </a:solidFill>
                <a:sym typeface="Symbol" panose="05050102010706020507" pitchFamily="18" charset="2"/>
              </a:rPr>
              <a:t>1</a:t>
            </a:r>
            <a:r>
              <a:rPr lang="en-US" altLang="en-US" sz="2400" b="1" dirty="0">
                <a:solidFill>
                  <a:srgbClr val="0070C0"/>
                </a:solidFill>
                <a:sym typeface="Symbol" panose="05050102010706020507" pitchFamily="18" charset="2"/>
              </a:rPr>
              <a:t>)</a:t>
            </a:r>
            <a:r>
              <a:rPr lang="en-US" altLang="en-US" sz="2400" b="1" dirty="0">
                <a:solidFill>
                  <a:srgbClr val="0070C0"/>
                </a:solidFill>
                <a:sym typeface="Symbol"/>
              </a:rPr>
              <a:t> = 1 – P(</a:t>
            </a:r>
            <a:r>
              <a:rPr lang="en-US" altLang="en-US" sz="2400" b="1" dirty="0">
                <a:solidFill>
                  <a:srgbClr val="0070C0"/>
                </a:solidFill>
              </a:rPr>
              <a:t>A</a:t>
            </a:r>
            <a:r>
              <a:rPr lang="en-US" altLang="en-US" sz="2400" b="1" baseline="30000" dirty="0">
                <a:solidFill>
                  <a:srgbClr val="0070C0"/>
                </a:solidFill>
              </a:rPr>
              <a:t>C</a:t>
            </a:r>
            <a:r>
              <a:rPr lang="en-US" altLang="en-US" sz="2400" b="1" dirty="0">
                <a:solidFill>
                  <a:srgbClr val="0070C0"/>
                </a:solidFill>
                <a:sym typeface="Symbol" panose="05050102010706020507" pitchFamily="18" charset="2"/>
              </a:rPr>
              <a:t>B</a:t>
            </a:r>
            <a:r>
              <a:rPr lang="en-US" altLang="en-US" sz="2400" b="1" baseline="-25000" dirty="0">
                <a:solidFill>
                  <a:srgbClr val="0070C0"/>
                </a:solidFill>
                <a:sym typeface="Symbol" panose="05050102010706020507" pitchFamily="18" charset="2"/>
              </a:rPr>
              <a:t>1</a:t>
            </a:r>
            <a:r>
              <a:rPr lang="en-US" altLang="en-US" sz="2400" b="1" dirty="0">
                <a:solidFill>
                  <a:srgbClr val="0070C0"/>
                </a:solidFill>
                <a:sym typeface="Symbol"/>
              </a:rPr>
              <a:t>) and </a:t>
            </a:r>
            <a:r>
              <a:rPr lang="en-US" altLang="en-US" sz="2400" b="1" dirty="0">
                <a:solidFill>
                  <a:srgbClr val="0070C0"/>
                </a:solidFill>
              </a:rPr>
              <a:t>P(A</a:t>
            </a:r>
            <a:r>
              <a:rPr lang="en-US" altLang="en-US" sz="2400" b="1" baseline="30000" dirty="0">
                <a:solidFill>
                  <a:srgbClr val="0070C0"/>
                </a:solidFill>
              </a:rPr>
              <a:t>C</a:t>
            </a:r>
            <a:r>
              <a:rPr lang="en-US" altLang="en-US" sz="2400" b="1" dirty="0">
                <a:solidFill>
                  <a:srgbClr val="0070C0"/>
                </a:solidFill>
                <a:sym typeface="Symbol" panose="05050102010706020507" pitchFamily="18" charset="2"/>
              </a:rPr>
              <a:t>B</a:t>
            </a:r>
            <a:r>
              <a:rPr lang="en-US" altLang="en-US" sz="2400" b="1" baseline="-25000" dirty="0">
                <a:solidFill>
                  <a:srgbClr val="0070C0"/>
                </a:solidFill>
                <a:sym typeface="Symbol" panose="05050102010706020507" pitchFamily="18" charset="2"/>
              </a:rPr>
              <a:t>2</a:t>
            </a:r>
            <a:r>
              <a:rPr lang="en-US" altLang="en-US" sz="2400" b="1" dirty="0">
                <a:solidFill>
                  <a:srgbClr val="0070C0"/>
                </a:solidFill>
                <a:sym typeface="Symbol" panose="05050102010706020507" pitchFamily="18" charset="2"/>
              </a:rPr>
              <a:t>)</a:t>
            </a:r>
            <a:r>
              <a:rPr lang="en-US" altLang="en-US" sz="2400" b="1" dirty="0">
                <a:solidFill>
                  <a:srgbClr val="0070C0"/>
                </a:solidFill>
                <a:sym typeface="Symbol"/>
              </a:rPr>
              <a:t> = 1 – P(</a:t>
            </a:r>
            <a:r>
              <a:rPr lang="en-US" altLang="en-US" sz="2400" b="1" dirty="0">
                <a:solidFill>
                  <a:srgbClr val="0070C0"/>
                </a:solidFill>
              </a:rPr>
              <a:t>A</a:t>
            </a:r>
            <a:r>
              <a:rPr lang="en-US" altLang="en-US" sz="2400" b="1" dirty="0">
                <a:solidFill>
                  <a:srgbClr val="0070C0"/>
                </a:solidFill>
                <a:sym typeface="Symbol" panose="05050102010706020507" pitchFamily="18" charset="2"/>
              </a:rPr>
              <a:t>B</a:t>
            </a:r>
            <a:r>
              <a:rPr lang="en-US" altLang="en-US" sz="2400" b="1" baseline="-25000" dirty="0">
                <a:solidFill>
                  <a:srgbClr val="0070C0"/>
                </a:solidFill>
                <a:sym typeface="Symbol" panose="05050102010706020507" pitchFamily="18" charset="2"/>
              </a:rPr>
              <a:t>2</a:t>
            </a:r>
            <a:r>
              <a:rPr lang="en-US" altLang="en-US" sz="2400" b="1" dirty="0">
                <a:solidFill>
                  <a:srgbClr val="0070C0"/>
                </a:solidFill>
                <a:sym typeface="Symbol"/>
              </a:rPr>
              <a:t>)</a:t>
            </a:r>
            <a:endParaRPr lang="en-US" sz="2400" b="1" dirty="0">
              <a:solidFill>
                <a:srgbClr val="0070C0"/>
              </a:solidFill>
            </a:endParaRPr>
          </a:p>
          <a:p>
            <a:pPr marL="357188">
              <a:lnSpc>
                <a:spcPct val="100000"/>
              </a:lnSpc>
              <a:spcBef>
                <a:spcPts val="0"/>
              </a:spcBef>
              <a:spcAft>
                <a:spcPts val="600"/>
              </a:spcAft>
              <a:buFont typeface="Wingdings" panose="05000000000000000000" pitchFamily="2" charset="2"/>
              <a:buChar char="§"/>
            </a:pPr>
            <a:endParaRPr lang="en-US" altLang="en-US" sz="2400" dirty="0"/>
          </a:p>
        </p:txBody>
      </p:sp>
      <p:sp>
        <p:nvSpPr>
          <p:cNvPr id="20" name="Rectangle 3"/>
          <p:cNvSpPr txBox="1">
            <a:spLocks noChangeArrowheads="1"/>
          </p:cNvSpPr>
          <p:nvPr/>
        </p:nvSpPr>
        <p:spPr>
          <a:xfrm>
            <a:off x="1653169" y="4389393"/>
            <a:ext cx="1429200" cy="399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Hence,</a:t>
            </a:r>
          </a:p>
        </p:txBody>
      </p:sp>
      <p:sp>
        <p:nvSpPr>
          <p:cNvPr id="15" name="Rectangle 3"/>
          <p:cNvSpPr txBox="1">
            <a:spLocks noChangeArrowheads="1"/>
          </p:cNvSpPr>
          <p:nvPr/>
        </p:nvSpPr>
        <p:spPr>
          <a:xfrm>
            <a:off x="1856425" y="5543837"/>
            <a:ext cx="8616553" cy="4902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dirty="0"/>
              <a:t>Also, because 5 people in 1000 have the disease,</a:t>
            </a:r>
            <a:endParaRPr lang="en-US" altLang="en-US" sz="2400" dirty="0"/>
          </a:p>
        </p:txBody>
      </p:sp>
      <mc:AlternateContent xmlns:mc="http://schemas.openxmlformats.org/markup-compatibility/2006" xmlns:a14="http://schemas.microsoft.com/office/drawing/2010/main">
        <mc:Choice Requires="a14">
          <p:sp>
            <p:nvSpPr>
              <p:cNvPr id="2" name="TextBox 1"/>
              <p:cNvSpPr txBox="1"/>
              <p:nvPr/>
            </p:nvSpPr>
            <p:spPr>
              <a:xfrm>
                <a:off x="2842967" y="4954941"/>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𝑃</m:t>
                      </m:r>
                      <m:d>
                        <m:dPr>
                          <m:ctrlPr>
                            <a:rPr lang="en-SG" sz="2400" i="1">
                              <a:latin typeface="Cambria Math" panose="02040503050406030204" pitchFamily="18" charset="0"/>
                            </a:rPr>
                          </m:ctrlPr>
                        </m:dPr>
                        <m:e>
                          <m:r>
                            <a:rPr lang="en-SG" sz="2400" i="1">
                              <a:latin typeface="Cambria Math" panose="02040503050406030204" pitchFamily="18" charset="0"/>
                            </a:rPr>
                            <m:t>𝐴</m:t>
                          </m:r>
                        </m:e>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1</m:t>
                              </m:r>
                            </m:sub>
                          </m:sSub>
                        </m:e>
                      </m:d>
                      <m:r>
                        <a:rPr lang="en-SG" sz="2400" i="1">
                          <a:latin typeface="Cambria Math" panose="02040503050406030204" pitchFamily="18" charset="0"/>
                        </a:rPr>
                        <m:t>=0.99</m:t>
                      </m:r>
                    </m:oMath>
                  </m:oMathPara>
                </a14:m>
                <a:endParaRPr lang="en-SG"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842967" y="4954941"/>
                <a:ext cx="2369983" cy="461665"/>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842967" y="4439628"/>
                <a:ext cx="23699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𝑃</m:t>
                      </m:r>
                      <m:d>
                        <m:dPr>
                          <m:ctrlPr>
                            <a:rPr lang="en-SG" sz="2400" i="1">
                              <a:latin typeface="Cambria Math" panose="02040503050406030204" pitchFamily="18" charset="0"/>
                            </a:rPr>
                          </m:ctrlPr>
                        </m:dPr>
                        <m:e>
                          <m:sSup>
                            <m:sSupPr>
                              <m:ctrlPr>
                                <a:rPr lang="en-SG" sz="2400" i="1">
                                  <a:latin typeface="Cambria Math" panose="02040503050406030204" pitchFamily="18" charset="0"/>
                                </a:rPr>
                              </m:ctrlPr>
                            </m:sSupPr>
                            <m:e>
                              <m:r>
                                <a:rPr lang="en-SG" sz="2400" i="1">
                                  <a:latin typeface="Cambria Math" panose="02040503050406030204" pitchFamily="18" charset="0"/>
                                </a:rPr>
                                <m:t>𝐴</m:t>
                              </m:r>
                            </m:e>
                            <m:sup>
                              <m:r>
                                <a:rPr lang="en-SG" sz="2400" i="1">
                                  <a:latin typeface="Cambria Math" panose="02040503050406030204" pitchFamily="18" charset="0"/>
                                </a:rPr>
                                <m:t>𝑐</m:t>
                              </m:r>
                            </m:sup>
                          </m:sSup>
                        </m:e>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1</m:t>
                              </m:r>
                            </m:sub>
                          </m:sSub>
                        </m:e>
                      </m:d>
                      <m:r>
                        <a:rPr lang="en-SG" sz="2400" i="1">
                          <a:latin typeface="Cambria Math" panose="02040503050406030204" pitchFamily="18" charset="0"/>
                        </a:rPr>
                        <m:t>=0.01</m:t>
                      </m:r>
                    </m:oMath>
                  </m:oMathPara>
                </a14:m>
                <a:endParaRPr lang="en-SG"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842967" y="4439628"/>
                <a:ext cx="2369984" cy="461665"/>
              </a:xfrm>
              <a:prstGeom prst="rect">
                <a:avLst/>
              </a:prstGeom>
              <a:blipFill>
                <a:blip r:embed="rId4"/>
                <a:stretch>
                  <a:fillRect r="-257"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949599" y="4444031"/>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𝑃</m:t>
                      </m:r>
                      <m:d>
                        <m:dPr>
                          <m:ctrlPr>
                            <a:rPr lang="en-SG" sz="2400" i="1">
                              <a:latin typeface="Cambria Math" panose="02040503050406030204" pitchFamily="18" charset="0"/>
                            </a:rPr>
                          </m:ctrlPr>
                        </m:dPr>
                        <m:e>
                          <m:r>
                            <a:rPr lang="en-SG" sz="2400" i="1">
                              <a:latin typeface="Cambria Math" panose="02040503050406030204" pitchFamily="18" charset="0"/>
                            </a:rPr>
                            <m:t>𝐴</m:t>
                          </m:r>
                        </m:e>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2</m:t>
                              </m:r>
                            </m:sub>
                          </m:sSub>
                        </m:e>
                      </m:d>
                      <m:r>
                        <a:rPr lang="en-SG" sz="2400" i="1">
                          <a:latin typeface="Cambria Math" panose="02040503050406030204" pitchFamily="18" charset="0"/>
                        </a:rPr>
                        <m:t>=0.03</m:t>
                      </m:r>
                    </m:oMath>
                  </m:oMathPara>
                </a14:m>
                <a:endParaRPr lang="en-SG"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5949599" y="4444031"/>
                <a:ext cx="2369983" cy="461665"/>
              </a:xfrm>
              <a:prstGeom prst="rect">
                <a:avLst/>
              </a:prstGeom>
              <a:blipFill>
                <a:blip r:embed="rId5"/>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080661" y="4898077"/>
                <a:ext cx="23699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𝑃</m:t>
                      </m:r>
                      <m:d>
                        <m:dPr>
                          <m:ctrlPr>
                            <a:rPr lang="en-SG" sz="2400" i="1">
                              <a:latin typeface="Cambria Math" panose="02040503050406030204" pitchFamily="18" charset="0"/>
                            </a:rPr>
                          </m:ctrlPr>
                        </m:dPr>
                        <m:e>
                          <m:sSup>
                            <m:sSupPr>
                              <m:ctrlPr>
                                <a:rPr lang="en-SG" sz="2400" i="1">
                                  <a:latin typeface="Cambria Math" panose="02040503050406030204" pitchFamily="18" charset="0"/>
                                </a:rPr>
                              </m:ctrlPr>
                            </m:sSupPr>
                            <m:e>
                              <m:r>
                                <a:rPr lang="en-SG" sz="2400" i="1">
                                  <a:latin typeface="Cambria Math" panose="02040503050406030204" pitchFamily="18" charset="0"/>
                                </a:rPr>
                                <m:t>𝐴</m:t>
                              </m:r>
                            </m:e>
                            <m:sup>
                              <m:r>
                                <a:rPr lang="en-SG" sz="2400" i="1">
                                  <a:latin typeface="Cambria Math" panose="02040503050406030204" pitchFamily="18" charset="0"/>
                                </a:rPr>
                                <m:t>𝑐</m:t>
                              </m:r>
                            </m:sup>
                          </m:sSup>
                        </m:e>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2</m:t>
                              </m:r>
                            </m:sub>
                          </m:sSub>
                        </m:e>
                      </m:d>
                      <m:r>
                        <a:rPr lang="en-SG" sz="2400" i="1">
                          <a:latin typeface="Cambria Math" panose="02040503050406030204" pitchFamily="18" charset="0"/>
                        </a:rPr>
                        <m:t>=0.97</m:t>
                      </m:r>
                    </m:oMath>
                  </m:oMathPara>
                </a14:m>
                <a:endParaRPr lang="en-SG"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080661" y="4898077"/>
                <a:ext cx="2369984" cy="461665"/>
              </a:xfrm>
              <a:prstGeom prst="rect">
                <a:avLst/>
              </a:prstGeom>
              <a:blipFill>
                <a:blip r:embed="rId6"/>
                <a:stretch>
                  <a:fillRect r="-257"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102245" y="6073962"/>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𝑃</m:t>
                      </m:r>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1</m:t>
                          </m:r>
                        </m:sub>
                      </m:sSub>
                      <m:r>
                        <a:rPr lang="en-SG" sz="2400" i="1">
                          <a:latin typeface="Cambria Math" panose="02040503050406030204" pitchFamily="18" charset="0"/>
                        </a:rPr>
                        <m:t>)=0.005</m:t>
                      </m:r>
                    </m:oMath>
                  </m:oMathPara>
                </a14:m>
                <a:endParaRPr lang="en-SG"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102245" y="6073962"/>
                <a:ext cx="2369983" cy="461665"/>
              </a:xfrm>
              <a:prstGeom prst="rect">
                <a:avLst/>
              </a:prstGeom>
              <a:blipFill>
                <a:blip r:embed="rId7"/>
                <a:stretch>
                  <a:fillRect b="-171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096001" y="6073962"/>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𝑃</m:t>
                      </m:r>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2</m:t>
                          </m:r>
                        </m:sub>
                      </m:sSub>
                      <m:r>
                        <a:rPr lang="en-SG" sz="2400" i="1">
                          <a:latin typeface="Cambria Math" panose="02040503050406030204" pitchFamily="18" charset="0"/>
                        </a:rPr>
                        <m:t>)=0.995</m:t>
                      </m:r>
                    </m:oMath>
                  </m:oMathPara>
                </a14:m>
                <a:endParaRPr lang="en-SG"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096001" y="6073962"/>
                <a:ext cx="2369983" cy="461665"/>
              </a:xfrm>
              <a:prstGeom prst="rect">
                <a:avLst/>
              </a:prstGeom>
              <a:blipFill>
                <a:blip r:embed="rId8"/>
                <a:stretch>
                  <a:fillRect b="-17105"/>
                </a:stretch>
              </a:blipFill>
            </p:spPr>
            <p:txBody>
              <a:bodyPr/>
              <a:lstStyle/>
              <a:p>
                <a:r>
                  <a:rPr lang="en-SG">
                    <a:noFill/>
                  </a:rPr>
                  <a:t> </a:t>
                </a:r>
              </a:p>
            </p:txBody>
          </p:sp>
        </mc:Fallback>
      </mc:AlternateContent>
      <p:sp>
        <p:nvSpPr>
          <p:cNvPr id="23" name="TextBox 22">
            <a:extLst>
              <a:ext uri="{FF2B5EF4-FFF2-40B4-BE49-F238E27FC236}">
                <a16:creationId xmlns:a16="http://schemas.microsoft.com/office/drawing/2014/main" id="{73D95399-F40F-4548-9FC3-401EB604C1C9}"/>
              </a:ext>
            </a:extLst>
          </p:cNvPr>
          <p:cNvSpPr txBox="1"/>
          <p:nvPr/>
        </p:nvSpPr>
        <p:spPr>
          <a:xfrm>
            <a:off x="807522" y="57355"/>
            <a:ext cx="10546278" cy="697741"/>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4400" dirty="0">
                <a:solidFill>
                  <a:schemeClr val="bg1"/>
                </a:solidFill>
              </a:rPr>
              <a:t>Bayes’ Theorem</a:t>
            </a:r>
          </a:p>
        </p:txBody>
      </p:sp>
    </p:spTree>
    <p:extLst>
      <p:ext uri="{BB962C8B-B14F-4D97-AF65-F5344CB8AC3E}">
        <p14:creationId xmlns:p14="http://schemas.microsoft.com/office/powerpoint/2010/main" val="189827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dissolve">
                                      <p:cBhvr>
                                        <p:cTn id="14" dur="500"/>
                                        <p:tgtEl>
                                          <p:spTgt spid="16"/>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P spid="2" grpId="0"/>
      <p:bldP spid="16" grpId="0"/>
      <p:bldP spid="17" grpId="0"/>
      <p:bldP spid="18"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28" name="TextBox 27"/>
          <p:cNvSpPr txBox="1"/>
          <p:nvPr/>
        </p:nvSpPr>
        <p:spPr>
          <a:xfrm>
            <a:off x="1508661" y="845509"/>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3 – Applying Bayes’ Theorem </a:t>
            </a:r>
            <a:endParaRPr lang="en-SG" sz="2000" dirty="0">
              <a:solidFill>
                <a:schemeClr val="bg1"/>
              </a:solidFill>
            </a:endParaRPr>
          </a:p>
        </p:txBody>
      </p:sp>
      <p:sp>
        <p:nvSpPr>
          <p:cNvPr id="20" name="Rectangle 3"/>
          <p:cNvSpPr txBox="1">
            <a:spLocks noChangeArrowheads="1"/>
          </p:cNvSpPr>
          <p:nvPr/>
        </p:nvSpPr>
        <p:spPr>
          <a:xfrm>
            <a:off x="1856425" y="1679143"/>
            <a:ext cx="8616553" cy="86995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that a randomly chosen person who tests positive for the disease actually has the disease?</a:t>
            </a:r>
          </a:p>
        </p:txBody>
      </p:sp>
      <p:sp>
        <p:nvSpPr>
          <p:cNvPr id="2" name="TextBox 1"/>
          <p:cNvSpPr txBox="1"/>
          <p:nvPr/>
        </p:nvSpPr>
        <p:spPr>
          <a:xfrm>
            <a:off x="1856424" y="2692125"/>
            <a:ext cx="8182926" cy="461665"/>
          </a:xfrm>
          <a:prstGeom prst="rect">
            <a:avLst/>
          </a:prstGeom>
          <a:noFill/>
        </p:spPr>
        <p:txBody>
          <a:bodyPr wrap="square" rtlCol="0">
            <a:spAutoFit/>
          </a:bodyPr>
          <a:lstStyle/>
          <a:p>
            <a:r>
              <a:rPr lang="en-SG" sz="2400" dirty="0"/>
              <a:t>By Bayes’ Theorem,</a:t>
            </a:r>
          </a:p>
        </p:txBody>
      </p:sp>
      <mc:AlternateContent xmlns:mc="http://schemas.openxmlformats.org/markup-compatibility/2006" xmlns:a14="http://schemas.microsoft.com/office/drawing/2010/main">
        <mc:Choice Requires="a14">
          <p:sp>
            <p:nvSpPr>
              <p:cNvPr id="16" name="TextBox 15"/>
              <p:cNvSpPr txBox="1"/>
              <p:nvPr/>
            </p:nvSpPr>
            <p:spPr>
              <a:xfrm>
                <a:off x="2794861" y="3016178"/>
                <a:ext cx="6602278"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𝑃</m:t>
                      </m:r>
                      <m:d>
                        <m:dPr>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1</m:t>
                              </m:r>
                            </m:sub>
                          </m:sSub>
                        </m:e>
                        <m:e>
                          <m:r>
                            <a:rPr lang="en-SG" sz="2400" i="1">
                              <a:latin typeface="Cambria Math" panose="02040503050406030204" pitchFamily="18" charset="0"/>
                            </a:rPr>
                            <m:t>𝐴</m:t>
                          </m:r>
                        </m:e>
                      </m:d>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𝑃</m:t>
                          </m:r>
                          <m:r>
                            <a:rPr lang="en-SG" sz="2400" i="1">
                              <a:latin typeface="Cambria Math" panose="02040503050406030204" pitchFamily="18" charset="0"/>
                            </a:rPr>
                            <m:t>(</m:t>
                          </m:r>
                          <m:r>
                            <a:rPr lang="en-SG" sz="2400" i="1">
                              <a:latin typeface="Cambria Math" panose="02040503050406030204" pitchFamily="18" charset="0"/>
                            </a:rPr>
                            <m:t>𝐴</m:t>
                          </m:r>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1</m:t>
                              </m:r>
                            </m:sub>
                          </m:sSub>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Sub>
                          <m:r>
                            <a:rPr lang="en-SG" sz="2400" i="1">
                              <a:latin typeface="Cambria Math" panose="02040503050406030204" pitchFamily="18" charset="0"/>
                              <a:ea typeface="Cambria Math" panose="02040503050406030204" pitchFamily="18" charset="0"/>
                            </a:rPr>
                            <m:t>)</m:t>
                          </m:r>
                        </m:num>
                        <m:den>
                          <m:r>
                            <a:rPr lang="en-SG" sz="2400" i="1">
                              <a:latin typeface="Cambria Math" panose="02040503050406030204" pitchFamily="18" charset="0"/>
                            </a:rPr>
                            <m:t>𝑃</m:t>
                          </m:r>
                          <m:d>
                            <m:dPr>
                              <m:ctrlPr>
                                <a:rPr lang="en-SG" sz="2400" i="1">
                                  <a:latin typeface="Cambria Math" panose="02040503050406030204" pitchFamily="18" charset="0"/>
                                </a:rPr>
                              </m:ctrlPr>
                            </m:dPr>
                            <m:e>
                              <m:r>
                                <a:rPr lang="en-SG" sz="2400" i="1">
                                  <a:latin typeface="Cambria Math" panose="02040503050406030204" pitchFamily="18" charset="0"/>
                                </a:rPr>
                                <m:t>𝐴</m:t>
                              </m:r>
                            </m:e>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1</m:t>
                                  </m:r>
                                </m:sub>
                              </m:sSub>
                            </m:e>
                          </m:d>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Sub>
                            </m:e>
                          </m:d>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m:t>
                          </m:r>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794861" y="3016178"/>
                <a:ext cx="6602278" cy="861326"/>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817749" y="3995111"/>
                <a:ext cx="5648090"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(0.99)</m:t>
                          </m:r>
                          <m:r>
                            <a:rPr lang="en-SG" sz="2400" i="1">
                              <a:latin typeface="Cambria Math" panose="02040503050406030204" pitchFamily="18" charset="0"/>
                              <a:ea typeface="Cambria Math" panose="02040503050406030204" pitchFamily="18" charset="0"/>
                            </a:rPr>
                            <m:t>∙(0.005)</m:t>
                          </m:r>
                        </m:num>
                        <m:den>
                          <m:r>
                            <a:rPr lang="en-SG" sz="2400" i="1">
                              <a:latin typeface="Cambria Math" panose="02040503050406030204" pitchFamily="18" charset="0"/>
                            </a:rPr>
                            <m:t>(0.99)</m:t>
                          </m:r>
                          <m:r>
                            <a:rPr lang="en-SG" sz="2400" i="1">
                              <a:latin typeface="Cambria Math" panose="02040503050406030204" pitchFamily="18" charset="0"/>
                              <a:ea typeface="Cambria Math" panose="02040503050406030204" pitchFamily="18" charset="0"/>
                            </a:rPr>
                            <m:t>∙(0.005)+</m:t>
                          </m:r>
                          <m:r>
                            <a:rPr lang="en-SG" sz="2400" i="1">
                              <a:latin typeface="Cambria Math" panose="02040503050406030204" pitchFamily="18" charset="0"/>
                            </a:rPr>
                            <m:t>(0.03)</m:t>
                          </m:r>
                          <m:r>
                            <a:rPr lang="en-SG" sz="2400" i="1">
                              <a:latin typeface="Cambria Math" panose="02040503050406030204" pitchFamily="18" charset="0"/>
                              <a:ea typeface="Cambria Math" panose="02040503050406030204" pitchFamily="18" charset="0"/>
                            </a:rPr>
                            <m:t>∙(0.995)</m:t>
                          </m:r>
                        </m:den>
                      </m:f>
                    </m:oMath>
                  </m:oMathPara>
                </a14:m>
                <a:endParaRPr lang="en-SG"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817749" y="3995111"/>
                <a:ext cx="5648090" cy="861326"/>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817749" y="4971524"/>
                <a:ext cx="34406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ea typeface="Cambria Math" panose="02040503050406030204" pitchFamily="18" charset="0"/>
                        </a:rPr>
                        <m:t>≅0.1422 ≅</m:t>
                      </m:r>
                      <m:r>
                        <a:rPr lang="en-SG" sz="2400" b="1" i="1">
                          <a:solidFill>
                            <a:srgbClr val="0000FF"/>
                          </a:solidFill>
                          <a:latin typeface="Cambria Math" panose="02040503050406030204" pitchFamily="18" charset="0"/>
                          <a:ea typeface="Cambria Math" panose="02040503050406030204" pitchFamily="18" charset="0"/>
                        </a:rPr>
                        <m:t>𝟏𝟒</m:t>
                      </m:r>
                      <m:r>
                        <a:rPr lang="en-SG" sz="2400" b="1" i="1">
                          <a:solidFill>
                            <a:srgbClr val="0000FF"/>
                          </a:solidFill>
                          <a:latin typeface="Cambria Math" panose="02040503050406030204" pitchFamily="18" charset="0"/>
                          <a:ea typeface="Cambria Math" panose="02040503050406030204" pitchFamily="18" charset="0"/>
                        </a:rPr>
                        <m:t>.</m:t>
                      </m:r>
                      <m:r>
                        <a:rPr lang="en-SG" sz="2400" b="1" i="1">
                          <a:solidFill>
                            <a:srgbClr val="0000FF"/>
                          </a:solidFill>
                          <a:latin typeface="Cambria Math" panose="02040503050406030204" pitchFamily="18" charset="0"/>
                          <a:ea typeface="Cambria Math" panose="02040503050406030204" pitchFamily="18" charset="0"/>
                        </a:rPr>
                        <m:t>𝟐</m:t>
                      </m:r>
                      <m:r>
                        <a:rPr lang="en-SG" sz="2400" b="1" i="1">
                          <a:solidFill>
                            <a:srgbClr val="0000FF"/>
                          </a:solidFill>
                          <a:latin typeface="Cambria Math" panose="02040503050406030204" pitchFamily="18" charset="0"/>
                          <a:ea typeface="Cambria Math" panose="02040503050406030204" pitchFamily="18" charset="0"/>
                        </a:rPr>
                        <m:t>%</m:t>
                      </m:r>
                    </m:oMath>
                  </m:oMathPara>
                </a14:m>
                <a:endParaRPr lang="en-SG" sz="24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3817749" y="4971524"/>
                <a:ext cx="3440624" cy="461665"/>
              </a:xfrm>
              <a:prstGeom prst="rect">
                <a:avLst/>
              </a:prstGeom>
              <a:blipFill>
                <a:blip r:embed="rId5"/>
                <a:stretch>
                  <a:fillRect/>
                </a:stretch>
              </a:blipFill>
            </p:spPr>
            <p:txBody>
              <a:bodyPr/>
              <a:lstStyle/>
              <a:p>
                <a:r>
                  <a:rPr lang="en-SG">
                    <a:noFill/>
                  </a:rPr>
                  <a:t> </a:t>
                </a:r>
              </a:p>
            </p:txBody>
          </p:sp>
        </mc:Fallback>
      </mc:AlternateContent>
      <p:sp>
        <p:nvSpPr>
          <p:cNvPr id="22" name="TextBox 21"/>
          <p:cNvSpPr txBox="1"/>
          <p:nvPr/>
        </p:nvSpPr>
        <p:spPr>
          <a:xfrm>
            <a:off x="1856424" y="5548275"/>
            <a:ext cx="8182926" cy="830997"/>
          </a:xfrm>
          <a:prstGeom prst="rect">
            <a:avLst/>
          </a:prstGeom>
          <a:noFill/>
        </p:spPr>
        <p:txBody>
          <a:bodyPr wrap="square" rtlCol="0">
            <a:spAutoFit/>
          </a:bodyPr>
          <a:lstStyle/>
          <a:p>
            <a:r>
              <a:rPr lang="en-US" altLang="en-US" sz="2400" dirty="0"/>
              <a:t>Thus the probability that a person with a positive test result actually has the disease is approximately 14.2%</a:t>
            </a:r>
            <a:r>
              <a:rPr lang="en-SG" altLang="en-US" sz="2400" dirty="0"/>
              <a:t>.</a:t>
            </a:r>
            <a:endParaRPr lang="en-SG" sz="2400" dirty="0"/>
          </a:p>
        </p:txBody>
      </p:sp>
      <p:sp>
        <p:nvSpPr>
          <p:cNvPr id="23" name="TextBox 22">
            <a:extLst>
              <a:ext uri="{FF2B5EF4-FFF2-40B4-BE49-F238E27FC236}">
                <a16:creationId xmlns:a16="http://schemas.microsoft.com/office/drawing/2014/main" id="{7527B261-DE77-45A2-95A8-BE36FC65636B}"/>
              </a:ext>
            </a:extLst>
          </p:cNvPr>
          <p:cNvSpPr txBox="1"/>
          <p:nvPr/>
        </p:nvSpPr>
        <p:spPr>
          <a:xfrm>
            <a:off x="807522" y="44234"/>
            <a:ext cx="10546278" cy="697741"/>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4400" dirty="0">
                <a:solidFill>
                  <a:schemeClr val="bg1"/>
                </a:solidFill>
              </a:rPr>
              <a:t>Bayes’ Theorem</a:t>
            </a:r>
          </a:p>
        </p:txBody>
      </p:sp>
    </p:spTree>
    <p:extLst>
      <p:ext uri="{BB962C8B-B14F-4D97-AF65-F5344CB8AC3E}">
        <p14:creationId xmlns:p14="http://schemas.microsoft.com/office/powerpoint/2010/main" val="859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8" grpId="0"/>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28" name="TextBox 27"/>
          <p:cNvSpPr txBox="1"/>
          <p:nvPr/>
        </p:nvSpPr>
        <p:spPr>
          <a:xfrm>
            <a:off x="1524000" y="883823"/>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3 – Applying Bayes’ Theorem </a:t>
            </a:r>
            <a:endParaRPr lang="en-SG" sz="2000" dirty="0">
              <a:solidFill>
                <a:schemeClr val="bg1"/>
              </a:solidFill>
            </a:endParaRPr>
          </a:p>
        </p:txBody>
      </p:sp>
      <p:sp>
        <p:nvSpPr>
          <p:cNvPr id="20" name="Rectangle 3"/>
          <p:cNvSpPr txBox="1">
            <a:spLocks noChangeArrowheads="1"/>
          </p:cNvSpPr>
          <p:nvPr/>
        </p:nvSpPr>
        <p:spPr>
          <a:xfrm>
            <a:off x="1856425" y="1679143"/>
            <a:ext cx="8616553" cy="86995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that a randomly chosen person </a:t>
            </a:r>
            <a:r>
              <a:rPr lang="en-US" sz="2400" dirty="0"/>
              <a:t>who tests negative for the disease does not indeed have the disease</a:t>
            </a:r>
            <a:r>
              <a:rPr lang="en-US" altLang="en-US" sz="2400" dirty="0"/>
              <a:t>?</a:t>
            </a:r>
          </a:p>
        </p:txBody>
      </p:sp>
      <p:sp>
        <p:nvSpPr>
          <p:cNvPr id="2" name="TextBox 1"/>
          <p:cNvSpPr txBox="1"/>
          <p:nvPr/>
        </p:nvSpPr>
        <p:spPr>
          <a:xfrm>
            <a:off x="1856424" y="2692125"/>
            <a:ext cx="8182926" cy="461665"/>
          </a:xfrm>
          <a:prstGeom prst="rect">
            <a:avLst/>
          </a:prstGeom>
          <a:noFill/>
        </p:spPr>
        <p:txBody>
          <a:bodyPr wrap="square" rtlCol="0">
            <a:spAutoFit/>
          </a:bodyPr>
          <a:lstStyle/>
          <a:p>
            <a:r>
              <a:rPr lang="en-SG" sz="2400" dirty="0"/>
              <a:t>By Bayes’ Theorem,</a:t>
            </a:r>
          </a:p>
        </p:txBody>
      </p:sp>
      <mc:AlternateContent xmlns:mc="http://schemas.openxmlformats.org/markup-compatibility/2006" xmlns:a14="http://schemas.microsoft.com/office/drawing/2010/main">
        <mc:Choice Requires="a14">
          <p:sp>
            <p:nvSpPr>
              <p:cNvPr id="16" name="TextBox 15"/>
              <p:cNvSpPr txBox="1"/>
              <p:nvPr/>
            </p:nvSpPr>
            <p:spPr>
              <a:xfrm>
                <a:off x="2794861" y="3016178"/>
                <a:ext cx="6602278" cy="8688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𝑃</m:t>
                      </m:r>
                      <m:d>
                        <m:dPr>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2</m:t>
                              </m:r>
                            </m:sub>
                          </m:sSub>
                        </m:e>
                        <m:e>
                          <m:sSup>
                            <m:sSupPr>
                              <m:ctrlPr>
                                <a:rPr lang="en-SG" sz="2400" i="1">
                                  <a:latin typeface="Cambria Math" panose="02040503050406030204" pitchFamily="18" charset="0"/>
                                </a:rPr>
                              </m:ctrlPr>
                            </m:sSupPr>
                            <m:e>
                              <m:r>
                                <a:rPr lang="en-SG" sz="2400" i="1">
                                  <a:latin typeface="Cambria Math" panose="02040503050406030204" pitchFamily="18" charset="0"/>
                                </a:rPr>
                                <m:t>𝐴</m:t>
                              </m:r>
                            </m:e>
                            <m:sup>
                              <m:r>
                                <a:rPr lang="en-SG" sz="2400" i="1">
                                  <a:latin typeface="Cambria Math" panose="02040503050406030204" pitchFamily="18" charset="0"/>
                                </a:rPr>
                                <m:t>𝑐</m:t>
                              </m:r>
                            </m:sup>
                          </m:sSup>
                        </m:e>
                      </m:d>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𝑃</m:t>
                          </m:r>
                          <m:r>
                            <a:rPr lang="en-SG" sz="2400" i="1">
                              <a:latin typeface="Cambria Math" panose="02040503050406030204" pitchFamily="18" charset="0"/>
                            </a:rPr>
                            <m:t>(</m:t>
                          </m:r>
                          <m:sSup>
                            <m:sSupPr>
                              <m:ctrlPr>
                                <a:rPr lang="en-SG" sz="2400" i="1">
                                  <a:latin typeface="Cambria Math" panose="02040503050406030204" pitchFamily="18" charset="0"/>
                                </a:rPr>
                              </m:ctrlPr>
                            </m:sSupPr>
                            <m:e>
                              <m:r>
                                <a:rPr lang="en-SG" sz="2400" i="1">
                                  <a:latin typeface="Cambria Math" panose="02040503050406030204" pitchFamily="18" charset="0"/>
                                </a:rPr>
                                <m:t>𝐴</m:t>
                              </m:r>
                            </m:e>
                            <m:sup>
                              <m:r>
                                <a:rPr lang="en-SG" sz="2400" i="1">
                                  <a:latin typeface="Cambria Math" panose="02040503050406030204" pitchFamily="18" charset="0"/>
                                </a:rPr>
                                <m:t>𝑐</m:t>
                              </m:r>
                            </m:sup>
                          </m:sSup>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2</m:t>
                              </m:r>
                            </m:sub>
                          </m:sSub>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num>
                        <m:den>
                          <m:r>
                            <a:rPr lang="en-SG" sz="2400" i="1">
                              <a:latin typeface="Cambria Math" panose="02040503050406030204" pitchFamily="18" charset="0"/>
                            </a:rPr>
                            <m:t>𝑃</m:t>
                          </m:r>
                          <m:d>
                            <m:dPr>
                              <m:ctrlPr>
                                <a:rPr lang="en-SG" sz="2400" i="1">
                                  <a:latin typeface="Cambria Math" panose="02040503050406030204" pitchFamily="18" charset="0"/>
                                </a:rPr>
                              </m:ctrlPr>
                            </m:dPr>
                            <m:e>
                              <m:sSup>
                                <m:sSupPr>
                                  <m:ctrlPr>
                                    <a:rPr lang="en-SG" sz="2400" i="1">
                                      <a:latin typeface="Cambria Math" panose="02040503050406030204" pitchFamily="18" charset="0"/>
                                    </a:rPr>
                                  </m:ctrlPr>
                                </m:sSupPr>
                                <m:e>
                                  <m:r>
                                    <a:rPr lang="en-SG" sz="2400" i="1">
                                      <a:latin typeface="Cambria Math" panose="02040503050406030204" pitchFamily="18" charset="0"/>
                                    </a:rPr>
                                    <m:t>𝐴</m:t>
                                  </m:r>
                                </m:e>
                                <m:sup>
                                  <m:r>
                                    <a:rPr lang="en-SG" sz="2400" i="1">
                                      <a:latin typeface="Cambria Math" panose="02040503050406030204" pitchFamily="18" charset="0"/>
                                    </a:rPr>
                                    <m:t>𝑐</m:t>
                                  </m:r>
                                </m:sup>
                              </m:sSup>
                            </m:e>
                            <m:e>
                              <m:sSub>
                                <m:sSubPr>
                                  <m:ctrlPr>
                                    <a:rPr lang="en-SG" sz="2400" i="1">
                                      <a:latin typeface="Cambria Math" panose="02040503050406030204" pitchFamily="18" charset="0"/>
                                    </a:rPr>
                                  </m:ctrlPr>
                                </m:sSubPr>
                                <m:e>
                                  <m:r>
                                    <a:rPr lang="en-SG" sz="2400" i="1">
                                      <a:latin typeface="Cambria Math" panose="02040503050406030204" pitchFamily="18" charset="0"/>
                                    </a:rPr>
                                    <m:t>𝐵</m:t>
                                  </m:r>
                                </m:e>
                                <m:sub>
                                  <m:r>
                                    <a:rPr lang="en-SG" sz="2400" i="1">
                                      <a:latin typeface="Cambria Math" panose="02040503050406030204" pitchFamily="18" charset="0"/>
                                    </a:rPr>
                                    <m:t>1</m:t>
                                  </m:r>
                                </m:sub>
                              </m:sSub>
                            </m:e>
                          </m:d>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Sub>
                            </m:e>
                          </m:d>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sSup>
                            <m:sSupPr>
                              <m:ctrlPr>
                                <a:rPr lang="en-SG" sz="2400" i="1">
                                  <a:latin typeface="Cambria Math" panose="02040503050406030204" pitchFamily="18" charset="0"/>
                                </a:rPr>
                              </m:ctrlPr>
                            </m:sSupPr>
                            <m:e>
                              <m:r>
                                <a:rPr lang="en-SG" sz="2400" i="1">
                                  <a:latin typeface="Cambria Math" panose="02040503050406030204" pitchFamily="18" charset="0"/>
                                </a:rPr>
                                <m:t>𝐴</m:t>
                              </m:r>
                            </m:e>
                            <m:sup>
                              <m:r>
                                <a:rPr lang="en-SG" sz="2400" i="1">
                                  <a:latin typeface="Cambria Math" panose="02040503050406030204" pitchFamily="18" charset="0"/>
                                </a:rPr>
                                <m:t>𝑐</m:t>
                              </m:r>
                            </m:sup>
                          </m:sSup>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r>
                            <a:rPr lang="en-SG" sz="2400" i="1">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794861" y="3016178"/>
                <a:ext cx="6602278" cy="868892"/>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817749" y="3995111"/>
                <a:ext cx="5648090"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(0.97)</m:t>
                          </m:r>
                          <m:r>
                            <a:rPr lang="en-SG" sz="2400" i="1">
                              <a:latin typeface="Cambria Math" panose="02040503050406030204" pitchFamily="18" charset="0"/>
                              <a:ea typeface="Cambria Math" panose="02040503050406030204" pitchFamily="18" charset="0"/>
                            </a:rPr>
                            <m:t>∙(0.995)</m:t>
                          </m:r>
                        </m:num>
                        <m:den>
                          <m:r>
                            <a:rPr lang="en-SG" sz="2400" i="1">
                              <a:latin typeface="Cambria Math" panose="02040503050406030204" pitchFamily="18" charset="0"/>
                            </a:rPr>
                            <m:t>(0.01)</m:t>
                          </m:r>
                          <m:r>
                            <a:rPr lang="en-SG" sz="2400" i="1">
                              <a:latin typeface="Cambria Math" panose="02040503050406030204" pitchFamily="18" charset="0"/>
                              <a:ea typeface="Cambria Math" panose="02040503050406030204" pitchFamily="18" charset="0"/>
                            </a:rPr>
                            <m:t>∙(0.005)+</m:t>
                          </m:r>
                          <m:r>
                            <a:rPr lang="en-SG" sz="2400" i="1">
                              <a:latin typeface="Cambria Math" panose="02040503050406030204" pitchFamily="18" charset="0"/>
                            </a:rPr>
                            <m:t>(0.97)</m:t>
                          </m:r>
                          <m:r>
                            <a:rPr lang="en-SG" sz="2400" i="1">
                              <a:latin typeface="Cambria Math" panose="02040503050406030204" pitchFamily="18" charset="0"/>
                              <a:ea typeface="Cambria Math" panose="02040503050406030204" pitchFamily="18" charset="0"/>
                            </a:rPr>
                            <m:t>∙(0.995)</m:t>
                          </m:r>
                        </m:den>
                      </m:f>
                    </m:oMath>
                  </m:oMathPara>
                </a14:m>
                <a:endParaRPr lang="en-SG"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817749" y="3995111"/>
                <a:ext cx="5648090" cy="861326"/>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086575" y="5001938"/>
                <a:ext cx="37226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ea typeface="Cambria Math" panose="02040503050406030204" pitchFamily="18" charset="0"/>
                        </a:rPr>
                        <m:t>≅0.999948 ≅</m:t>
                      </m:r>
                      <m:r>
                        <a:rPr lang="en-SG" sz="2400" b="1" i="1">
                          <a:solidFill>
                            <a:srgbClr val="0000FF"/>
                          </a:solidFill>
                          <a:latin typeface="Cambria Math" panose="02040503050406030204" pitchFamily="18" charset="0"/>
                          <a:ea typeface="Cambria Math" panose="02040503050406030204" pitchFamily="18" charset="0"/>
                        </a:rPr>
                        <m:t>𝟗𝟗</m:t>
                      </m:r>
                      <m:r>
                        <a:rPr lang="en-SG" sz="2400" b="1" i="1">
                          <a:solidFill>
                            <a:srgbClr val="0000FF"/>
                          </a:solidFill>
                          <a:latin typeface="Cambria Math" panose="02040503050406030204" pitchFamily="18" charset="0"/>
                          <a:ea typeface="Cambria Math" panose="02040503050406030204" pitchFamily="18" charset="0"/>
                        </a:rPr>
                        <m:t>.</m:t>
                      </m:r>
                      <m:r>
                        <a:rPr lang="en-SG" sz="2400" b="1" i="1">
                          <a:solidFill>
                            <a:srgbClr val="0000FF"/>
                          </a:solidFill>
                          <a:latin typeface="Cambria Math" panose="02040503050406030204" pitchFamily="18" charset="0"/>
                          <a:ea typeface="Cambria Math" panose="02040503050406030204" pitchFamily="18" charset="0"/>
                        </a:rPr>
                        <m:t>𝟗𝟗𝟓</m:t>
                      </m:r>
                      <m:r>
                        <a:rPr lang="en-SG" sz="2400" b="1" i="1">
                          <a:solidFill>
                            <a:srgbClr val="0000FF"/>
                          </a:solidFill>
                          <a:latin typeface="Cambria Math" panose="02040503050406030204" pitchFamily="18" charset="0"/>
                          <a:ea typeface="Cambria Math" panose="02040503050406030204" pitchFamily="18" charset="0"/>
                        </a:rPr>
                        <m:t>%</m:t>
                      </m:r>
                    </m:oMath>
                  </m:oMathPara>
                </a14:m>
                <a:endParaRPr lang="en-SG" sz="24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4086575" y="5001938"/>
                <a:ext cx="3722625" cy="461665"/>
              </a:xfrm>
              <a:prstGeom prst="rect">
                <a:avLst/>
              </a:prstGeom>
              <a:blipFill>
                <a:blip r:embed="rId5"/>
                <a:stretch>
                  <a:fillRect b="-1333"/>
                </a:stretch>
              </a:blipFill>
            </p:spPr>
            <p:txBody>
              <a:bodyPr/>
              <a:lstStyle/>
              <a:p>
                <a:r>
                  <a:rPr lang="en-SG">
                    <a:noFill/>
                  </a:rPr>
                  <a:t> </a:t>
                </a:r>
              </a:p>
            </p:txBody>
          </p:sp>
        </mc:Fallback>
      </mc:AlternateContent>
      <p:sp>
        <p:nvSpPr>
          <p:cNvPr id="22" name="TextBox 21"/>
          <p:cNvSpPr txBox="1"/>
          <p:nvPr/>
        </p:nvSpPr>
        <p:spPr>
          <a:xfrm>
            <a:off x="1856424" y="5548275"/>
            <a:ext cx="8182926" cy="830997"/>
          </a:xfrm>
          <a:prstGeom prst="rect">
            <a:avLst/>
          </a:prstGeom>
          <a:noFill/>
        </p:spPr>
        <p:txBody>
          <a:bodyPr wrap="square" rtlCol="0">
            <a:spAutoFit/>
          </a:bodyPr>
          <a:lstStyle/>
          <a:p>
            <a:r>
              <a:rPr lang="en-US" altLang="en-US" sz="2400" dirty="0"/>
              <a:t>Thus the probability that a person with a negative test result  does not have the disease is approximately 99.995%</a:t>
            </a:r>
            <a:r>
              <a:rPr lang="en-SG" altLang="en-US" sz="2400" dirty="0"/>
              <a:t>.</a:t>
            </a:r>
            <a:endParaRPr lang="en-SG" sz="2400" dirty="0"/>
          </a:p>
        </p:txBody>
      </p:sp>
      <p:sp>
        <p:nvSpPr>
          <p:cNvPr id="23" name="TextBox 22">
            <a:extLst>
              <a:ext uri="{FF2B5EF4-FFF2-40B4-BE49-F238E27FC236}">
                <a16:creationId xmlns:a16="http://schemas.microsoft.com/office/drawing/2014/main" id="{CA52FCC0-EAEE-48F7-BEB2-A2F05F3CCC8A}"/>
              </a:ext>
            </a:extLst>
          </p:cNvPr>
          <p:cNvSpPr txBox="1"/>
          <p:nvPr/>
        </p:nvSpPr>
        <p:spPr>
          <a:xfrm>
            <a:off x="807522" y="20903"/>
            <a:ext cx="10546278" cy="697741"/>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4400" dirty="0">
                <a:solidFill>
                  <a:schemeClr val="bg1"/>
                </a:solidFill>
              </a:rPr>
              <a:t>Bayes’ Theorem</a:t>
            </a:r>
          </a:p>
        </p:txBody>
      </p:sp>
    </p:spTree>
    <p:extLst>
      <p:ext uri="{BB962C8B-B14F-4D97-AF65-F5344CB8AC3E}">
        <p14:creationId xmlns:p14="http://schemas.microsoft.com/office/powerpoint/2010/main" val="198742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8" grpId="0"/>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20" name="Rectangle 3"/>
          <p:cNvSpPr txBox="1">
            <a:spLocks noChangeArrowheads="1"/>
          </p:cNvSpPr>
          <p:nvPr/>
        </p:nvSpPr>
        <p:spPr>
          <a:xfrm>
            <a:off x="1856425" y="1618943"/>
            <a:ext cx="8616553" cy="12947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For convenience and to eliminate the requirement that the probabilities be nonzero, we use the following product formula to define independent events.</a:t>
            </a:r>
          </a:p>
        </p:txBody>
      </p:sp>
      <p:grpSp>
        <p:nvGrpSpPr>
          <p:cNvPr id="18" name="Group 17"/>
          <p:cNvGrpSpPr/>
          <p:nvPr/>
        </p:nvGrpSpPr>
        <p:grpSpPr>
          <a:xfrm>
            <a:off x="2490855" y="2929056"/>
            <a:ext cx="7176411" cy="1983907"/>
            <a:chOff x="993228" y="4598517"/>
            <a:chExt cx="7176411" cy="1983907"/>
          </a:xfrm>
        </p:grpSpPr>
        <p:sp>
          <p:nvSpPr>
            <p:cNvPr id="22" name="Rectangle 21"/>
            <p:cNvSpPr/>
            <p:nvPr/>
          </p:nvSpPr>
          <p:spPr>
            <a:xfrm>
              <a:off x="993228" y="4598517"/>
              <a:ext cx="7176411" cy="198390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542166" cy="461665"/>
            </a:xfrm>
            <a:prstGeom prst="rect">
              <a:avLst/>
            </a:prstGeom>
            <a:noFill/>
          </p:spPr>
          <p:txBody>
            <a:bodyPr wrap="square" rtlCol="0">
              <a:spAutoFit/>
            </a:bodyPr>
            <a:lstStyle/>
            <a:p>
              <a:r>
                <a:rPr lang="en-SG" sz="2400" dirty="0">
                  <a:solidFill>
                    <a:schemeClr val="bg1"/>
                  </a:solidFill>
                </a:rPr>
                <a:t>Definition: Independent Events</a:t>
              </a:r>
            </a:p>
          </p:txBody>
        </p:sp>
        <p:sp>
          <p:nvSpPr>
            <p:cNvPr id="25" name="TextBox 24"/>
            <p:cNvSpPr txBox="1"/>
            <p:nvPr/>
          </p:nvSpPr>
          <p:spPr>
            <a:xfrm>
              <a:off x="1109374" y="5193984"/>
              <a:ext cx="6925353" cy="1277273"/>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and </a:t>
              </a:r>
              <a:r>
                <a:rPr lang="en-SG" sz="2400" i="1" dirty="0"/>
                <a:t>B</a:t>
              </a:r>
              <a:r>
                <a:rPr lang="en-SG" sz="2400" dirty="0"/>
                <a:t> are events in a sample space </a:t>
              </a:r>
              <a:r>
                <a:rPr lang="en-SG" sz="2400" i="1" dirty="0"/>
                <a:t>S</a:t>
              </a:r>
              <a:r>
                <a:rPr lang="en-SG" sz="2400" dirty="0"/>
                <a:t>, then </a:t>
              </a:r>
              <a:r>
                <a:rPr lang="en-SG" sz="2400" i="1" dirty="0"/>
                <a:t>A</a:t>
              </a:r>
              <a:r>
                <a:rPr lang="en-SG" sz="2400" dirty="0"/>
                <a:t> and </a:t>
              </a:r>
              <a:r>
                <a:rPr lang="en-SG" sz="2400" i="1" dirty="0"/>
                <a:t>B</a:t>
              </a:r>
              <a:r>
                <a:rPr lang="en-SG" sz="2400" dirty="0"/>
                <a:t> are </a:t>
              </a:r>
              <a:r>
                <a:rPr lang="en-SG" sz="2400" b="1" dirty="0"/>
                <a:t>independent</a:t>
              </a:r>
              <a:r>
                <a:rPr lang="en-SG" sz="2400" dirty="0"/>
                <a:t>, if and only if,</a:t>
              </a:r>
            </a:p>
            <a:p>
              <a:pPr>
                <a:spcAft>
                  <a:spcPts val="600"/>
                </a:spcAft>
                <a:tabLst>
                  <a:tab pos="1874838" algn="l"/>
                </a:tabLst>
              </a:pP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endParaRPr lang="en-SG" sz="2400" dirty="0"/>
            </a:p>
          </p:txBody>
        </p:sp>
      </p:grpSp>
      <p:sp>
        <p:nvSpPr>
          <p:cNvPr id="17" name="TextBox 16">
            <a:extLst>
              <a:ext uri="{FF2B5EF4-FFF2-40B4-BE49-F238E27FC236}">
                <a16:creationId xmlns:a16="http://schemas.microsoft.com/office/drawing/2014/main" id="{85337C95-40F5-4024-B2FB-CEFD91C13764}"/>
              </a:ext>
            </a:extLst>
          </p:cNvPr>
          <p:cNvSpPr txBox="1"/>
          <p:nvPr/>
        </p:nvSpPr>
        <p:spPr>
          <a:xfrm>
            <a:off x="668976" y="214322"/>
            <a:ext cx="10854047" cy="72286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4400" dirty="0">
                <a:solidFill>
                  <a:schemeClr val="bg1"/>
                </a:solidFill>
              </a:rPr>
              <a:t>Independent Events</a:t>
            </a:r>
          </a:p>
        </p:txBody>
      </p:sp>
      <p:sp>
        <p:nvSpPr>
          <p:cNvPr id="2" name="TextBox 1">
            <a:extLst>
              <a:ext uri="{FF2B5EF4-FFF2-40B4-BE49-F238E27FC236}">
                <a16:creationId xmlns:a16="http://schemas.microsoft.com/office/drawing/2014/main" id="{80E9AF01-9A21-4904-96A8-182AF6C931F9}"/>
              </a:ext>
            </a:extLst>
          </p:cNvPr>
          <p:cNvSpPr txBox="1"/>
          <p:nvPr/>
        </p:nvSpPr>
        <p:spPr>
          <a:xfrm>
            <a:off x="9893113" y="2476937"/>
            <a:ext cx="2205948" cy="1938992"/>
          </a:xfrm>
          <a:prstGeom prst="rect">
            <a:avLst/>
          </a:prstGeom>
          <a:noFill/>
          <a:ln>
            <a:solidFill>
              <a:srgbClr val="00B050"/>
            </a:solidFill>
          </a:ln>
        </p:spPr>
        <p:txBody>
          <a:bodyPr wrap="square" rtlCol="0">
            <a:spAutoFit/>
          </a:bodyPr>
          <a:lstStyle/>
          <a:p>
            <a:r>
              <a:rPr lang="en-SG" sz="2000" dirty="0">
                <a:solidFill>
                  <a:srgbClr val="00B050"/>
                </a:solidFill>
              </a:rPr>
              <a:t>Originally, two events A and B are independent if and only if P(A</a:t>
            </a:r>
            <a:r>
              <a:rPr lang="en-SG" sz="2000" dirty="0">
                <a:solidFill>
                  <a:srgbClr val="00B050"/>
                </a:solidFill>
                <a:sym typeface="Symbol" panose="05050102010706020507" pitchFamily="18" charset="2"/>
              </a:rPr>
              <a:t>B) = P(A)  and P(B A) = P(B)</a:t>
            </a:r>
            <a:endParaRPr lang="en-SG" sz="2000" dirty="0">
              <a:solidFill>
                <a:srgbClr val="00B050"/>
              </a:solidFill>
            </a:endParaRPr>
          </a:p>
        </p:txBody>
      </p:sp>
    </p:spTree>
    <p:extLst>
      <p:ext uri="{BB962C8B-B14F-4D97-AF65-F5344CB8AC3E}">
        <p14:creationId xmlns:p14="http://schemas.microsoft.com/office/powerpoint/2010/main" val="1614079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20" name="Rectangle 3"/>
          <p:cNvSpPr txBox="1">
            <a:spLocks noChangeArrowheads="1"/>
          </p:cNvSpPr>
          <p:nvPr/>
        </p:nvSpPr>
        <p:spPr>
          <a:xfrm>
            <a:off x="1856425" y="1551961"/>
            <a:ext cx="8616553" cy="27050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 coin is loaded so that the probability of heads is 0.6. Suppose the coin is tossed twice. Although the probability of heads is greater than the probability of tails, there is no reason to believe that whether the coin lands heads or tails on one toss will affect whether it lands heads or tails on the other toss. Thus it is reasonable to assume that the results of the tosses are independent.</a:t>
            </a:r>
          </a:p>
        </p:txBody>
      </p:sp>
      <p:sp>
        <p:nvSpPr>
          <p:cNvPr id="17" name="TextBox 16"/>
          <p:cNvSpPr txBox="1"/>
          <p:nvPr/>
        </p:nvSpPr>
        <p:spPr>
          <a:xfrm>
            <a:off x="1524000" y="884726"/>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4 – Computing Probabilities of Intersections of Two Independent Events</a:t>
            </a:r>
          </a:p>
        </p:txBody>
      </p:sp>
      <p:sp>
        <p:nvSpPr>
          <p:cNvPr id="21" name="Rectangle 3"/>
          <p:cNvSpPr txBox="1">
            <a:spLocks noChangeArrowheads="1"/>
          </p:cNvSpPr>
          <p:nvPr/>
        </p:nvSpPr>
        <p:spPr>
          <a:xfrm>
            <a:off x="1856425" y="4187738"/>
            <a:ext cx="6765800" cy="570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two heads?</a:t>
            </a:r>
          </a:p>
        </p:txBody>
      </p:sp>
      <p:sp>
        <p:nvSpPr>
          <p:cNvPr id="26" name="Rectangle 3"/>
          <p:cNvSpPr txBox="1">
            <a:spLocks noChangeArrowheads="1"/>
          </p:cNvSpPr>
          <p:nvPr/>
        </p:nvSpPr>
        <p:spPr>
          <a:xfrm>
            <a:off x="1856425" y="4699407"/>
            <a:ext cx="6765800" cy="50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one head?</a:t>
            </a:r>
          </a:p>
        </p:txBody>
      </p:sp>
      <p:sp>
        <p:nvSpPr>
          <p:cNvPr id="28" name="Rectangle 3"/>
          <p:cNvSpPr txBox="1">
            <a:spLocks noChangeArrowheads="1"/>
          </p:cNvSpPr>
          <p:nvPr/>
        </p:nvSpPr>
        <p:spPr>
          <a:xfrm>
            <a:off x="1856425" y="5202415"/>
            <a:ext cx="6765801" cy="570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3"/>
            </a:pPr>
            <a:r>
              <a:rPr lang="en-US" altLang="en-US" sz="2400" dirty="0"/>
              <a:t>What is the probability of obtaining no heads?</a:t>
            </a:r>
          </a:p>
        </p:txBody>
      </p:sp>
      <p:sp>
        <p:nvSpPr>
          <p:cNvPr id="30" name="Rectangle 3"/>
          <p:cNvSpPr txBox="1">
            <a:spLocks noChangeArrowheads="1"/>
          </p:cNvSpPr>
          <p:nvPr/>
        </p:nvSpPr>
        <p:spPr>
          <a:xfrm>
            <a:off x="1856425" y="5772657"/>
            <a:ext cx="7819684" cy="50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4"/>
            </a:pPr>
            <a:r>
              <a:rPr lang="en-US" altLang="en-US" sz="2400" dirty="0"/>
              <a:t>What is the probability of obtaining at least one head?</a:t>
            </a:r>
          </a:p>
        </p:txBody>
      </p:sp>
      <p:sp>
        <p:nvSpPr>
          <p:cNvPr id="18" name="TextBox 17">
            <a:extLst>
              <a:ext uri="{FF2B5EF4-FFF2-40B4-BE49-F238E27FC236}">
                <a16:creationId xmlns:a16="http://schemas.microsoft.com/office/drawing/2014/main" id="{872A6488-13F5-4896-9DBA-F0CA5F7E3C51}"/>
              </a:ext>
            </a:extLst>
          </p:cNvPr>
          <p:cNvSpPr txBox="1"/>
          <p:nvPr/>
        </p:nvSpPr>
        <p:spPr>
          <a:xfrm>
            <a:off x="668976" y="45603"/>
            <a:ext cx="10854047" cy="67222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4400" dirty="0">
                <a:solidFill>
                  <a:schemeClr val="bg1"/>
                </a:solidFill>
              </a:rPr>
              <a:t>Independent Events</a:t>
            </a:r>
          </a:p>
        </p:txBody>
      </p:sp>
    </p:spTree>
    <p:extLst>
      <p:ext uri="{BB962C8B-B14F-4D97-AF65-F5344CB8AC3E}">
        <p14:creationId xmlns:p14="http://schemas.microsoft.com/office/powerpoint/2010/main" val="108271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8"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0" name="Rectangle 3"/>
          <p:cNvSpPr txBox="1">
            <a:spLocks noChangeArrowheads="1"/>
          </p:cNvSpPr>
          <p:nvPr/>
        </p:nvSpPr>
        <p:spPr>
          <a:xfrm>
            <a:off x="1856425" y="1551961"/>
            <a:ext cx="8616553" cy="2705085"/>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Sample space </a:t>
            </a:r>
            <a:r>
              <a:rPr lang="en-US" altLang="en-US" sz="2400" i="1" dirty="0"/>
              <a:t>S</a:t>
            </a:r>
            <a:r>
              <a:rPr lang="en-US" altLang="en-US" sz="2400" dirty="0"/>
              <a:t> consists of the 4 outcomes {HH, HT, TH, TT} which are not equally likely.</a:t>
            </a:r>
          </a:p>
          <a:p>
            <a:pPr marL="0" indent="0">
              <a:lnSpc>
                <a:spcPct val="100000"/>
              </a:lnSpc>
              <a:spcBef>
                <a:spcPts val="0"/>
              </a:spcBef>
              <a:spcAft>
                <a:spcPts val="600"/>
              </a:spcAft>
              <a:buNone/>
            </a:pPr>
            <a:r>
              <a:rPr lang="en-US" altLang="en-US" sz="2400" dirty="0"/>
              <a:t>Let</a:t>
            </a:r>
          </a:p>
          <a:p>
            <a:pPr marL="357188">
              <a:lnSpc>
                <a:spcPct val="100000"/>
              </a:lnSpc>
              <a:spcBef>
                <a:spcPts val="0"/>
              </a:spcBef>
              <a:spcAft>
                <a:spcPts val="600"/>
              </a:spcAft>
              <a:buFont typeface="Wingdings" panose="05000000000000000000" pitchFamily="2" charset="2"/>
              <a:buChar char="§"/>
            </a:pPr>
            <a:r>
              <a:rPr lang="en-US" altLang="en-US" sz="2400" i="1" dirty="0"/>
              <a:t>E</a:t>
            </a:r>
            <a:r>
              <a:rPr lang="en-US" altLang="en-US" sz="2400" dirty="0"/>
              <a:t> be the event that a head is obtained on the first toss</a:t>
            </a:r>
          </a:p>
          <a:p>
            <a:pPr marL="357188">
              <a:lnSpc>
                <a:spcPct val="100000"/>
              </a:lnSpc>
              <a:spcBef>
                <a:spcPts val="0"/>
              </a:spcBef>
              <a:spcAft>
                <a:spcPts val="600"/>
              </a:spcAft>
              <a:buFont typeface="Wingdings" panose="05000000000000000000" pitchFamily="2" charset="2"/>
              <a:buChar char="§"/>
            </a:pPr>
            <a:r>
              <a:rPr lang="en-US" altLang="en-US" sz="2400" i="1" dirty="0"/>
              <a:t>F</a:t>
            </a:r>
            <a:r>
              <a:rPr lang="en-US" altLang="en-US" sz="2400" dirty="0"/>
              <a:t> be the event that a head is obtained on the second toss</a:t>
            </a:r>
          </a:p>
          <a:p>
            <a:pPr marL="0" indent="0">
              <a:lnSpc>
                <a:spcPct val="100000"/>
              </a:lnSpc>
              <a:spcBef>
                <a:spcPts val="0"/>
              </a:spcBef>
              <a:spcAft>
                <a:spcPts val="600"/>
              </a:spcAft>
              <a:buNone/>
            </a:pPr>
            <a:r>
              <a:rPr lang="en-US" altLang="en-US" sz="2400" i="1" dirty="0"/>
              <a:t>P</a:t>
            </a:r>
            <a:r>
              <a:rPr lang="en-US" altLang="en-US" sz="2400" dirty="0"/>
              <a:t>(</a:t>
            </a:r>
            <a:r>
              <a:rPr lang="en-US" altLang="en-US" sz="2400" i="1" dirty="0"/>
              <a:t>E</a:t>
            </a:r>
            <a:r>
              <a:rPr lang="en-US" altLang="en-US" sz="2400" dirty="0"/>
              <a:t>) = </a:t>
            </a:r>
            <a:r>
              <a:rPr lang="en-US" altLang="en-US" sz="2400" i="1" dirty="0"/>
              <a:t>P</a:t>
            </a:r>
            <a:r>
              <a:rPr lang="en-US" altLang="en-US" sz="2400" dirty="0"/>
              <a:t>(</a:t>
            </a:r>
            <a:r>
              <a:rPr lang="en-US" altLang="en-US" sz="2400" i="1" dirty="0"/>
              <a:t>F</a:t>
            </a:r>
            <a:r>
              <a:rPr lang="en-US" altLang="en-US" sz="2400" dirty="0"/>
              <a:t>) = 0.6.</a:t>
            </a:r>
          </a:p>
        </p:txBody>
      </p:sp>
      <p:sp>
        <p:nvSpPr>
          <p:cNvPr id="17" name="TextBox 16"/>
          <p:cNvSpPr txBox="1"/>
          <p:nvPr/>
        </p:nvSpPr>
        <p:spPr>
          <a:xfrm>
            <a:off x="152400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4 – Computing Probabilities of Intersections of Two Independent Events</a:t>
            </a:r>
          </a:p>
        </p:txBody>
      </p:sp>
      <p:sp>
        <p:nvSpPr>
          <p:cNvPr id="13" name="TextBox 12">
            <a:extLst>
              <a:ext uri="{FF2B5EF4-FFF2-40B4-BE49-F238E27FC236}">
                <a16:creationId xmlns:a16="http://schemas.microsoft.com/office/drawing/2014/main" id="{81C1C0BB-C99D-427E-845C-32FA0235A891}"/>
              </a:ext>
            </a:extLst>
          </p:cNvPr>
          <p:cNvSpPr txBox="1"/>
          <p:nvPr/>
        </p:nvSpPr>
        <p:spPr>
          <a:xfrm>
            <a:off x="668976" y="45603"/>
            <a:ext cx="10854047" cy="67222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4400" dirty="0">
                <a:solidFill>
                  <a:schemeClr val="bg1"/>
                </a:solidFill>
              </a:rPr>
              <a:t>Independent Events</a:t>
            </a:r>
          </a:p>
        </p:txBody>
      </p:sp>
    </p:spTree>
    <p:extLst>
      <p:ext uri="{BB962C8B-B14F-4D97-AF65-F5344CB8AC3E}">
        <p14:creationId xmlns:p14="http://schemas.microsoft.com/office/powerpoint/2010/main" val="332540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0" name="Rectangle 3"/>
          <p:cNvSpPr txBox="1">
            <a:spLocks noChangeArrowheads="1"/>
          </p:cNvSpPr>
          <p:nvPr/>
        </p:nvSpPr>
        <p:spPr>
          <a:xfrm>
            <a:off x="1856425" y="2331372"/>
            <a:ext cx="8616553"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(two heads) = </a:t>
            </a:r>
            <a:r>
              <a:rPr lang="en-US" altLang="en-US" sz="2400" i="1" dirty="0"/>
              <a:t>P</a:t>
            </a:r>
            <a:r>
              <a:rPr lang="en-US" altLang="en-US" sz="2400" dirty="0"/>
              <a:t>(</a:t>
            </a:r>
            <a:r>
              <a:rPr lang="en-US" altLang="en-US" sz="2400" i="1" dirty="0"/>
              <a:t>E</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F</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E</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F</a:t>
            </a:r>
            <a:r>
              <a:rPr lang="en-US" altLang="en-US" sz="2400" dirty="0">
                <a:sym typeface="Symbol" panose="05050102010706020507" pitchFamily="18" charset="2"/>
              </a:rPr>
              <a:t>) = (0.6)(0.6) = 0.36 = </a:t>
            </a:r>
            <a:r>
              <a:rPr lang="en-US" altLang="en-US" sz="2400" b="1" dirty="0">
                <a:solidFill>
                  <a:srgbClr val="0000FF"/>
                </a:solidFill>
                <a:sym typeface="Symbol" panose="05050102010706020507" pitchFamily="18" charset="2"/>
              </a:rPr>
              <a:t>36%</a:t>
            </a:r>
            <a:endParaRPr lang="en-US" altLang="en-US" sz="2400" b="1" dirty="0">
              <a:solidFill>
                <a:srgbClr val="0000FF"/>
              </a:solidFill>
            </a:endParaRPr>
          </a:p>
        </p:txBody>
      </p:sp>
      <p:sp>
        <p:nvSpPr>
          <p:cNvPr id="17" name="TextBox 16"/>
          <p:cNvSpPr txBox="1"/>
          <p:nvPr/>
        </p:nvSpPr>
        <p:spPr>
          <a:xfrm>
            <a:off x="152400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4 – Computing Probabilities of Intersections of Two Independent Events</a:t>
            </a:r>
          </a:p>
        </p:txBody>
      </p:sp>
      <p:sp>
        <p:nvSpPr>
          <p:cNvPr id="13" name="Rectangle 3"/>
          <p:cNvSpPr txBox="1">
            <a:spLocks noChangeArrowheads="1"/>
          </p:cNvSpPr>
          <p:nvPr/>
        </p:nvSpPr>
        <p:spPr>
          <a:xfrm>
            <a:off x="1933917" y="1699039"/>
            <a:ext cx="6874286"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two heads?</a:t>
            </a:r>
          </a:p>
        </p:txBody>
      </p:sp>
      <p:sp>
        <p:nvSpPr>
          <p:cNvPr id="14" name="Rectangle 3"/>
          <p:cNvSpPr txBox="1">
            <a:spLocks noChangeArrowheads="1"/>
          </p:cNvSpPr>
          <p:nvPr/>
        </p:nvSpPr>
        <p:spPr>
          <a:xfrm>
            <a:off x="1933917" y="2991270"/>
            <a:ext cx="6874287" cy="503008"/>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one head?</a:t>
            </a:r>
          </a:p>
        </p:txBody>
      </p:sp>
      <p:sp>
        <p:nvSpPr>
          <p:cNvPr id="15" name="Rectangle 3"/>
          <p:cNvSpPr txBox="1">
            <a:spLocks noChangeArrowheads="1"/>
          </p:cNvSpPr>
          <p:nvPr/>
        </p:nvSpPr>
        <p:spPr>
          <a:xfrm>
            <a:off x="1856425" y="3556369"/>
            <a:ext cx="8616553"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(one head) = </a:t>
            </a:r>
            <a:r>
              <a:rPr lang="en-US" altLang="en-US" sz="2400" i="1" dirty="0"/>
              <a:t>P</a:t>
            </a:r>
            <a:r>
              <a:rPr lang="en-US" altLang="en-US" sz="2400" dirty="0"/>
              <a:t>((</a:t>
            </a:r>
            <a:r>
              <a:rPr lang="en-US" altLang="en-US" sz="2400" i="1" dirty="0"/>
              <a:t>E</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F</a:t>
            </a:r>
            <a:r>
              <a:rPr lang="en-US" altLang="en-US" sz="2400" i="1" baseline="30000" dirty="0">
                <a:sym typeface="Symbol" panose="05050102010706020507" pitchFamily="18" charset="2"/>
              </a:rPr>
              <a:t>c</a:t>
            </a:r>
            <a:r>
              <a:rPr lang="en-US" altLang="en-US" sz="2400" dirty="0">
                <a:sym typeface="Symbol" panose="05050102010706020507" pitchFamily="18" charset="2"/>
              </a:rPr>
              <a:t>) </a:t>
            </a:r>
            <a:r>
              <a:rPr lang="en-US" altLang="en-US" sz="2400" dirty="0"/>
              <a:t> (</a:t>
            </a:r>
            <a:r>
              <a:rPr lang="en-US" altLang="en-US" sz="2400" i="1" dirty="0" err="1"/>
              <a:t>E</a:t>
            </a:r>
            <a:r>
              <a:rPr lang="en-US" altLang="en-US" sz="2400" i="1" baseline="30000" dirty="0" err="1"/>
              <a:t>c</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F</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E</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F</a:t>
            </a:r>
            <a:r>
              <a:rPr lang="en-US" altLang="en-US" sz="2400" i="1" baseline="30000"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err="1">
                <a:sym typeface="Symbol" panose="05050102010706020507" pitchFamily="18" charset="2"/>
              </a:rPr>
              <a:t>E</a:t>
            </a:r>
            <a:r>
              <a:rPr lang="en-US" altLang="en-US" sz="2400" i="1" baseline="30000" dirty="0" err="1">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F</a:t>
            </a:r>
            <a:r>
              <a:rPr lang="en-US" altLang="en-US" sz="2400" dirty="0">
                <a:sym typeface="Symbol" panose="05050102010706020507" pitchFamily="18" charset="2"/>
              </a:rPr>
              <a:t>) </a:t>
            </a:r>
            <a:endParaRPr lang="en-US" altLang="en-US" sz="2400" dirty="0"/>
          </a:p>
        </p:txBody>
      </p:sp>
      <p:sp>
        <p:nvSpPr>
          <p:cNvPr id="16" name="Rectangle 3"/>
          <p:cNvSpPr txBox="1">
            <a:spLocks noChangeArrowheads="1"/>
          </p:cNvSpPr>
          <p:nvPr/>
        </p:nvSpPr>
        <p:spPr>
          <a:xfrm>
            <a:off x="3408849" y="4012608"/>
            <a:ext cx="5186468"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sym typeface="Symbol" panose="05050102010706020507" pitchFamily="18" charset="2"/>
              </a:rPr>
              <a:t>= (0.6)(0.4) + (0.4)(0.6) = 0.48 = </a:t>
            </a:r>
            <a:r>
              <a:rPr lang="en-US" altLang="en-US" sz="2400" b="1" dirty="0">
                <a:solidFill>
                  <a:srgbClr val="0000FF"/>
                </a:solidFill>
                <a:sym typeface="Symbol" panose="05050102010706020507" pitchFamily="18" charset="2"/>
              </a:rPr>
              <a:t>48%</a:t>
            </a:r>
            <a:endParaRPr lang="en-US" altLang="en-US" sz="2400" b="1" dirty="0">
              <a:solidFill>
                <a:srgbClr val="0000FF"/>
              </a:solidFill>
            </a:endParaRPr>
          </a:p>
        </p:txBody>
      </p:sp>
      <p:sp>
        <p:nvSpPr>
          <p:cNvPr id="18" name="Rectangle 3"/>
          <p:cNvSpPr txBox="1">
            <a:spLocks noChangeArrowheads="1"/>
          </p:cNvSpPr>
          <p:nvPr/>
        </p:nvSpPr>
        <p:spPr>
          <a:xfrm>
            <a:off x="1933917" y="4731363"/>
            <a:ext cx="6874287" cy="503008"/>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3"/>
            </a:pPr>
            <a:r>
              <a:rPr lang="en-US" altLang="en-US" sz="2400" dirty="0"/>
              <a:t>What is the probability of obtaining no heads?</a:t>
            </a:r>
          </a:p>
        </p:txBody>
      </p:sp>
      <p:sp>
        <p:nvSpPr>
          <p:cNvPr id="21" name="Rectangle 3"/>
          <p:cNvSpPr txBox="1">
            <a:spLocks noChangeArrowheads="1"/>
          </p:cNvSpPr>
          <p:nvPr/>
        </p:nvSpPr>
        <p:spPr>
          <a:xfrm>
            <a:off x="1848357" y="5370640"/>
            <a:ext cx="8616553"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(no heads) =</a:t>
            </a:r>
            <a:endParaRPr lang="en-US" altLang="en-US" sz="2400" b="1" dirty="0">
              <a:solidFill>
                <a:srgbClr val="0000FF"/>
              </a:solidFill>
            </a:endParaRPr>
          </a:p>
        </p:txBody>
      </p:sp>
      <p:sp>
        <p:nvSpPr>
          <p:cNvPr id="2" name="TextBox 1"/>
          <p:cNvSpPr txBox="1"/>
          <p:nvPr/>
        </p:nvSpPr>
        <p:spPr>
          <a:xfrm>
            <a:off x="3610416" y="5370640"/>
            <a:ext cx="6428935" cy="461665"/>
          </a:xfrm>
          <a:prstGeom prst="rect">
            <a:avLst/>
          </a:prstGeom>
          <a:noFill/>
        </p:spPr>
        <p:txBody>
          <a:bodyPr wrap="square" rtlCol="0">
            <a:spAutoFit/>
          </a:bodyPr>
          <a:lstStyle/>
          <a:p>
            <a:r>
              <a:rPr lang="en-US" altLang="en-US" sz="2400" i="1" dirty="0"/>
              <a:t>P</a:t>
            </a:r>
            <a:r>
              <a:rPr lang="en-US" altLang="en-US" sz="2400" dirty="0"/>
              <a:t>(</a:t>
            </a:r>
            <a:r>
              <a:rPr lang="en-US" altLang="en-US" sz="2400" i="1" dirty="0" err="1"/>
              <a:t>E</a:t>
            </a:r>
            <a:r>
              <a:rPr lang="en-US" altLang="en-US" sz="2400" i="1" baseline="30000" dirty="0" err="1"/>
              <a:t>c</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F</a:t>
            </a:r>
            <a:r>
              <a:rPr lang="en-US" altLang="en-US" sz="2400" i="1" baseline="30000"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err="1">
                <a:sym typeface="Symbol" panose="05050102010706020507" pitchFamily="18" charset="2"/>
              </a:rPr>
              <a:t>E</a:t>
            </a:r>
            <a:r>
              <a:rPr lang="en-US" altLang="en-US" sz="2400" i="1" baseline="30000" dirty="0" err="1">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F</a:t>
            </a:r>
            <a:r>
              <a:rPr lang="en-US" altLang="en-US" sz="2400" i="1" baseline="30000" dirty="0">
                <a:sym typeface="Symbol" panose="05050102010706020507" pitchFamily="18" charset="2"/>
              </a:rPr>
              <a:t>c</a:t>
            </a:r>
            <a:r>
              <a:rPr lang="en-US" altLang="en-US" sz="2400" dirty="0">
                <a:sym typeface="Symbol" panose="05050102010706020507" pitchFamily="18" charset="2"/>
              </a:rPr>
              <a:t>) = (0.4)(0.4) = 0.16 = </a:t>
            </a:r>
            <a:r>
              <a:rPr lang="en-US" altLang="en-US" sz="2400" b="1" dirty="0">
                <a:solidFill>
                  <a:srgbClr val="0000FF"/>
                </a:solidFill>
                <a:sym typeface="Symbol" panose="05050102010706020507" pitchFamily="18" charset="2"/>
              </a:rPr>
              <a:t>16% </a:t>
            </a:r>
            <a:endParaRPr lang="en-US" altLang="en-US" sz="2400" b="1" dirty="0">
              <a:solidFill>
                <a:srgbClr val="0000FF"/>
              </a:solidFill>
            </a:endParaRPr>
          </a:p>
        </p:txBody>
      </p:sp>
      <p:sp>
        <p:nvSpPr>
          <p:cNvPr id="23" name="TextBox 22">
            <a:extLst>
              <a:ext uri="{FF2B5EF4-FFF2-40B4-BE49-F238E27FC236}">
                <a16:creationId xmlns:a16="http://schemas.microsoft.com/office/drawing/2014/main" id="{1D66B9DF-F90D-4FE1-9101-9E17D7F6E29C}"/>
              </a:ext>
            </a:extLst>
          </p:cNvPr>
          <p:cNvSpPr txBox="1"/>
          <p:nvPr/>
        </p:nvSpPr>
        <p:spPr>
          <a:xfrm>
            <a:off x="668976" y="45603"/>
            <a:ext cx="10854047" cy="67222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4400" dirty="0">
                <a:solidFill>
                  <a:schemeClr val="bg1"/>
                </a:solidFill>
              </a:rPr>
              <a:t>Independent Events</a:t>
            </a:r>
          </a:p>
        </p:txBody>
      </p:sp>
    </p:spTree>
    <p:extLst>
      <p:ext uri="{BB962C8B-B14F-4D97-AF65-F5344CB8AC3E}">
        <p14:creationId xmlns:p14="http://schemas.microsoft.com/office/powerpoint/2010/main" val="239607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animBg="1"/>
      <p:bldP spid="15" grpId="0"/>
      <p:bldP spid="16" grpId="0"/>
      <p:bldP spid="18" grpId="0" animBg="1"/>
      <p:bldP spid="21"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20" name="Rectangle 3"/>
          <p:cNvSpPr txBox="1">
            <a:spLocks noChangeArrowheads="1"/>
          </p:cNvSpPr>
          <p:nvPr/>
        </p:nvSpPr>
        <p:spPr>
          <a:xfrm>
            <a:off x="1856425" y="2433882"/>
            <a:ext cx="2007820"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Method 1:</a:t>
            </a:r>
          </a:p>
        </p:txBody>
      </p:sp>
      <p:sp>
        <p:nvSpPr>
          <p:cNvPr id="17" name="TextBox 16"/>
          <p:cNvSpPr txBox="1"/>
          <p:nvPr/>
        </p:nvSpPr>
        <p:spPr>
          <a:xfrm>
            <a:off x="152400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4 – Computing Probabilities of Intersections of Two Independent Events</a:t>
            </a:r>
          </a:p>
        </p:txBody>
      </p:sp>
      <p:sp>
        <p:nvSpPr>
          <p:cNvPr id="13" name="Rectangle 3"/>
          <p:cNvSpPr txBox="1">
            <a:spLocks noChangeArrowheads="1"/>
          </p:cNvSpPr>
          <p:nvPr/>
        </p:nvSpPr>
        <p:spPr>
          <a:xfrm>
            <a:off x="1933917" y="1699039"/>
            <a:ext cx="7649202"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4"/>
            </a:pPr>
            <a:r>
              <a:rPr lang="en-US" altLang="en-US" sz="2400" dirty="0"/>
              <a:t>What is the probability of obtaining at least one head?</a:t>
            </a:r>
          </a:p>
        </p:txBody>
      </p:sp>
      <p:sp>
        <p:nvSpPr>
          <p:cNvPr id="15" name="Rectangle 3"/>
          <p:cNvSpPr txBox="1">
            <a:spLocks noChangeArrowheads="1"/>
          </p:cNvSpPr>
          <p:nvPr/>
        </p:nvSpPr>
        <p:spPr>
          <a:xfrm>
            <a:off x="1856425" y="2868333"/>
            <a:ext cx="8616553" cy="551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least one head) = </a:t>
            </a:r>
            <a:r>
              <a:rPr lang="en-US" altLang="en-US" sz="2400" i="1" dirty="0"/>
              <a:t>P</a:t>
            </a:r>
            <a:r>
              <a:rPr lang="en-US" altLang="en-US" sz="2400" dirty="0"/>
              <a:t>(one head</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(two heads) = 0.48 + 0.36 </a:t>
            </a:r>
            <a:endParaRPr lang="en-US" altLang="en-US" sz="2400" dirty="0"/>
          </a:p>
        </p:txBody>
      </p:sp>
      <p:sp>
        <p:nvSpPr>
          <p:cNvPr id="16" name="Rectangle 3"/>
          <p:cNvSpPr txBox="1">
            <a:spLocks noChangeArrowheads="1"/>
          </p:cNvSpPr>
          <p:nvPr/>
        </p:nvSpPr>
        <p:spPr>
          <a:xfrm>
            <a:off x="4392792" y="3261676"/>
            <a:ext cx="2090667"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sym typeface="Symbol" panose="05050102010706020507" pitchFamily="18" charset="2"/>
              </a:rPr>
              <a:t>= 0.84 = </a:t>
            </a:r>
            <a:r>
              <a:rPr lang="en-US" altLang="en-US" sz="2400" b="1" dirty="0">
                <a:solidFill>
                  <a:srgbClr val="0000FF"/>
                </a:solidFill>
                <a:sym typeface="Symbol" panose="05050102010706020507" pitchFamily="18" charset="2"/>
              </a:rPr>
              <a:t>84%</a:t>
            </a:r>
            <a:endParaRPr lang="en-US" altLang="en-US" sz="2400" b="1" dirty="0">
              <a:solidFill>
                <a:srgbClr val="0000FF"/>
              </a:solidFill>
            </a:endParaRPr>
          </a:p>
        </p:txBody>
      </p:sp>
      <p:sp>
        <p:nvSpPr>
          <p:cNvPr id="22" name="Rectangle 3"/>
          <p:cNvSpPr txBox="1">
            <a:spLocks noChangeArrowheads="1"/>
          </p:cNvSpPr>
          <p:nvPr/>
        </p:nvSpPr>
        <p:spPr>
          <a:xfrm>
            <a:off x="1856425" y="3728391"/>
            <a:ext cx="2007820"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Method 2:</a:t>
            </a:r>
          </a:p>
        </p:txBody>
      </p:sp>
      <p:sp>
        <p:nvSpPr>
          <p:cNvPr id="23" name="Rectangle 3"/>
          <p:cNvSpPr txBox="1">
            <a:spLocks noChangeArrowheads="1"/>
          </p:cNvSpPr>
          <p:nvPr/>
        </p:nvSpPr>
        <p:spPr>
          <a:xfrm>
            <a:off x="1856425" y="4162842"/>
            <a:ext cx="8616553" cy="551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least one head) = 1 – </a:t>
            </a:r>
            <a:r>
              <a:rPr lang="en-US" altLang="en-US" sz="2400" i="1" dirty="0"/>
              <a:t>P</a:t>
            </a:r>
            <a:r>
              <a:rPr lang="en-US" altLang="en-US" sz="2400" dirty="0"/>
              <a:t>(no </a:t>
            </a:r>
            <a:r>
              <a:rPr lang="en-US" altLang="en-US" sz="2400" dirty="0">
                <a:sym typeface="Symbol" panose="05050102010706020507" pitchFamily="18" charset="2"/>
              </a:rPr>
              <a:t>heads) = 1 – 0.16 = 0.84 = </a:t>
            </a:r>
            <a:r>
              <a:rPr lang="en-US" altLang="en-US" sz="2400" b="1" dirty="0">
                <a:solidFill>
                  <a:srgbClr val="0000FF"/>
                </a:solidFill>
                <a:sym typeface="Symbol" panose="05050102010706020507" pitchFamily="18" charset="2"/>
              </a:rPr>
              <a:t>84%</a:t>
            </a:r>
            <a:endParaRPr lang="en-US" altLang="en-US" sz="2400" b="1" dirty="0">
              <a:solidFill>
                <a:srgbClr val="0000FF"/>
              </a:solidFill>
            </a:endParaRPr>
          </a:p>
        </p:txBody>
      </p:sp>
      <p:sp>
        <p:nvSpPr>
          <p:cNvPr id="18" name="TextBox 17">
            <a:extLst>
              <a:ext uri="{FF2B5EF4-FFF2-40B4-BE49-F238E27FC236}">
                <a16:creationId xmlns:a16="http://schemas.microsoft.com/office/drawing/2014/main" id="{4FFB0E93-77BE-4E93-AD8B-13C5C473689F}"/>
              </a:ext>
            </a:extLst>
          </p:cNvPr>
          <p:cNvSpPr txBox="1"/>
          <p:nvPr/>
        </p:nvSpPr>
        <p:spPr>
          <a:xfrm>
            <a:off x="668976" y="45603"/>
            <a:ext cx="10854047" cy="67222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4400" dirty="0">
                <a:solidFill>
                  <a:schemeClr val="bg1"/>
                </a:solidFill>
              </a:rPr>
              <a:t>Independent Events</a:t>
            </a:r>
          </a:p>
        </p:txBody>
      </p:sp>
    </p:spTree>
    <p:extLst>
      <p:ext uri="{BB962C8B-B14F-4D97-AF65-F5344CB8AC3E}">
        <p14:creationId xmlns:p14="http://schemas.microsoft.com/office/powerpoint/2010/main" val="3283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dissolv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dissolv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P spid="16" grpId="0"/>
      <p:bldP spid="22"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6" name="TextBox 5">
            <a:extLst>
              <a:ext uri="{FF2B5EF4-FFF2-40B4-BE49-F238E27FC236}">
                <a16:creationId xmlns:a16="http://schemas.microsoft.com/office/drawing/2014/main" id="{A475D5C1-E8A6-49A4-BAC5-85ABEB9D2837}"/>
              </a:ext>
            </a:extLst>
          </p:cNvPr>
          <p:cNvSpPr txBox="1"/>
          <p:nvPr/>
        </p:nvSpPr>
        <p:spPr>
          <a:xfrm>
            <a:off x="4405076" y="2815914"/>
            <a:ext cx="4205524" cy="769441"/>
          </a:xfrm>
          <a:prstGeom prst="rect">
            <a:avLst/>
          </a:prstGeom>
          <a:noFill/>
        </p:spPr>
        <p:txBody>
          <a:bodyPr wrap="square" rtlCol="0">
            <a:spAutoFit/>
          </a:bodyPr>
          <a:lstStyle/>
          <a:p>
            <a:pPr algn="ctr"/>
            <a:r>
              <a:rPr lang="en-SG" sz="4400" b="1" dirty="0">
                <a:solidFill>
                  <a:srgbClr val="2429E4"/>
                </a:solidFill>
              </a:rPr>
              <a:t>End of Unit 9</a:t>
            </a:r>
            <a:endParaRPr lang="en-SG" sz="4400" b="1" dirty="0"/>
          </a:p>
        </p:txBody>
      </p:sp>
    </p:spTree>
    <p:extLst>
      <p:ext uri="{BB962C8B-B14F-4D97-AF65-F5344CB8AC3E}">
        <p14:creationId xmlns:p14="http://schemas.microsoft.com/office/powerpoint/2010/main" val="418871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3</a:t>
            </a:fld>
            <a:endParaRPr lang="en-SG" dirty="0"/>
          </a:p>
        </p:txBody>
      </p:sp>
      <p:sp>
        <p:nvSpPr>
          <p:cNvPr id="6" name="TextBox 5">
            <a:extLst>
              <a:ext uri="{FF2B5EF4-FFF2-40B4-BE49-F238E27FC236}">
                <a16:creationId xmlns:a16="http://schemas.microsoft.com/office/drawing/2014/main" id="{A475D5C1-E8A6-49A4-BAC5-85ABEB9D2837}"/>
              </a:ext>
            </a:extLst>
          </p:cNvPr>
          <p:cNvSpPr txBox="1"/>
          <p:nvPr/>
        </p:nvSpPr>
        <p:spPr>
          <a:xfrm>
            <a:off x="2171365" y="136525"/>
            <a:ext cx="7849269" cy="769441"/>
          </a:xfrm>
          <a:prstGeom prst="rect">
            <a:avLst/>
          </a:prstGeom>
          <a:noFill/>
        </p:spPr>
        <p:txBody>
          <a:bodyPr wrap="square" rtlCol="0">
            <a:spAutoFit/>
          </a:bodyPr>
          <a:lstStyle/>
          <a:p>
            <a:r>
              <a:rPr lang="en-SG" sz="4400" b="1" dirty="0">
                <a:solidFill>
                  <a:srgbClr val="2429E4"/>
                </a:solidFill>
              </a:rPr>
              <a:t>Introduction</a:t>
            </a:r>
            <a:endParaRPr lang="en-SG" sz="4400" b="1" dirty="0"/>
          </a:p>
        </p:txBody>
      </p:sp>
      <p:sp>
        <p:nvSpPr>
          <p:cNvPr id="4" name="TextBox 3">
            <a:extLst>
              <a:ext uri="{FF2B5EF4-FFF2-40B4-BE49-F238E27FC236}">
                <a16:creationId xmlns:a16="http://schemas.microsoft.com/office/drawing/2014/main" id="{3485D5C1-923B-4D7D-B7BE-CFA541D2F741}"/>
              </a:ext>
            </a:extLst>
          </p:cNvPr>
          <p:cNvSpPr txBox="1"/>
          <p:nvPr/>
        </p:nvSpPr>
        <p:spPr>
          <a:xfrm>
            <a:off x="106878" y="1336883"/>
            <a:ext cx="11115304" cy="4185761"/>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3200" dirty="0">
                <a:solidFill>
                  <a:srgbClr val="2429E4"/>
                </a:solidFill>
              </a:rPr>
              <a:t>Probability is the branch of mathematics concerning numerical descriptions of how likely an event is to occur, or how likely it is that a proposition is true: The probability of an event is a number between 0 and 1, where, roughly speaking, 0 indicates impossibility of the event and 1 indicates certainty.</a:t>
            </a:r>
          </a:p>
          <a:p>
            <a:pPr marL="457200" indent="-457200">
              <a:spcBef>
                <a:spcPts val="600"/>
              </a:spcBef>
              <a:buFont typeface="Arial" panose="020B0604020202020204" pitchFamily="34" charset="0"/>
              <a:buChar char="•"/>
            </a:pPr>
            <a:endParaRPr lang="en-US" sz="3200" dirty="0">
              <a:solidFill>
                <a:srgbClr val="2429E4"/>
              </a:solidFill>
            </a:endParaRPr>
          </a:p>
          <a:p>
            <a:pPr marL="457200" indent="-457200">
              <a:spcBef>
                <a:spcPts val="600"/>
              </a:spcBef>
              <a:buFont typeface="Arial" panose="020B0604020202020204" pitchFamily="34" charset="0"/>
              <a:buChar char="•"/>
            </a:pPr>
            <a:r>
              <a:rPr lang="en-US" sz="3200" dirty="0">
                <a:solidFill>
                  <a:srgbClr val="2429E4"/>
                </a:solidFill>
              </a:rPr>
              <a:t>Probability is a important pillar of the field of machine learning and data mining.</a:t>
            </a:r>
            <a:endParaRPr lang="en-SG" sz="3200" dirty="0">
              <a:solidFill>
                <a:srgbClr val="2429E4"/>
              </a:solidFill>
            </a:endParaRPr>
          </a:p>
        </p:txBody>
      </p:sp>
    </p:spTree>
    <p:extLst>
      <p:ext uri="{BB962C8B-B14F-4D97-AF65-F5344CB8AC3E}">
        <p14:creationId xmlns:p14="http://schemas.microsoft.com/office/powerpoint/2010/main" val="332818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24000" y="136525"/>
            <a:ext cx="9144000" cy="66255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2800" dirty="0">
                <a:solidFill>
                  <a:schemeClr val="bg1"/>
                </a:solidFill>
              </a:rPr>
              <a:t>	Introduction</a:t>
            </a:r>
          </a:p>
        </p:txBody>
      </p:sp>
      <p:sp>
        <p:nvSpPr>
          <p:cNvPr id="15" name="TextBox 14"/>
          <p:cNvSpPr txBox="1"/>
          <p:nvPr/>
        </p:nvSpPr>
        <p:spPr>
          <a:xfrm>
            <a:off x="1839493" y="1140589"/>
            <a:ext cx="8371307" cy="1815882"/>
          </a:xfrm>
          <a:prstGeom prst="rect">
            <a:avLst/>
          </a:prstGeom>
          <a:noFill/>
        </p:spPr>
        <p:txBody>
          <a:bodyPr wrap="square" rtlCol="0">
            <a:spAutoFit/>
          </a:bodyPr>
          <a:lstStyle/>
          <a:p>
            <a:r>
              <a:rPr lang="en-US" altLang="en-US" sz="2800" dirty="0"/>
              <a:t>To say that a process or experiment is </a:t>
            </a:r>
            <a:r>
              <a:rPr lang="en-US" altLang="en-US" sz="2800" b="1" dirty="0"/>
              <a:t>random</a:t>
            </a:r>
            <a:r>
              <a:rPr lang="en-US" altLang="en-US" sz="2800" dirty="0"/>
              <a:t> means that when it takes place, one outcome from some set of outcomes is sure to occur, but it is impossible to predict with certainty which outcome that will be.</a:t>
            </a:r>
            <a:endParaRPr lang="en-SG" sz="2800" dirty="0"/>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grpSp>
        <p:nvGrpSpPr>
          <p:cNvPr id="35" name="Group 34"/>
          <p:cNvGrpSpPr/>
          <p:nvPr/>
        </p:nvGrpSpPr>
        <p:grpSpPr>
          <a:xfrm>
            <a:off x="2446087" y="3289875"/>
            <a:ext cx="7176411" cy="1818173"/>
            <a:chOff x="993228" y="4598517"/>
            <a:chExt cx="7176411" cy="1818173"/>
          </a:xfrm>
        </p:grpSpPr>
        <p:sp>
          <p:nvSpPr>
            <p:cNvPr id="36" name="Rectangle 35"/>
            <p:cNvSpPr/>
            <p:nvPr/>
          </p:nvSpPr>
          <p:spPr>
            <a:xfrm>
              <a:off x="993228" y="4598517"/>
              <a:ext cx="7176411" cy="181817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Rectangle 36"/>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a:t>
              </a:r>
            </a:p>
          </p:txBody>
        </p:sp>
        <p:sp>
          <p:nvSpPr>
            <p:cNvPr id="39" name="TextBox 38"/>
            <p:cNvSpPr txBox="1"/>
            <p:nvPr/>
          </p:nvSpPr>
          <p:spPr>
            <a:xfrm>
              <a:off x="1109374" y="5193984"/>
              <a:ext cx="6925353" cy="1200329"/>
            </a:xfrm>
            <a:prstGeom prst="rect">
              <a:avLst/>
            </a:prstGeom>
            <a:noFill/>
          </p:spPr>
          <p:txBody>
            <a:bodyPr wrap="square" rtlCol="0">
              <a:spAutoFit/>
            </a:bodyPr>
            <a:lstStyle/>
            <a:p>
              <a:r>
                <a:rPr lang="en-SG" sz="2400" dirty="0"/>
                <a:t>A </a:t>
              </a:r>
              <a:r>
                <a:rPr lang="en-SG" sz="2400" b="1" dirty="0"/>
                <a:t>sample space</a:t>
              </a:r>
              <a:r>
                <a:rPr lang="en-SG" sz="2400" dirty="0"/>
                <a:t> is the set of all possible outcomes of a random process or experiment. </a:t>
              </a:r>
            </a:p>
            <a:p>
              <a:r>
                <a:rPr lang="en-SG" sz="2400" dirty="0"/>
                <a:t>An </a:t>
              </a:r>
              <a:r>
                <a:rPr lang="en-SG" sz="2400" b="1" dirty="0"/>
                <a:t>event </a:t>
              </a:r>
              <a:r>
                <a:rPr lang="en-SG" sz="2400" dirty="0"/>
                <a:t>is a subset of a sample space.</a:t>
              </a:r>
            </a:p>
          </p:txBody>
        </p:sp>
      </p:grpSp>
    </p:spTree>
    <p:extLst>
      <p:ext uri="{BB962C8B-B14F-4D97-AF65-F5344CB8AC3E}">
        <p14:creationId xmlns:p14="http://schemas.microsoft.com/office/powerpoint/2010/main" val="347696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24000" y="48767"/>
            <a:ext cx="9144000" cy="750315"/>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2800" dirty="0">
                <a:solidFill>
                  <a:schemeClr val="bg1"/>
                </a:solidFill>
              </a:rPr>
              <a:t>Probability</a:t>
            </a: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grpSp>
        <p:nvGrpSpPr>
          <p:cNvPr id="40" name="Group 39"/>
          <p:cNvGrpSpPr/>
          <p:nvPr/>
        </p:nvGrpSpPr>
        <p:grpSpPr>
          <a:xfrm>
            <a:off x="1968058" y="1014828"/>
            <a:ext cx="7895270" cy="1057132"/>
            <a:chOff x="825277" y="4598517"/>
            <a:chExt cx="7895270" cy="1057132"/>
          </a:xfrm>
        </p:grpSpPr>
        <p:sp>
          <p:nvSpPr>
            <p:cNvPr id="41" name="Rectangle 40"/>
            <p:cNvSpPr/>
            <p:nvPr/>
          </p:nvSpPr>
          <p:spPr>
            <a:xfrm>
              <a:off x="825277" y="4598518"/>
              <a:ext cx="7895270" cy="105713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Rectangle 41"/>
            <p:cNvSpPr/>
            <p:nvPr/>
          </p:nvSpPr>
          <p:spPr>
            <a:xfrm>
              <a:off x="825277" y="4598517"/>
              <a:ext cx="7895270" cy="50879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Notation</a:t>
              </a:r>
            </a:p>
          </p:txBody>
        </p:sp>
        <p:sp>
          <p:nvSpPr>
            <p:cNvPr id="44" name="TextBox 43"/>
            <p:cNvSpPr txBox="1"/>
            <p:nvPr/>
          </p:nvSpPr>
          <p:spPr>
            <a:xfrm>
              <a:off x="825277" y="5161749"/>
              <a:ext cx="7761215" cy="461665"/>
            </a:xfrm>
            <a:prstGeom prst="rect">
              <a:avLst/>
            </a:prstGeom>
            <a:noFill/>
          </p:spPr>
          <p:txBody>
            <a:bodyPr wrap="square" rtlCol="0">
              <a:spAutoFit/>
            </a:bodyPr>
            <a:lstStyle/>
            <a:p>
              <a:r>
                <a:rPr lang="en-SG" sz="2400" dirty="0"/>
                <a:t>For a finite set </a:t>
              </a:r>
              <a:r>
                <a:rPr lang="en-SG" sz="2400" i="1" dirty="0"/>
                <a:t>A</a:t>
              </a:r>
              <a:r>
                <a:rPr lang="en-SG" sz="2400" dirty="0"/>
                <a:t>, </a:t>
              </a:r>
              <a:r>
                <a:rPr lang="en-SG" sz="2400" i="1" dirty="0"/>
                <a:t>N</a:t>
              </a:r>
              <a:r>
                <a:rPr lang="en-SG" sz="2400" dirty="0"/>
                <a:t>(</a:t>
              </a:r>
              <a:r>
                <a:rPr lang="en-SG" sz="2400" i="1" dirty="0"/>
                <a:t>A</a:t>
              </a:r>
              <a:r>
                <a:rPr lang="en-SG" sz="2400" dirty="0"/>
                <a:t>) denotes the number of elements in </a:t>
              </a:r>
              <a:r>
                <a:rPr lang="en-SG" sz="2400" i="1" dirty="0"/>
                <a:t>A</a:t>
              </a:r>
              <a:r>
                <a:rPr lang="en-SG" sz="2400" dirty="0"/>
                <a:t>.</a:t>
              </a:r>
            </a:p>
          </p:txBody>
        </p:sp>
      </p:grpSp>
      <p:grpSp>
        <p:nvGrpSpPr>
          <p:cNvPr id="3" name="Group 2"/>
          <p:cNvGrpSpPr/>
          <p:nvPr/>
        </p:nvGrpSpPr>
        <p:grpSpPr>
          <a:xfrm>
            <a:off x="1950176" y="2486498"/>
            <a:ext cx="7913152" cy="2965347"/>
            <a:chOff x="426176" y="2486497"/>
            <a:chExt cx="7913152" cy="2965347"/>
          </a:xfrm>
        </p:grpSpPr>
        <p:grpSp>
          <p:nvGrpSpPr>
            <p:cNvPr id="35" name="Group 34"/>
            <p:cNvGrpSpPr/>
            <p:nvPr/>
          </p:nvGrpSpPr>
          <p:grpSpPr>
            <a:xfrm>
              <a:off x="426176" y="2486497"/>
              <a:ext cx="7913152" cy="2965347"/>
              <a:chOff x="993228" y="4598517"/>
              <a:chExt cx="7913152" cy="2965347"/>
            </a:xfrm>
          </p:grpSpPr>
          <p:sp>
            <p:nvSpPr>
              <p:cNvPr id="36" name="Rectangle 35"/>
              <p:cNvSpPr/>
              <p:nvPr/>
            </p:nvSpPr>
            <p:spPr>
              <a:xfrm>
                <a:off x="993228" y="4598517"/>
                <a:ext cx="7913152" cy="2903791"/>
              </a:xfrm>
              <a:prstGeom prst="rect">
                <a:avLst/>
              </a:prstGeom>
              <a:solidFill>
                <a:schemeClr val="accent4">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Rectangle 36"/>
              <p:cNvSpPr/>
              <p:nvPr/>
            </p:nvSpPr>
            <p:spPr>
              <a:xfrm>
                <a:off x="993228" y="4598517"/>
                <a:ext cx="7913152" cy="57309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p:cNvSpPr txBox="1"/>
              <p:nvPr/>
            </p:nvSpPr>
            <p:spPr>
              <a:xfrm>
                <a:off x="1109373" y="4645644"/>
                <a:ext cx="6495577" cy="461665"/>
              </a:xfrm>
              <a:prstGeom prst="rect">
                <a:avLst/>
              </a:prstGeom>
              <a:noFill/>
            </p:spPr>
            <p:txBody>
              <a:bodyPr wrap="square" rtlCol="0">
                <a:spAutoFit/>
              </a:bodyPr>
              <a:lstStyle/>
              <a:p>
                <a:r>
                  <a:rPr lang="en-SG" sz="2400" dirty="0">
                    <a:solidFill>
                      <a:schemeClr val="bg1"/>
                    </a:solidFill>
                  </a:rPr>
                  <a:t>Probability</a:t>
                </a:r>
              </a:p>
            </p:txBody>
          </p:sp>
          <p:sp>
            <p:nvSpPr>
              <p:cNvPr id="39" name="TextBox 38"/>
              <p:cNvSpPr txBox="1"/>
              <p:nvPr/>
            </p:nvSpPr>
            <p:spPr>
              <a:xfrm>
                <a:off x="1109374" y="5193984"/>
                <a:ext cx="6925353" cy="2369880"/>
              </a:xfrm>
              <a:prstGeom prst="rect">
                <a:avLst/>
              </a:prstGeom>
              <a:noFill/>
            </p:spPr>
            <p:txBody>
              <a:bodyPr wrap="square" rtlCol="0">
                <a:spAutoFit/>
              </a:bodyPr>
              <a:lstStyle/>
              <a:p>
                <a:r>
                  <a:rPr lang="en-SG" sz="2400" dirty="0"/>
                  <a:t>If </a:t>
                </a:r>
                <a:r>
                  <a:rPr lang="en-SG" sz="2400" i="1" dirty="0"/>
                  <a:t>S</a:t>
                </a:r>
                <a:r>
                  <a:rPr lang="en-SG" sz="2400" dirty="0"/>
                  <a:t> is a finite sample space in which all outcomes are equally likely and </a:t>
                </a:r>
                <a:r>
                  <a:rPr lang="en-SG" sz="2400" i="1" dirty="0"/>
                  <a:t>E</a:t>
                </a:r>
                <a:r>
                  <a:rPr lang="en-SG" sz="2400" dirty="0"/>
                  <a:t> is an event in </a:t>
                </a:r>
                <a:r>
                  <a:rPr lang="en-SG" sz="2400" i="1" dirty="0"/>
                  <a:t>S</a:t>
                </a:r>
                <a:r>
                  <a:rPr lang="en-SG" sz="2400" dirty="0"/>
                  <a:t>, then the </a:t>
                </a:r>
                <a:r>
                  <a:rPr lang="en-SG" sz="2400" b="1" dirty="0"/>
                  <a:t>probability</a:t>
                </a:r>
                <a:r>
                  <a:rPr lang="en-SG" sz="2400" dirty="0"/>
                  <a:t> of </a:t>
                </a:r>
                <a:r>
                  <a:rPr lang="en-SG" sz="2400" i="1" dirty="0"/>
                  <a:t>E</a:t>
                </a:r>
                <a:r>
                  <a:rPr lang="en-SG" sz="2400" dirty="0"/>
                  <a:t>, denoted </a:t>
                </a:r>
                <a:r>
                  <a:rPr lang="en-SG" sz="2400" i="1" dirty="0"/>
                  <a:t>P</a:t>
                </a:r>
                <a:r>
                  <a:rPr lang="en-SG" sz="2400" dirty="0"/>
                  <a:t>(</a:t>
                </a:r>
                <a:r>
                  <a:rPr lang="en-SG" sz="2400" i="1" dirty="0"/>
                  <a:t>E</a:t>
                </a:r>
                <a:r>
                  <a:rPr lang="en-SG" sz="2400" dirty="0"/>
                  <a:t>), is</a:t>
                </a:r>
              </a:p>
              <a:p>
                <a:endParaRPr lang="en-SG" sz="2400" dirty="0"/>
              </a:p>
              <a:p>
                <a:pPr>
                  <a:tabLst>
                    <a:tab pos="439738" algn="l"/>
                  </a:tabLst>
                </a:pPr>
                <a:r>
                  <a:rPr lang="en-SG" sz="2800" i="1" dirty="0"/>
                  <a:t>P</a:t>
                </a:r>
                <a:r>
                  <a:rPr lang="en-SG" sz="2800" dirty="0"/>
                  <a:t>(</a:t>
                </a:r>
                <a:r>
                  <a:rPr lang="en-SG" sz="2800" i="1" dirty="0"/>
                  <a:t>E</a:t>
                </a:r>
                <a:r>
                  <a:rPr lang="en-SG" sz="2800" dirty="0"/>
                  <a:t>) = </a:t>
                </a:r>
              </a:p>
              <a:p>
                <a:endParaRPr lang="en-SG" sz="2400" dirty="0"/>
              </a:p>
            </p:txBody>
          </p:sp>
        </p:grpSp>
        <p:grpSp>
          <p:nvGrpSpPr>
            <p:cNvPr id="7" name="Group 6"/>
            <p:cNvGrpSpPr/>
            <p:nvPr/>
          </p:nvGrpSpPr>
          <p:grpSpPr>
            <a:xfrm>
              <a:off x="1410423" y="4369527"/>
              <a:ext cx="5367195" cy="937612"/>
              <a:chOff x="2472704" y="2917632"/>
              <a:chExt cx="5367195" cy="937612"/>
            </a:xfrm>
          </p:grpSpPr>
          <p:sp>
            <p:nvSpPr>
              <p:cNvPr id="2" name="TextBox 1"/>
              <p:cNvSpPr txBox="1"/>
              <p:nvPr/>
            </p:nvSpPr>
            <p:spPr>
              <a:xfrm>
                <a:off x="2824802" y="2917632"/>
                <a:ext cx="4740019" cy="523220"/>
              </a:xfrm>
              <a:prstGeom prst="rect">
                <a:avLst/>
              </a:prstGeom>
              <a:noFill/>
            </p:spPr>
            <p:txBody>
              <a:bodyPr wrap="square" rtlCol="0">
                <a:spAutoFit/>
              </a:bodyPr>
              <a:lstStyle/>
              <a:p>
                <a:pPr algn="ctr"/>
                <a:r>
                  <a:rPr lang="en-SG" sz="2800" dirty="0"/>
                  <a:t>The number of outcomes in </a:t>
                </a:r>
                <a:r>
                  <a:rPr lang="en-SG" sz="2800" i="1" dirty="0"/>
                  <a:t>E</a:t>
                </a:r>
              </a:p>
            </p:txBody>
          </p:sp>
          <p:sp>
            <p:nvSpPr>
              <p:cNvPr id="45" name="TextBox 44"/>
              <p:cNvSpPr txBox="1"/>
              <p:nvPr/>
            </p:nvSpPr>
            <p:spPr>
              <a:xfrm>
                <a:off x="2472704" y="3332024"/>
                <a:ext cx="5367195" cy="523220"/>
              </a:xfrm>
              <a:prstGeom prst="rect">
                <a:avLst/>
              </a:prstGeom>
              <a:noFill/>
            </p:spPr>
            <p:txBody>
              <a:bodyPr wrap="square" rtlCol="0">
                <a:spAutoFit/>
              </a:bodyPr>
              <a:lstStyle/>
              <a:p>
                <a:pPr algn="ctr"/>
                <a:r>
                  <a:rPr lang="en-SG" sz="2800" dirty="0"/>
                  <a:t>The total number of outcomes in </a:t>
                </a:r>
                <a:r>
                  <a:rPr lang="en-SG" sz="2800" i="1" dirty="0"/>
                  <a:t>S</a:t>
                </a:r>
              </a:p>
            </p:txBody>
          </p:sp>
          <p:cxnSp>
            <p:nvCxnSpPr>
              <p:cNvPr id="6" name="Straight Connector 5"/>
              <p:cNvCxnSpPr/>
              <p:nvPr/>
            </p:nvCxnSpPr>
            <p:spPr>
              <a:xfrm>
                <a:off x="2637693" y="3402362"/>
                <a:ext cx="50898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6705990" y="4331037"/>
              <a:ext cx="1523369" cy="1046440"/>
              <a:chOff x="3980390" y="5378738"/>
              <a:chExt cx="1523369" cy="1046440"/>
            </a:xfrm>
          </p:grpSpPr>
          <p:sp>
            <p:nvSpPr>
              <p:cNvPr id="8" name="TextBox 7"/>
              <p:cNvSpPr txBox="1"/>
              <p:nvPr/>
            </p:nvSpPr>
            <p:spPr>
              <a:xfrm>
                <a:off x="3980390" y="5640348"/>
                <a:ext cx="452303" cy="523220"/>
              </a:xfrm>
              <a:prstGeom prst="rect">
                <a:avLst/>
              </a:prstGeom>
              <a:noFill/>
            </p:spPr>
            <p:txBody>
              <a:bodyPr wrap="square" rtlCol="0">
                <a:spAutoFit/>
              </a:bodyPr>
              <a:lstStyle/>
              <a:p>
                <a:r>
                  <a:rPr lang="en-SG" sz="2800" dirty="0"/>
                  <a:t>=</a:t>
                </a:r>
              </a:p>
            </p:txBody>
          </p:sp>
          <p:grpSp>
            <p:nvGrpSpPr>
              <p:cNvPr id="11" name="Group 10"/>
              <p:cNvGrpSpPr/>
              <p:nvPr/>
            </p:nvGrpSpPr>
            <p:grpSpPr>
              <a:xfrm>
                <a:off x="4219358" y="5378738"/>
                <a:ext cx="1284401" cy="1046440"/>
                <a:chOff x="4387309" y="5378738"/>
                <a:chExt cx="1284401" cy="1046440"/>
              </a:xfrm>
            </p:grpSpPr>
            <p:sp>
              <p:nvSpPr>
                <p:cNvPr id="72" name="TextBox 71"/>
                <p:cNvSpPr txBox="1"/>
                <p:nvPr/>
              </p:nvSpPr>
              <p:spPr>
                <a:xfrm>
                  <a:off x="4387309" y="5378738"/>
                  <a:ext cx="1284401" cy="523220"/>
                </a:xfrm>
                <a:prstGeom prst="rect">
                  <a:avLst/>
                </a:prstGeom>
                <a:noFill/>
              </p:spPr>
              <p:txBody>
                <a:bodyPr wrap="square" rtlCol="0">
                  <a:spAutoFit/>
                </a:bodyPr>
                <a:lstStyle/>
                <a:p>
                  <a:pPr algn="ctr"/>
                  <a:r>
                    <a:rPr lang="en-SG" sz="2800" i="1" dirty="0"/>
                    <a:t>N</a:t>
                  </a:r>
                  <a:r>
                    <a:rPr lang="en-SG" sz="2800" dirty="0"/>
                    <a:t>(</a:t>
                  </a:r>
                  <a:r>
                    <a:rPr lang="en-SG" sz="2800" i="1" dirty="0"/>
                    <a:t>E</a:t>
                  </a:r>
                  <a:r>
                    <a:rPr lang="en-SG" sz="2800" dirty="0"/>
                    <a:t>)</a:t>
                  </a:r>
                </a:p>
              </p:txBody>
            </p:sp>
            <p:sp>
              <p:nvSpPr>
                <p:cNvPr id="73" name="TextBox 72"/>
                <p:cNvSpPr txBox="1"/>
                <p:nvPr/>
              </p:nvSpPr>
              <p:spPr>
                <a:xfrm>
                  <a:off x="4387309" y="5901958"/>
                  <a:ext cx="1284401" cy="523220"/>
                </a:xfrm>
                <a:prstGeom prst="rect">
                  <a:avLst/>
                </a:prstGeom>
                <a:noFill/>
              </p:spPr>
              <p:txBody>
                <a:bodyPr wrap="square" rtlCol="0">
                  <a:spAutoFit/>
                </a:bodyPr>
                <a:lstStyle/>
                <a:p>
                  <a:pPr algn="ctr"/>
                  <a:r>
                    <a:rPr lang="en-SG" sz="2800" i="1" dirty="0"/>
                    <a:t>N</a:t>
                  </a:r>
                  <a:r>
                    <a:rPr lang="en-SG" sz="2800" dirty="0"/>
                    <a:t>(</a:t>
                  </a:r>
                  <a:r>
                    <a:rPr lang="en-SG" sz="2800" i="1" dirty="0"/>
                    <a:t>S</a:t>
                  </a:r>
                  <a:r>
                    <a:rPr lang="en-SG" sz="2800" dirty="0"/>
                    <a:t>)</a:t>
                  </a:r>
                </a:p>
              </p:txBody>
            </p:sp>
            <p:cxnSp>
              <p:nvCxnSpPr>
                <p:cNvPr id="10" name="Straight Connector 9"/>
                <p:cNvCxnSpPr/>
                <p:nvPr/>
              </p:nvCxnSpPr>
              <p:spPr>
                <a:xfrm>
                  <a:off x="4506283" y="5901958"/>
                  <a:ext cx="10464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00487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pic>
        <p:nvPicPr>
          <p:cNvPr id="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702" y="2223462"/>
            <a:ext cx="6849678" cy="391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1524000" y="121626"/>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Rolling a Pair of Dice</a:t>
            </a:r>
            <a:endParaRPr lang="en-SG" sz="2000" dirty="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0784" y="732686"/>
            <a:ext cx="2539682" cy="1282540"/>
          </a:xfrm>
          <a:prstGeom prst="rect">
            <a:avLst/>
          </a:prstGeom>
        </p:spPr>
      </p:pic>
    </p:spTree>
    <p:extLst>
      <p:ext uri="{BB962C8B-B14F-4D97-AF65-F5344CB8AC3E}">
        <p14:creationId xmlns:p14="http://schemas.microsoft.com/office/powerpoint/2010/main" val="140753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35" name="Rectangle 3"/>
          <p:cNvSpPr txBox="1">
            <a:spLocks noChangeArrowheads="1"/>
          </p:cNvSpPr>
          <p:nvPr/>
        </p:nvSpPr>
        <p:spPr>
          <a:xfrm>
            <a:off x="1981200" y="2032801"/>
            <a:ext cx="8229600" cy="4494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A more compact notation identifies, say,               with the notation 24,              with 53, and so forth.</a:t>
            </a:r>
          </a:p>
          <a:p>
            <a:pPr marL="514350" indent="-514350">
              <a:buFont typeface="+mj-lt"/>
              <a:buAutoNum type="alphaLcPeriod"/>
            </a:pPr>
            <a:r>
              <a:rPr lang="en-US" altLang="en-US" dirty="0"/>
              <a:t>Use the compact notation to write the sample space </a:t>
            </a:r>
            <a:r>
              <a:rPr lang="en-US" altLang="en-US" i="1" dirty="0"/>
              <a:t>S</a:t>
            </a:r>
            <a:r>
              <a:rPr lang="en-US" altLang="en-US" dirty="0"/>
              <a:t> of all possible outcomes.</a:t>
            </a:r>
          </a:p>
          <a:p>
            <a:pPr marL="514350" indent="-514350">
              <a:spcBef>
                <a:spcPts val="1200"/>
              </a:spcBef>
              <a:spcAft>
                <a:spcPts val="1200"/>
              </a:spcAft>
              <a:buFont typeface="+mj-lt"/>
              <a:buAutoNum type="alphaLcPeriod"/>
            </a:pPr>
            <a:endParaRPr lang="en-US" altLang="en-US" dirty="0"/>
          </a:p>
          <a:p>
            <a:pPr marL="514350" indent="-514350">
              <a:buFont typeface="+mj-lt"/>
              <a:buAutoNum type="alphaLcPeriod"/>
            </a:pPr>
            <a:r>
              <a:rPr lang="en-US" altLang="en-US" dirty="0"/>
              <a:t>Use set notation to write the event </a:t>
            </a:r>
            <a:r>
              <a:rPr lang="en-US" altLang="en-US" i="1" dirty="0"/>
              <a:t>E</a:t>
            </a:r>
            <a:r>
              <a:rPr lang="en-US" altLang="en-US" dirty="0"/>
              <a:t> that the numbers showing face up have a sum of 6 and find the probability of this event.</a:t>
            </a:r>
          </a:p>
        </p:txBody>
      </p:sp>
      <p:pic>
        <p:nvPicPr>
          <p:cNvPr id="36" name="Picture 3"/>
          <p:cNvPicPr>
            <a:picLocks noChangeAspect="1" noChangeArrowheads="1"/>
          </p:cNvPicPr>
          <p:nvPr/>
        </p:nvPicPr>
        <p:blipFill>
          <a:blip r:embed="rId3">
            <a:extLst>
              <a:ext uri="{28A0092B-C50C-407E-A947-70E740481C1C}">
                <a14:useLocalDpi xmlns:a14="http://schemas.microsoft.com/office/drawing/2010/main" val="0"/>
              </a:ext>
            </a:extLst>
          </a:blip>
          <a:srcRect r="76100" b="9605"/>
          <a:stretch>
            <a:fillRect/>
          </a:stretch>
        </p:blipFill>
        <p:spPr bwMode="auto">
          <a:xfrm>
            <a:off x="8025840" y="1966649"/>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rcRect l="76617" r="633"/>
          <a:stretch>
            <a:fillRect/>
          </a:stretch>
        </p:blipFill>
        <p:spPr bwMode="auto">
          <a:xfrm>
            <a:off x="4506756" y="2394507"/>
            <a:ext cx="94297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2523271" y="3721618"/>
            <a:ext cx="7636429" cy="707886"/>
          </a:xfrm>
          <a:prstGeom prst="rect">
            <a:avLst/>
          </a:prstGeom>
          <a:solidFill>
            <a:schemeClr val="accent4">
              <a:lumMod val="40000"/>
              <a:lumOff val="60000"/>
            </a:schemeClr>
          </a:solidFill>
        </p:spPr>
        <p:txBody>
          <a:bodyPr wrap="square" rtlCol="0">
            <a:spAutoFit/>
          </a:bodyPr>
          <a:lstStyle/>
          <a:p>
            <a:r>
              <a:rPr lang="en-SG" sz="2000" i="1" dirty="0"/>
              <a:t>S</a:t>
            </a:r>
            <a:r>
              <a:rPr lang="en-SG" sz="2000" dirty="0"/>
              <a:t> = { 11, 12, 13, 14, 15, 16, </a:t>
            </a:r>
            <a:r>
              <a:rPr lang="en-SG" sz="2000" dirty="0">
                <a:solidFill>
                  <a:srgbClr val="0033CC"/>
                </a:solidFill>
              </a:rPr>
              <a:t>21, 22, 23, 24, 25, 26,</a:t>
            </a:r>
            <a:r>
              <a:rPr lang="en-SG" sz="2000" dirty="0"/>
              <a:t> 31, 32, 33, 34, 35, 36, </a:t>
            </a:r>
          </a:p>
          <a:p>
            <a:r>
              <a:rPr lang="en-SG" sz="2000" dirty="0"/>
              <a:t>         </a:t>
            </a:r>
            <a:r>
              <a:rPr lang="en-SG" sz="2000" dirty="0">
                <a:solidFill>
                  <a:srgbClr val="0033CC"/>
                </a:solidFill>
              </a:rPr>
              <a:t>41, 42, 43, 44, 45, 46, </a:t>
            </a:r>
            <a:r>
              <a:rPr lang="en-SG" sz="2000" dirty="0"/>
              <a:t>51, 52, 53, 54, 55, 56, </a:t>
            </a:r>
            <a:r>
              <a:rPr lang="en-SG" sz="2000" dirty="0">
                <a:solidFill>
                  <a:srgbClr val="0033CC"/>
                </a:solidFill>
              </a:rPr>
              <a:t>61, 62, 63, 64, 65, 66 </a:t>
            </a:r>
            <a:r>
              <a:rPr lang="en-SG" sz="2000" dirty="0"/>
              <a:t>} </a:t>
            </a:r>
          </a:p>
        </p:txBody>
      </p:sp>
      <p:sp>
        <p:nvSpPr>
          <p:cNvPr id="41" name="TextBox 40"/>
          <p:cNvSpPr txBox="1"/>
          <p:nvPr/>
        </p:nvSpPr>
        <p:spPr>
          <a:xfrm>
            <a:off x="2523271" y="5805658"/>
            <a:ext cx="3793945" cy="523220"/>
          </a:xfrm>
          <a:prstGeom prst="rect">
            <a:avLst/>
          </a:prstGeom>
          <a:solidFill>
            <a:schemeClr val="accent4">
              <a:lumMod val="40000"/>
              <a:lumOff val="60000"/>
            </a:schemeClr>
          </a:solidFill>
        </p:spPr>
        <p:txBody>
          <a:bodyPr wrap="square" rtlCol="0">
            <a:spAutoFit/>
          </a:bodyPr>
          <a:lstStyle/>
          <a:p>
            <a:r>
              <a:rPr lang="en-SG" sz="2800" i="1" dirty="0"/>
              <a:t>E</a:t>
            </a:r>
            <a:r>
              <a:rPr lang="en-SG" sz="2800" dirty="0"/>
              <a:t> = { 15, 24, 33, 42, 51 } </a:t>
            </a:r>
          </a:p>
        </p:txBody>
      </p:sp>
      <p:sp>
        <p:nvSpPr>
          <p:cNvPr id="43" name="TextBox 42"/>
          <p:cNvSpPr txBox="1"/>
          <p:nvPr/>
        </p:nvSpPr>
        <p:spPr>
          <a:xfrm>
            <a:off x="6790944" y="5805657"/>
            <a:ext cx="2030874" cy="523220"/>
          </a:xfrm>
          <a:prstGeom prst="rect">
            <a:avLst/>
          </a:prstGeom>
          <a:solidFill>
            <a:schemeClr val="accent4">
              <a:lumMod val="40000"/>
              <a:lumOff val="60000"/>
            </a:schemeClr>
          </a:solidFill>
        </p:spPr>
        <p:txBody>
          <a:bodyPr wrap="square" rtlCol="0">
            <a:spAutoFit/>
          </a:bodyPr>
          <a:lstStyle/>
          <a:p>
            <a:r>
              <a:rPr lang="en-SG" sz="2800" i="1" dirty="0"/>
              <a:t>P</a:t>
            </a:r>
            <a:r>
              <a:rPr lang="en-SG" sz="2800" dirty="0"/>
              <a:t>(</a:t>
            </a:r>
            <a:r>
              <a:rPr lang="en-SG" sz="2800" i="1" dirty="0"/>
              <a:t>E</a:t>
            </a:r>
            <a:r>
              <a:rPr lang="en-SG" sz="2800" dirty="0"/>
              <a:t>) = 5/36</a:t>
            </a: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0784" y="732686"/>
            <a:ext cx="2539682" cy="1282540"/>
          </a:xfrm>
          <a:prstGeom prst="rect">
            <a:avLst/>
          </a:prstGeom>
        </p:spPr>
      </p:pic>
      <p:sp>
        <p:nvSpPr>
          <p:cNvPr id="29" name="TextBox 28">
            <a:extLst>
              <a:ext uri="{FF2B5EF4-FFF2-40B4-BE49-F238E27FC236}">
                <a16:creationId xmlns:a16="http://schemas.microsoft.com/office/drawing/2014/main" id="{35F30CD0-EC06-4444-81F6-1D1DDA49E71C}"/>
              </a:ext>
            </a:extLst>
          </p:cNvPr>
          <p:cNvSpPr txBox="1"/>
          <p:nvPr/>
        </p:nvSpPr>
        <p:spPr>
          <a:xfrm>
            <a:off x="1524000" y="121626"/>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Rolling a Pair of Dice</a:t>
            </a:r>
            <a:endParaRPr lang="en-SG" sz="2000" dirty="0">
              <a:solidFill>
                <a:schemeClr val="bg1"/>
              </a:solidFill>
            </a:endParaRPr>
          </a:p>
        </p:txBody>
      </p:sp>
    </p:spTree>
    <p:extLst>
      <p:ext uri="{BB962C8B-B14F-4D97-AF65-F5344CB8AC3E}">
        <p14:creationId xmlns:p14="http://schemas.microsoft.com/office/powerpoint/2010/main" val="166000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dissolve">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90048" y="190291"/>
            <a:ext cx="10263752" cy="712311"/>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3600" dirty="0">
                <a:solidFill>
                  <a:schemeClr val="bg1"/>
                </a:solidFill>
              </a:rPr>
              <a:t>    Probability – Basic Properties</a:t>
            </a: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grpSp>
        <p:nvGrpSpPr>
          <p:cNvPr id="15" name="Group 14"/>
          <p:cNvGrpSpPr/>
          <p:nvPr/>
        </p:nvGrpSpPr>
        <p:grpSpPr>
          <a:xfrm>
            <a:off x="2050595" y="1578852"/>
            <a:ext cx="8416879" cy="4100053"/>
            <a:chOff x="993228" y="4598517"/>
            <a:chExt cx="7176411" cy="3688621"/>
          </a:xfrm>
        </p:grpSpPr>
        <p:sp>
          <p:nvSpPr>
            <p:cNvPr id="17" name="Rectangle 16"/>
            <p:cNvSpPr/>
            <p:nvPr/>
          </p:nvSpPr>
          <p:spPr>
            <a:xfrm>
              <a:off x="993228" y="4598517"/>
              <a:ext cx="7176411" cy="349228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Rectangle 17"/>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TextBox 19"/>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Basic Properties of Probability</a:t>
              </a:r>
            </a:p>
          </p:txBody>
        </p:sp>
        <p:sp>
          <p:nvSpPr>
            <p:cNvPr id="21" name="TextBox 20"/>
            <p:cNvSpPr txBox="1"/>
            <p:nvPr/>
          </p:nvSpPr>
          <p:spPr>
            <a:xfrm>
              <a:off x="1109374" y="5193984"/>
              <a:ext cx="6925353" cy="3093154"/>
            </a:xfrm>
            <a:prstGeom prst="rect">
              <a:avLst/>
            </a:prstGeom>
            <a:noFill/>
          </p:spPr>
          <p:txBody>
            <a:bodyPr wrap="square" rtlCol="0">
              <a:spAutoFit/>
            </a:bodyPr>
            <a:lstStyle/>
            <a:p>
              <a:pPr>
                <a:spcAft>
                  <a:spcPts val="600"/>
                </a:spcAft>
              </a:pPr>
              <a:r>
                <a:rPr lang="en-SG" sz="2000" dirty="0"/>
                <a:t>Let </a:t>
              </a:r>
              <a:r>
                <a:rPr lang="en-SG" sz="2000" i="1" dirty="0"/>
                <a:t>S </a:t>
              </a:r>
              <a:r>
                <a:rPr lang="en-SG" sz="2000" dirty="0"/>
                <a:t>be a sample space. Let A and B be events in S. The following properties always hold:</a:t>
              </a:r>
            </a:p>
            <a:p>
              <a:pPr marL="514350" indent="-514350">
                <a:spcAft>
                  <a:spcPts val="1200"/>
                </a:spcAft>
                <a:buFont typeface="+mj-lt"/>
                <a:buAutoNum type="arabicPeriod"/>
              </a:pPr>
              <a:r>
                <a:rPr lang="en-US" sz="2400" dirty="0"/>
                <a:t>0 </a:t>
              </a:r>
              <a:r>
                <a:rPr lang="en-US" sz="2400" dirty="0">
                  <a:sym typeface="Symbol"/>
                </a:rPr>
                <a:t></a:t>
              </a:r>
              <a:r>
                <a:rPr lang="en-US" sz="2400" dirty="0"/>
                <a:t> </a:t>
              </a:r>
              <a:r>
                <a:rPr lang="en-US" sz="2400" i="1" dirty="0"/>
                <a:t>P</a:t>
              </a:r>
              <a:r>
                <a:rPr lang="en-US" sz="2400" dirty="0"/>
                <a:t>(</a:t>
              </a:r>
              <a:r>
                <a:rPr lang="en-US" sz="2400" i="1" dirty="0"/>
                <a:t>A</a:t>
              </a:r>
              <a:r>
                <a:rPr lang="en-US" sz="2400" dirty="0"/>
                <a:t>) </a:t>
              </a:r>
              <a:r>
                <a:rPr lang="en-US" sz="2400" dirty="0">
                  <a:sym typeface="Symbol"/>
                </a:rPr>
                <a:t></a:t>
              </a:r>
              <a:r>
                <a:rPr lang="en-US" sz="2400" dirty="0"/>
                <a:t> 1</a:t>
              </a:r>
            </a:p>
            <a:p>
              <a:pPr marL="514350" indent="-514350">
                <a:spcAft>
                  <a:spcPts val="1200"/>
                </a:spcAft>
                <a:buFont typeface="+mj-lt"/>
                <a:buAutoNum type="arabicPeriod"/>
              </a:pPr>
              <a:r>
                <a:rPr lang="en-SG" sz="2400" i="1" dirty="0"/>
                <a:t>P</a:t>
              </a:r>
              <a:r>
                <a:rPr lang="en-SG" sz="2400" dirty="0"/>
                <a:t>(</a:t>
              </a:r>
              <a:r>
                <a:rPr lang="en-SG" sz="2400" dirty="0">
                  <a:sym typeface="Symbol"/>
                </a:rPr>
                <a:t>) = 0 and </a:t>
              </a:r>
              <a:r>
                <a:rPr lang="en-SG" sz="2400" i="1" dirty="0">
                  <a:sym typeface="Symbol"/>
                </a:rPr>
                <a:t>P</a:t>
              </a:r>
              <a:r>
                <a:rPr lang="en-SG" sz="2400" dirty="0">
                  <a:sym typeface="Symbol"/>
                </a:rPr>
                <a:t>(</a:t>
              </a:r>
              <a:r>
                <a:rPr lang="en-SG" sz="2400" i="1" dirty="0">
                  <a:sym typeface="Symbol"/>
                </a:rPr>
                <a:t>S</a:t>
              </a:r>
              <a:r>
                <a:rPr lang="en-SG" sz="2400" dirty="0">
                  <a:sym typeface="Symbol"/>
                </a:rPr>
                <a:t>) = 1</a:t>
              </a:r>
            </a:p>
            <a:p>
              <a:pPr marL="514350" indent="-514350">
                <a:buFont typeface="+mj-lt"/>
                <a:buAutoNum type="arabicPeriod"/>
              </a:pPr>
              <a:r>
                <a:rPr lang="en-SG" sz="2400" dirty="0">
                  <a:sym typeface="Symbol"/>
                </a:rPr>
                <a:t>If </a:t>
              </a:r>
              <a:r>
                <a:rPr lang="en-SG" sz="2400" i="1" dirty="0">
                  <a:sym typeface="Symbol"/>
                </a:rPr>
                <a:t>A</a:t>
              </a:r>
              <a:r>
                <a:rPr lang="en-SG" sz="2400" dirty="0">
                  <a:sym typeface="Symbol"/>
                </a:rPr>
                <a:t> and </a:t>
              </a:r>
              <a:r>
                <a:rPr lang="en-SG" sz="2400" i="1" dirty="0">
                  <a:sym typeface="Symbol"/>
                </a:rPr>
                <a:t>B</a:t>
              </a:r>
              <a:r>
                <a:rPr lang="en-SG" sz="2400" dirty="0">
                  <a:sym typeface="Symbol"/>
                </a:rPr>
                <a:t> are disjoint (</a:t>
              </a:r>
              <a:r>
                <a:rPr lang="en-SG" sz="2400" i="1" dirty="0">
                  <a:sym typeface="Symbol"/>
                </a:rPr>
                <a:t>A</a:t>
              </a:r>
              <a:r>
                <a:rPr lang="en-SG" sz="2400" dirty="0">
                  <a:sym typeface="Symbol"/>
                </a:rPr>
                <a:t>  </a:t>
              </a:r>
              <a:r>
                <a:rPr lang="en-SG" sz="2400" i="1" dirty="0">
                  <a:sym typeface="Symbol"/>
                </a:rPr>
                <a:t>B</a:t>
              </a:r>
              <a:r>
                <a:rPr lang="en-SG" sz="2400" dirty="0">
                  <a:sym typeface="Symbol"/>
                </a:rPr>
                <a:t> = ), then </a:t>
              </a:r>
            </a:p>
            <a:p>
              <a:pPr>
                <a:spcAft>
                  <a:spcPts val="1200"/>
                </a:spcAft>
              </a:pPr>
              <a:r>
                <a:rPr lang="en-SG" sz="2400" dirty="0">
                  <a:sym typeface="Symbol"/>
                </a:rPr>
                <a:t>	</a:t>
              </a:r>
              <a:r>
                <a:rPr lang="en-SG" sz="2400" i="1" dirty="0">
                  <a:sym typeface="Symbol"/>
                </a:rPr>
                <a:t>P</a:t>
              </a:r>
              <a:r>
                <a:rPr lang="en-SG" sz="2400" dirty="0">
                  <a:sym typeface="Symbol"/>
                </a:rPr>
                <a:t>(</a:t>
              </a:r>
              <a:r>
                <a:rPr lang="en-SG" sz="2400" i="1" dirty="0">
                  <a:sym typeface="Symbol"/>
                </a:rPr>
                <a:t>A</a:t>
              </a:r>
              <a:r>
                <a:rPr lang="en-SG" sz="2400" dirty="0">
                  <a:sym typeface="Symbol"/>
                </a:rPr>
                <a:t>  </a:t>
              </a:r>
              <a:r>
                <a:rPr lang="en-SG" sz="2400" i="1" dirty="0">
                  <a:sym typeface="Symbol"/>
                </a:rPr>
                <a:t>B</a:t>
              </a:r>
              <a:r>
                <a:rPr lang="en-SG" sz="2400" dirty="0">
                  <a:sym typeface="Symbol"/>
                </a:rPr>
                <a:t>) = </a:t>
              </a:r>
              <a:r>
                <a:rPr lang="en-SG" sz="2400" i="1" dirty="0">
                  <a:sym typeface="Symbol"/>
                </a:rPr>
                <a:t>P</a:t>
              </a:r>
              <a:r>
                <a:rPr lang="en-SG" sz="2400" dirty="0">
                  <a:sym typeface="Symbol"/>
                </a:rPr>
                <a:t>(</a:t>
              </a:r>
              <a:r>
                <a:rPr lang="en-SG" sz="2400" i="1" dirty="0">
                  <a:sym typeface="Symbol"/>
                </a:rPr>
                <a:t>A</a:t>
              </a:r>
              <a:r>
                <a:rPr lang="en-SG" sz="2400" dirty="0">
                  <a:sym typeface="Symbol"/>
                </a:rPr>
                <a:t>) + </a:t>
              </a:r>
              <a:r>
                <a:rPr lang="en-SG" sz="2400" i="1" dirty="0">
                  <a:sym typeface="Symbol"/>
                </a:rPr>
                <a:t>P</a:t>
              </a:r>
              <a:r>
                <a:rPr lang="en-SG" sz="2400" dirty="0">
                  <a:sym typeface="Symbol"/>
                </a:rPr>
                <a:t>(</a:t>
              </a:r>
              <a:r>
                <a:rPr lang="en-SG" sz="2400" i="1" dirty="0">
                  <a:sym typeface="Symbol"/>
                </a:rPr>
                <a:t>B</a:t>
              </a:r>
              <a:r>
                <a:rPr lang="en-SG" sz="2400" dirty="0">
                  <a:sym typeface="Symbol"/>
                </a:rPr>
                <a:t>)</a:t>
              </a:r>
            </a:p>
            <a:p>
              <a:pPr>
                <a:spcAft>
                  <a:spcPts val="1200"/>
                </a:spcAft>
              </a:pPr>
              <a:r>
                <a:rPr lang="en-SG" sz="2000" dirty="0">
                  <a:sym typeface="Symbol"/>
                </a:rPr>
                <a:t>Note that P(X) denotes the probability of event of X.</a:t>
              </a:r>
              <a:r>
                <a:rPr lang="en-SG" sz="2400" dirty="0">
                  <a:sym typeface="Symbol"/>
                </a:rPr>
                <a:t> </a:t>
              </a:r>
              <a:endParaRPr lang="en-SG" sz="2400" dirty="0"/>
            </a:p>
          </p:txBody>
        </p:sp>
      </p:grpSp>
    </p:spTree>
    <p:extLst>
      <p:ext uri="{BB962C8B-B14F-4D97-AF65-F5344CB8AC3E}">
        <p14:creationId xmlns:p14="http://schemas.microsoft.com/office/powerpoint/2010/main" val="113524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90048" y="190291"/>
            <a:ext cx="10263752" cy="712311"/>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3600" dirty="0">
                <a:solidFill>
                  <a:schemeClr val="bg1"/>
                </a:solidFill>
              </a:rPr>
              <a:t>    Probability – Further Properties</a:t>
            </a: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grpSp>
        <p:nvGrpSpPr>
          <p:cNvPr id="9" name="Group 8">
            <a:extLst>
              <a:ext uri="{FF2B5EF4-FFF2-40B4-BE49-F238E27FC236}">
                <a16:creationId xmlns:a16="http://schemas.microsoft.com/office/drawing/2014/main" id="{BD823171-578F-482B-AFF8-4158FDAC268A}"/>
              </a:ext>
            </a:extLst>
          </p:cNvPr>
          <p:cNvGrpSpPr/>
          <p:nvPr/>
        </p:nvGrpSpPr>
        <p:grpSpPr>
          <a:xfrm>
            <a:off x="1978406" y="1369470"/>
            <a:ext cx="7176411" cy="1503409"/>
            <a:chOff x="993228" y="4598517"/>
            <a:chExt cx="7176411" cy="1503409"/>
          </a:xfrm>
        </p:grpSpPr>
        <p:sp>
          <p:nvSpPr>
            <p:cNvPr id="10" name="Rectangle 9">
              <a:extLst>
                <a:ext uri="{FF2B5EF4-FFF2-40B4-BE49-F238E27FC236}">
                  <a16:creationId xmlns:a16="http://schemas.microsoft.com/office/drawing/2014/main" id="{0DF15D7E-0AC5-4D2A-B45F-6FE0AA36AF02}"/>
                </a:ext>
              </a:extLst>
            </p:cNvPr>
            <p:cNvSpPr/>
            <p:nvPr/>
          </p:nvSpPr>
          <p:spPr>
            <a:xfrm>
              <a:off x="993228" y="4598518"/>
              <a:ext cx="7176411" cy="15034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ectangle 10">
              <a:extLst>
                <a:ext uri="{FF2B5EF4-FFF2-40B4-BE49-F238E27FC236}">
                  <a16:creationId xmlns:a16="http://schemas.microsoft.com/office/drawing/2014/main" id="{80DD0159-3C1B-4188-ABED-4FA8FDF00DD9}"/>
                </a:ext>
              </a:extLst>
            </p:cNvPr>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a:extLst>
                <a:ext uri="{FF2B5EF4-FFF2-40B4-BE49-F238E27FC236}">
                  <a16:creationId xmlns:a16="http://schemas.microsoft.com/office/drawing/2014/main" id="{EDD4FCC2-5857-477E-B629-F6418BFD4FF9}"/>
                </a:ext>
              </a:extLst>
            </p:cNvPr>
            <p:cNvSpPr txBox="1"/>
            <p:nvPr/>
          </p:nvSpPr>
          <p:spPr>
            <a:xfrm>
              <a:off x="1109374" y="4645644"/>
              <a:ext cx="6672460" cy="461665"/>
            </a:xfrm>
            <a:prstGeom prst="rect">
              <a:avLst/>
            </a:prstGeom>
            <a:noFill/>
          </p:spPr>
          <p:txBody>
            <a:bodyPr wrap="square" rtlCol="0">
              <a:spAutoFit/>
            </a:bodyPr>
            <a:lstStyle/>
            <a:p>
              <a:r>
                <a:rPr lang="en-SG" sz="2400" dirty="0">
                  <a:solidFill>
                    <a:schemeClr val="bg1"/>
                  </a:solidFill>
                </a:rPr>
                <a:t>Probability of the Complement of an Event </a:t>
              </a:r>
            </a:p>
          </p:txBody>
        </p:sp>
        <p:sp>
          <p:nvSpPr>
            <p:cNvPr id="13" name="TextBox 12">
              <a:extLst>
                <a:ext uri="{FF2B5EF4-FFF2-40B4-BE49-F238E27FC236}">
                  <a16:creationId xmlns:a16="http://schemas.microsoft.com/office/drawing/2014/main" id="{5CEB70A2-7147-4F68-8097-4E0569ACDE60}"/>
                </a:ext>
              </a:extLst>
            </p:cNvPr>
            <p:cNvSpPr txBox="1"/>
            <p:nvPr/>
          </p:nvSpPr>
          <p:spPr>
            <a:xfrm>
              <a:off x="1109374" y="5193984"/>
              <a:ext cx="6925353" cy="907941"/>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is any event in a sample space </a:t>
              </a:r>
              <a:r>
                <a:rPr lang="en-SG" sz="2400" i="1" dirty="0"/>
                <a:t>S</a:t>
              </a:r>
              <a:r>
                <a:rPr lang="en-SG" sz="2400" dirty="0"/>
                <a:t>, then</a:t>
              </a:r>
            </a:p>
            <a:p>
              <a:pPr>
                <a:spcAft>
                  <a:spcPts val="1200"/>
                </a:spcAft>
                <a:tabLst>
                  <a:tab pos="1828800" algn="l"/>
                </a:tabLst>
              </a:pPr>
              <a:r>
                <a:rPr lang="en-SG" sz="2400" dirty="0">
                  <a:sym typeface="Symbol"/>
                </a:rPr>
                <a:t>	</a:t>
              </a:r>
              <a:r>
                <a:rPr lang="en-US" altLang="en-US" sz="2400" i="1" dirty="0"/>
                <a:t> P</a:t>
              </a:r>
              <a:r>
                <a:rPr lang="en-US" altLang="en-US" sz="2400" dirty="0"/>
                <a:t>(</a:t>
              </a:r>
              <a:r>
                <a:rPr lang="en-US" altLang="en-US" sz="2400" i="1" dirty="0">
                  <a:sym typeface="Symbol"/>
                </a:rPr>
                <a:t>A</a:t>
              </a:r>
              <a:r>
                <a:rPr lang="en-US" altLang="en-US" sz="2400" i="1" baseline="44000" dirty="0">
                  <a:sym typeface="Symbol"/>
                </a:rPr>
                <a:t>c</a:t>
              </a:r>
              <a:r>
                <a:rPr lang="en-US" altLang="en-US" sz="2400" dirty="0">
                  <a:sym typeface="Symbol"/>
                </a:rPr>
                <a:t>) = 1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a:t>
              </a:r>
              <a:endParaRPr lang="en-SG" sz="2400" dirty="0"/>
            </a:p>
          </p:txBody>
        </p:sp>
      </p:grpSp>
      <p:grpSp>
        <p:nvGrpSpPr>
          <p:cNvPr id="16" name="Group 15">
            <a:extLst>
              <a:ext uri="{FF2B5EF4-FFF2-40B4-BE49-F238E27FC236}">
                <a16:creationId xmlns:a16="http://schemas.microsoft.com/office/drawing/2014/main" id="{B9A4AB38-415A-4557-911C-92C9AB3E8F78}"/>
              </a:ext>
            </a:extLst>
          </p:cNvPr>
          <p:cNvGrpSpPr/>
          <p:nvPr/>
        </p:nvGrpSpPr>
        <p:grpSpPr>
          <a:xfrm>
            <a:off x="1969022" y="3397751"/>
            <a:ext cx="7176411" cy="1503409"/>
            <a:chOff x="993228" y="4598517"/>
            <a:chExt cx="7176411" cy="1503409"/>
          </a:xfrm>
        </p:grpSpPr>
        <p:sp>
          <p:nvSpPr>
            <p:cNvPr id="22" name="Rectangle 21">
              <a:extLst>
                <a:ext uri="{FF2B5EF4-FFF2-40B4-BE49-F238E27FC236}">
                  <a16:creationId xmlns:a16="http://schemas.microsoft.com/office/drawing/2014/main" id="{E4BCA6D9-C21D-4C50-AFAC-55C56B8F7597}"/>
                </a:ext>
              </a:extLst>
            </p:cNvPr>
            <p:cNvSpPr/>
            <p:nvPr/>
          </p:nvSpPr>
          <p:spPr>
            <a:xfrm>
              <a:off x="993228" y="4598518"/>
              <a:ext cx="7176411" cy="15034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a:extLst>
                <a:ext uri="{FF2B5EF4-FFF2-40B4-BE49-F238E27FC236}">
                  <a16:creationId xmlns:a16="http://schemas.microsoft.com/office/drawing/2014/main" id="{540498DB-3F81-4F81-949E-16909094E74C}"/>
                </a:ext>
              </a:extLst>
            </p:cNvPr>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a:extLst>
                <a:ext uri="{FF2B5EF4-FFF2-40B4-BE49-F238E27FC236}">
                  <a16:creationId xmlns:a16="http://schemas.microsoft.com/office/drawing/2014/main" id="{274F8F37-0ACF-4E67-90AF-54B1AA328991}"/>
                </a:ext>
              </a:extLst>
            </p:cNvPr>
            <p:cNvSpPr txBox="1"/>
            <p:nvPr/>
          </p:nvSpPr>
          <p:spPr>
            <a:xfrm>
              <a:off x="1109374" y="4645644"/>
              <a:ext cx="6672460" cy="461665"/>
            </a:xfrm>
            <a:prstGeom prst="rect">
              <a:avLst/>
            </a:prstGeom>
            <a:noFill/>
          </p:spPr>
          <p:txBody>
            <a:bodyPr wrap="square" rtlCol="0">
              <a:spAutoFit/>
            </a:bodyPr>
            <a:lstStyle/>
            <a:p>
              <a:r>
                <a:rPr lang="en-SG" sz="2400" dirty="0">
                  <a:solidFill>
                    <a:schemeClr val="bg1"/>
                  </a:solidFill>
                </a:rPr>
                <a:t>Probability of a General Union of Two Events </a:t>
              </a:r>
            </a:p>
          </p:txBody>
        </p:sp>
        <p:sp>
          <p:nvSpPr>
            <p:cNvPr id="25" name="TextBox 24">
              <a:extLst>
                <a:ext uri="{FF2B5EF4-FFF2-40B4-BE49-F238E27FC236}">
                  <a16:creationId xmlns:a16="http://schemas.microsoft.com/office/drawing/2014/main" id="{5A5E0091-FEB2-4835-863E-A2DC44E316DF}"/>
                </a:ext>
              </a:extLst>
            </p:cNvPr>
            <p:cNvSpPr txBox="1"/>
            <p:nvPr/>
          </p:nvSpPr>
          <p:spPr>
            <a:xfrm>
              <a:off x="1109374" y="5193984"/>
              <a:ext cx="6925353" cy="907941"/>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and </a:t>
              </a:r>
              <a:r>
                <a:rPr lang="en-SG" sz="2400" i="1" dirty="0"/>
                <a:t>B</a:t>
              </a:r>
              <a:r>
                <a:rPr lang="en-SG" sz="2400" dirty="0"/>
                <a:t> are any events in a sample space </a:t>
              </a:r>
              <a:r>
                <a:rPr lang="en-SG" sz="2400" i="1" dirty="0"/>
                <a:t>S</a:t>
              </a:r>
              <a:r>
                <a:rPr lang="en-SG" sz="2400" dirty="0"/>
                <a:t>, then</a:t>
              </a:r>
            </a:p>
            <a:p>
              <a:pPr>
                <a:spcAft>
                  <a:spcPts val="1200"/>
                </a:spcAft>
                <a:tabLst>
                  <a:tab pos="1828800" algn="l"/>
                </a:tabLst>
              </a:pPr>
              <a:r>
                <a:rPr lang="en-SG" sz="2400" dirty="0">
                  <a:sym typeface="Symbol"/>
                </a:rPr>
                <a:t>	</a:t>
              </a:r>
              <a:r>
                <a:rPr lang="en-US" altLang="en-US" sz="2400" i="1" dirty="0"/>
                <a:t> P</a:t>
              </a:r>
              <a:r>
                <a:rPr lang="en-US" altLang="en-US" sz="2400" dirty="0"/>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 </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a:t>
              </a:r>
              <a:r>
                <a:rPr lang="en-US" altLang="en-US" sz="2400" dirty="0">
                  <a:sym typeface="Symbol"/>
                </a:rPr>
                <a:t> </a:t>
              </a:r>
              <a:r>
                <a:rPr lang="en-US" altLang="en-US" sz="2400" i="1" dirty="0">
                  <a:sym typeface="Symbol"/>
                </a:rPr>
                <a:t>B</a:t>
              </a:r>
              <a:r>
                <a:rPr lang="en-US" altLang="en-US" sz="2400" dirty="0">
                  <a:sym typeface="Symbol"/>
                </a:rPr>
                <a:t>). </a:t>
              </a:r>
              <a:endParaRPr lang="en-SG" sz="2400" dirty="0"/>
            </a:p>
          </p:txBody>
        </p:sp>
      </p:grpSp>
      <p:sp>
        <p:nvSpPr>
          <p:cNvPr id="26" name="TextBox 2">
            <a:extLst>
              <a:ext uri="{FF2B5EF4-FFF2-40B4-BE49-F238E27FC236}">
                <a16:creationId xmlns:a16="http://schemas.microsoft.com/office/drawing/2014/main" id="{A3BE28E9-90A4-4178-9521-CAE6FB2AA92B}"/>
              </a:ext>
            </a:extLst>
          </p:cNvPr>
          <p:cNvSpPr txBox="1"/>
          <p:nvPr/>
        </p:nvSpPr>
        <p:spPr>
          <a:xfrm>
            <a:off x="6713622" y="5361733"/>
            <a:ext cx="4588714" cy="1015663"/>
          </a:xfrm>
          <a:prstGeom prst="rect">
            <a:avLst/>
          </a:prstGeom>
          <a:gradFill>
            <a:gsLst>
              <a:gs pos="12925">
                <a:schemeClr val="accent1">
                  <a:lumMod val="45000"/>
                  <a:lumOff val="55000"/>
                  <a:alpha val="59000"/>
                </a:schemeClr>
              </a:gs>
              <a:gs pos="81000">
                <a:srgbClr val="00B050"/>
              </a:gs>
              <a:gs pos="83000">
                <a:schemeClr val="accent1">
                  <a:lumMod val="45000"/>
                  <a:lumOff val="55000"/>
                  <a:alpha val="59000"/>
                </a:schemeClr>
              </a:gs>
              <a:gs pos="100000">
                <a:schemeClr val="accent1">
                  <a:lumMod val="30000"/>
                  <a:lumOff val="70000"/>
                </a:schemeClr>
              </a:gs>
            </a:gsLst>
            <a:lin ang="4200000" scaled="0"/>
          </a:gra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2000" b="1" dirty="0"/>
              <a:t>Note: These two properties can be derived from the basic properties (you will not be tested on the derivation).</a:t>
            </a:r>
          </a:p>
        </p:txBody>
      </p:sp>
    </p:spTree>
    <p:extLst>
      <p:ext uri="{BB962C8B-B14F-4D97-AF65-F5344CB8AC3E}">
        <p14:creationId xmlns:p14="http://schemas.microsoft.com/office/powerpoint/2010/main" val="311921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1263</TotalTime>
  <Words>2653</Words>
  <Application>Microsoft Office PowerPoint</Application>
  <PresentationFormat>Widescreen</PresentationFormat>
  <Paragraphs>266</Paragraphs>
  <Slides>28</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Times New Roman</vt:lpstr>
      <vt:lpstr>Wingdings</vt:lpstr>
      <vt:lpstr>Office Theme</vt:lpstr>
      <vt:lpstr>MATH221 Mathematics for Computer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MATH221 Mathematics for Computer Science</dc:title>
  <dc:creator>Tan Hee Beng Kuan</dc:creator>
  <cp:lastModifiedBy>Hee Beng Kuan Tan</cp:lastModifiedBy>
  <cp:revision>90</cp:revision>
  <cp:lastPrinted>2021-06-25T09:28:05Z</cp:lastPrinted>
  <dcterms:created xsi:type="dcterms:W3CDTF">2020-03-10T04:27:06Z</dcterms:created>
  <dcterms:modified xsi:type="dcterms:W3CDTF">2022-12-18T10:57:15Z</dcterms:modified>
</cp:coreProperties>
</file>