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Default Extension="vsd" ContentType="application/vnd.visio"/>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257" r:id="rId3"/>
    <p:sldId id="258" r:id="rId4"/>
    <p:sldId id="262" r:id="rId5"/>
    <p:sldId id="263" r:id="rId6"/>
    <p:sldId id="281" r:id="rId7"/>
    <p:sldId id="264" r:id="rId8"/>
    <p:sldId id="265" r:id="rId9"/>
    <p:sldId id="261"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78" r:id="rId25"/>
  </p:sldIdLst>
  <p:sldSz cx="9144000" cy="6858000" type="screen4x3"/>
  <p:notesSz cx="10234613" cy="70993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0"/>
            <a:ext cx="4435304" cy="35458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5797023" y="0"/>
            <a:ext cx="4435304" cy="354580"/>
          </a:xfrm>
          <a:prstGeom prst="rect">
            <a:avLst/>
          </a:prstGeom>
        </p:spPr>
        <p:txBody>
          <a:bodyPr vert="horz" lIns="91440" tIns="45720" rIns="91440" bIns="45720" rtlCol="0"/>
          <a:lstStyle>
            <a:lvl1pPr algn="r">
              <a:defRPr sz="1200"/>
            </a:lvl1pPr>
          </a:lstStyle>
          <a:p>
            <a:fld id="{013A112B-9EB6-4A0A-B1AD-672931E4655A}" type="datetimeFigureOut">
              <a:rPr lang="zh-TW" altLang="en-US" smtClean="0"/>
              <a:pPr/>
              <a:t>2014/5/21</a:t>
            </a:fld>
            <a:endParaRPr lang="zh-TW" altLang="en-US"/>
          </a:p>
        </p:txBody>
      </p:sp>
      <p:sp>
        <p:nvSpPr>
          <p:cNvPr id="4" name="頁尾版面配置區 3"/>
          <p:cNvSpPr>
            <a:spLocks noGrp="1"/>
          </p:cNvSpPr>
          <p:nvPr>
            <p:ph type="ftr" sz="quarter" idx="2"/>
          </p:nvPr>
        </p:nvSpPr>
        <p:spPr>
          <a:xfrm>
            <a:off x="2" y="6743619"/>
            <a:ext cx="4435304" cy="35458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5797023" y="6743619"/>
            <a:ext cx="4435304" cy="354580"/>
          </a:xfrm>
          <a:prstGeom prst="rect">
            <a:avLst/>
          </a:prstGeom>
        </p:spPr>
        <p:txBody>
          <a:bodyPr vert="horz" lIns="91440" tIns="45720" rIns="91440" bIns="45720" rtlCol="0" anchor="b"/>
          <a:lstStyle>
            <a:lvl1pPr algn="r">
              <a:defRPr sz="1200"/>
            </a:lvl1pPr>
          </a:lstStyle>
          <a:p>
            <a:fld id="{AC002A70-B10F-4D36-A17C-4FC966F0B3EA}" type="slidenum">
              <a:rPr lang="zh-TW" altLang="en-US" smtClean="0"/>
              <a:pPr/>
              <a:t>‹#›</a:t>
            </a:fld>
            <a:endParaRPr lang="zh-TW" altLang="en-US"/>
          </a:p>
        </p:txBody>
      </p:sp>
    </p:spTree>
    <p:extLst>
      <p:ext uri="{BB962C8B-B14F-4D97-AF65-F5344CB8AC3E}">
        <p14:creationId xmlns:p14="http://schemas.microsoft.com/office/powerpoint/2010/main" xmlns="" val="2954640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1"/>
            <a:ext cx="4434998" cy="354965"/>
          </a:xfrm>
          <a:prstGeom prst="rect">
            <a:avLst/>
          </a:prstGeom>
        </p:spPr>
        <p:txBody>
          <a:bodyPr vert="horz" lIns="99048" tIns="49524" rIns="99048" bIns="49524" rtlCol="0"/>
          <a:lstStyle>
            <a:lvl1pPr algn="l">
              <a:defRPr sz="1300"/>
            </a:lvl1pPr>
          </a:lstStyle>
          <a:p>
            <a:endParaRPr lang="zh-TW" altLang="en-US"/>
          </a:p>
        </p:txBody>
      </p:sp>
      <p:sp>
        <p:nvSpPr>
          <p:cNvPr id="3" name="日期版面配置區 2"/>
          <p:cNvSpPr>
            <a:spLocks noGrp="1"/>
          </p:cNvSpPr>
          <p:nvPr>
            <p:ph type="dt" idx="1"/>
          </p:nvPr>
        </p:nvSpPr>
        <p:spPr>
          <a:xfrm>
            <a:off x="5797248" y="1"/>
            <a:ext cx="4434998" cy="354965"/>
          </a:xfrm>
          <a:prstGeom prst="rect">
            <a:avLst/>
          </a:prstGeom>
        </p:spPr>
        <p:txBody>
          <a:bodyPr vert="horz" lIns="99048" tIns="49524" rIns="99048" bIns="49524" rtlCol="0"/>
          <a:lstStyle>
            <a:lvl1pPr algn="r">
              <a:defRPr sz="1300"/>
            </a:lvl1pPr>
          </a:lstStyle>
          <a:p>
            <a:fld id="{2C2F8E6A-2324-4B77-A3D7-98D76D374FB9}" type="datetimeFigureOut">
              <a:rPr lang="zh-TW" altLang="en-US" smtClean="0"/>
              <a:pPr/>
              <a:t>2014/5/21</a:t>
            </a:fld>
            <a:endParaRPr lang="zh-TW" altLang="en-US"/>
          </a:p>
        </p:txBody>
      </p:sp>
      <p:sp>
        <p:nvSpPr>
          <p:cNvPr id="4" name="投影片圖像版面配置區 3"/>
          <p:cNvSpPr>
            <a:spLocks noGrp="1" noRot="1" noChangeAspect="1"/>
          </p:cNvSpPr>
          <p:nvPr>
            <p:ph type="sldImg" idx="2"/>
          </p:nvPr>
        </p:nvSpPr>
        <p:spPr>
          <a:xfrm>
            <a:off x="3343275" y="533400"/>
            <a:ext cx="3548063" cy="2660650"/>
          </a:xfrm>
          <a:prstGeom prst="rect">
            <a:avLst/>
          </a:prstGeom>
          <a:noFill/>
          <a:ln w="12700">
            <a:solidFill>
              <a:prstClr val="black"/>
            </a:solidFill>
          </a:ln>
        </p:spPr>
        <p:txBody>
          <a:bodyPr vert="horz" lIns="99048" tIns="49524" rIns="99048" bIns="49524" rtlCol="0" anchor="ctr"/>
          <a:lstStyle/>
          <a:p>
            <a:endParaRPr lang="zh-TW" altLang="en-US"/>
          </a:p>
        </p:txBody>
      </p:sp>
      <p:sp>
        <p:nvSpPr>
          <p:cNvPr id="5" name="備忘稿版面配置區 4"/>
          <p:cNvSpPr>
            <a:spLocks noGrp="1"/>
          </p:cNvSpPr>
          <p:nvPr>
            <p:ph type="body" sz="quarter" idx="3"/>
          </p:nvPr>
        </p:nvSpPr>
        <p:spPr>
          <a:xfrm>
            <a:off x="1023462" y="3372167"/>
            <a:ext cx="8187690" cy="3194685"/>
          </a:xfrm>
          <a:prstGeom prst="rect">
            <a:avLst/>
          </a:prstGeom>
        </p:spPr>
        <p:txBody>
          <a:bodyPr vert="horz" lIns="99048" tIns="49524" rIns="99048" bIns="49524"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2" y="6743104"/>
            <a:ext cx="4434998" cy="354965"/>
          </a:xfrm>
          <a:prstGeom prst="rect">
            <a:avLst/>
          </a:prstGeom>
        </p:spPr>
        <p:txBody>
          <a:bodyPr vert="horz" lIns="99048" tIns="49524" rIns="99048" bIns="49524"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5797248" y="6743104"/>
            <a:ext cx="4434998" cy="354965"/>
          </a:xfrm>
          <a:prstGeom prst="rect">
            <a:avLst/>
          </a:prstGeom>
        </p:spPr>
        <p:txBody>
          <a:bodyPr vert="horz" lIns="99048" tIns="49524" rIns="99048" bIns="49524" rtlCol="0" anchor="b"/>
          <a:lstStyle>
            <a:lvl1pPr algn="r">
              <a:defRPr sz="1300"/>
            </a:lvl1pPr>
          </a:lstStyle>
          <a:p>
            <a:fld id="{B4F89502-B403-4F8E-897C-FB82B78FF27F}" type="slidenum">
              <a:rPr lang="zh-TW" altLang="en-US" smtClean="0"/>
              <a:pPr/>
              <a:t>‹#›</a:t>
            </a:fld>
            <a:endParaRPr lang="zh-TW" altLang="en-US"/>
          </a:p>
        </p:txBody>
      </p:sp>
    </p:spTree>
    <p:extLst>
      <p:ext uri="{BB962C8B-B14F-4D97-AF65-F5344CB8AC3E}">
        <p14:creationId xmlns:p14="http://schemas.microsoft.com/office/powerpoint/2010/main" xmlns="" val="3179540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B4F89502-B403-4F8E-897C-FB82B78FF27F}" type="slidenum">
              <a:rPr lang="zh-TW" altLang="en-US" smtClean="0"/>
              <a:pPr/>
              <a:t>1</a:t>
            </a:fld>
            <a:endParaRPr lang="zh-TW" altLang="en-US"/>
          </a:p>
        </p:txBody>
      </p:sp>
    </p:spTree>
    <p:extLst>
      <p:ext uri="{BB962C8B-B14F-4D97-AF65-F5344CB8AC3E}">
        <p14:creationId xmlns:p14="http://schemas.microsoft.com/office/powerpoint/2010/main" xmlns="" val="901436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2">
        <a:schemeClr val="bg2"/>
      </p:bgRef>
    </p:bg>
    <p:spTree>
      <p:nvGrpSpPr>
        <p:cNvPr id="1" name=""/>
        <p:cNvGrpSpPr/>
        <p:nvPr/>
      </p:nvGrpSpPr>
      <p:grpSpPr>
        <a:xfrm>
          <a:off x="0" y="0"/>
          <a:ext cx="0" cy="0"/>
          <a:chOff x="0" y="0"/>
          <a:chExt cx="0" cy="0"/>
        </a:xfrm>
      </p:grpSpPr>
      <p:sp>
        <p:nvSpPr>
          <p:cNvPr id="9" name="標題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30" name="日期版面配置區 29"/>
          <p:cNvSpPr>
            <a:spLocks noGrp="1"/>
          </p:cNvSpPr>
          <p:nvPr>
            <p:ph type="dt" sz="half" idx="10"/>
          </p:nvPr>
        </p:nvSpPr>
        <p:spPr/>
        <p:txBody>
          <a:bodyPr/>
          <a:lstStyle/>
          <a:p>
            <a:fld id="{30AADC7D-86AE-4869-9E71-879590E2B231}" type="datetime1">
              <a:rPr lang="zh-TW" altLang="en-US" smtClean="0"/>
              <a:pPr/>
              <a:t>2014/5/21</a:t>
            </a:fld>
            <a:endParaRPr lang="zh-TW" altLang="en-US"/>
          </a:p>
        </p:txBody>
      </p:sp>
      <p:sp>
        <p:nvSpPr>
          <p:cNvPr id="19" name="頁尾版面配置區 18"/>
          <p:cNvSpPr>
            <a:spLocks noGrp="1"/>
          </p:cNvSpPr>
          <p:nvPr>
            <p:ph type="ftr" sz="quarter" idx="11"/>
          </p:nvPr>
        </p:nvSpPr>
        <p:spPr/>
        <p:txBody>
          <a:bodyPr/>
          <a:lstStyle/>
          <a:p>
            <a:endParaRPr lang="zh-TW" altLang="en-US"/>
          </a:p>
        </p:txBody>
      </p:sp>
      <p:sp>
        <p:nvSpPr>
          <p:cNvPr id="27" name="投影片編號版面配置區 2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81F39F5-2767-46A4-AC92-8419A2B49CAA}" type="datetime1">
              <a:rPr lang="zh-TW" altLang="en-US" smtClean="0"/>
              <a:pPr/>
              <a:t>2014/5/21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914401"/>
            <a:ext cx="2057400" cy="521176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914401"/>
            <a:ext cx="6019800" cy="5211763"/>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1E95CB59-2423-4EBB-9681-36E2F4EA55A0}" type="datetime1">
              <a:rPr lang="zh-TW" altLang="en-US" smtClean="0"/>
              <a:pPr/>
              <a:t>2014/5/21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F34EEDAC-3AF0-4025-BF38-5FB66380C038}" type="datetime1">
              <a:rPr lang="zh-TW" altLang="en-US" smtClean="0"/>
              <a:pPr/>
              <a:t>2014/5/21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965FE272-EC93-4471-968F-6AD00E75851F}" type="datetime1">
              <a:rPr lang="zh-TW" altLang="en-US" smtClean="0"/>
              <a:pPr/>
              <a:t>2014/5/21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4EC639C9-B5BF-444A-AA86-980C9725D46C}" type="datetime1">
              <a:rPr lang="zh-TW" altLang="en-US" smtClean="0"/>
              <a:pPr/>
              <a:t>2014/5/21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tIns="45720" anchor="b"/>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87B598A5-5F71-4CF6-AFE4-21FB99626CBB}" type="datetime1">
              <a:rPr lang="zh-TW" altLang="en-US" smtClean="0"/>
              <a:pPr/>
              <a:t>2014/5/21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A10ABCDD-AA50-4D01-85EA-0A34955DFF21}" type="datetime1">
              <a:rPr lang="zh-TW" altLang="en-US" smtClean="0"/>
              <a:pPr/>
              <a:t>2014/5/21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05EC038-2168-45EF-A09B-4925BB77DCA4}" type="datetime1">
              <a:rPr lang="zh-TW" altLang="en-US" smtClean="0"/>
              <a:pPr/>
              <a:t>2014/5/21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21E6025F-180F-49FA-9986-0083410B1F17}" type="datetime1">
              <a:rPr lang="zh-TW" altLang="en-US" smtClean="0"/>
              <a:pPr/>
              <a:t>2014/5/21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剪去並圓角化單一角落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523E7264-7CBF-4B90-A35D-9384B3DA6397}" type="datetime1">
              <a:rPr lang="zh-TW" altLang="en-US" smtClean="0"/>
              <a:pPr/>
              <a:t>2014/5/21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a:xfrm>
            <a:off x="8077200" y="6356350"/>
            <a:ext cx="609600" cy="365125"/>
          </a:xfrm>
        </p:spPr>
        <p:txBody>
          <a:bodyPr/>
          <a:lstStyle/>
          <a:p>
            <a:fld id="{73DA0BB7-265A-403C-9275-D587AB510EDC}" type="slidenum">
              <a:rPr lang="zh-TW" altLang="en-US" smtClean="0"/>
              <a:pPr/>
              <a:t>‹#›</a:t>
            </a:fld>
            <a:endParaRPr lang="zh-TW" altLang="en-US"/>
          </a:p>
        </p:txBody>
      </p:sp>
      <p:sp>
        <p:nvSpPr>
          <p:cNvPr id="3" name="圖片版面配置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TW" altLang="en-US" smtClean="0"/>
              <a:t>按一下圖示以新增圖片</a:t>
            </a:r>
            <a:endParaRPr kumimoji="0" lang="en-US" dirty="0"/>
          </a:p>
        </p:txBody>
      </p:sp>
      <p:sp>
        <p:nvSpPr>
          <p:cNvPr id="10" name="手繪多邊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手繪多邊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手繪多邊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手繪多邊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標題版面配置區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08E0EE7-3A14-4E59-B007-6CBE8CF4E50C}" type="datetime1">
              <a:rPr lang="zh-TW" altLang="en-US" smtClean="0"/>
              <a:pPr/>
              <a:t>2014/5/21</a:t>
            </a:fld>
            <a:endParaRPr lang="zh-TW" altLang="en-US"/>
          </a:p>
        </p:txBody>
      </p:sp>
      <p:sp>
        <p:nvSpPr>
          <p:cNvPr id="22" name="頁尾版面配置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TW" altLang="en-US"/>
          </a:p>
        </p:txBody>
      </p:sp>
      <p:sp>
        <p:nvSpPr>
          <p:cNvPr id="18" name="投影片編號版面配置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3DA0BB7-265A-403C-9275-D587AB510EDC}" type="slidenum">
              <a:rPr lang="zh-TW" altLang="en-US" smtClean="0"/>
              <a:pPr/>
              <a:t>‹#›</a:t>
            </a:fld>
            <a:endParaRPr lang="zh-TW" altLang="en-US"/>
          </a:p>
        </p:txBody>
      </p:sp>
      <p:grpSp>
        <p:nvGrpSpPr>
          <p:cNvPr id="2" name="群組 1"/>
          <p:cNvGrpSpPr/>
          <p:nvPr/>
        </p:nvGrpSpPr>
        <p:grpSpPr>
          <a:xfrm>
            <a:off x="-19017" y="202408"/>
            <a:ext cx="9180548" cy="649224"/>
            <a:chOff x="-19045" y="216550"/>
            <a:chExt cx="9180548" cy="649224"/>
          </a:xfrm>
        </p:grpSpPr>
        <p:sp>
          <p:nvSpPr>
            <p:cNvPr id="12" name="手繪多邊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手繪多邊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7.png"/><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Microsoft_Visio_2003-2010___22.vsd"/><Relationship Id="rId4" Type="http://schemas.openxmlformats.org/officeDocument/2006/relationships/oleObject" Target="../embeddings/Microsoft_Visio_2003-2010___11.vsd"/></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3568" y="980728"/>
            <a:ext cx="7851648" cy="1828800"/>
          </a:xfrm>
        </p:spPr>
        <p:txBody>
          <a:bodyPr/>
          <a:lstStyle/>
          <a:p>
            <a:pPr algn="ctr"/>
            <a:r>
              <a:rPr lang="en-US" altLang="zh-TW" dirty="0" smtClean="0"/>
              <a:t>Ball and Beam System</a:t>
            </a:r>
            <a:endParaRPr lang="zh-TW" altLang="en-US" dirty="0"/>
          </a:p>
        </p:txBody>
      </p:sp>
      <p:pic>
        <p:nvPicPr>
          <p:cNvPr id="4" name="圖片 3" descr="D:\Work\TA\導航控制實驗\Ball and Beam\Ball and Beam.JPG"/>
          <p:cNvPicPr/>
          <p:nvPr/>
        </p:nvPicPr>
        <p:blipFill>
          <a:blip r:embed="rId3" cstate="print">
            <a:clrChange>
              <a:clrFrom>
                <a:srgbClr val="FFFFFF"/>
              </a:clrFrom>
              <a:clrTo>
                <a:srgbClr val="FFFFFF">
                  <a:alpha val="0"/>
                </a:srgbClr>
              </a:clrTo>
            </a:clrChange>
          </a:blip>
          <a:srcRect/>
          <a:stretch>
            <a:fillRect/>
          </a:stretch>
        </p:blipFill>
        <p:spPr bwMode="auto">
          <a:xfrm>
            <a:off x="1259632" y="3789040"/>
            <a:ext cx="6710934" cy="2253081"/>
          </a:xfrm>
          <a:prstGeom prst="rect">
            <a:avLst/>
          </a:prstGeom>
          <a:noFill/>
          <a:ln w="9525">
            <a:noFill/>
            <a:miter lim="800000"/>
            <a:headEnd/>
            <a:tailEnd/>
          </a:ln>
        </p:spPr>
      </p:pic>
      <p:sp>
        <p:nvSpPr>
          <p:cNvPr id="5" name="投影片編號版面配置區 4"/>
          <p:cNvSpPr>
            <a:spLocks noGrp="1"/>
          </p:cNvSpPr>
          <p:nvPr>
            <p:ph type="sldNum" sz="quarter" idx="12"/>
          </p:nvPr>
        </p:nvSpPr>
        <p:spPr/>
        <p:txBody>
          <a:bodyPr/>
          <a:lstStyle/>
          <a:p>
            <a:fld id="{73DA0BB7-265A-403C-9275-D587AB510EDC}" type="slidenum">
              <a:rPr lang="zh-TW" altLang="en-US" sz="1400" smtClean="0">
                <a:solidFill>
                  <a:schemeClr val="tx1"/>
                </a:solidFill>
              </a:rPr>
              <a:pPr/>
              <a:t>1</a:t>
            </a:fld>
            <a:endParaRPr lang="zh-TW" altLang="en-US" sz="1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Principles</a:t>
            </a:r>
            <a:endParaRPr lang="zh-TW" altLang="en-US" dirty="0"/>
          </a:p>
        </p:txBody>
      </p:sp>
      <p:sp>
        <p:nvSpPr>
          <p:cNvPr id="3" name="內容版面配置區 2"/>
          <p:cNvSpPr>
            <a:spLocks noGrp="1"/>
          </p:cNvSpPr>
          <p:nvPr>
            <p:ph idx="1"/>
          </p:nvPr>
        </p:nvSpPr>
        <p:spPr/>
        <p:txBody>
          <a:bodyPr/>
          <a:lstStyle/>
          <a:p>
            <a:r>
              <a:rPr lang="en-US" altLang="zh-TW" dirty="0" smtClean="0"/>
              <a:t>The schematic diagram</a:t>
            </a:r>
          </a:p>
        </p:txBody>
      </p:sp>
      <p:pic>
        <p:nvPicPr>
          <p:cNvPr id="5" name="圖片 4"/>
          <p:cNvPicPr/>
          <p:nvPr/>
        </p:nvPicPr>
        <p:blipFill>
          <a:blip r:embed="rId2" cstate="print"/>
          <a:stretch>
            <a:fillRect/>
          </a:stretch>
        </p:blipFill>
        <p:spPr bwMode="auto">
          <a:xfrm>
            <a:off x="1619672" y="2636912"/>
            <a:ext cx="5811061" cy="2324425"/>
          </a:xfrm>
          <a:prstGeom prst="rect">
            <a:avLst/>
          </a:prstGeom>
          <a:noFill/>
          <a:ln>
            <a:noFill/>
          </a:ln>
        </p:spPr>
      </p:pic>
      <p:sp>
        <p:nvSpPr>
          <p:cNvPr id="6" name="投影片編號版面配置區 5"/>
          <p:cNvSpPr>
            <a:spLocks noGrp="1"/>
          </p:cNvSpPr>
          <p:nvPr>
            <p:ph type="sldNum" sz="quarter" idx="12"/>
          </p:nvPr>
        </p:nvSpPr>
        <p:spPr/>
        <p:txBody>
          <a:bodyPr/>
          <a:lstStyle/>
          <a:p>
            <a:fld id="{73DA0BB7-265A-403C-9275-D587AB510EDC}" type="slidenum">
              <a:rPr lang="zh-TW" altLang="en-US" smtClean="0"/>
              <a:pPr/>
              <a:t>10</a:t>
            </a:fld>
            <a:endParaRPr lang="zh-TW"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Principles</a:t>
            </a:r>
            <a:endParaRPr lang="zh-TW" altLang="en-US" dirty="0"/>
          </a:p>
        </p:txBody>
      </p:sp>
      <p:sp>
        <p:nvSpPr>
          <p:cNvPr id="3" name="內容版面配置區 2"/>
          <p:cNvSpPr>
            <a:spLocks noGrp="1"/>
          </p:cNvSpPr>
          <p:nvPr>
            <p:ph idx="1"/>
          </p:nvPr>
        </p:nvSpPr>
        <p:spPr/>
        <p:txBody>
          <a:bodyPr/>
          <a:lstStyle/>
          <a:p>
            <a:r>
              <a:rPr lang="en-US" altLang="zh-TW" dirty="0" smtClean="0"/>
              <a:t>Control Strategy: Cascade Control</a:t>
            </a:r>
          </a:p>
        </p:txBody>
      </p:sp>
      <p:pic>
        <p:nvPicPr>
          <p:cNvPr id="5" name="圖片 4"/>
          <p:cNvPicPr/>
          <p:nvPr/>
        </p:nvPicPr>
        <p:blipFill>
          <a:blip r:embed="rId2" cstate="print"/>
          <a:stretch>
            <a:fillRect/>
          </a:stretch>
        </p:blipFill>
        <p:spPr bwMode="auto">
          <a:xfrm>
            <a:off x="467544" y="2564904"/>
            <a:ext cx="4648849" cy="1859540"/>
          </a:xfrm>
          <a:prstGeom prst="rect">
            <a:avLst/>
          </a:prstGeom>
          <a:noFill/>
          <a:ln>
            <a:noFill/>
          </a:ln>
        </p:spPr>
      </p:pic>
      <p:sp>
        <p:nvSpPr>
          <p:cNvPr id="6" name="矩形 5"/>
          <p:cNvSpPr/>
          <p:nvPr/>
        </p:nvSpPr>
        <p:spPr>
          <a:xfrm>
            <a:off x="3301983" y="3284984"/>
            <a:ext cx="50405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p:nvPr/>
        </p:nvPicPr>
        <p:blipFill>
          <a:blip r:embed="rId3" cstate="print"/>
          <a:srcRect/>
          <a:stretch>
            <a:fillRect/>
          </a:stretch>
        </p:blipFill>
        <p:spPr bwMode="auto">
          <a:xfrm>
            <a:off x="4843162" y="4211851"/>
            <a:ext cx="4193334" cy="873333"/>
          </a:xfrm>
          <a:prstGeom prst="rect">
            <a:avLst/>
          </a:prstGeom>
          <a:noFill/>
          <a:ln w="25400">
            <a:solidFill>
              <a:srgbClr val="FF0000"/>
            </a:solidFill>
            <a:miter lim="800000"/>
            <a:headEnd/>
            <a:tailEnd/>
          </a:ln>
        </p:spPr>
      </p:pic>
      <p:sp>
        <p:nvSpPr>
          <p:cNvPr id="8" name="向右箭號 7"/>
          <p:cNvSpPr/>
          <p:nvPr/>
        </p:nvSpPr>
        <p:spPr>
          <a:xfrm rot="1560114">
            <a:off x="4112182" y="3837886"/>
            <a:ext cx="631602" cy="3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右彎箭號 10"/>
          <p:cNvSpPr/>
          <p:nvPr/>
        </p:nvSpPr>
        <p:spPr>
          <a:xfrm rot="10800000">
            <a:off x="6732240" y="5229200"/>
            <a:ext cx="720080" cy="648072"/>
          </a:xfrm>
          <a:prstGeom prst="bentArrow">
            <a:avLst>
              <a:gd name="adj1" fmla="val 35750"/>
              <a:gd name="adj2" fmla="val 25000"/>
              <a:gd name="adj3" fmla="val 3978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12" name="圖片 11"/>
          <p:cNvPicPr/>
          <p:nvPr/>
        </p:nvPicPr>
        <p:blipFill>
          <a:blip r:embed="rId4" cstate="print"/>
          <a:srcRect/>
          <a:stretch>
            <a:fillRect/>
          </a:stretch>
        </p:blipFill>
        <p:spPr bwMode="auto">
          <a:xfrm>
            <a:off x="2195736" y="5353376"/>
            <a:ext cx="4253334" cy="1460000"/>
          </a:xfrm>
          <a:prstGeom prst="rect">
            <a:avLst/>
          </a:prstGeom>
          <a:noFill/>
          <a:ln w="25400">
            <a:solidFill>
              <a:srgbClr val="FF0000"/>
            </a:solidFill>
            <a:miter lim="800000"/>
            <a:headEnd/>
            <a:tailEnd/>
          </a:ln>
        </p:spPr>
      </p:pic>
      <p:sp>
        <p:nvSpPr>
          <p:cNvPr id="10" name="投影片編號版面配置區 9"/>
          <p:cNvSpPr>
            <a:spLocks noGrp="1"/>
          </p:cNvSpPr>
          <p:nvPr>
            <p:ph type="sldNum" sz="quarter" idx="12"/>
          </p:nvPr>
        </p:nvSpPr>
        <p:spPr/>
        <p:txBody>
          <a:bodyPr/>
          <a:lstStyle/>
          <a:p>
            <a:fld id="{73DA0BB7-265A-403C-9275-D587AB510EDC}" type="slidenum">
              <a:rPr lang="zh-TW" altLang="en-US" smtClean="0"/>
              <a:pPr/>
              <a:t>11</a:t>
            </a:fld>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Principles</a:t>
            </a:r>
            <a:endParaRPr lang="zh-TW" altLang="en-US" dirty="0"/>
          </a:p>
        </p:txBody>
      </p:sp>
      <p:sp>
        <p:nvSpPr>
          <p:cNvPr id="3" name="內容版面配置區 2"/>
          <p:cNvSpPr>
            <a:spLocks noGrp="1"/>
          </p:cNvSpPr>
          <p:nvPr>
            <p:ph idx="1"/>
          </p:nvPr>
        </p:nvSpPr>
        <p:spPr/>
        <p:txBody>
          <a:bodyPr/>
          <a:lstStyle/>
          <a:p>
            <a:r>
              <a:rPr lang="en-US" altLang="zh-TW" dirty="0" smtClean="0"/>
              <a:t>Control Strategy: Cascade Control</a:t>
            </a:r>
          </a:p>
        </p:txBody>
      </p:sp>
      <p:pic>
        <p:nvPicPr>
          <p:cNvPr id="10" name="圖片 9"/>
          <p:cNvPicPr/>
          <p:nvPr/>
        </p:nvPicPr>
        <p:blipFill>
          <a:blip r:embed="rId2" cstate="print"/>
          <a:stretch>
            <a:fillRect/>
          </a:stretch>
        </p:blipFill>
        <p:spPr bwMode="auto">
          <a:xfrm>
            <a:off x="395536" y="2636912"/>
            <a:ext cx="8487960" cy="3505714"/>
          </a:xfrm>
          <a:prstGeom prst="rect">
            <a:avLst/>
          </a:prstGeom>
          <a:noFill/>
          <a:ln>
            <a:noFill/>
          </a:ln>
        </p:spPr>
      </p:pic>
      <p:sp>
        <p:nvSpPr>
          <p:cNvPr id="5" name="投影片編號版面配置區 4"/>
          <p:cNvSpPr>
            <a:spLocks noGrp="1"/>
          </p:cNvSpPr>
          <p:nvPr>
            <p:ph type="sldNum" sz="quarter" idx="12"/>
          </p:nvPr>
        </p:nvSpPr>
        <p:spPr/>
        <p:txBody>
          <a:bodyPr/>
          <a:lstStyle/>
          <a:p>
            <a:fld id="{73DA0BB7-265A-403C-9275-D587AB510EDC}" type="slidenum">
              <a:rPr lang="zh-TW" altLang="en-US" smtClean="0"/>
              <a:pPr/>
              <a:t>12</a:t>
            </a:fld>
            <a:endParaRPr lang="zh-TW"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Principles</a:t>
            </a:r>
            <a:endParaRPr lang="zh-TW" altLang="en-US" dirty="0"/>
          </a:p>
        </p:txBody>
      </p:sp>
      <p:sp>
        <p:nvSpPr>
          <p:cNvPr id="3" name="內容版面配置區 2"/>
          <p:cNvSpPr>
            <a:spLocks noGrp="1"/>
          </p:cNvSpPr>
          <p:nvPr>
            <p:ph idx="1"/>
          </p:nvPr>
        </p:nvSpPr>
        <p:spPr/>
        <p:txBody>
          <a:bodyPr/>
          <a:lstStyle/>
          <a:p>
            <a:r>
              <a:rPr lang="en-US" altLang="zh-TW" dirty="0" smtClean="0"/>
              <a:t>Beam Control</a:t>
            </a:r>
          </a:p>
          <a:p>
            <a:endParaRPr lang="en-US" altLang="zh-TW" dirty="0" smtClean="0"/>
          </a:p>
          <a:p>
            <a:endParaRPr lang="en-US" altLang="zh-TW" dirty="0" smtClean="0"/>
          </a:p>
          <a:p>
            <a:endParaRPr lang="en-US" altLang="zh-TW" dirty="0" smtClean="0"/>
          </a:p>
          <a:p>
            <a:endParaRPr lang="en-US" altLang="zh-TW" dirty="0" smtClean="0"/>
          </a:p>
          <a:p>
            <a:r>
              <a:rPr lang="en-US" altLang="zh-TW" dirty="0" smtClean="0"/>
              <a:t>The following transfer function can be obtained for the motor and beam: </a:t>
            </a: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21505" name="Object 1"/>
          <p:cNvGraphicFramePr>
            <a:graphicFrameLocks noChangeAspect="1"/>
          </p:cNvGraphicFramePr>
          <p:nvPr/>
        </p:nvGraphicFramePr>
        <p:xfrm>
          <a:off x="1547664" y="2461121"/>
          <a:ext cx="6280150" cy="1831975"/>
        </p:xfrm>
        <a:graphic>
          <a:graphicData uri="http://schemas.openxmlformats.org/presentationml/2006/ole">
            <p:oleObj spid="_x0000_s21512" name="Visio" r:id="rId3" imgW="6274918" imgH="1836270" progId="">
              <p:embed/>
            </p:oleObj>
          </a:graphicData>
        </a:graphic>
      </p:graphicFrame>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21507" name="Object 3"/>
          <p:cNvGraphicFramePr>
            <a:graphicFrameLocks noChangeAspect="1"/>
          </p:cNvGraphicFramePr>
          <p:nvPr/>
        </p:nvGraphicFramePr>
        <p:xfrm>
          <a:off x="3779912" y="5877272"/>
          <a:ext cx="2252663" cy="841375"/>
        </p:xfrm>
        <a:graphic>
          <a:graphicData uri="http://schemas.openxmlformats.org/presentationml/2006/ole">
            <p:oleObj spid="_x0000_s21513" name="方程式" r:id="rId4" imgW="1143000" imgH="419100" progId="Equation.3">
              <p:embed/>
            </p:oleObj>
          </a:graphicData>
        </a:graphic>
      </p:graphicFrame>
      <p:graphicFrame>
        <p:nvGraphicFramePr>
          <p:cNvPr id="4" name="Object 4"/>
          <p:cNvGraphicFramePr>
            <a:graphicFrameLocks noChangeAspect="1"/>
          </p:cNvGraphicFramePr>
          <p:nvPr/>
        </p:nvGraphicFramePr>
        <p:xfrm>
          <a:off x="3707904" y="4797152"/>
          <a:ext cx="3454400" cy="841375"/>
        </p:xfrm>
        <a:graphic>
          <a:graphicData uri="http://schemas.openxmlformats.org/presentationml/2006/ole">
            <p:oleObj spid="_x0000_s21514" name="方程式" r:id="rId5" imgW="1752600" imgH="419100" progId="Equation.3">
              <p:embed/>
            </p:oleObj>
          </a:graphicData>
        </a:graphic>
      </p:graphicFrame>
      <p:sp>
        <p:nvSpPr>
          <p:cNvPr id="9" name="投影片編號版面配置區 8"/>
          <p:cNvSpPr>
            <a:spLocks noGrp="1"/>
          </p:cNvSpPr>
          <p:nvPr>
            <p:ph type="sldNum" sz="quarter" idx="12"/>
          </p:nvPr>
        </p:nvSpPr>
        <p:spPr/>
        <p:txBody>
          <a:bodyPr/>
          <a:lstStyle/>
          <a:p>
            <a:fld id="{73DA0BB7-265A-403C-9275-D587AB510EDC}" type="slidenum">
              <a:rPr lang="zh-TW" altLang="en-US" smtClean="0"/>
              <a:pPr/>
              <a:t>13</a:t>
            </a:fld>
            <a:endParaRPr lang="zh-TW"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Principles</a:t>
            </a:r>
            <a:endParaRPr lang="zh-TW" altLang="en-US" dirty="0"/>
          </a:p>
        </p:txBody>
      </p:sp>
      <p:sp>
        <p:nvSpPr>
          <p:cNvPr id="3" name="內容版面配置區 2"/>
          <p:cNvSpPr>
            <a:spLocks noGrp="1"/>
          </p:cNvSpPr>
          <p:nvPr>
            <p:ph idx="1"/>
          </p:nvPr>
        </p:nvSpPr>
        <p:spPr/>
        <p:txBody>
          <a:bodyPr>
            <a:normAutofit/>
          </a:bodyPr>
          <a:lstStyle/>
          <a:p>
            <a:endParaRPr lang="en-US" altLang="zh-TW" dirty="0" smtClean="0"/>
          </a:p>
          <a:p>
            <a:endParaRPr lang="en-US" altLang="zh-TW" dirty="0" smtClean="0"/>
          </a:p>
          <a:p>
            <a:endParaRPr lang="en-US" altLang="zh-TW" dirty="0" smtClean="0"/>
          </a:p>
          <a:p>
            <a:endParaRPr lang="en-US" altLang="zh-TW" dirty="0" smtClean="0"/>
          </a:p>
          <a:p>
            <a:r>
              <a:rPr lang="en-US" altLang="zh-TW" dirty="0" smtClean="0"/>
              <a:t>We using a proportional beam angle controller, then the closed-loop function is </a:t>
            </a:r>
          </a:p>
          <a:p>
            <a:endParaRPr lang="en-US" altLang="zh-TW" dirty="0" smtClean="0"/>
          </a:p>
          <a:p>
            <a:endParaRPr lang="en-US" altLang="zh-TW" dirty="0" smtClean="0"/>
          </a:p>
          <a:p>
            <a:r>
              <a:rPr lang="en-US" altLang="zh-TW" dirty="0" smtClean="0"/>
              <a:t>If the proportional gain is high, so that                   .</a:t>
            </a:r>
          </a:p>
          <a:p>
            <a:endParaRPr lang="en-US" altLang="zh-TW" dirty="0" smtClean="0"/>
          </a:p>
          <a:p>
            <a:endParaRPr lang="en-US" altLang="zh-TW" dirty="0" smtClean="0"/>
          </a:p>
          <a:p>
            <a:endParaRPr lang="en-US" altLang="zh-TW" dirty="0" smtClean="0"/>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66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26628" name="Object 4"/>
          <p:cNvGraphicFramePr>
            <a:graphicFrameLocks noChangeAspect="1"/>
          </p:cNvGraphicFramePr>
          <p:nvPr/>
        </p:nvGraphicFramePr>
        <p:xfrm>
          <a:off x="3059113" y="4697413"/>
          <a:ext cx="2417762" cy="939800"/>
        </p:xfrm>
        <a:graphic>
          <a:graphicData uri="http://schemas.openxmlformats.org/presentationml/2006/ole">
            <p:oleObj spid="_x0000_s26633" name="方程式" r:id="rId3" imgW="1206500" imgH="469900" progId="Equation.3">
              <p:embed/>
            </p:oleObj>
          </a:graphicData>
        </a:graphic>
      </p:graphicFrame>
      <p:graphicFrame>
        <p:nvGraphicFramePr>
          <p:cNvPr id="26630" name="Object 6"/>
          <p:cNvGraphicFramePr>
            <a:graphicFrameLocks noChangeAspect="1"/>
          </p:cNvGraphicFramePr>
          <p:nvPr/>
        </p:nvGraphicFramePr>
        <p:xfrm>
          <a:off x="6372200" y="5698668"/>
          <a:ext cx="1476375" cy="431800"/>
        </p:xfrm>
        <a:graphic>
          <a:graphicData uri="http://schemas.openxmlformats.org/presentationml/2006/ole">
            <p:oleObj spid="_x0000_s26634" name="方程式" r:id="rId4" imgW="736280" imgH="215806" progId="Equation.3">
              <p:embed/>
            </p:oleObj>
          </a:graphicData>
        </a:graphic>
      </p:graphicFrame>
      <p:pic>
        <p:nvPicPr>
          <p:cNvPr id="26631" name="圖片 28"/>
          <p:cNvPicPr>
            <a:picLocks noChangeAspect="1" noChangeArrowheads="1"/>
          </p:cNvPicPr>
          <p:nvPr/>
        </p:nvPicPr>
        <p:blipFill>
          <a:blip r:embed="rId5" cstate="print"/>
          <a:srcRect/>
          <a:stretch>
            <a:fillRect/>
          </a:stretch>
        </p:blipFill>
        <p:spPr bwMode="auto">
          <a:xfrm rot="168412">
            <a:off x="2044007" y="2279467"/>
            <a:ext cx="5328059" cy="1379944"/>
          </a:xfrm>
          <a:prstGeom prst="rect">
            <a:avLst/>
          </a:prstGeom>
          <a:noFill/>
          <a:ln w="9525">
            <a:noFill/>
            <a:miter lim="800000"/>
            <a:headEnd/>
            <a:tailEnd/>
          </a:ln>
        </p:spPr>
      </p:pic>
      <p:sp>
        <p:nvSpPr>
          <p:cNvPr id="10" name="投影片編號版面配置區 9"/>
          <p:cNvSpPr>
            <a:spLocks noGrp="1"/>
          </p:cNvSpPr>
          <p:nvPr>
            <p:ph type="sldNum" sz="quarter" idx="12"/>
          </p:nvPr>
        </p:nvSpPr>
        <p:spPr/>
        <p:txBody>
          <a:bodyPr/>
          <a:lstStyle/>
          <a:p>
            <a:fld id="{73DA0BB7-265A-403C-9275-D587AB510EDC}" type="slidenum">
              <a:rPr lang="zh-TW" altLang="en-US" smtClean="0"/>
              <a:pPr/>
              <a:t>14</a:t>
            </a:fld>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Exercise II – Beam Angle Control</a:t>
            </a:r>
            <a:endParaRPr lang="zh-TW" altLang="en-US" dirty="0"/>
          </a:p>
        </p:txBody>
      </p:sp>
      <p:sp>
        <p:nvSpPr>
          <p:cNvPr id="3" name="內容版面配置區 2"/>
          <p:cNvSpPr>
            <a:spLocks noGrp="1"/>
          </p:cNvSpPr>
          <p:nvPr>
            <p:ph idx="1"/>
          </p:nvPr>
        </p:nvSpPr>
        <p:spPr/>
        <p:txBody>
          <a:bodyPr/>
          <a:lstStyle/>
          <a:p>
            <a:r>
              <a:rPr lang="en-US" altLang="zh-TW" dirty="0" smtClean="0"/>
              <a:t>Record your results in Table 3.</a:t>
            </a:r>
          </a:p>
          <a:p>
            <a:endParaRPr lang="en-US" altLang="zh-TW" dirty="0" smtClean="0"/>
          </a:p>
          <a:p>
            <a:endParaRPr lang="en-US" altLang="zh-TW" dirty="0" smtClean="0"/>
          </a:p>
          <a:p>
            <a:endParaRPr lang="en-US" altLang="zh-TW" dirty="0" smtClean="0"/>
          </a:p>
          <a:p>
            <a:r>
              <a:rPr lang="en-US" altLang="zh-TW" dirty="0" smtClean="0"/>
              <a:t>Note that as the gain increases, the speed of response increases with overshoot.</a:t>
            </a:r>
          </a:p>
          <a:p>
            <a:pPr>
              <a:buNone/>
            </a:pPr>
            <a:endParaRPr lang="zh-TW" altLang="en-US" dirty="0"/>
          </a:p>
        </p:txBody>
      </p:sp>
      <p:graphicFrame>
        <p:nvGraphicFramePr>
          <p:cNvPr id="8" name="表格 7"/>
          <p:cNvGraphicFramePr>
            <a:graphicFrameLocks noGrp="1"/>
          </p:cNvGraphicFramePr>
          <p:nvPr/>
        </p:nvGraphicFramePr>
        <p:xfrm>
          <a:off x="827584" y="2492896"/>
          <a:ext cx="7617023" cy="1280160"/>
        </p:xfrm>
        <a:graphic>
          <a:graphicData uri="http://schemas.openxmlformats.org/drawingml/2006/table">
            <a:tbl>
              <a:tblPr firstRow="1" bandRow="1">
                <a:tableStyleId>{5940675A-B579-460E-94D1-54222C63F5DA}</a:tableStyleId>
              </a:tblPr>
              <a:tblGrid>
                <a:gridCol w="1651847"/>
                <a:gridCol w="994196"/>
                <a:gridCol w="994196"/>
                <a:gridCol w="994196"/>
                <a:gridCol w="994196"/>
                <a:gridCol w="994196"/>
                <a:gridCol w="994196"/>
              </a:tblGrid>
              <a:tr h="370840">
                <a:tc>
                  <a:txBody>
                    <a:bodyPr/>
                    <a:lstStyle/>
                    <a:p>
                      <a:pPr algn="l"/>
                      <a:r>
                        <a:rPr lang="en-US" altLang="zh-TW" dirty="0" smtClean="0"/>
                        <a:t>Controller</a:t>
                      </a:r>
                      <a:r>
                        <a:rPr lang="en-US" altLang="zh-TW" baseline="0" dirty="0" smtClean="0"/>
                        <a:t> Gain (     )</a:t>
                      </a:r>
                      <a:endParaRPr lang="zh-TW" altLang="en-US" dirty="0"/>
                    </a:p>
                  </a:txBody>
                  <a:tcPr anchor="ctr"/>
                </a:tc>
                <a:tc>
                  <a:txBody>
                    <a:bodyPr/>
                    <a:lstStyle/>
                    <a:p>
                      <a:pPr algn="ctr"/>
                      <a:r>
                        <a:rPr lang="en-US" altLang="zh-TW" sz="2400" dirty="0" smtClean="0"/>
                        <a:t>1</a:t>
                      </a:r>
                      <a:endParaRPr lang="zh-TW" altLang="en-US" sz="2400" dirty="0"/>
                    </a:p>
                  </a:txBody>
                  <a:tcPr anchor="ctr"/>
                </a:tc>
                <a:tc>
                  <a:txBody>
                    <a:bodyPr/>
                    <a:lstStyle/>
                    <a:p>
                      <a:pPr algn="ctr"/>
                      <a:r>
                        <a:rPr lang="en-US" altLang="zh-TW" sz="2400" dirty="0" smtClean="0"/>
                        <a:t>3</a:t>
                      </a:r>
                      <a:endParaRPr lang="zh-TW" altLang="en-US" sz="2400" dirty="0"/>
                    </a:p>
                  </a:txBody>
                  <a:tcPr anchor="ctr"/>
                </a:tc>
                <a:tc>
                  <a:txBody>
                    <a:bodyPr/>
                    <a:lstStyle/>
                    <a:p>
                      <a:pPr algn="ctr"/>
                      <a:r>
                        <a:rPr lang="en-US" altLang="zh-TW" sz="2400" dirty="0" smtClean="0"/>
                        <a:t>5</a:t>
                      </a:r>
                      <a:endParaRPr lang="zh-TW" altLang="en-US" sz="2400" dirty="0"/>
                    </a:p>
                  </a:txBody>
                  <a:tcPr anchor="ctr"/>
                </a:tc>
                <a:tc>
                  <a:txBody>
                    <a:bodyPr/>
                    <a:lstStyle/>
                    <a:p>
                      <a:pPr algn="ctr"/>
                      <a:r>
                        <a:rPr lang="en-US" altLang="zh-TW" sz="2400" dirty="0" smtClean="0"/>
                        <a:t>7</a:t>
                      </a:r>
                      <a:endParaRPr lang="zh-TW" altLang="en-US" sz="2400" dirty="0"/>
                    </a:p>
                  </a:txBody>
                  <a:tcPr anchor="ctr"/>
                </a:tc>
                <a:tc>
                  <a:txBody>
                    <a:bodyPr/>
                    <a:lstStyle/>
                    <a:p>
                      <a:pPr algn="ctr"/>
                      <a:r>
                        <a:rPr lang="en-US" altLang="zh-TW" sz="2400" dirty="0" smtClean="0"/>
                        <a:t>15</a:t>
                      </a:r>
                      <a:endParaRPr lang="zh-TW" altLang="en-US" sz="2400" dirty="0"/>
                    </a:p>
                  </a:txBody>
                  <a:tcPr anchor="ctr"/>
                </a:tc>
                <a:tc>
                  <a:txBody>
                    <a:bodyPr/>
                    <a:lstStyle/>
                    <a:p>
                      <a:pPr algn="ctr"/>
                      <a:r>
                        <a:rPr lang="en-US" altLang="zh-TW" sz="2400" dirty="0" smtClean="0"/>
                        <a:t>20</a:t>
                      </a:r>
                      <a:endParaRPr lang="zh-TW" altLang="en-US" sz="2400" dirty="0"/>
                    </a:p>
                  </a:txBody>
                  <a:tcPr anchor="ctr"/>
                </a:tc>
              </a:tr>
              <a:tr h="370840">
                <a:tc>
                  <a:txBody>
                    <a:bodyPr/>
                    <a:lstStyle/>
                    <a:p>
                      <a:pPr algn="l"/>
                      <a:r>
                        <a:rPr lang="en-US" altLang="zh-TW" dirty="0" smtClean="0"/>
                        <a:t>Beam</a:t>
                      </a:r>
                      <a:r>
                        <a:rPr lang="en-US" altLang="zh-TW" baseline="0" dirty="0" smtClean="0"/>
                        <a:t> Angle Error (degree)</a:t>
                      </a:r>
                      <a:endParaRPr lang="zh-TW" altLang="en-US" dirty="0"/>
                    </a:p>
                  </a:txBody>
                  <a:tcPr anchor="ctr"/>
                </a:tc>
                <a:tc>
                  <a:txBody>
                    <a:bodyPr/>
                    <a:lstStyle/>
                    <a:p>
                      <a:pPr algn="ctr"/>
                      <a:endParaRPr lang="zh-TW" altLang="en-US" dirty="0"/>
                    </a:p>
                  </a:txBody>
                  <a:tcPr anchor="ctr"/>
                </a:tc>
                <a:tc>
                  <a:txBody>
                    <a:bodyPr/>
                    <a:lstStyle/>
                    <a:p>
                      <a:pPr algn="ctr"/>
                      <a:endParaRPr lang="zh-TW" altLang="en-US" dirty="0"/>
                    </a:p>
                  </a:txBody>
                  <a:tcPr anchor="ctr"/>
                </a:tc>
                <a:tc>
                  <a:txBody>
                    <a:bodyPr/>
                    <a:lstStyle/>
                    <a:p>
                      <a:pPr algn="ctr"/>
                      <a:endParaRPr lang="zh-TW" altLang="en-US" dirty="0"/>
                    </a:p>
                  </a:txBody>
                  <a:tcPr anchor="ctr"/>
                </a:tc>
                <a:tc>
                  <a:txBody>
                    <a:bodyPr/>
                    <a:lstStyle/>
                    <a:p>
                      <a:pPr algn="ctr"/>
                      <a:endParaRPr lang="zh-TW" altLang="en-US" dirty="0"/>
                    </a:p>
                  </a:txBody>
                  <a:tcPr anchor="ctr"/>
                </a:tc>
                <a:tc>
                  <a:txBody>
                    <a:bodyPr/>
                    <a:lstStyle/>
                    <a:p>
                      <a:pPr algn="ctr"/>
                      <a:endParaRPr lang="zh-TW" altLang="en-US" dirty="0"/>
                    </a:p>
                  </a:txBody>
                  <a:tcPr anchor="ctr"/>
                </a:tc>
                <a:tc>
                  <a:txBody>
                    <a:bodyPr/>
                    <a:lstStyle/>
                    <a:p>
                      <a:pPr algn="ctr"/>
                      <a:endParaRPr lang="zh-TW" altLang="en-US" dirty="0"/>
                    </a:p>
                  </a:txBody>
                  <a:tcPr anchor="ctr"/>
                </a:tc>
              </a:tr>
            </a:tbl>
          </a:graphicData>
        </a:graphic>
      </p:graphicFrame>
      <p:graphicFrame>
        <p:nvGraphicFramePr>
          <p:cNvPr id="27650" name="Object 2"/>
          <p:cNvGraphicFramePr>
            <a:graphicFrameLocks noChangeAspect="1"/>
          </p:cNvGraphicFramePr>
          <p:nvPr/>
        </p:nvGraphicFramePr>
        <p:xfrm>
          <a:off x="1511846" y="2780928"/>
          <a:ext cx="323850" cy="361950"/>
        </p:xfrm>
        <a:graphic>
          <a:graphicData uri="http://schemas.openxmlformats.org/presentationml/2006/ole">
            <p:oleObj spid="_x0000_s27652" name="方程式" r:id="rId3" imgW="215713" imgH="241091" progId="Equation.3">
              <p:embed/>
            </p:oleObj>
          </a:graphicData>
        </a:graphic>
      </p:graphicFrame>
      <p:sp>
        <p:nvSpPr>
          <p:cNvPr id="6" name="投影片編號版面配置區 5"/>
          <p:cNvSpPr>
            <a:spLocks noGrp="1"/>
          </p:cNvSpPr>
          <p:nvPr>
            <p:ph type="sldNum" sz="quarter" idx="12"/>
          </p:nvPr>
        </p:nvSpPr>
        <p:spPr/>
        <p:txBody>
          <a:bodyPr/>
          <a:lstStyle/>
          <a:p>
            <a:fld id="{73DA0BB7-265A-403C-9275-D587AB510EDC}" type="slidenum">
              <a:rPr lang="zh-TW" altLang="en-US" smtClean="0"/>
              <a:pPr/>
              <a:t>15</a:t>
            </a:fld>
            <a:endParaRPr lang="zh-TW"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Principles</a:t>
            </a:r>
            <a:endParaRPr lang="zh-TW" altLang="en-US" dirty="0"/>
          </a:p>
        </p:txBody>
      </p:sp>
      <p:sp>
        <p:nvSpPr>
          <p:cNvPr id="3" name="內容版面配置區 2"/>
          <p:cNvSpPr>
            <a:spLocks noGrp="1"/>
          </p:cNvSpPr>
          <p:nvPr>
            <p:ph idx="1"/>
          </p:nvPr>
        </p:nvSpPr>
        <p:spPr/>
        <p:txBody>
          <a:bodyPr>
            <a:normAutofit/>
          </a:bodyPr>
          <a:lstStyle/>
          <a:p>
            <a:r>
              <a:rPr lang="en-US" altLang="zh-TW" dirty="0" smtClean="0"/>
              <a:t>With a high gain proportional controller          , the plane can be ignored and the control system re-drawn as </a:t>
            </a:r>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66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28676" name="Object 4"/>
          <p:cNvGraphicFramePr>
            <a:graphicFrameLocks noChangeAspect="1"/>
          </p:cNvGraphicFramePr>
          <p:nvPr/>
        </p:nvGraphicFramePr>
        <p:xfrm>
          <a:off x="6612935" y="1951668"/>
          <a:ext cx="712787" cy="433388"/>
        </p:xfrm>
        <a:graphic>
          <a:graphicData uri="http://schemas.openxmlformats.org/presentationml/2006/ole">
            <p:oleObj spid="_x0000_s28678" name="方程式" r:id="rId3" imgW="355292" imgH="215713" progId="Equation.3">
              <p:embed/>
            </p:oleObj>
          </a:graphicData>
        </a:graphic>
      </p:graphicFrame>
      <p:pic>
        <p:nvPicPr>
          <p:cNvPr id="28677" name="圖片 29"/>
          <p:cNvPicPr>
            <a:picLocks noChangeAspect="1" noChangeArrowheads="1"/>
          </p:cNvPicPr>
          <p:nvPr/>
        </p:nvPicPr>
        <p:blipFill>
          <a:blip r:embed="rId4" cstate="print"/>
          <a:srcRect/>
          <a:stretch>
            <a:fillRect/>
          </a:stretch>
        </p:blipFill>
        <p:spPr bwMode="auto">
          <a:xfrm>
            <a:off x="2195736" y="3284984"/>
            <a:ext cx="4891762" cy="1224136"/>
          </a:xfrm>
          <a:prstGeom prst="rect">
            <a:avLst/>
          </a:prstGeom>
          <a:noFill/>
          <a:ln w="9525">
            <a:noFill/>
            <a:miter lim="800000"/>
            <a:headEnd/>
            <a:tailEnd/>
          </a:ln>
        </p:spPr>
      </p:pic>
      <p:sp>
        <p:nvSpPr>
          <p:cNvPr id="9" name="投影片編號版面配置區 8"/>
          <p:cNvSpPr>
            <a:spLocks noGrp="1"/>
          </p:cNvSpPr>
          <p:nvPr>
            <p:ph type="sldNum" sz="quarter" idx="12"/>
          </p:nvPr>
        </p:nvSpPr>
        <p:spPr/>
        <p:txBody>
          <a:bodyPr/>
          <a:lstStyle/>
          <a:p>
            <a:fld id="{73DA0BB7-265A-403C-9275-D587AB510EDC}" type="slidenum">
              <a:rPr lang="zh-TW" altLang="en-US" smtClean="0"/>
              <a:pPr/>
              <a:t>16</a:t>
            </a:fld>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Principles</a:t>
            </a:r>
            <a:endParaRPr lang="zh-TW" altLang="en-US" dirty="0"/>
          </a:p>
        </p:txBody>
      </p:sp>
      <p:sp>
        <p:nvSpPr>
          <p:cNvPr id="3" name="內容版面配置區 2"/>
          <p:cNvSpPr>
            <a:spLocks noGrp="1"/>
          </p:cNvSpPr>
          <p:nvPr>
            <p:ph idx="1"/>
          </p:nvPr>
        </p:nvSpPr>
        <p:spPr/>
        <p:txBody>
          <a:bodyPr>
            <a:normAutofit/>
          </a:bodyPr>
          <a:lstStyle/>
          <a:p>
            <a:r>
              <a:rPr lang="en-US" altLang="zh-TW" dirty="0" smtClean="0"/>
              <a:t>Simple Modeling</a:t>
            </a:r>
          </a:p>
          <a:p>
            <a:pPr lvl="1" algn="just"/>
            <a:r>
              <a:rPr lang="en-US" altLang="zh-TW" dirty="0" smtClean="0"/>
              <a:t>The dynamics of the ball rolling on the beam can be obtained by noting that the force which accelerates the ball as it rolls on the beam is that component of the gravitational force.</a:t>
            </a:r>
          </a:p>
          <a:p>
            <a:endParaRPr lang="en-US" altLang="zh-TW" dirty="0" smtClean="0"/>
          </a:p>
          <a:p>
            <a:endParaRPr lang="en-US" altLang="zh-TW" dirty="0" smtClean="0"/>
          </a:p>
          <a:p>
            <a:endParaRPr lang="en-US" altLang="zh-TW" dirty="0" smtClean="0"/>
          </a:p>
          <a:p>
            <a:endParaRPr lang="en-US" altLang="zh-TW" dirty="0" smtClean="0"/>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66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97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29699" name="Object 3"/>
          <p:cNvGraphicFramePr>
            <a:graphicFrameLocks noChangeAspect="1"/>
          </p:cNvGraphicFramePr>
          <p:nvPr/>
        </p:nvGraphicFramePr>
        <p:xfrm>
          <a:off x="1403648" y="4149080"/>
          <a:ext cx="6616779" cy="2592288"/>
        </p:xfrm>
        <a:graphic>
          <a:graphicData uri="http://schemas.openxmlformats.org/presentationml/2006/ole">
            <p:oleObj spid="_x0000_s29701" name="Visio" r:id="rId3" imgW="4885894" imgH="1919700" progId="">
              <p:embed/>
            </p:oleObj>
          </a:graphicData>
        </a:graphic>
      </p:graphicFrame>
      <p:sp>
        <p:nvSpPr>
          <p:cNvPr id="9" name="投影片編號版面配置區 8"/>
          <p:cNvSpPr>
            <a:spLocks noGrp="1"/>
          </p:cNvSpPr>
          <p:nvPr>
            <p:ph type="sldNum" sz="quarter" idx="12"/>
          </p:nvPr>
        </p:nvSpPr>
        <p:spPr/>
        <p:txBody>
          <a:bodyPr/>
          <a:lstStyle/>
          <a:p>
            <a:fld id="{73DA0BB7-265A-403C-9275-D587AB510EDC}" type="slidenum">
              <a:rPr lang="zh-TW" altLang="en-US" smtClean="0"/>
              <a:pPr/>
              <a:t>17</a:t>
            </a:fld>
            <a:endParaRPr lang="zh-TW"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Principles</a:t>
            </a:r>
            <a:endParaRPr lang="zh-TW" altLang="en-US" dirty="0"/>
          </a:p>
        </p:txBody>
      </p:sp>
      <p:sp>
        <p:nvSpPr>
          <p:cNvPr id="3" name="內容版面配置區 2"/>
          <p:cNvSpPr>
            <a:spLocks noGrp="1"/>
          </p:cNvSpPr>
          <p:nvPr>
            <p:ph idx="1"/>
          </p:nvPr>
        </p:nvSpPr>
        <p:spPr>
          <a:xfrm>
            <a:off x="395536" y="1916832"/>
            <a:ext cx="8229600" cy="4389120"/>
          </a:xfrm>
        </p:spPr>
        <p:txBody>
          <a:bodyPr>
            <a:normAutofit/>
          </a:bodyPr>
          <a:lstStyle/>
          <a:p>
            <a:r>
              <a:rPr lang="en-US" altLang="zh-TW" dirty="0" smtClean="0"/>
              <a:t>Simple Modeling</a:t>
            </a:r>
          </a:p>
          <a:p>
            <a:pPr lvl="1" algn="just"/>
            <a:r>
              <a:rPr lang="en-US" altLang="zh-TW" dirty="0" smtClean="0"/>
              <a:t>From Newton’s Laws: Force = Mass </a:t>
            </a:r>
            <a:r>
              <a:rPr lang="en-US" altLang="zh-TW" dirty="0" smtClean="0">
                <a:latin typeface="+mj-lt"/>
              </a:rPr>
              <a:t>x</a:t>
            </a:r>
            <a:r>
              <a:rPr lang="en-US" altLang="zh-TW" dirty="0" smtClean="0"/>
              <a:t> Acceleration.</a:t>
            </a:r>
          </a:p>
          <a:p>
            <a:pPr lvl="1" algn="just">
              <a:buNone/>
            </a:pPr>
            <a:r>
              <a:rPr lang="en-US" altLang="zh-TW" dirty="0" smtClean="0"/>
              <a:t>   </a:t>
            </a:r>
          </a:p>
          <a:p>
            <a:pPr lvl="1" algn="just">
              <a:buNone/>
            </a:pPr>
            <a:r>
              <a:rPr lang="en-US" altLang="zh-TW" dirty="0" smtClean="0"/>
              <a:t>    for small angles,</a:t>
            </a:r>
          </a:p>
          <a:p>
            <a:pPr lvl="1" algn="just">
              <a:buNone/>
            </a:pPr>
            <a:r>
              <a:rPr lang="en-US" altLang="zh-TW" dirty="0" smtClean="0"/>
              <a:t>    we can write down </a:t>
            </a:r>
          </a:p>
          <a:p>
            <a:pPr lvl="1" algn="just"/>
            <a:r>
              <a:rPr lang="en-US" altLang="zh-TW" dirty="0" smtClean="0"/>
              <a:t>Taking Laplace transforms,                        , where </a:t>
            </a:r>
            <a:r>
              <a:rPr lang="en-US" altLang="zh-TW" i="1" dirty="0" smtClean="0"/>
              <a:t>X</a:t>
            </a:r>
            <a:r>
              <a:rPr lang="en-US" altLang="zh-TW" dirty="0" smtClean="0"/>
              <a:t> is the ball position,    is the beam angle.</a:t>
            </a:r>
          </a:p>
          <a:p>
            <a:pPr lvl="1" algn="just"/>
            <a:r>
              <a:rPr lang="en-US" altLang="zh-TW" dirty="0" smtClean="0"/>
              <a:t> </a:t>
            </a:r>
          </a:p>
          <a:p>
            <a:pPr lvl="1" algn="just">
              <a:buNone/>
            </a:pPr>
            <a:r>
              <a:rPr lang="en-US" altLang="zh-TW" dirty="0" smtClean="0"/>
              <a:t>    </a:t>
            </a: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66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97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307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30723" name="Object 3"/>
          <p:cNvGraphicFramePr>
            <a:graphicFrameLocks noChangeAspect="1"/>
          </p:cNvGraphicFramePr>
          <p:nvPr/>
        </p:nvGraphicFramePr>
        <p:xfrm>
          <a:off x="2915816" y="2924944"/>
          <a:ext cx="2408237" cy="403225"/>
        </p:xfrm>
        <a:graphic>
          <a:graphicData uri="http://schemas.openxmlformats.org/presentationml/2006/ole">
            <p:oleObj spid="_x0000_s30740" name="方程式" r:id="rId3" imgW="1231366" imgH="203112" progId="Equation.3">
              <p:embed/>
            </p:oleObj>
          </a:graphicData>
        </a:graphic>
      </p:graphicFrame>
      <p:graphicFrame>
        <p:nvGraphicFramePr>
          <p:cNvPr id="30727" name="Object 7"/>
          <p:cNvGraphicFramePr>
            <a:graphicFrameLocks noChangeAspect="1"/>
          </p:cNvGraphicFramePr>
          <p:nvPr/>
        </p:nvGraphicFramePr>
        <p:xfrm>
          <a:off x="3419872" y="3329771"/>
          <a:ext cx="1117600" cy="352425"/>
        </p:xfrm>
        <a:graphic>
          <a:graphicData uri="http://schemas.openxmlformats.org/presentationml/2006/ole">
            <p:oleObj spid="_x0000_s30741" name="方程式" r:id="rId4" imgW="571004" imgH="177646" progId="Equation.3">
              <p:embed/>
            </p:oleObj>
          </a:graphicData>
        </a:graphic>
      </p:graphicFrame>
      <p:graphicFrame>
        <p:nvGraphicFramePr>
          <p:cNvPr id="30728" name="Object 8"/>
          <p:cNvGraphicFramePr>
            <a:graphicFrameLocks noChangeAspect="1"/>
          </p:cNvGraphicFramePr>
          <p:nvPr/>
        </p:nvGraphicFramePr>
        <p:xfrm>
          <a:off x="3736367" y="3769286"/>
          <a:ext cx="893762" cy="403225"/>
        </p:xfrm>
        <a:graphic>
          <a:graphicData uri="http://schemas.openxmlformats.org/presentationml/2006/ole">
            <p:oleObj spid="_x0000_s30742" name="方程式" r:id="rId5" imgW="457002" imgH="203112" progId="Equation.3">
              <p:embed/>
            </p:oleObj>
          </a:graphicData>
        </a:graphic>
      </p:graphicFrame>
      <p:graphicFrame>
        <p:nvGraphicFramePr>
          <p:cNvPr id="30729" name="Object 9"/>
          <p:cNvGraphicFramePr>
            <a:graphicFrameLocks noChangeAspect="1"/>
          </p:cNvGraphicFramePr>
          <p:nvPr/>
        </p:nvGraphicFramePr>
        <p:xfrm>
          <a:off x="4716016" y="4005064"/>
          <a:ext cx="1836738" cy="781050"/>
        </p:xfrm>
        <a:graphic>
          <a:graphicData uri="http://schemas.openxmlformats.org/presentationml/2006/ole">
            <p:oleObj spid="_x0000_s30743" name="方程式" r:id="rId6" imgW="939392" imgH="393529" progId="Equation.3">
              <p:embed/>
            </p:oleObj>
          </a:graphicData>
        </a:graphic>
      </p:graphicFrame>
      <p:graphicFrame>
        <p:nvGraphicFramePr>
          <p:cNvPr id="30731" name="Object 11"/>
          <p:cNvGraphicFramePr>
            <a:graphicFrameLocks noChangeAspect="1"/>
          </p:cNvGraphicFramePr>
          <p:nvPr/>
        </p:nvGraphicFramePr>
        <p:xfrm>
          <a:off x="2826390" y="4575272"/>
          <a:ext cx="255587" cy="357187"/>
        </p:xfrm>
        <a:graphic>
          <a:graphicData uri="http://schemas.openxmlformats.org/presentationml/2006/ole">
            <p:oleObj spid="_x0000_s30744" name="方程式" r:id="rId7" imgW="126725" imgH="177415" progId="Equation.3">
              <p:embed/>
            </p:oleObj>
          </a:graphicData>
        </a:graphic>
      </p:graphicFrame>
      <p:graphicFrame>
        <p:nvGraphicFramePr>
          <p:cNvPr id="30733" name="Object 13"/>
          <p:cNvGraphicFramePr>
            <a:graphicFrameLocks noChangeAspect="1"/>
          </p:cNvGraphicFramePr>
          <p:nvPr/>
        </p:nvGraphicFramePr>
        <p:xfrm>
          <a:off x="1115616" y="5013176"/>
          <a:ext cx="2308225" cy="831850"/>
        </p:xfrm>
        <a:graphic>
          <a:graphicData uri="http://schemas.openxmlformats.org/presentationml/2006/ole">
            <p:oleObj spid="_x0000_s30745" name="方程式" r:id="rId8" imgW="1180588" imgH="418918" progId="Equation.3">
              <p:embed/>
            </p:oleObj>
          </a:graphicData>
        </a:graphic>
      </p:graphicFrame>
      <p:sp>
        <p:nvSpPr>
          <p:cNvPr id="15" name="投影片編號版面配置區 14"/>
          <p:cNvSpPr>
            <a:spLocks noGrp="1"/>
          </p:cNvSpPr>
          <p:nvPr>
            <p:ph type="sldNum" sz="quarter" idx="12"/>
          </p:nvPr>
        </p:nvSpPr>
        <p:spPr/>
        <p:txBody>
          <a:bodyPr/>
          <a:lstStyle/>
          <a:p>
            <a:fld id="{73DA0BB7-265A-403C-9275-D587AB510EDC}" type="slidenum">
              <a:rPr lang="zh-TW" altLang="en-US" smtClean="0"/>
              <a:pPr/>
              <a:t>18</a:t>
            </a:fld>
            <a:endParaRPr lang="zh-TW"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Principles</a:t>
            </a:r>
            <a:endParaRPr lang="zh-TW" altLang="en-US" dirty="0"/>
          </a:p>
        </p:txBody>
      </p:sp>
      <p:sp>
        <p:nvSpPr>
          <p:cNvPr id="3" name="內容版面配置區 2"/>
          <p:cNvSpPr>
            <a:spLocks noGrp="1"/>
          </p:cNvSpPr>
          <p:nvPr>
            <p:ph idx="1"/>
          </p:nvPr>
        </p:nvSpPr>
        <p:spPr/>
        <p:txBody>
          <a:bodyPr>
            <a:normAutofit/>
          </a:bodyPr>
          <a:lstStyle/>
          <a:p>
            <a:r>
              <a:rPr lang="en-US" altLang="zh-TW" dirty="0" smtClean="0"/>
              <a:t>Ball and Beam: Control</a:t>
            </a:r>
          </a:p>
          <a:p>
            <a:pPr lvl="1" algn="just"/>
            <a:r>
              <a:rPr lang="en-US" altLang="zh-TW" dirty="0" smtClean="0"/>
              <a:t>With a proportional plus derivative (PD) controller, can compensate for the unstable nature of the ball and beam.</a:t>
            </a:r>
          </a:p>
          <a:p>
            <a:pPr lvl="1" algn="just"/>
            <a:endParaRPr lang="en-US" altLang="zh-TW" dirty="0" smtClean="0"/>
          </a:p>
          <a:p>
            <a:pPr lvl="1" algn="just"/>
            <a:endParaRPr lang="en-US" altLang="zh-TW" dirty="0" smtClean="0"/>
          </a:p>
          <a:p>
            <a:pPr lvl="1" algn="just"/>
            <a:endParaRPr lang="en-US" altLang="zh-TW" dirty="0" smtClean="0"/>
          </a:p>
          <a:p>
            <a:pPr lvl="1" algn="just"/>
            <a:endParaRPr lang="en-US" altLang="zh-TW" dirty="0" smtClean="0"/>
          </a:p>
          <a:p>
            <a:pPr lvl="1" algn="just"/>
            <a:r>
              <a:rPr lang="en-US" altLang="zh-TW" dirty="0" smtClean="0"/>
              <a:t>The closed-loop system equation as</a:t>
            </a:r>
          </a:p>
          <a:p>
            <a:endParaRPr lang="en-US" altLang="zh-TW" dirty="0" smtClean="0"/>
          </a:p>
          <a:p>
            <a:endParaRPr lang="en-US" altLang="zh-TW" dirty="0" smtClean="0"/>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66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97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31747" name="Object 3"/>
          <p:cNvGraphicFramePr>
            <a:graphicFrameLocks noChangeAspect="1"/>
          </p:cNvGraphicFramePr>
          <p:nvPr/>
        </p:nvGraphicFramePr>
        <p:xfrm>
          <a:off x="1619672" y="3356992"/>
          <a:ext cx="6151058" cy="1584176"/>
        </p:xfrm>
        <a:graphic>
          <a:graphicData uri="http://schemas.openxmlformats.org/presentationml/2006/ole">
            <p:oleObj spid="_x0000_s31752" name="Visio" r:id="rId3" imgW="6292747" imgH="1620540" progId="">
              <p:embed/>
            </p:oleObj>
          </a:graphicData>
        </a:graphic>
      </p:graphicFrame>
      <p:sp>
        <p:nvSpPr>
          <p:cNvPr id="31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31749" name="Object 5"/>
          <p:cNvGraphicFramePr>
            <a:graphicFrameLocks noChangeAspect="1"/>
          </p:cNvGraphicFramePr>
          <p:nvPr/>
        </p:nvGraphicFramePr>
        <p:xfrm>
          <a:off x="2267744" y="5517232"/>
          <a:ext cx="4368800" cy="942975"/>
        </p:xfrm>
        <a:graphic>
          <a:graphicData uri="http://schemas.openxmlformats.org/presentationml/2006/ole">
            <p:oleObj spid="_x0000_s31753" name="方程式" r:id="rId4" imgW="2159000" imgH="469900" progId="Equation.3">
              <p:embed/>
            </p:oleObj>
          </a:graphicData>
        </a:graphic>
      </p:graphicFrame>
      <p:sp>
        <p:nvSpPr>
          <p:cNvPr id="12" name="投影片編號版面配置區 11"/>
          <p:cNvSpPr>
            <a:spLocks noGrp="1"/>
          </p:cNvSpPr>
          <p:nvPr>
            <p:ph type="sldNum" sz="quarter" idx="12"/>
          </p:nvPr>
        </p:nvSpPr>
        <p:spPr/>
        <p:txBody>
          <a:bodyPr/>
          <a:lstStyle/>
          <a:p>
            <a:fld id="{73DA0BB7-265A-403C-9275-D587AB510EDC}"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p:txBody>
          <a:bodyPr/>
          <a:lstStyle/>
          <a:p>
            <a:pPr algn="just"/>
            <a:r>
              <a:rPr lang="en-US" altLang="zh-TW" dirty="0" smtClean="0"/>
              <a:t>The ball on beam balancer system is one of the most enduringly popular and important laboratory models for teaching control systems engineering.</a:t>
            </a:r>
          </a:p>
          <a:p>
            <a:pPr algn="just"/>
            <a:r>
              <a:rPr lang="en-US" altLang="zh-TW" dirty="0" smtClean="0"/>
              <a:t>Control Mission: Automatically regulating the position of the ball on the beam by changing the angle of the beam.</a:t>
            </a:r>
          </a:p>
          <a:p>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z="1400" smtClean="0"/>
              <a:pPr/>
              <a:t>2</a:t>
            </a:fld>
            <a:endParaRPr lang="zh-TW" alt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Principles</a:t>
            </a:r>
            <a:endParaRPr lang="zh-TW" altLang="en-US" dirty="0"/>
          </a:p>
        </p:txBody>
      </p:sp>
      <p:sp>
        <p:nvSpPr>
          <p:cNvPr id="3" name="內容版面配置區 2"/>
          <p:cNvSpPr>
            <a:spLocks noGrp="1"/>
          </p:cNvSpPr>
          <p:nvPr>
            <p:ph idx="1"/>
          </p:nvPr>
        </p:nvSpPr>
        <p:spPr/>
        <p:txBody>
          <a:bodyPr>
            <a:normAutofit/>
          </a:bodyPr>
          <a:lstStyle/>
          <a:p>
            <a:r>
              <a:rPr lang="en-US" altLang="zh-TW" dirty="0" smtClean="0"/>
              <a:t>Ball and Beam: Control</a:t>
            </a:r>
          </a:p>
          <a:p>
            <a:pPr lvl="1" algn="just"/>
            <a:r>
              <a:rPr lang="en-US" altLang="zh-TW" dirty="0" smtClean="0"/>
              <a:t>Compare standard second order system equation,</a:t>
            </a:r>
          </a:p>
          <a:p>
            <a:pPr lvl="1" algn="just"/>
            <a:endParaRPr lang="en-US" altLang="zh-TW" dirty="0" smtClean="0"/>
          </a:p>
          <a:p>
            <a:pPr lvl="1" algn="just">
              <a:buNone/>
            </a:pPr>
            <a:endParaRPr lang="en-US" altLang="zh-TW" dirty="0" smtClean="0"/>
          </a:p>
          <a:p>
            <a:pPr lvl="1" algn="just">
              <a:buNone/>
            </a:pPr>
            <a:r>
              <a:rPr lang="en-US" altLang="zh-TW" dirty="0" smtClean="0"/>
              <a:t>    where   is the damping factor and   is the natural frequency.</a:t>
            </a:r>
          </a:p>
          <a:p>
            <a:pPr lvl="1" algn="just"/>
            <a:r>
              <a:rPr lang="en-US" altLang="zh-TW" dirty="0" smtClean="0"/>
              <a:t>Compare coefficients of these equations that,</a:t>
            </a:r>
          </a:p>
          <a:p>
            <a:endParaRPr lang="en-US" altLang="zh-TW" dirty="0" smtClean="0"/>
          </a:p>
          <a:p>
            <a:endParaRPr lang="en-US" altLang="zh-TW" dirty="0" smtClean="0"/>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66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97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31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327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32772" name="Object 4"/>
          <p:cNvGraphicFramePr>
            <a:graphicFrameLocks noChangeAspect="1"/>
          </p:cNvGraphicFramePr>
          <p:nvPr/>
        </p:nvGraphicFramePr>
        <p:xfrm>
          <a:off x="2436813" y="3039616"/>
          <a:ext cx="4343400" cy="533400"/>
        </p:xfrm>
        <a:graphic>
          <a:graphicData uri="http://schemas.openxmlformats.org/presentationml/2006/ole">
            <p:oleObj spid="_x0000_s32781" name="方程式" r:id="rId3" imgW="2171700" imgH="266700" progId="Equation.3">
              <p:embed/>
            </p:oleObj>
          </a:graphicData>
        </a:graphic>
      </p:graphicFrame>
      <p:graphicFrame>
        <p:nvGraphicFramePr>
          <p:cNvPr id="32774" name="Object 6"/>
          <p:cNvGraphicFramePr>
            <a:graphicFrameLocks noChangeAspect="1"/>
          </p:cNvGraphicFramePr>
          <p:nvPr/>
        </p:nvGraphicFramePr>
        <p:xfrm>
          <a:off x="2158564" y="3774341"/>
          <a:ext cx="255587" cy="409575"/>
        </p:xfrm>
        <a:graphic>
          <a:graphicData uri="http://schemas.openxmlformats.org/presentationml/2006/ole">
            <p:oleObj spid="_x0000_s32782" name="方程式" r:id="rId4" imgW="126835" imgH="202936" progId="Equation.3">
              <p:embed/>
            </p:oleObj>
          </a:graphicData>
        </a:graphic>
      </p:graphicFrame>
      <p:graphicFrame>
        <p:nvGraphicFramePr>
          <p:cNvPr id="32775" name="Object 7"/>
          <p:cNvGraphicFramePr>
            <a:graphicFrameLocks noChangeAspect="1"/>
          </p:cNvGraphicFramePr>
          <p:nvPr/>
        </p:nvGraphicFramePr>
        <p:xfrm>
          <a:off x="6263020" y="3718007"/>
          <a:ext cx="381000" cy="457200"/>
        </p:xfrm>
        <a:graphic>
          <a:graphicData uri="http://schemas.openxmlformats.org/presentationml/2006/ole">
            <p:oleObj spid="_x0000_s32783" name="方程式" r:id="rId5" imgW="190500" imgH="228600" progId="Equation.3">
              <p:embed/>
            </p:oleObj>
          </a:graphicData>
        </a:graphic>
      </p:graphicFrame>
      <p:sp>
        <p:nvSpPr>
          <p:cNvPr id="3277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32776" name="Object 8"/>
          <p:cNvGraphicFramePr>
            <a:graphicFrameLocks noChangeAspect="1"/>
          </p:cNvGraphicFramePr>
          <p:nvPr/>
        </p:nvGraphicFramePr>
        <p:xfrm>
          <a:off x="3522663" y="5013325"/>
          <a:ext cx="1917700" cy="1063625"/>
        </p:xfrm>
        <a:graphic>
          <a:graphicData uri="http://schemas.openxmlformats.org/presentationml/2006/ole">
            <p:oleObj spid="_x0000_s32784" name="方程式" r:id="rId6" imgW="965200" imgH="533400" progId="Equation.3">
              <p:embed/>
            </p:oleObj>
          </a:graphicData>
        </a:graphic>
      </p:graphicFrame>
      <p:sp>
        <p:nvSpPr>
          <p:cNvPr id="16" name="投影片編號版面配置區 15"/>
          <p:cNvSpPr>
            <a:spLocks noGrp="1"/>
          </p:cNvSpPr>
          <p:nvPr>
            <p:ph type="sldNum" sz="quarter" idx="12"/>
          </p:nvPr>
        </p:nvSpPr>
        <p:spPr/>
        <p:txBody>
          <a:bodyPr/>
          <a:lstStyle/>
          <a:p>
            <a:fld id="{73DA0BB7-265A-403C-9275-D587AB510EDC}" type="slidenum">
              <a:rPr lang="zh-TW" altLang="en-US" smtClean="0"/>
              <a:pPr/>
              <a:t>20</a:t>
            </a:fld>
            <a:endParaRPr lang="zh-TW"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Exercise III – Ball and Beam Control</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dirty="0" smtClean="0"/>
              <a:t>Calculation of the gain and record in Table 4.</a:t>
            </a:r>
          </a:p>
          <a:p>
            <a:pPr>
              <a:buNone/>
            </a:pPr>
            <a:r>
              <a:rPr lang="en-US" altLang="zh-TW" dirty="0" smtClean="0"/>
              <a:t> </a:t>
            </a:r>
          </a:p>
          <a:p>
            <a:endParaRPr lang="en-US" altLang="zh-TW" dirty="0" smtClean="0"/>
          </a:p>
          <a:p>
            <a:endParaRPr lang="en-US" altLang="zh-TW" dirty="0" smtClean="0"/>
          </a:p>
          <a:p>
            <a:pPr>
              <a:buNone/>
            </a:pP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Setting the gain and observing the response.</a:t>
            </a:r>
          </a:p>
          <a:p>
            <a:endParaRPr lang="en-US" altLang="zh-TW" dirty="0" smtClean="0"/>
          </a:p>
          <a:p>
            <a:pPr>
              <a:buNone/>
            </a:pPr>
            <a:endParaRPr lang="zh-TW" altLang="en-US" dirty="0"/>
          </a:p>
        </p:txBody>
      </p:sp>
      <p:graphicFrame>
        <p:nvGraphicFramePr>
          <p:cNvPr id="8" name="表格 7"/>
          <p:cNvGraphicFramePr>
            <a:graphicFrameLocks noGrp="1"/>
          </p:cNvGraphicFramePr>
          <p:nvPr>
            <p:extLst>
              <p:ext uri="{D42A27DB-BD31-4B8C-83A1-F6EECF244321}">
                <p14:modId xmlns:p14="http://schemas.microsoft.com/office/powerpoint/2010/main" xmlns="" val="1171654371"/>
              </p:ext>
            </p:extLst>
          </p:nvPr>
        </p:nvGraphicFramePr>
        <p:xfrm>
          <a:off x="1043608" y="2515035"/>
          <a:ext cx="7200800" cy="2468880"/>
        </p:xfrm>
        <a:graphic>
          <a:graphicData uri="http://schemas.openxmlformats.org/drawingml/2006/table">
            <a:tbl>
              <a:tblPr firstRow="1" bandRow="1">
                <a:tableStyleId>{5940675A-B579-460E-94D1-54222C63F5DA}</a:tableStyleId>
              </a:tblPr>
              <a:tblGrid>
                <a:gridCol w="1800200"/>
                <a:gridCol w="1800200"/>
                <a:gridCol w="1800200"/>
                <a:gridCol w="1800200"/>
              </a:tblGrid>
              <a:tr h="489654">
                <a:tc>
                  <a:txBody>
                    <a:bodyPr/>
                    <a:lstStyle/>
                    <a:p>
                      <a:pPr algn="ctr"/>
                      <a:r>
                        <a:rPr lang="en-US" altLang="zh-TW" sz="1800" dirty="0" smtClean="0"/>
                        <a:t>Damping </a:t>
                      </a:r>
                    </a:p>
                    <a:p>
                      <a:pPr algn="ctr"/>
                      <a:r>
                        <a:rPr lang="en-US" altLang="zh-TW" sz="1800" dirty="0" smtClean="0"/>
                        <a:t>Factor </a:t>
                      </a:r>
                      <a:endParaRPr lang="zh-TW" altLang="en-US" sz="1800" dirty="0"/>
                    </a:p>
                  </a:txBody>
                  <a:tcPr anchor="ctr"/>
                </a:tc>
                <a:tc>
                  <a:txBody>
                    <a:bodyPr/>
                    <a:lstStyle/>
                    <a:p>
                      <a:pPr algn="ctr"/>
                      <a:r>
                        <a:rPr lang="en-US" altLang="zh-TW" sz="1800" dirty="0" smtClean="0"/>
                        <a:t>Natural Frequency</a:t>
                      </a:r>
                      <a:endParaRPr lang="zh-TW" altLang="en-US" sz="1800" dirty="0"/>
                    </a:p>
                  </a:txBody>
                  <a:tcPr anchor="ctr"/>
                </a:tc>
                <a:tc>
                  <a:txBody>
                    <a:bodyPr/>
                    <a:lstStyle/>
                    <a:p>
                      <a:pPr algn="ctr"/>
                      <a:endParaRPr lang="zh-TW" altLang="en-US" sz="2400" dirty="0"/>
                    </a:p>
                  </a:txBody>
                  <a:tcPr anchor="ctr"/>
                </a:tc>
                <a:tc>
                  <a:txBody>
                    <a:bodyPr/>
                    <a:lstStyle/>
                    <a:p>
                      <a:pPr algn="ctr"/>
                      <a:endParaRPr lang="zh-TW" altLang="en-US" sz="2400" dirty="0"/>
                    </a:p>
                  </a:txBody>
                  <a:tcPr anchor="ctr"/>
                </a:tc>
              </a:tr>
              <a:tr h="279803">
                <a:tc>
                  <a:txBody>
                    <a:bodyPr/>
                    <a:lstStyle/>
                    <a:p>
                      <a:pPr algn="ctr"/>
                      <a:r>
                        <a:rPr lang="en-US" altLang="zh-TW" sz="1800" dirty="0" smtClean="0"/>
                        <a:t>1</a:t>
                      </a:r>
                      <a:endParaRPr lang="zh-TW" altLang="en-US" sz="1800" dirty="0"/>
                    </a:p>
                  </a:txBody>
                  <a:tcPr anchor="ctr"/>
                </a:tc>
                <a:tc>
                  <a:txBody>
                    <a:bodyPr/>
                    <a:lstStyle/>
                    <a:p>
                      <a:pPr algn="ctr"/>
                      <a:r>
                        <a:rPr lang="en-US" altLang="zh-TW" sz="1800" dirty="0" smtClean="0"/>
                        <a:t>3</a:t>
                      </a: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r>
              <a:tr h="279803">
                <a:tc>
                  <a:txBody>
                    <a:bodyPr/>
                    <a:lstStyle/>
                    <a:p>
                      <a:pPr algn="ctr"/>
                      <a:r>
                        <a:rPr lang="en-US" altLang="zh-TW" sz="1800" dirty="0" smtClean="0"/>
                        <a:t>0.707</a:t>
                      </a:r>
                      <a:endParaRPr lang="zh-TW" altLang="en-US" sz="1800" dirty="0"/>
                    </a:p>
                  </a:txBody>
                  <a:tcPr anchor="ctr"/>
                </a:tc>
                <a:tc>
                  <a:txBody>
                    <a:bodyPr/>
                    <a:lstStyle/>
                    <a:p>
                      <a:pPr algn="ctr"/>
                      <a:r>
                        <a:rPr lang="en-US" altLang="zh-TW" sz="1800" dirty="0" smtClean="0"/>
                        <a:t>1</a:t>
                      </a: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r>
              <a:tr h="279803">
                <a:tc>
                  <a:txBody>
                    <a:bodyPr/>
                    <a:lstStyle/>
                    <a:p>
                      <a:pPr algn="ctr"/>
                      <a:r>
                        <a:rPr lang="en-US" altLang="zh-TW" sz="1800" dirty="0" smtClean="0"/>
                        <a:t>0.707</a:t>
                      </a:r>
                      <a:endParaRPr lang="zh-TW" altLang="en-US" sz="1800" dirty="0"/>
                    </a:p>
                  </a:txBody>
                  <a:tcPr anchor="ctr"/>
                </a:tc>
                <a:tc>
                  <a:txBody>
                    <a:bodyPr/>
                    <a:lstStyle/>
                    <a:p>
                      <a:pPr algn="ctr"/>
                      <a:r>
                        <a:rPr lang="en-US" altLang="zh-TW" sz="1800" dirty="0" smtClean="0"/>
                        <a:t>3</a:t>
                      </a: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r>
              <a:tr h="279803">
                <a:tc>
                  <a:txBody>
                    <a:bodyPr/>
                    <a:lstStyle/>
                    <a:p>
                      <a:pPr algn="ctr"/>
                      <a:r>
                        <a:rPr lang="en-US" altLang="zh-TW" sz="1800" dirty="0" smtClean="0"/>
                        <a:t>0.5</a:t>
                      </a:r>
                      <a:endParaRPr lang="zh-TW" altLang="en-US" sz="1800" dirty="0"/>
                    </a:p>
                  </a:txBody>
                  <a:tcPr anchor="ctr"/>
                </a:tc>
                <a:tc>
                  <a:txBody>
                    <a:bodyPr/>
                    <a:lstStyle/>
                    <a:p>
                      <a:pPr algn="ctr"/>
                      <a:r>
                        <a:rPr lang="en-US" altLang="zh-TW" sz="1800" dirty="0" smtClean="0"/>
                        <a:t>1</a:t>
                      </a: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r>
              <a:tr h="279803">
                <a:tc>
                  <a:txBody>
                    <a:bodyPr/>
                    <a:lstStyle/>
                    <a:p>
                      <a:pPr algn="ctr"/>
                      <a:r>
                        <a:rPr lang="en-US" altLang="zh-TW" sz="1800" dirty="0" smtClean="0"/>
                        <a:t>0.5</a:t>
                      </a:r>
                      <a:endParaRPr lang="zh-TW" altLang="en-US" sz="1800" dirty="0"/>
                    </a:p>
                  </a:txBody>
                  <a:tcPr anchor="ctr"/>
                </a:tc>
                <a:tc>
                  <a:txBody>
                    <a:bodyPr/>
                    <a:lstStyle/>
                    <a:p>
                      <a:pPr algn="ctr"/>
                      <a:r>
                        <a:rPr lang="en-US" altLang="zh-TW" sz="1800" dirty="0" smtClean="0"/>
                        <a:t>3</a:t>
                      </a: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r>
            </a:tbl>
          </a:graphicData>
        </a:graphic>
      </p:graphicFrame>
      <p:graphicFrame>
        <p:nvGraphicFramePr>
          <p:cNvPr id="33795" name="Object 3"/>
          <p:cNvGraphicFramePr>
            <a:graphicFrameLocks noChangeAspect="1"/>
          </p:cNvGraphicFramePr>
          <p:nvPr>
            <p:extLst>
              <p:ext uri="{D42A27DB-BD31-4B8C-83A1-F6EECF244321}">
                <p14:modId xmlns:p14="http://schemas.microsoft.com/office/powerpoint/2010/main" xmlns="" val="1345212422"/>
              </p:ext>
            </p:extLst>
          </p:nvPr>
        </p:nvGraphicFramePr>
        <p:xfrm>
          <a:off x="5395837" y="2664346"/>
          <a:ext cx="346075" cy="365125"/>
        </p:xfrm>
        <a:graphic>
          <a:graphicData uri="http://schemas.openxmlformats.org/presentationml/2006/ole">
            <p:oleObj spid="_x0000_s33803" name="方程式" r:id="rId3" imgW="228600" imgH="241300" progId="Equation.3">
              <p:embed/>
            </p:oleObj>
          </a:graphicData>
        </a:graphic>
      </p:graphicFrame>
      <p:graphicFrame>
        <p:nvGraphicFramePr>
          <p:cNvPr id="33796" name="Object 4"/>
          <p:cNvGraphicFramePr>
            <a:graphicFrameLocks noChangeAspect="1"/>
          </p:cNvGraphicFramePr>
          <p:nvPr>
            <p:extLst>
              <p:ext uri="{D42A27DB-BD31-4B8C-83A1-F6EECF244321}">
                <p14:modId xmlns:p14="http://schemas.microsoft.com/office/powerpoint/2010/main" xmlns="" val="4075075719"/>
              </p:ext>
            </p:extLst>
          </p:nvPr>
        </p:nvGraphicFramePr>
        <p:xfrm>
          <a:off x="7269887" y="2664346"/>
          <a:ext cx="323850" cy="342900"/>
        </p:xfrm>
        <a:graphic>
          <a:graphicData uri="http://schemas.openxmlformats.org/presentationml/2006/ole">
            <p:oleObj spid="_x0000_s33804" name="方程式" r:id="rId4" imgW="215806" imgH="228501" progId="Equation.3">
              <p:embed/>
            </p:oleObj>
          </a:graphicData>
        </a:graphic>
      </p:graphicFrame>
      <p:graphicFrame>
        <p:nvGraphicFramePr>
          <p:cNvPr id="33797" name="Object 5"/>
          <p:cNvGraphicFramePr>
            <a:graphicFrameLocks noChangeAspect="1"/>
          </p:cNvGraphicFramePr>
          <p:nvPr>
            <p:extLst>
              <p:ext uri="{D42A27DB-BD31-4B8C-83A1-F6EECF244321}">
                <p14:modId xmlns:p14="http://schemas.microsoft.com/office/powerpoint/2010/main" xmlns="" val="1051699709"/>
              </p:ext>
            </p:extLst>
          </p:nvPr>
        </p:nvGraphicFramePr>
        <p:xfrm>
          <a:off x="2302675" y="2827987"/>
          <a:ext cx="190500" cy="306387"/>
        </p:xfrm>
        <a:graphic>
          <a:graphicData uri="http://schemas.openxmlformats.org/presentationml/2006/ole">
            <p:oleObj spid="_x0000_s33805" name="方程式" r:id="rId5" imgW="126835" imgH="202936" progId="Equation.3">
              <p:embed/>
            </p:oleObj>
          </a:graphicData>
        </a:graphic>
      </p:graphicFrame>
      <p:graphicFrame>
        <p:nvGraphicFramePr>
          <p:cNvPr id="33798" name="Object 6"/>
          <p:cNvGraphicFramePr>
            <a:graphicFrameLocks noChangeAspect="1"/>
          </p:cNvGraphicFramePr>
          <p:nvPr>
            <p:extLst>
              <p:ext uri="{D42A27DB-BD31-4B8C-83A1-F6EECF244321}">
                <p14:modId xmlns:p14="http://schemas.microsoft.com/office/powerpoint/2010/main" xmlns="" val="10986597"/>
              </p:ext>
            </p:extLst>
          </p:nvPr>
        </p:nvGraphicFramePr>
        <p:xfrm>
          <a:off x="4309442" y="2810523"/>
          <a:ext cx="284162" cy="341313"/>
        </p:xfrm>
        <a:graphic>
          <a:graphicData uri="http://schemas.openxmlformats.org/presentationml/2006/ole">
            <p:oleObj spid="_x0000_s33806" name="方程式" r:id="rId6" imgW="190500" imgH="228600" progId="Equation.3">
              <p:embed/>
            </p:oleObj>
          </a:graphicData>
        </a:graphic>
      </p:graphicFrame>
      <p:sp>
        <p:nvSpPr>
          <p:cNvPr id="9" name="投影片編號版面配置區 8"/>
          <p:cNvSpPr>
            <a:spLocks noGrp="1"/>
          </p:cNvSpPr>
          <p:nvPr>
            <p:ph type="sldNum" sz="quarter" idx="12"/>
          </p:nvPr>
        </p:nvSpPr>
        <p:spPr/>
        <p:txBody>
          <a:bodyPr/>
          <a:lstStyle/>
          <a:p>
            <a:fld id="{73DA0BB7-265A-403C-9275-D587AB510EDC}" type="slidenum">
              <a:rPr lang="zh-TW" altLang="en-US" smtClean="0"/>
              <a:pPr/>
              <a:t>21</a:t>
            </a:fld>
            <a:endParaRPr lang="zh-TW"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40229"/>
            <a:ext cx="8229600" cy="1143000"/>
          </a:xfrm>
        </p:spPr>
        <p:txBody>
          <a:bodyPr/>
          <a:lstStyle/>
          <a:p>
            <a:r>
              <a:rPr lang="en-US" altLang="zh-TW" dirty="0" smtClean="0"/>
              <a:t>Control Principles</a:t>
            </a:r>
            <a:endParaRPr lang="zh-TW" altLang="en-US" dirty="0"/>
          </a:p>
        </p:txBody>
      </p:sp>
      <p:sp>
        <p:nvSpPr>
          <p:cNvPr id="3" name="內容版面配置區 2"/>
          <p:cNvSpPr>
            <a:spLocks noGrp="1"/>
          </p:cNvSpPr>
          <p:nvPr>
            <p:ph idx="1"/>
          </p:nvPr>
        </p:nvSpPr>
        <p:spPr>
          <a:xfrm>
            <a:off x="457200" y="1436793"/>
            <a:ext cx="8229600" cy="4389120"/>
          </a:xfrm>
        </p:spPr>
        <p:txBody>
          <a:bodyPr>
            <a:normAutofit/>
          </a:bodyPr>
          <a:lstStyle/>
          <a:p>
            <a:r>
              <a:rPr lang="en-US" altLang="zh-TW" b="1" dirty="0"/>
              <a:t>Low Pass Filter </a:t>
            </a:r>
            <a:r>
              <a:rPr lang="en-US" altLang="zh-TW" b="1" dirty="0" smtClean="0"/>
              <a:t>Implementation</a:t>
            </a:r>
          </a:p>
          <a:p>
            <a:pPr marL="0" indent="0">
              <a:buNone/>
            </a:pPr>
            <a:r>
              <a:rPr lang="en-US" altLang="zh-TW" sz="2200" dirty="0" smtClean="0"/>
              <a:t>The </a:t>
            </a:r>
            <a:r>
              <a:rPr lang="en-US" altLang="zh-TW" sz="2200" dirty="0"/>
              <a:t>low pass filter mentioned above may be easily implemented using an integrator with feedback </a:t>
            </a:r>
            <a:r>
              <a:rPr lang="en-US" altLang="zh-TW" sz="2200" dirty="0" smtClean="0"/>
              <a:t>round.</a:t>
            </a:r>
          </a:p>
          <a:p>
            <a:pPr marL="393192" lvl="1" indent="0" algn="just">
              <a:buNone/>
            </a:pPr>
            <a:endParaRPr lang="en-US" altLang="zh-TW" sz="2200" dirty="0"/>
          </a:p>
          <a:p>
            <a:pPr marL="27432" indent="0">
              <a:buNone/>
            </a:pPr>
            <a:endParaRPr lang="en-US" altLang="zh-TW" sz="2200" dirty="0" smtClean="0"/>
          </a:p>
          <a:p>
            <a:pPr marL="27432" indent="0">
              <a:buNone/>
            </a:pPr>
            <a:endParaRPr lang="en-US" altLang="zh-TW" sz="2200" dirty="0" smtClean="0"/>
          </a:p>
          <a:p>
            <a:pPr marL="27432" indent="0">
              <a:buNone/>
            </a:pPr>
            <a:endParaRPr lang="en-US" altLang="zh-TW" sz="2200" dirty="0" smtClean="0"/>
          </a:p>
          <a:p>
            <a:pPr marL="27432" indent="0">
              <a:buNone/>
            </a:pPr>
            <a:r>
              <a:rPr lang="en-US" altLang="zh-TW" sz="2200" dirty="0" smtClean="0"/>
              <a:t>The </a:t>
            </a:r>
            <a:r>
              <a:rPr lang="en-US" altLang="zh-TW" sz="2200" dirty="0"/>
              <a:t>system with low pass filter can reduce the influence by high frequency noise, and </a:t>
            </a:r>
            <a:r>
              <a:rPr lang="en-US" altLang="zh-TW" sz="2200" dirty="0" smtClean="0"/>
              <a:t>Figure shown </a:t>
            </a:r>
            <a:r>
              <a:rPr lang="en-US" altLang="zh-TW" sz="2200" dirty="0"/>
              <a:t>the block diagram with filter.</a:t>
            </a:r>
            <a:endParaRPr lang="en-US" altLang="zh-TW" sz="2200" dirty="0" smtClean="0"/>
          </a:p>
          <a:p>
            <a:endParaRPr lang="en-US" altLang="zh-TW" dirty="0" smtClean="0"/>
          </a:p>
          <a:p>
            <a:endParaRPr lang="en-US" altLang="zh-TW" dirty="0" smtClean="0"/>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66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97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31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12" name="投影片編號版面配置區 11"/>
          <p:cNvSpPr>
            <a:spLocks noGrp="1"/>
          </p:cNvSpPr>
          <p:nvPr>
            <p:ph type="sldNum" sz="quarter" idx="12"/>
          </p:nvPr>
        </p:nvSpPr>
        <p:spPr/>
        <p:txBody>
          <a:bodyPr/>
          <a:lstStyle/>
          <a:p>
            <a:fld id="{73DA0BB7-265A-403C-9275-D587AB510EDC}" type="slidenum">
              <a:rPr lang="zh-TW" altLang="en-US" smtClean="0"/>
              <a:pPr/>
              <a:t>22</a:t>
            </a:fld>
            <a:endParaRPr lang="zh-TW" altLang="en-US"/>
          </a:p>
        </p:txBody>
      </p:sp>
      <p:sp>
        <p:nvSpPr>
          <p:cNvPr id="1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11" name="物件 10"/>
          <p:cNvGraphicFramePr>
            <a:graphicFrameLocks noChangeAspect="1"/>
          </p:cNvGraphicFramePr>
          <p:nvPr>
            <p:extLst>
              <p:ext uri="{D42A27DB-BD31-4B8C-83A1-F6EECF244321}">
                <p14:modId xmlns:p14="http://schemas.microsoft.com/office/powerpoint/2010/main" xmlns="" val="1685674749"/>
              </p:ext>
            </p:extLst>
          </p:nvPr>
        </p:nvGraphicFramePr>
        <p:xfrm>
          <a:off x="5518448" y="2920168"/>
          <a:ext cx="1440160" cy="682181"/>
        </p:xfrm>
        <a:graphic>
          <a:graphicData uri="http://schemas.openxmlformats.org/presentationml/2006/ole">
            <p:oleObj spid="_x0000_s34833" name="Equation" r:id="rId3" imgW="901309" imgH="431613" progId="">
              <p:embed/>
            </p:oleObj>
          </a:graphicData>
        </a:graphic>
      </p:graphicFrame>
      <p:sp>
        <p:nvSpPr>
          <p:cNvPr id="13"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14" name="物件 13"/>
          <p:cNvGraphicFramePr>
            <a:graphicFrameLocks noChangeAspect="1"/>
          </p:cNvGraphicFramePr>
          <p:nvPr>
            <p:extLst>
              <p:ext uri="{D42A27DB-BD31-4B8C-83A1-F6EECF244321}">
                <p14:modId xmlns:p14="http://schemas.microsoft.com/office/powerpoint/2010/main" xmlns="" val="703148672"/>
              </p:ext>
            </p:extLst>
          </p:nvPr>
        </p:nvGraphicFramePr>
        <p:xfrm>
          <a:off x="833345" y="5101128"/>
          <a:ext cx="7091455" cy="1642232"/>
        </p:xfrm>
        <a:graphic>
          <a:graphicData uri="http://schemas.openxmlformats.org/presentationml/2006/ole">
            <p:oleObj spid="_x0000_s34834" name="Visio" r:id="rId4" imgW="6832743" imgH="1584630" progId="">
              <p:embed/>
            </p:oleObj>
          </a:graphicData>
        </a:graphic>
      </p:graphicFrame>
      <p:sp>
        <p:nvSpPr>
          <p:cNvPr id="15"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16" name="物件 15"/>
          <p:cNvGraphicFramePr>
            <a:graphicFrameLocks noChangeAspect="1"/>
          </p:cNvGraphicFramePr>
          <p:nvPr>
            <p:extLst>
              <p:ext uri="{D42A27DB-BD31-4B8C-83A1-F6EECF244321}">
                <p14:modId xmlns:p14="http://schemas.microsoft.com/office/powerpoint/2010/main" xmlns="" val="2363958324"/>
              </p:ext>
            </p:extLst>
          </p:nvPr>
        </p:nvGraphicFramePr>
        <p:xfrm>
          <a:off x="1835696" y="2564904"/>
          <a:ext cx="3024336" cy="1387637"/>
        </p:xfrm>
        <a:graphic>
          <a:graphicData uri="http://schemas.openxmlformats.org/presentationml/2006/ole">
            <p:oleObj spid="_x0000_s34835" name="Visio" r:id="rId5" imgW="3236193" imgH="1489320" progId="">
              <p:embed/>
            </p:oleObj>
          </a:graphicData>
        </a:graphic>
      </p:graphicFrame>
    </p:spTree>
    <p:extLst>
      <p:ext uri="{BB962C8B-B14F-4D97-AF65-F5344CB8AC3E}">
        <p14:creationId xmlns:p14="http://schemas.microsoft.com/office/powerpoint/2010/main" xmlns="" val="1923681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327432"/>
            <a:ext cx="8229600" cy="1143000"/>
          </a:xfrm>
        </p:spPr>
        <p:txBody>
          <a:bodyPr/>
          <a:lstStyle/>
          <a:p>
            <a:r>
              <a:rPr lang="en-US" altLang="zh-TW" dirty="0" smtClean="0"/>
              <a:t>Control Principles</a:t>
            </a:r>
            <a:endParaRPr lang="zh-TW" altLang="en-US" dirty="0"/>
          </a:p>
        </p:txBody>
      </p:sp>
      <p:sp>
        <p:nvSpPr>
          <p:cNvPr id="3" name="內容版面配置區 2"/>
          <p:cNvSpPr>
            <a:spLocks noGrp="1"/>
          </p:cNvSpPr>
          <p:nvPr>
            <p:ph idx="1"/>
          </p:nvPr>
        </p:nvSpPr>
        <p:spPr>
          <a:xfrm>
            <a:off x="663033" y="1614092"/>
            <a:ext cx="8229600" cy="4389120"/>
          </a:xfrm>
        </p:spPr>
        <p:txBody>
          <a:bodyPr>
            <a:normAutofit/>
          </a:bodyPr>
          <a:lstStyle/>
          <a:p>
            <a:r>
              <a:rPr lang="en-US" altLang="zh-TW" sz="2400" dirty="0"/>
              <a:t>The closed-loop system equation </a:t>
            </a:r>
            <a:r>
              <a:rPr lang="en-US" altLang="zh-TW" sz="2400" dirty="0" smtClean="0"/>
              <a:t>as</a:t>
            </a:r>
          </a:p>
          <a:p>
            <a:endParaRPr lang="en-US" altLang="zh-TW" dirty="0" smtClean="0"/>
          </a:p>
          <a:p>
            <a:endParaRPr lang="en-US" altLang="zh-TW" dirty="0"/>
          </a:p>
          <a:p>
            <a:pPr>
              <a:spcAft>
                <a:spcPts val="1200"/>
              </a:spcAft>
            </a:pPr>
            <a:r>
              <a:rPr lang="en-US" altLang="zh-TW" sz="2400" dirty="0"/>
              <a:t>Thus the transfer function is stable with closed-loop poles given by </a:t>
            </a:r>
            <a:endParaRPr lang="en-US" altLang="zh-TW" sz="2400" dirty="0" smtClean="0"/>
          </a:p>
          <a:p>
            <a:pPr>
              <a:spcAft>
                <a:spcPts val="1200"/>
              </a:spcAft>
            </a:pPr>
            <a:r>
              <a:rPr lang="en-US" altLang="zh-TW" dirty="0"/>
              <a:t> </a:t>
            </a:r>
            <a:r>
              <a:rPr lang="en-US" altLang="zh-TW" sz="2400" dirty="0"/>
              <a:t>Compare this with the third order system equation</a:t>
            </a:r>
            <a:r>
              <a:rPr lang="en-US" altLang="zh-TW" sz="2400" dirty="0" smtClean="0"/>
              <a:t>,</a:t>
            </a:r>
            <a:r>
              <a:rPr lang="en-US" altLang="zh-TW" sz="2400" dirty="0"/>
              <a:t> It can be seen by comparing coefficients of these equations </a:t>
            </a:r>
            <a:r>
              <a:rPr lang="en-US" altLang="zh-TW" sz="2400" dirty="0" smtClean="0"/>
              <a:t>that</a:t>
            </a:r>
            <a:endParaRPr lang="en-US" altLang="zh-TW" sz="2400" dirty="0"/>
          </a:p>
        </p:txBody>
      </p:sp>
      <p:sp>
        <p:nvSpPr>
          <p:cNvPr id="21506" name="Rectangle 2"/>
          <p:cNvSpPr>
            <a:spLocks noChangeArrowheads="1"/>
          </p:cNvSpPr>
          <p:nvPr/>
        </p:nvSpPr>
        <p:spPr bwMode="auto">
          <a:xfrm>
            <a:off x="179512" y="34311"/>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66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297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31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327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3277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16" name="投影片編號版面配置區 15"/>
          <p:cNvSpPr>
            <a:spLocks noGrp="1"/>
          </p:cNvSpPr>
          <p:nvPr>
            <p:ph type="sldNum" sz="quarter" idx="12"/>
          </p:nvPr>
        </p:nvSpPr>
        <p:spPr/>
        <p:txBody>
          <a:bodyPr/>
          <a:lstStyle/>
          <a:p>
            <a:fld id="{73DA0BB7-265A-403C-9275-D587AB510EDC}" type="slidenum">
              <a:rPr lang="zh-TW" altLang="en-US" smtClean="0"/>
              <a:pPr/>
              <a:t>23</a:t>
            </a:fld>
            <a:endParaRPr lang="zh-TW" altLang="en-US" dirty="0"/>
          </a:p>
        </p:txBody>
      </p:sp>
      <p:sp>
        <p:nvSpPr>
          <p:cNvPr id="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xmlns="" val="2164590039"/>
              </p:ext>
            </p:extLst>
          </p:nvPr>
        </p:nvGraphicFramePr>
        <p:xfrm>
          <a:off x="2517075" y="2169146"/>
          <a:ext cx="3496684" cy="782363"/>
        </p:xfrm>
        <a:graphic>
          <a:graphicData uri="http://schemas.openxmlformats.org/presentationml/2006/ole">
            <p:oleObj spid="_x0000_s35864" name="Equation" r:id="rId3" imgW="2095500" imgH="469900" progId="">
              <p:embed/>
            </p:oleObj>
          </a:graphicData>
        </a:graphic>
      </p:graphicFrame>
      <p:sp>
        <p:nvSpPr>
          <p:cNvPr id="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7" name="物件 6"/>
          <p:cNvGraphicFramePr>
            <a:graphicFrameLocks noChangeAspect="1"/>
          </p:cNvGraphicFramePr>
          <p:nvPr>
            <p:extLst>
              <p:ext uri="{D42A27DB-BD31-4B8C-83A1-F6EECF244321}">
                <p14:modId xmlns:p14="http://schemas.microsoft.com/office/powerpoint/2010/main" xmlns="" val="1822589975"/>
              </p:ext>
            </p:extLst>
          </p:nvPr>
        </p:nvGraphicFramePr>
        <p:xfrm>
          <a:off x="2396531" y="3480500"/>
          <a:ext cx="3530623" cy="426959"/>
        </p:xfrm>
        <a:graphic>
          <a:graphicData uri="http://schemas.openxmlformats.org/presentationml/2006/ole">
            <p:oleObj spid="_x0000_s35865" name="Equation" r:id="rId4" imgW="2044700" imgH="254000" progId="">
              <p:embed/>
            </p:oleObj>
          </a:graphicData>
        </a:graphic>
      </p:graphicFrame>
      <p:sp>
        <p:nvSpPr>
          <p:cNvPr id="8" name="Rectangle 11"/>
          <p:cNvSpPr>
            <a:spLocks noChangeArrowheads="1"/>
          </p:cNvSpPr>
          <p:nvPr/>
        </p:nvSpPr>
        <p:spPr bwMode="auto">
          <a:xfrm>
            <a:off x="2524125" y="45656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9" name="物件 8"/>
          <p:cNvGraphicFramePr>
            <a:graphicFrameLocks noChangeAspect="1"/>
          </p:cNvGraphicFramePr>
          <p:nvPr>
            <p:extLst>
              <p:ext uri="{D42A27DB-BD31-4B8C-83A1-F6EECF244321}">
                <p14:modId xmlns:p14="http://schemas.microsoft.com/office/powerpoint/2010/main" xmlns="" val="193602539"/>
              </p:ext>
            </p:extLst>
          </p:nvPr>
        </p:nvGraphicFramePr>
        <p:xfrm>
          <a:off x="1040853" y="5178479"/>
          <a:ext cx="2966543" cy="426046"/>
        </p:xfrm>
        <a:graphic>
          <a:graphicData uri="http://schemas.openxmlformats.org/presentationml/2006/ole">
            <p:oleObj spid="_x0000_s35866" name="Equation" r:id="rId5" imgW="1790700" imgH="254000" progId="">
              <p:embed/>
            </p:oleObj>
          </a:graphicData>
        </a:graphic>
      </p:graphicFrame>
      <p:sp>
        <p:nvSpPr>
          <p:cNvPr id="12" name="Rectangle 14"/>
          <p:cNvSpPr>
            <a:spLocks noChangeArrowheads="1"/>
          </p:cNvSpPr>
          <p:nvPr/>
        </p:nvSpPr>
        <p:spPr bwMode="auto">
          <a:xfrm>
            <a:off x="179512" y="-104188"/>
            <a:ext cx="223138"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3"/>
          <p:cNvSpPr>
            <a:spLocks noChangeArrowheads="1"/>
          </p:cNvSpPr>
          <p:nvPr/>
        </p:nvSpPr>
        <p:spPr bwMode="auto">
          <a:xfrm>
            <a:off x="1742899" y="520017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17" name="物件 16"/>
          <p:cNvGraphicFramePr>
            <a:graphicFrameLocks noChangeAspect="1"/>
          </p:cNvGraphicFramePr>
          <p:nvPr>
            <p:extLst>
              <p:ext uri="{D42A27DB-BD31-4B8C-83A1-F6EECF244321}">
                <p14:modId xmlns:p14="http://schemas.microsoft.com/office/powerpoint/2010/main" xmlns="" val="1632093851"/>
              </p:ext>
            </p:extLst>
          </p:nvPr>
        </p:nvGraphicFramePr>
        <p:xfrm>
          <a:off x="5652120" y="4858168"/>
          <a:ext cx="1812410" cy="1925686"/>
        </p:xfrm>
        <a:graphic>
          <a:graphicData uri="http://schemas.openxmlformats.org/presentationml/2006/ole">
            <p:oleObj spid="_x0000_s35867" name="Equation" r:id="rId6" imgW="1219200" imgH="1295400" progId="">
              <p:embed/>
            </p:oleObj>
          </a:graphicData>
        </a:graphic>
      </p:graphicFrame>
      <p:sp>
        <p:nvSpPr>
          <p:cNvPr id="18" name="向右箭號 17"/>
          <p:cNvSpPr/>
          <p:nvPr/>
        </p:nvSpPr>
        <p:spPr>
          <a:xfrm>
            <a:off x="4609119" y="5597225"/>
            <a:ext cx="576064" cy="395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1" name="物件 30"/>
          <p:cNvGraphicFramePr>
            <a:graphicFrameLocks noChangeAspect="1"/>
          </p:cNvGraphicFramePr>
          <p:nvPr>
            <p:extLst>
              <p:ext uri="{D42A27DB-BD31-4B8C-83A1-F6EECF244321}">
                <p14:modId xmlns:p14="http://schemas.microsoft.com/office/powerpoint/2010/main" xmlns="" val="299312220"/>
              </p:ext>
            </p:extLst>
          </p:nvPr>
        </p:nvGraphicFramePr>
        <p:xfrm>
          <a:off x="759616" y="6047550"/>
          <a:ext cx="3530623" cy="426959"/>
        </p:xfrm>
        <a:graphic>
          <a:graphicData uri="http://schemas.openxmlformats.org/presentationml/2006/ole">
            <p:oleObj spid="_x0000_s35868" name="Equation" r:id="rId7" imgW="2044700" imgH="254000" progId="">
              <p:embed/>
            </p:oleObj>
          </a:graphicData>
        </a:graphic>
      </p:graphicFrame>
      <p:sp>
        <p:nvSpPr>
          <p:cNvPr id="19" name="上-下雙向箭號 18"/>
          <p:cNvSpPr/>
          <p:nvPr/>
        </p:nvSpPr>
        <p:spPr>
          <a:xfrm>
            <a:off x="2396531" y="5648863"/>
            <a:ext cx="241087" cy="344294"/>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xmlns="" val="89006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Exercise </a:t>
            </a:r>
            <a:r>
              <a:rPr lang="en-US" altLang="zh-TW" dirty="0" smtClean="0"/>
              <a:t>IV </a:t>
            </a:r>
            <a:r>
              <a:rPr lang="en-US" altLang="zh-TW" dirty="0"/>
              <a:t>– Ball and Beam Control</a:t>
            </a:r>
            <a:endParaRPr lang="zh-TW" altLang="en-US" dirty="0"/>
          </a:p>
        </p:txBody>
      </p:sp>
      <p:sp>
        <p:nvSpPr>
          <p:cNvPr id="3" name="內容版面配置區 2"/>
          <p:cNvSpPr>
            <a:spLocks noGrp="1"/>
          </p:cNvSpPr>
          <p:nvPr>
            <p:ph idx="1"/>
          </p:nvPr>
        </p:nvSpPr>
        <p:spPr/>
        <p:txBody>
          <a:bodyPr/>
          <a:lstStyle/>
          <a:p>
            <a:r>
              <a:rPr lang="en-US" altLang="zh-TW" dirty="0"/>
              <a:t>Calculation of the gain and record in Table </a:t>
            </a:r>
            <a:r>
              <a:rPr lang="en-US" altLang="zh-TW" dirty="0" smtClean="0"/>
              <a:t>5</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en-US" altLang="zh-TW" dirty="0"/>
              <a:t>Setting the gain and observing the response.</a:t>
            </a:r>
          </a:p>
          <a:p>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24</a:t>
            </a:fld>
            <a:endParaRPr lang="zh-TW" altLang="en-US"/>
          </a:p>
        </p:txBody>
      </p:sp>
      <mc:AlternateContent xmlns:mc="http://schemas.openxmlformats.org/markup-compatibility/2006">
        <mc:Choice xmlns:a14="http://schemas.microsoft.com/office/drawing/2010/main" xmlns="" Requires="a14">
          <p:graphicFrame>
            <p:nvGraphicFramePr>
              <p:cNvPr id="5" name="表格 4"/>
              <p:cNvGraphicFramePr>
                <a:graphicFrameLocks noGrp="1"/>
              </p:cNvGraphicFramePr>
              <p:nvPr>
                <p:extLst>
                  <p:ext uri="{D42A27DB-BD31-4B8C-83A1-F6EECF244321}">
                    <p14:modId xmlns:p14="http://schemas.microsoft.com/office/powerpoint/2010/main" val="910972936"/>
                  </p:ext>
                </p:extLst>
              </p:nvPr>
            </p:nvGraphicFramePr>
            <p:xfrm>
              <a:off x="1043608" y="2515034"/>
              <a:ext cx="7200800" cy="2498144"/>
            </p:xfrm>
            <a:graphic>
              <a:graphicData uri="http://schemas.openxmlformats.org/drawingml/2006/table">
                <a:tbl>
                  <a:tblPr firstRow="1" bandRow="1">
                    <a:tableStyleId>{5940675A-B579-460E-94D1-54222C63F5DA}</a:tableStyleId>
                  </a:tblPr>
                  <a:tblGrid>
                    <a:gridCol w="1368152"/>
                    <a:gridCol w="1584176"/>
                    <a:gridCol w="1080120"/>
                    <a:gridCol w="1008112"/>
                    <a:gridCol w="1080120"/>
                    <a:gridCol w="1080120"/>
                  </a:tblGrid>
                  <a:tr h="760304">
                    <a:tc>
                      <a:txBody>
                        <a:bodyPr/>
                        <a:lstStyle/>
                        <a:p>
                          <a:pPr algn="ctr"/>
                          <a:r>
                            <a:rPr lang="en-US" altLang="zh-TW" sz="1800" dirty="0" smtClean="0"/>
                            <a:t>Damping </a:t>
                          </a:r>
                        </a:p>
                        <a:p>
                          <a:pPr algn="ctr"/>
                          <a:r>
                            <a:rPr lang="en-US" altLang="zh-TW" sz="1800" dirty="0" smtClean="0"/>
                            <a:t>Factor </a:t>
                          </a:r>
                          <a:endParaRPr lang="zh-TW" altLang="en-US" sz="1800" dirty="0"/>
                        </a:p>
                      </a:txBody>
                      <a:tcPr anchor="ctr"/>
                    </a:tc>
                    <a:tc>
                      <a:txBody>
                        <a:bodyPr/>
                        <a:lstStyle/>
                        <a:p>
                          <a:pPr algn="ctr"/>
                          <a:r>
                            <a:rPr lang="en-US" altLang="zh-TW" sz="1800" dirty="0" smtClean="0"/>
                            <a:t>Natural Frequency</a:t>
                          </a:r>
                          <a:endParaRPr lang="zh-TW" altLang="en-US" sz="1800" dirty="0"/>
                        </a:p>
                      </a:txBody>
                      <a:tcPr anchor="ctr"/>
                    </a:tc>
                    <a:tc>
                      <a:txBody>
                        <a:bodyPr/>
                        <a:lstStyle/>
                        <a:p>
                          <a:pPr algn="ctr"/>
                          <a:r>
                            <a:rPr lang="en-US" altLang="zh-TW" sz="2400" dirty="0" smtClean="0"/>
                            <a:t>a</a:t>
                          </a:r>
                          <a:endParaRPr lang="zh-TW"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𝐾</m:t>
                                    </m:r>
                                  </m:e>
                                  <m:sub>
                                    <m:r>
                                      <a:rPr lang="en-US" altLang="zh-TW" sz="2400" b="0" i="1" smtClean="0">
                                        <a:latin typeface="Cambria Math" panose="02040503050406030204" pitchFamily="18" charset="0"/>
                                      </a:rPr>
                                      <m:t>𝑝</m:t>
                                    </m:r>
                                  </m:sub>
                                </m:sSub>
                              </m:oMath>
                            </m:oMathPara>
                          </a14:m>
                          <a:endParaRPr lang="zh-TW"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𝐾</m:t>
                                    </m:r>
                                  </m:e>
                                  <m:sub>
                                    <m:r>
                                      <a:rPr lang="en-US" altLang="zh-TW" sz="2400" b="0" i="1" smtClean="0">
                                        <a:latin typeface="Cambria Math" panose="02040503050406030204" pitchFamily="18" charset="0"/>
                                      </a:rPr>
                                      <m:t>𝑖</m:t>
                                    </m:r>
                                  </m:sub>
                                </m:sSub>
                              </m:oMath>
                            </m:oMathPara>
                          </a14:m>
                          <a:endParaRPr lang="zh-TW" alt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𝐾</m:t>
                                    </m:r>
                                  </m:e>
                                  <m:sub>
                                    <m:r>
                                      <a:rPr lang="en-US" altLang="zh-TW" sz="2400" b="0" i="1" smtClean="0">
                                        <a:latin typeface="Cambria Math" panose="02040503050406030204" pitchFamily="18" charset="0"/>
                                      </a:rPr>
                                      <m:t>𝑑</m:t>
                                    </m:r>
                                  </m:sub>
                                </m:sSub>
                              </m:oMath>
                            </m:oMathPara>
                          </a14:m>
                          <a:endParaRPr lang="zh-TW" altLang="en-US" sz="2400" dirty="0"/>
                        </a:p>
                      </a:txBody>
                      <a:tcPr anchor="ctr"/>
                    </a:tc>
                  </a:tr>
                  <a:tr h="434460">
                    <a:tc>
                      <a:txBody>
                        <a:bodyPr/>
                        <a:lstStyle/>
                        <a:p>
                          <a:pPr algn="ctr"/>
                          <a:r>
                            <a:rPr lang="en-US" altLang="zh-TW" sz="1800" dirty="0" smtClean="0"/>
                            <a:t>1</a:t>
                          </a:r>
                          <a:endParaRPr lang="zh-TW" altLang="en-US" sz="1800" dirty="0"/>
                        </a:p>
                      </a:txBody>
                      <a:tcPr anchor="ctr"/>
                    </a:tc>
                    <a:tc>
                      <a:txBody>
                        <a:bodyPr/>
                        <a:lstStyle/>
                        <a:p>
                          <a:pPr algn="ctr"/>
                          <a:r>
                            <a:rPr lang="en-US" altLang="zh-TW" sz="1800" dirty="0" smtClean="0"/>
                            <a:t>3</a:t>
                          </a:r>
                          <a:endParaRPr lang="zh-TW" altLang="en-US" sz="1800" dirty="0"/>
                        </a:p>
                      </a:txBody>
                      <a:tcPr anchor="ctr"/>
                    </a:tc>
                    <a:tc>
                      <a:txBody>
                        <a:bodyPr/>
                        <a:lstStyle/>
                        <a:p>
                          <a:pPr algn="ctr"/>
                          <a:r>
                            <a:rPr lang="en-US" altLang="zh-TW" sz="1800" dirty="0" smtClean="0"/>
                            <a:t>10</a:t>
                          </a: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r>
                  <a:tr h="434460">
                    <a:tc>
                      <a:txBody>
                        <a:bodyPr/>
                        <a:lstStyle/>
                        <a:p>
                          <a:pPr algn="ctr"/>
                          <a:r>
                            <a:rPr lang="en-US" altLang="zh-TW" sz="1800" dirty="0" smtClean="0"/>
                            <a:t>0.707</a:t>
                          </a:r>
                          <a:endParaRPr lang="zh-TW" altLang="en-US" sz="1800" dirty="0"/>
                        </a:p>
                      </a:txBody>
                      <a:tcPr anchor="ctr"/>
                    </a:tc>
                    <a:tc>
                      <a:txBody>
                        <a:bodyPr/>
                        <a:lstStyle/>
                        <a:p>
                          <a:pPr algn="ctr"/>
                          <a:r>
                            <a:rPr lang="en-US" altLang="zh-TW" sz="1800" dirty="0" smtClean="0"/>
                            <a:t>3</a:t>
                          </a:r>
                          <a:endParaRPr lang="zh-TW" altLang="en-US" sz="1800" dirty="0"/>
                        </a:p>
                      </a:txBody>
                      <a:tcPr anchor="ctr"/>
                    </a:tc>
                    <a:tc>
                      <a:txBody>
                        <a:bodyPr/>
                        <a:lstStyle/>
                        <a:p>
                          <a:pPr algn="ctr"/>
                          <a:r>
                            <a:rPr lang="en-US" altLang="zh-TW" sz="1800" dirty="0" smtClean="0"/>
                            <a:t>10</a:t>
                          </a: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r>
                  <a:tr h="434460">
                    <a:tc>
                      <a:txBody>
                        <a:bodyPr/>
                        <a:lstStyle/>
                        <a:p>
                          <a:pPr algn="ctr"/>
                          <a:r>
                            <a:rPr lang="en-US" altLang="zh-TW" sz="1800" dirty="0" smtClean="0"/>
                            <a:t>0.707</a:t>
                          </a:r>
                          <a:endParaRPr lang="zh-TW" altLang="en-US" sz="1800" dirty="0"/>
                        </a:p>
                      </a:txBody>
                      <a:tcPr anchor="ctr"/>
                    </a:tc>
                    <a:tc>
                      <a:txBody>
                        <a:bodyPr/>
                        <a:lstStyle/>
                        <a:p>
                          <a:pPr algn="ctr"/>
                          <a:r>
                            <a:rPr lang="en-US" altLang="zh-TW" sz="1800" dirty="0" smtClean="0"/>
                            <a:t>3</a:t>
                          </a:r>
                          <a:endParaRPr lang="zh-TW" altLang="en-US" sz="1800" dirty="0"/>
                        </a:p>
                      </a:txBody>
                      <a:tcPr anchor="ctr"/>
                    </a:tc>
                    <a:tc>
                      <a:txBody>
                        <a:bodyPr/>
                        <a:lstStyle/>
                        <a:p>
                          <a:pPr algn="ctr"/>
                          <a:r>
                            <a:rPr lang="en-US" altLang="zh-TW" sz="1800" dirty="0" smtClean="0"/>
                            <a:t>20</a:t>
                          </a: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r>
                  <a:tr h="434460">
                    <a:tc>
                      <a:txBody>
                        <a:bodyPr/>
                        <a:lstStyle/>
                        <a:p>
                          <a:pPr algn="ctr"/>
                          <a:r>
                            <a:rPr lang="en-US" altLang="zh-TW" sz="1800" dirty="0" smtClean="0"/>
                            <a:t>0.5</a:t>
                          </a:r>
                          <a:endParaRPr lang="zh-TW" altLang="en-US" sz="1800" dirty="0"/>
                        </a:p>
                      </a:txBody>
                      <a:tcPr anchor="ctr"/>
                    </a:tc>
                    <a:tc>
                      <a:txBody>
                        <a:bodyPr/>
                        <a:lstStyle/>
                        <a:p>
                          <a:pPr algn="ctr"/>
                          <a:r>
                            <a:rPr lang="en-US" altLang="zh-TW" sz="1800" dirty="0" smtClean="0"/>
                            <a:t>3</a:t>
                          </a:r>
                          <a:endParaRPr lang="zh-TW" altLang="en-US" sz="1800" dirty="0"/>
                        </a:p>
                      </a:txBody>
                      <a:tcPr anchor="ctr"/>
                    </a:tc>
                    <a:tc>
                      <a:txBody>
                        <a:bodyPr/>
                        <a:lstStyle/>
                        <a:p>
                          <a:pPr algn="ctr"/>
                          <a:r>
                            <a:rPr lang="en-US" altLang="zh-TW" sz="1800" dirty="0" smtClean="0"/>
                            <a:t>20</a:t>
                          </a: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r>
                </a:tbl>
              </a:graphicData>
            </a:graphic>
          </p:graphicFrame>
        </mc:Choice>
        <mc:Fallback>
          <p:graphicFrame>
            <p:nvGraphicFramePr>
              <p:cNvPr id="5" name="表格 4"/>
              <p:cNvGraphicFramePr>
                <a:graphicFrameLocks noGrp="1"/>
              </p:cNvGraphicFramePr>
              <p:nvPr>
                <p:extLst>
                  <p:ext uri="{D42A27DB-BD31-4B8C-83A1-F6EECF244321}">
                    <p14:modId xmlns:p14="http://schemas.microsoft.com/office/powerpoint/2010/main" xmlns="" val="910972936"/>
                  </p:ext>
                </p:extLst>
              </p:nvPr>
            </p:nvGraphicFramePr>
            <p:xfrm>
              <a:off x="1043608" y="2515034"/>
              <a:ext cx="7200800" cy="2498144"/>
            </p:xfrm>
            <a:graphic>
              <a:graphicData uri="http://schemas.openxmlformats.org/drawingml/2006/table">
                <a:tbl>
                  <a:tblPr firstRow="1" bandRow="1">
                    <a:tableStyleId>{5940675A-B579-460E-94D1-54222C63F5DA}</a:tableStyleId>
                  </a:tblPr>
                  <a:tblGrid>
                    <a:gridCol w="1368152"/>
                    <a:gridCol w="1584176"/>
                    <a:gridCol w="1080120"/>
                    <a:gridCol w="1008112"/>
                    <a:gridCol w="1080120"/>
                    <a:gridCol w="1080120"/>
                  </a:tblGrid>
                  <a:tr h="760304">
                    <a:tc>
                      <a:txBody>
                        <a:bodyPr/>
                        <a:lstStyle/>
                        <a:p>
                          <a:pPr algn="ctr"/>
                          <a:r>
                            <a:rPr lang="en-US" altLang="zh-TW" sz="1800" dirty="0" smtClean="0"/>
                            <a:t>Damping </a:t>
                          </a:r>
                        </a:p>
                        <a:p>
                          <a:pPr algn="ctr"/>
                          <a:r>
                            <a:rPr lang="en-US" altLang="zh-TW" sz="1800" dirty="0" smtClean="0"/>
                            <a:t>Factor </a:t>
                          </a:r>
                          <a:endParaRPr lang="zh-TW" altLang="en-US" sz="1800" dirty="0"/>
                        </a:p>
                      </a:txBody>
                      <a:tcPr anchor="ctr"/>
                    </a:tc>
                    <a:tc>
                      <a:txBody>
                        <a:bodyPr/>
                        <a:lstStyle/>
                        <a:p>
                          <a:pPr algn="ctr"/>
                          <a:r>
                            <a:rPr lang="en-US" altLang="zh-TW" sz="1800" dirty="0" smtClean="0"/>
                            <a:t>Natural Frequency</a:t>
                          </a:r>
                          <a:endParaRPr lang="zh-TW" altLang="en-US" sz="1800" dirty="0"/>
                        </a:p>
                      </a:txBody>
                      <a:tcPr anchor="ctr"/>
                    </a:tc>
                    <a:tc>
                      <a:txBody>
                        <a:bodyPr/>
                        <a:lstStyle/>
                        <a:p>
                          <a:pPr algn="ctr"/>
                          <a:r>
                            <a:rPr lang="en-US" altLang="zh-TW" sz="2400" dirty="0" smtClean="0"/>
                            <a:t>a</a:t>
                          </a:r>
                          <a:endParaRPr lang="zh-TW" altLang="en-US" sz="2400" dirty="0"/>
                        </a:p>
                      </a:txBody>
                      <a:tcPr anchor="ctr"/>
                    </a:tc>
                    <a:tc>
                      <a:txBody>
                        <a:bodyPr/>
                        <a:lstStyle/>
                        <a:p>
                          <a:endParaRPr lang="zh-TW"/>
                        </a:p>
                      </a:txBody>
                      <a:tcPr anchor="ctr">
                        <a:blipFill rotWithShape="0">
                          <a:blip r:embed="rId2"/>
                          <a:stretch>
                            <a:fillRect l="-401818" t="-800" r="-216364" b="-236800"/>
                          </a:stretch>
                        </a:blipFill>
                      </a:tcPr>
                    </a:tc>
                    <a:tc>
                      <a:txBody>
                        <a:bodyPr/>
                        <a:lstStyle/>
                        <a:p>
                          <a:endParaRPr lang="zh-TW"/>
                        </a:p>
                      </a:txBody>
                      <a:tcPr anchor="ctr">
                        <a:blipFill rotWithShape="0">
                          <a:blip r:embed="rId2"/>
                          <a:stretch>
                            <a:fillRect l="-465169" t="-800" r="-100562" b="-236800"/>
                          </a:stretch>
                        </a:blipFill>
                      </a:tcPr>
                    </a:tc>
                    <a:tc>
                      <a:txBody>
                        <a:bodyPr/>
                        <a:lstStyle/>
                        <a:p>
                          <a:endParaRPr lang="zh-TW"/>
                        </a:p>
                      </a:txBody>
                      <a:tcPr anchor="ctr">
                        <a:blipFill rotWithShape="0">
                          <a:blip r:embed="rId2"/>
                          <a:stretch>
                            <a:fillRect l="-568362" t="-800" r="-1130" b="-236800"/>
                          </a:stretch>
                        </a:blipFill>
                      </a:tcPr>
                    </a:tc>
                  </a:tr>
                  <a:tr h="434460">
                    <a:tc>
                      <a:txBody>
                        <a:bodyPr/>
                        <a:lstStyle/>
                        <a:p>
                          <a:pPr algn="ctr"/>
                          <a:r>
                            <a:rPr lang="en-US" altLang="zh-TW" sz="1800" dirty="0" smtClean="0"/>
                            <a:t>1</a:t>
                          </a:r>
                          <a:endParaRPr lang="zh-TW" altLang="en-US" sz="1800" dirty="0"/>
                        </a:p>
                      </a:txBody>
                      <a:tcPr anchor="ctr"/>
                    </a:tc>
                    <a:tc>
                      <a:txBody>
                        <a:bodyPr/>
                        <a:lstStyle/>
                        <a:p>
                          <a:pPr algn="ctr"/>
                          <a:r>
                            <a:rPr lang="en-US" altLang="zh-TW" sz="1800" dirty="0" smtClean="0"/>
                            <a:t>3</a:t>
                          </a:r>
                          <a:endParaRPr lang="zh-TW" altLang="en-US" sz="1800" dirty="0"/>
                        </a:p>
                      </a:txBody>
                      <a:tcPr anchor="ctr"/>
                    </a:tc>
                    <a:tc>
                      <a:txBody>
                        <a:bodyPr/>
                        <a:lstStyle/>
                        <a:p>
                          <a:pPr algn="ctr"/>
                          <a:r>
                            <a:rPr lang="en-US" altLang="zh-TW" sz="1800" dirty="0" smtClean="0"/>
                            <a:t>10</a:t>
                          </a: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r>
                  <a:tr h="434460">
                    <a:tc>
                      <a:txBody>
                        <a:bodyPr/>
                        <a:lstStyle/>
                        <a:p>
                          <a:pPr algn="ctr"/>
                          <a:r>
                            <a:rPr lang="en-US" altLang="zh-TW" sz="1800" dirty="0" smtClean="0"/>
                            <a:t>0.707</a:t>
                          </a:r>
                          <a:endParaRPr lang="zh-TW" altLang="en-US" sz="1800" dirty="0"/>
                        </a:p>
                      </a:txBody>
                      <a:tcPr anchor="ctr"/>
                    </a:tc>
                    <a:tc>
                      <a:txBody>
                        <a:bodyPr/>
                        <a:lstStyle/>
                        <a:p>
                          <a:pPr algn="ctr"/>
                          <a:r>
                            <a:rPr lang="en-US" altLang="zh-TW" sz="1800" dirty="0" smtClean="0"/>
                            <a:t>3</a:t>
                          </a:r>
                          <a:endParaRPr lang="zh-TW" altLang="en-US" sz="1800" dirty="0"/>
                        </a:p>
                      </a:txBody>
                      <a:tcPr anchor="ctr"/>
                    </a:tc>
                    <a:tc>
                      <a:txBody>
                        <a:bodyPr/>
                        <a:lstStyle/>
                        <a:p>
                          <a:pPr algn="ctr"/>
                          <a:r>
                            <a:rPr lang="en-US" altLang="zh-TW" sz="1800" dirty="0" smtClean="0"/>
                            <a:t>10</a:t>
                          </a: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r>
                  <a:tr h="434460">
                    <a:tc>
                      <a:txBody>
                        <a:bodyPr/>
                        <a:lstStyle/>
                        <a:p>
                          <a:pPr algn="ctr"/>
                          <a:r>
                            <a:rPr lang="en-US" altLang="zh-TW" sz="1800" dirty="0" smtClean="0"/>
                            <a:t>0.707</a:t>
                          </a:r>
                          <a:endParaRPr lang="zh-TW" altLang="en-US" sz="1800" dirty="0"/>
                        </a:p>
                      </a:txBody>
                      <a:tcPr anchor="ctr"/>
                    </a:tc>
                    <a:tc>
                      <a:txBody>
                        <a:bodyPr/>
                        <a:lstStyle/>
                        <a:p>
                          <a:pPr algn="ctr"/>
                          <a:r>
                            <a:rPr lang="en-US" altLang="zh-TW" sz="1800" dirty="0" smtClean="0"/>
                            <a:t>3</a:t>
                          </a:r>
                          <a:endParaRPr lang="zh-TW" altLang="en-US" sz="1800" dirty="0"/>
                        </a:p>
                      </a:txBody>
                      <a:tcPr anchor="ctr"/>
                    </a:tc>
                    <a:tc>
                      <a:txBody>
                        <a:bodyPr/>
                        <a:lstStyle/>
                        <a:p>
                          <a:pPr algn="ctr"/>
                          <a:r>
                            <a:rPr lang="en-US" altLang="zh-TW" sz="1800" dirty="0" smtClean="0"/>
                            <a:t>20</a:t>
                          </a: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r>
                  <a:tr h="434460">
                    <a:tc>
                      <a:txBody>
                        <a:bodyPr/>
                        <a:lstStyle/>
                        <a:p>
                          <a:pPr algn="ctr"/>
                          <a:r>
                            <a:rPr lang="en-US" altLang="zh-TW" sz="1800" dirty="0" smtClean="0"/>
                            <a:t>0.5</a:t>
                          </a:r>
                          <a:endParaRPr lang="zh-TW" altLang="en-US" sz="1800" dirty="0"/>
                        </a:p>
                      </a:txBody>
                      <a:tcPr anchor="ctr"/>
                    </a:tc>
                    <a:tc>
                      <a:txBody>
                        <a:bodyPr/>
                        <a:lstStyle/>
                        <a:p>
                          <a:pPr algn="ctr"/>
                          <a:r>
                            <a:rPr lang="en-US" altLang="zh-TW" sz="1800" dirty="0" smtClean="0"/>
                            <a:t>3</a:t>
                          </a:r>
                          <a:endParaRPr lang="zh-TW" altLang="en-US" sz="1800" dirty="0"/>
                        </a:p>
                      </a:txBody>
                      <a:tcPr anchor="ctr"/>
                    </a:tc>
                    <a:tc>
                      <a:txBody>
                        <a:bodyPr/>
                        <a:lstStyle/>
                        <a:p>
                          <a:pPr algn="ctr"/>
                          <a:r>
                            <a:rPr lang="en-US" altLang="zh-TW" sz="1800" dirty="0" smtClean="0"/>
                            <a:t>20</a:t>
                          </a: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c>
                      <a:txBody>
                        <a:bodyPr/>
                        <a:lstStyle/>
                        <a:p>
                          <a:pPr algn="ctr"/>
                          <a:endParaRPr lang="zh-TW" altLang="en-US" sz="1800" dirty="0"/>
                        </a:p>
                      </a:txBody>
                      <a:tcPr anchor="ctr"/>
                    </a:tc>
                  </a:tr>
                </a:tbl>
              </a:graphicData>
            </a:graphic>
          </p:graphicFrame>
        </mc:Fallback>
      </mc:AlternateContent>
    </p:spTree>
    <p:extLst>
      <p:ext uri="{BB962C8B-B14F-4D97-AF65-F5344CB8AC3E}">
        <p14:creationId xmlns:p14="http://schemas.microsoft.com/office/powerpoint/2010/main" xmlns="" val="269339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200" dirty="0" smtClean="0"/>
              <a:t>Practical Example of Unstable Systems</a:t>
            </a:r>
            <a:endParaRPr lang="zh-TW" altLang="en-US" sz="4200" dirty="0"/>
          </a:p>
        </p:txBody>
      </p:sp>
      <p:sp>
        <p:nvSpPr>
          <p:cNvPr id="3" name="內容版面配置區 2"/>
          <p:cNvSpPr>
            <a:spLocks noGrp="1"/>
          </p:cNvSpPr>
          <p:nvPr>
            <p:ph idx="1"/>
          </p:nvPr>
        </p:nvSpPr>
        <p:spPr/>
        <p:txBody>
          <a:bodyPr/>
          <a:lstStyle/>
          <a:p>
            <a:r>
              <a:rPr lang="en-US" altLang="zh-TW" dirty="0" smtClean="0"/>
              <a:t>In chemical process industries: the control of exothermic chemical reactions.</a:t>
            </a:r>
          </a:p>
          <a:p>
            <a:r>
              <a:rPr lang="en-US" altLang="zh-TW" dirty="0" smtClean="0"/>
              <a:t>In power generation: the position control of the plasma in the Joint European Torus (JET).</a:t>
            </a:r>
          </a:p>
          <a:p>
            <a:r>
              <a:rPr lang="en-US" altLang="zh-TW" dirty="0" smtClean="0"/>
              <a:t>In aerospace: the control of the rocket or aircraft during vertical take-off.</a:t>
            </a:r>
            <a:endParaRPr lang="zh-TW" altLang="en-US" dirty="0"/>
          </a:p>
        </p:txBody>
      </p:sp>
      <p:pic>
        <p:nvPicPr>
          <p:cNvPr id="2052" name="Picture 4" descr="http://2.bp.blogspot.com/_6wTAxImePHE/S-Qu-G7P9WI/AAAAAAAAABs/tyhdCleQA-o/s1600/jg99-518-1bmed.jpg"/>
          <p:cNvPicPr>
            <a:picLocks noChangeAspect="1" noChangeArrowheads="1"/>
          </p:cNvPicPr>
          <p:nvPr/>
        </p:nvPicPr>
        <p:blipFill>
          <a:blip r:embed="rId2" cstate="print"/>
          <a:srcRect/>
          <a:stretch>
            <a:fillRect/>
          </a:stretch>
        </p:blipFill>
        <p:spPr bwMode="auto">
          <a:xfrm>
            <a:off x="683568" y="4509120"/>
            <a:ext cx="3735521" cy="2160240"/>
          </a:xfrm>
          <a:prstGeom prst="rect">
            <a:avLst/>
          </a:prstGeom>
          <a:noFill/>
        </p:spPr>
      </p:pic>
      <p:pic>
        <p:nvPicPr>
          <p:cNvPr id="2054" name="Picture 6" descr="http://www.acig.org/artman/uploads/shar_cougar_land.jpg"/>
          <p:cNvPicPr>
            <a:picLocks noChangeAspect="1" noChangeArrowheads="1"/>
          </p:cNvPicPr>
          <p:nvPr/>
        </p:nvPicPr>
        <p:blipFill>
          <a:blip r:embed="rId3" cstate="print"/>
          <a:srcRect/>
          <a:stretch>
            <a:fillRect/>
          </a:stretch>
        </p:blipFill>
        <p:spPr bwMode="auto">
          <a:xfrm>
            <a:off x="4932040" y="4293096"/>
            <a:ext cx="3168352" cy="2376264"/>
          </a:xfrm>
          <a:prstGeom prst="rect">
            <a:avLst/>
          </a:prstGeom>
          <a:noFill/>
        </p:spPr>
      </p:pic>
      <p:sp>
        <p:nvSpPr>
          <p:cNvPr id="6" name="投影片編號版面配置區 5"/>
          <p:cNvSpPr>
            <a:spLocks noGrp="1"/>
          </p:cNvSpPr>
          <p:nvPr>
            <p:ph type="sldNum" sz="quarter" idx="12"/>
          </p:nvPr>
        </p:nvSpPr>
        <p:spPr/>
        <p:txBody>
          <a:bodyPr/>
          <a:lstStyle/>
          <a:p>
            <a:fld id="{73DA0BB7-265A-403C-9275-D587AB510EDC}" type="slidenum">
              <a:rPr lang="zh-TW" altLang="en-US" smtClean="0"/>
              <a:pPr/>
              <a:t>3</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Experimental Topics</a:t>
            </a:r>
            <a:endParaRPr lang="zh-TW" altLang="en-US" dirty="0"/>
          </a:p>
        </p:txBody>
      </p:sp>
      <p:sp>
        <p:nvSpPr>
          <p:cNvPr id="3" name="內容版面配置區 2"/>
          <p:cNvSpPr>
            <a:spLocks noGrp="1"/>
          </p:cNvSpPr>
          <p:nvPr>
            <p:ph idx="1"/>
          </p:nvPr>
        </p:nvSpPr>
        <p:spPr/>
        <p:txBody>
          <a:bodyPr/>
          <a:lstStyle/>
          <a:p>
            <a:r>
              <a:rPr lang="en-US" altLang="zh-TW" dirty="0" smtClean="0"/>
              <a:t>The behavior of unstable systems.</a:t>
            </a:r>
          </a:p>
          <a:p>
            <a:r>
              <a:rPr lang="en-US" altLang="zh-TW" dirty="0" smtClean="0"/>
              <a:t>Measurement of system characteristics.</a:t>
            </a:r>
          </a:p>
          <a:p>
            <a:r>
              <a:rPr lang="en-US" altLang="zh-TW" dirty="0" smtClean="0"/>
              <a:t>Stabilizations of an unstable system using PD control </a:t>
            </a:r>
            <a:r>
              <a:rPr lang="en-US" altLang="zh-TW" dirty="0"/>
              <a:t>&amp; </a:t>
            </a:r>
            <a:r>
              <a:rPr lang="en-US" altLang="zh-TW" dirty="0" err="1" smtClean="0"/>
              <a:t>PiD</a:t>
            </a:r>
            <a:r>
              <a:rPr lang="en-US" altLang="zh-TW" dirty="0" smtClean="0"/>
              <a:t> </a:t>
            </a:r>
            <a:r>
              <a:rPr lang="en-US" altLang="zh-TW" dirty="0"/>
              <a:t>control action</a:t>
            </a:r>
            <a:r>
              <a:rPr lang="en-US" altLang="zh-TW" dirty="0" smtClean="0"/>
              <a:t>.</a:t>
            </a:r>
          </a:p>
          <a:p>
            <a:r>
              <a:rPr lang="en-US" altLang="zh-TW" dirty="0" smtClean="0"/>
              <a:t>The use of cascade control.</a:t>
            </a:r>
          </a:p>
          <a:p>
            <a:r>
              <a:rPr lang="en-US" altLang="zh-TW" dirty="0" smtClean="0"/>
              <a:t>Simple modeling and system re-drawn.</a:t>
            </a:r>
          </a:p>
          <a:p>
            <a:endParaRPr lang="en-US" altLang="zh-TW" dirty="0" smtClean="0"/>
          </a:p>
          <a:p>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4</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Ball and Beam Apparatus</a:t>
            </a:r>
            <a:endParaRPr lang="zh-TW" altLang="en-US" dirty="0"/>
          </a:p>
        </p:txBody>
      </p:sp>
      <p:sp>
        <p:nvSpPr>
          <p:cNvPr id="3" name="內容版面配置區 2"/>
          <p:cNvSpPr>
            <a:spLocks noGrp="1"/>
          </p:cNvSpPr>
          <p:nvPr>
            <p:ph idx="1"/>
          </p:nvPr>
        </p:nvSpPr>
        <p:spPr/>
        <p:txBody>
          <a:bodyPr/>
          <a:lstStyle/>
          <a:p>
            <a:r>
              <a:rPr lang="en-US" altLang="zh-TW" dirty="0" smtClean="0"/>
              <a:t>The beam rotated through and angle of           by an electrical motor attached to the beam  via a profiled cam.</a:t>
            </a:r>
          </a:p>
          <a:p>
            <a:r>
              <a:rPr lang="en-US" altLang="zh-TW" dirty="0" smtClean="0"/>
              <a:t>The beam angle is sensed by a servo potentiometer mounted at the rear of the beam shaft.</a:t>
            </a:r>
          </a:p>
          <a:p>
            <a:r>
              <a:rPr lang="en-US" altLang="zh-TW" dirty="0" smtClean="0"/>
              <a:t>Two parallel wires are stretched along the top of the beam, one of the wires is connected to a voltage source, the other is used to a potentiometer to measured ball positions.</a:t>
            </a:r>
          </a:p>
          <a:p>
            <a:endParaRPr lang="zh-TW" alt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1025" name="Object 1"/>
          <p:cNvGraphicFramePr>
            <a:graphicFrameLocks noChangeAspect="1"/>
          </p:cNvGraphicFramePr>
          <p:nvPr/>
        </p:nvGraphicFramePr>
        <p:xfrm>
          <a:off x="6479044" y="2006258"/>
          <a:ext cx="727075" cy="357188"/>
        </p:xfrm>
        <a:graphic>
          <a:graphicData uri="http://schemas.openxmlformats.org/presentationml/2006/ole">
            <p:oleObj spid="_x0000_s1027" name="方程式" r:id="rId3" imgW="355138" imgH="177569" progId="Equation.3">
              <p:embed/>
            </p:oleObj>
          </a:graphicData>
        </a:graphic>
      </p:graphicFrame>
      <p:sp>
        <p:nvSpPr>
          <p:cNvPr id="6" name="投影片編號版面配置區 5"/>
          <p:cNvSpPr>
            <a:spLocks noGrp="1"/>
          </p:cNvSpPr>
          <p:nvPr>
            <p:ph type="sldNum" sz="quarter" idx="12"/>
          </p:nvPr>
        </p:nvSpPr>
        <p:spPr/>
        <p:txBody>
          <a:bodyPr/>
          <a:lstStyle/>
          <a:p>
            <a:fld id="{73DA0BB7-265A-403C-9275-D587AB510EDC}" type="slidenum">
              <a:rPr lang="zh-TW" altLang="en-US" smtClean="0"/>
              <a:pPr/>
              <a:t>5</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Connection</a:t>
            </a:r>
            <a:endParaRPr lang="en-US" dirty="0"/>
          </a:p>
        </p:txBody>
      </p:sp>
      <p:sp>
        <p:nvSpPr>
          <p:cNvPr id="3" name="內容版面配置區 2"/>
          <p:cNvSpPr>
            <a:spLocks noGrp="1"/>
          </p:cNvSpPr>
          <p:nvPr>
            <p:ph idx="1"/>
          </p:nvPr>
        </p:nvSpPr>
        <p:spPr/>
        <p:txBody>
          <a:bodyPr/>
          <a:lstStyle/>
          <a:p>
            <a:r>
              <a:rPr lang="en-US" dirty="0" smtClean="0"/>
              <a:t>Connection between external power supplies for potentiometers. </a:t>
            </a:r>
            <a:r>
              <a:rPr lang="en-US" dirty="0" smtClean="0"/>
              <a:t>Figure </a:t>
            </a:r>
            <a:r>
              <a:rPr lang="en-US" dirty="0" smtClean="0"/>
              <a:t>illustrates the signal wires assembly</a:t>
            </a:r>
            <a:r>
              <a:rPr lang="en-US" dirty="0" smtClean="0"/>
              <a:t>.</a:t>
            </a:r>
            <a:endParaRPr 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6</a:t>
            </a:fld>
            <a:endParaRPr lang="zh-TW" altLang="en-US"/>
          </a:p>
        </p:txBody>
      </p:sp>
      <p:pic>
        <p:nvPicPr>
          <p:cNvPr id="8" name="Picture 3"/>
          <p:cNvPicPr>
            <a:picLocks noChangeAspect="1" noChangeArrowheads="1"/>
          </p:cNvPicPr>
          <p:nvPr/>
        </p:nvPicPr>
        <p:blipFill>
          <a:blip r:embed="rId2"/>
          <a:srcRect/>
          <a:stretch>
            <a:fillRect/>
          </a:stretch>
        </p:blipFill>
        <p:spPr bwMode="auto">
          <a:xfrm>
            <a:off x="2209800" y="2971800"/>
            <a:ext cx="6324600" cy="35528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Exercise I – Transducer Calibration</a:t>
            </a:r>
            <a:endParaRPr lang="zh-TW" altLang="en-US" dirty="0"/>
          </a:p>
        </p:txBody>
      </p:sp>
      <p:sp>
        <p:nvSpPr>
          <p:cNvPr id="3" name="內容版面配置區 2"/>
          <p:cNvSpPr>
            <a:spLocks noGrp="1"/>
          </p:cNvSpPr>
          <p:nvPr>
            <p:ph idx="1"/>
          </p:nvPr>
        </p:nvSpPr>
        <p:spPr/>
        <p:txBody>
          <a:bodyPr/>
          <a:lstStyle/>
          <a:p>
            <a:r>
              <a:rPr lang="en-US" altLang="zh-TW" dirty="0" smtClean="0"/>
              <a:t>Record your results in Table 1.</a:t>
            </a:r>
          </a:p>
          <a:p>
            <a:endParaRPr lang="en-US" altLang="zh-TW" dirty="0" smtClean="0"/>
          </a:p>
          <a:p>
            <a:endParaRPr lang="en-US" altLang="zh-TW" dirty="0" smtClean="0"/>
          </a:p>
          <a:p>
            <a:endParaRPr lang="en-US" altLang="zh-TW" dirty="0" smtClean="0"/>
          </a:p>
          <a:p>
            <a:r>
              <a:rPr lang="en-US" altLang="zh-TW" dirty="0" smtClean="0"/>
              <a:t> Calculate the parameters of linear function which volts via ball positions.</a:t>
            </a:r>
          </a:p>
          <a:p>
            <a:pPr>
              <a:buNone/>
            </a:pPr>
            <a:r>
              <a:rPr lang="en-US" altLang="zh-TW" dirty="0" smtClean="0"/>
              <a:t>    Ball Position = </a:t>
            </a:r>
            <a:r>
              <a:rPr lang="en-US" altLang="zh-TW" dirty="0" smtClean="0">
                <a:solidFill>
                  <a:srgbClr val="FF0000"/>
                </a:solidFill>
              </a:rPr>
              <a:t>a</a:t>
            </a:r>
            <a:r>
              <a:rPr lang="en-US" altLang="zh-TW" dirty="0" smtClean="0"/>
              <a:t> </a:t>
            </a:r>
            <a:r>
              <a:rPr lang="en-US" altLang="zh-TW" dirty="0" smtClean="0">
                <a:latin typeface="+mj-lt"/>
              </a:rPr>
              <a:t>x</a:t>
            </a:r>
            <a:r>
              <a:rPr lang="en-US" altLang="zh-TW" dirty="0" smtClean="0"/>
              <a:t> Transducer Voltage + </a:t>
            </a:r>
            <a:r>
              <a:rPr lang="en-US" altLang="zh-TW" dirty="0" smtClean="0">
                <a:solidFill>
                  <a:srgbClr val="FF0000"/>
                </a:solidFill>
              </a:rPr>
              <a:t>b</a:t>
            </a:r>
          </a:p>
          <a:p>
            <a:pPr>
              <a:buNone/>
            </a:pPr>
            <a:r>
              <a:rPr lang="en-US" altLang="zh-TW" dirty="0" smtClean="0"/>
              <a:t>    a = _________, b = _________</a:t>
            </a:r>
            <a:endParaRPr lang="zh-TW" altLang="en-US" dirty="0"/>
          </a:p>
        </p:txBody>
      </p:sp>
      <p:graphicFrame>
        <p:nvGraphicFramePr>
          <p:cNvPr id="8" name="表格 7"/>
          <p:cNvGraphicFramePr>
            <a:graphicFrameLocks noGrp="1"/>
          </p:cNvGraphicFramePr>
          <p:nvPr/>
        </p:nvGraphicFramePr>
        <p:xfrm>
          <a:off x="827584" y="2492896"/>
          <a:ext cx="7617022" cy="1371600"/>
        </p:xfrm>
        <a:graphic>
          <a:graphicData uri="http://schemas.openxmlformats.org/drawingml/2006/table">
            <a:tbl>
              <a:tblPr firstRow="1" bandRow="1">
                <a:tableStyleId>{5940675A-B579-460E-94D1-54222C63F5DA}</a:tableStyleId>
              </a:tblPr>
              <a:tblGrid>
                <a:gridCol w="1899817"/>
                <a:gridCol w="1143441"/>
                <a:gridCol w="1143441"/>
                <a:gridCol w="1143441"/>
                <a:gridCol w="1143441"/>
                <a:gridCol w="1143441"/>
              </a:tblGrid>
              <a:tr h="370840">
                <a:tc>
                  <a:txBody>
                    <a:bodyPr/>
                    <a:lstStyle/>
                    <a:p>
                      <a:pPr algn="l"/>
                      <a:r>
                        <a:rPr lang="en-US" altLang="zh-TW" dirty="0" smtClean="0"/>
                        <a:t>Ball </a:t>
                      </a:r>
                      <a:r>
                        <a:rPr lang="en-US" altLang="zh-TW" baseline="0" dirty="0" smtClean="0"/>
                        <a:t> Position(cm)</a:t>
                      </a:r>
                      <a:endParaRPr lang="zh-TW" altLang="en-US" dirty="0"/>
                    </a:p>
                  </a:txBody>
                  <a:tcPr anchor="ctr"/>
                </a:tc>
                <a:tc>
                  <a:txBody>
                    <a:bodyPr/>
                    <a:lstStyle/>
                    <a:p>
                      <a:pPr algn="ctr"/>
                      <a:r>
                        <a:rPr lang="en-US" altLang="zh-TW" sz="2400" dirty="0" smtClean="0"/>
                        <a:t>-30</a:t>
                      </a:r>
                      <a:endParaRPr lang="zh-TW" altLang="en-US" sz="2400" dirty="0"/>
                    </a:p>
                  </a:txBody>
                  <a:tcPr anchor="ctr"/>
                </a:tc>
                <a:tc>
                  <a:txBody>
                    <a:bodyPr/>
                    <a:lstStyle/>
                    <a:p>
                      <a:pPr algn="ctr"/>
                      <a:r>
                        <a:rPr lang="en-US" altLang="zh-TW" sz="2400" dirty="0" smtClean="0"/>
                        <a:t>-10</a:t>
                      </a:r>
                      <a:endParaRPr lang="zh-TW" altLang="en-US" sz="2400" dirty="0"/>
                    </a:p>
                  </a:txBody>
                  <a:tcPr anchor="ctr"/>
                </a:tc>
                <a:tc>
                  <a:txBody>
                    <a:bodyPr/>
                    <a:lstStyle/>
                    <a:p>
                      <a:pPr algn="ctr"/>
                      <a:r>
                        <a:rPr lang="en-US" altLang="zh-TW" sz="2400" dirty="0" smtClean="0"/>
                        <a:t>0</a:t>
                      </a:r>
                      <a:endParaRPr lang="zh-TW" altLang="en-US" sz="2400" dirty="0"/>
                    </a:p>
                  </a:txBody>
                  <a:tcPr anchor="ctr"/>
                </a:tc>
                <a:tc>
                  <a:txBody>
                    <a:bodyPr/>
                    <a:lstStyle/>
                    <a:p>
                      <a:pPr algn="ctr"/>
                      <a:r>
                        <a:rPr lang="en-US" altLang="zh-TW" sz="2400" dirty="0" smtClean="0"/>
                        <a:t>10</a:t>
                      </a:r>
                      <a:endParaRPr lang="zh-TW" altLang="en-US" sz="2400" dirty="0"/>
                    </a:p>
                  </a:txBody>
                  <a:tcPr anchor="ctr"/>
                </a:tc>
                <a:tc>
                  <a:txBody>
                    <a:bodyPr/>
                    <a:lstStyle/>
                    <a:p>
                      <a:pPr algn="ctr"/>
                      <a:r>
                        <a:rPr lang="en-US" altLang="zh-TW" sz="2400" dirty="0" smtClean="0"/>
                        <a:t>30</a:t>
                      </a:r>
                      <a:endParaRPr lang="zh-TW" altLang="en-US" sz="2400" dirty="0"/>
                    </a:p>
                  </a:txBody>
                  <a:tcPr anchor="ctr"/>
                </a:tc>
              </a:tr>
              <a:tr h="370840">
                <a:tc>
                  <a:txBody>
                    <a:bodyPr/>
                    <a:lstStyle/>
                    <a:p>
                      <a:pPr algn="l"/>
                      <a:r>
                        <a:rPr lang="en-US" altLang="zh-TW" dirty="0" smtClean="0"/>
                        <a:t>Ball Position Transducer</a:t>
                      </a:r>
                      <a:r>
                        <a:rPr lang="en-US" altLang="zh-TW" baseline="0" dirty="0" smtClean="0"/>
                        <a:t> Output (volts)</a:t>
                      </a:r>
                      <a:endParaRPr lang="zh-TW" altLang="en-US" dirty="0"/>
                    </a:p>
                  </a:txBody>
                  <a:tcPr anchor="ctr"/>
                </a:tc>
                <a:tc>
                  <a:txBody>
                    <a:bodyPr/>
                    <a:lstStyle/>
                    <a:p>
                      <a:pPr algn="ctr"/>
                      <a:endParaRPr lang="zh-TW" altLang="en-US" dirty="0"/>
                    </a:p>
                  </a:txBody>
                  <a:tcPr anchor="ctr"/>
                </a:tc>
                <a:tc>
                  <a:txBody>
                    <a:bodyPr/>
                    <a:lstStyle/>
                    <a:p>
                      <a:pPr algn="ctr"/>
                      <a:endParaRPr lang="zh-TW" altLang="en-US" dirty="0"/>
                    </a:p>
                  </a:txBody>
                  <a:tcPr anchor="ctr"/>
                </a:tc>
                <a:tc>
                  <a:txBody>
                    <a:bodyPr/>
                    <a:lstStyle/>
                    <a:p>
                      <a:pPr algn="ctr"/>
                      <a:endParaRPr lang="zh-TW" altLang="en-US" dirty="0"/>
                    </a:p>
                  </a:txBody>
                  <a:tcPr anchor="ctr"/>
                </a:tc>
                <a:tc>
                  <a:txBody>
                    <a:bodyPr/>
                    <a:lstStyle/>
                    <a:p>
                      <a:pPr algn="ctr"/>
                      <a:endParaRPr lang="zh-TW" altLang="en-US" dirty="0"/>
                    </a:p>
                  </a:txBody>
                  <a:tcPr anchor="ctr"/>
                </a:tc>
                <a:tc>
                  <a:txBody>
                    <a:bodyPr/>
                    <a:lstStyle/>
                    <a:p>
                      <a:pPr algn="ctr"/>
                      <a:endParaRPr lang="zh-TW" altLang="en-US" dirty="0"/>
                    </a:p>
                  </a:txBody>
                  <a:tcPr anchor="ctr"/>
                </a:tc>
              </a:tr>
            </a:tbl>
          </a:graphicData>
        </a:graphic>
      </p:graphicFrame>
      <p:sp>
        <p:nvSpPr>
          <p:cNvPr id="5" name="投影片編號版面配置區 4"/>
          <p:cNvSpPr>
            <a:spLocks noGrp="1"/>
          </p:cNvSpPr>
          <p:nvPr>
            <p:ph type="sldNum" sz="quarter" idx="12"/>
          </p:nvPr>
        </p:nvSpPr>
        <p:spPr/>
        <p:txBody>
          <a:bodyPr/>
          <a:lstStyle/>
          <a:p>
            <a:fld id="{73DA0BB7-265A-403C-9275-D587AB510EDC}" type="slidenum">
              <a:rPr lang="zh-TW" altLang="en-US" smtClean="0"/>
              <a:pPr/>
              <a:t>7</a:t>
            </a:fld>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Exercise I – Transducer Calibration</a:t>
            </a:r>
            <a:endParaRPr lang="zh-TW" altLang="en-US" dirty="0"/>
          </a:p>
        </p:txBody>
      </p:sp>
      <p:sp>
        <p:nvSpPr>
          <p:cNvPr id="3" name="內容版面配置區 2"/>
          <p:cNvSpPr>
            <a:spLocks noGrp="1"/>
          </p:cNvSpPr>
          <p:nvPr>
            <p:ph idx="1"/>
          </p:nvPr>
        </p:nvSpPr>
        <p:spPr/>
        <p:txBody>
          <a:bodyPr/>
          <a:lstStyle/>
          <a:p>
            <a:r>
              <a:rPr lang="en-US" altLang="zh-TW" dirty="0" smtClean="0"/>
              <a:t>Record your results in Table 2.</a:t>
            </a:r>
          </a:p>
          <a:p>
            <a:endParaRPr lang="en-US" altLang="zh-TW" dirty="0" smtClean="0"/>
          </a:p>
          <a:p>
            <a:endParaRPr lang="en-US" altLang="zh-TW" dirty="0" smtClean="0"/>
          </a:p>
          <a:p>
            <a:endParaRPr lang="en-US" altLang="zh-TW" dirty="0" smtClean="0"/>
          </a:p>
          <a:p>
            <a:r>
              <a:rPr lang="en-US" altLang="zh-TW" dirty="0" smtClean="0"/>
              <a:t> Calculate the parameters of linear function which volts via beam angles.</a:t>
            </a:r>
          </a:p>
          <a:p>
            <a:pPr>
              <a:buNone/>
            </a:pPr>
            <a:r>
              <a:rPr lang="en-US" altLang="zh-TW" dirty="0" smtClean="0"/>
              <a:t>    Beam Angles = </a:t>
            </a:r>
            <a:r>
              <a:rPr lang="en-US" altLang="zh-TW" dirty="0" smtClean="0">
                <a:solidFill>
                  <a:srgbClr val="FF0000"/>
                </a:solidFill>
              </a:rPr>
              <a:t>a</a:t>
            </a:r>
            <a:r>
              <a:rPr lang="en-US" altLang="zh-TW" dirty="0" smtClean="0"/>
              <a:t> </a:t>
            </a:r>
            <a:r>
              <a:rPr lang="en-US" altLang="zh-TW" dirty="0" smtClean="0">
                <a:latin typeface="+mj-lt"/>
              </a:rPr>
              <a:t>x</a:t>
            </a:r>
            <a:r>
              <a:rPr lang="en-US" altLang="zh-TW" dirty="0" smtClean="0"/>
              <a:t> Transducer Voltage + </a:t>
            </a:r>
            <a:r>
              <a:rPr lang="en-US" altLang="zh-TW" dirty="0" smtClean="0">
                <a:solidFill>
                  <a:srgbClr val="FF0000"/>
                </a:solidFill>
              </a:rPr>
              <a:t>b</a:t>
            </a:r>
          </a:p>
          <a:p>
            <a:pPr>
              <a:buNone/>
            </a:pPr>
            <a:r>
              <a:rPr lang="en-US" altLang="zh-TW" dirty="0" smtClean="0"/>
              <a:t>    a = _________, b = _________</a:t>
            </a:r>
            <a:endParaRPr lang="zh-TW" altLang="en-US" dirty="0"/>
          </a:p>
        </p:txBody>
      </p:sp>
      <p:graphicFrame>
        <p:nvGraphicFramePr>
          <p:cNvPr id="8" name="表格 7"/>
          <p:cNvGraphicFramePr>
            <a:graphicFrameLocks noGrp="1"/>
          </p:cNvGraphicFramePr>
          <p:nvPr/>
        </p:nvGraphicFramePr>
        <p:xfrm>
          <a:off x="899592" y="2564904"/>
          <a:ext cx="6923004" cy="1097280"/>
        </p:xfrm>
        <a:graphic>
          <a:graphicData uri="http://schemas.openxmlformats.org/drawingml/2006/table">
            <a:tbl>
              <a:tblPr firstRow="1" bandRow="1">
                <a:tableStyleId>{5940675A-B579-460E-94D1-54222C63F5DA}</a:tableStyleId>
              </a:tblPr>
              <a:tblGrid>
                <a:gridCol w="3141482"/>
                <a:gridCol w="1890761"/>
                <a:gridCol w="1890761"/>
              </a:tblGrid>
              <a:tr h="370840">
                <a:tc>
                  <a:txBody>
                    <a:bodyPr/>
                    <a:lstStyle/>
                    <a:p>
                      <a:pPr algn="l"/>
                      <a:r>
                        <a:rPr lang="en-US" altLang="zh-TW" dirty="0" smtClean="0"/>
                        <a:t>Beam Angle </a:t>
                      </a:r>
                      <a:r>
                        <a:rPr lang="en-US" altLang="zh-TW" baseline="0" dirty="0" smtClean="0"/>
                        <a:t>(degrees)</a:t>
                      </a:r>
                      <a:endParaRPr lang="zh-TW" altLang="en-US" dirty="0"/>
                    </a:p>
                  </a:txBody>
                  <a:tcPr anchor="ctr"/>
                </a:tc>
                <a:tc>
                  <a:txBody>
                    <a:bodyPr/>
                    <a:lstStyle/>
                    <a:p>
                      <a:pPr algn="ctr"/>
                      <a:r>
                        <a:rPr lang="en-US" altLang="zh-TW" sz="2400" dirty="0" smtClean="0"/>
                        <a:t>-10</a:t>
                      </a:r>
                      <a:endParaRPr lang="zh-TW" altLang="en-US" sz="2400" dirty="0"/>
                    </a:p>
                  </a:txBody>
                  <a:tcPr anchor="ctr"/>
                </a:tc>
                <a:tc>
                  <a:txBody>
                    <a:bodyPr/>
                    <a:lstStyle/>
                    <a:p>
                      <a:pPr algn="ctr"/>
                      <a:r>
                        <a:rPr lang="en-US" altLang="zh-TW" sz="2400" dirty="0" smtClean="0"/>
                        <a:t>0</a:t>
                      </a:r>
                      <a:endParaRPr lang="zh-TW" altLang="en-US" sz="2400" dirty="0"/>
                    </a:p>
                  </a:txBody>
                  <a:tcPr anchor="ctr"/>
                </a:tc>
              </a:tr>
              <a:tr h="370840">
                <a:tc>
                  <a:txBody>
                    <a:bodyPr/>
                    <a:lstStyle/>
                    <a:p>
                      <a:pPr algn="l"/>
                      <a:r>
                        <a:rPr lang="en-US" altLang="zh-TW" dirty="0" smtClean="0"/>
                        <a:t>Beam Angle Transducer</a:t>
                      </a:r>
                      <a:r>
                        <a:rPr lang="en-US" altLang="zh-TW" baseline="0" dirty="0" smtClean="0"/>
                        <a:t> Output (volts)</a:t>
                      </a:r>
                      <a:endParaRPr lang="zh-TW" altLang="en-US" dirty="0"/>
                    </a:p>
                  </a:txBody>
                  <a:tcPr anchor="ctr"/>
                </a:tc>
                <a:tc>
                  <a:txBody>
                    <a:bodyPr/>
                    <a:lstStyle/>
                    <a:p>
                      <a:pPr algn="ctr"/>
                      <a:endParaRPr lang="zh-TW" altLang="en-US" dirty="0"/>
                    </a:p>
                  </a:txBody>
                  <a:tcPr anchor="ctr"/>
                </a:tc>
                <a:tc>
                  <a:txBody>
                    <a:bodyPr/>
                    <a:lstStyle/>
                    <a:p>
                      <a:pPr algn="ctr"/>
                      <a:endParaRPr lang="zh-TW" altLang="en-US" dirty="0"/>
                    </a:p>
                  </a:txBody>
                  <a:tcPr anchor="ctr"/>
                </a:tc>
              </a:tr>
            </a:tbl>
          </a:graphicData>
        </a:graphic>
      </p:graphicFrame>
      <p:sp>
        <p:nvSpPr>
          <p:cNvPr id="5" name="投影片編號版面配置區 4"/>
          <p:cNvSpPr>
            <a:spLocks noGrp="1"/>
          </p:cNvSpPr>
          <p:nvPr>
            <p:ph type="sldNum" sz="quarter" idx="12"/>
          </p:nvPr>
        </p:nvSpPr>
        <p:spPr/>
        <p:txBody>
          <a:bodyPr/>
          <a:lstStyle/>
          <a:p>
            <a:fld id="{73DA0BB7-265A-403C-9275-D587AB510EDC}" type="slidenum">
              <a:rPr lang="zh-TW" altLang="en-US" smtClean="0"/>
              <a:pPr/>
              <a:t>8</a:t>
            </a:fld>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Principles</a:t>
            </a:r>
            <a:endParaRPr lang="zh-TW" altLang="en-US" dirty="0"/>
          </a:p>
        </p:txBody>
      </p:sp>
      <p:sp>
        <p:nvSpPr>
          <p:cNvPr id="3" name="內容版面配置區 2"/>
          <p:cNvSpPr>
            <a:spLocks noGrp="1"/>
          </p:cNvSpPr>
          <p:nvPr>
            <p:ph idx="1"/>
          </p:nvPr>
        </p:nvSpPr>
        <p:spPr/>
        <p:txBody>
          <a:bodyPr/>
          <a:lstStyle/>
          <a:p>
            <a:r>
              <a:rPr lang="en-US" altLang="zh-TW" dirty="0" smtClean="0"/>
              <a:t>The closed-loop control system for the ball and beam which includes a feedback loop.</a:t>
            </a:r>
            <a:endParaRPr lang="zh-TW" altLang="en-US" dirty="0"/>
          </a:p>
        </p:txBody>
      </p:sp>
      <p:pic>
        <p:nvPicPr>
          <p:cNvPr id="4" name="圖片 3"/>
          <p:cNvPicPr/>
          <p:nvPr/>
        </p:nvPicPr>
        <p:blipFill>
          <a:blip r:embed="rId2" cstate="print"/>
          <a:stretch>
            <a:fillRect/>
          </a:stretch>
        </p:blipFill>
        <p:spPr bwMode="auto">
          <a:xfrm>
            <a:off x="1979712" y="2924944"/>
            <a:ext cx="5112568" cy="3933056"/>
          </a:xfrm>
          <a:prstGeom prst="rect">
            <a:avLst/>
          </a:prstGeom>
          <a:noFill/>
          <a:ln>
            <a:noFill/>
          </a:ln>
        </p:spPr>
      </p:pic>
      <p:sp>
        <p:nvSpPr>
          <p:cNvPr id="5" name="投影片編號版面配置區 4"/>
          <p:cNvSpPr>
            <a:spLocks noGrp="1"/>
          </p:cNvSpPr>
          <p:nvPr>
            <p:ph type="sldNum" sz="quarter" idx="12"/>
          </p:nvPr>
        </p:nvSpPr>
        <p:spPr/>
        <p:txBody>
          <a:bodyPr/>
          <a:lstStyle/>
          <a:p>
            <a:fld id="{73DA0BB7-265A-403C-9275-D587AB510EDC}" type="slidenum">
              <a:rPr lang="zh-TW" altLang="en-US" smtClean="0"/>
              <a:pPr/>
              <a:t>9</a:t>
            </a:fld>
            <a:endParaRPr lang="zh-TW"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線">
  <a:themeElements>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線">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線">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288</TotalTime>
  <Words>831</Words>
  <Application>Microsoft Office PowerPoint</Application>
  <PresentationFormat>如螢幕大小 (4:3)</PresentationFormat>
  <Paragraphs>212</Paragraphs>
  <Slides>24</Slides>
  <Notes>1</Notes>
  <HiddenSlides>0</HiddenSlides>
  <MMClips>0</MMClips>
  <ScaleCrop>false</ScaleCrop>
  <HeadingPairs>
    <vt:vector size="6" baseType="variant">
      <vt:variant>
        <vt:lpstr>佈景主題</vt:lpstr>
      </vt:variant>
      <vt:variant>
        <vt:i4>1</vt:i4>
      </vt:variant>
      <vt:variant>
        <vt:lpstr>內嵌 OLE 伺服程式</vt:lpstr>
      </vt:variant>
      <vt:variant>
        <vt:i4>3</vt:i4>
      </vt:variant>
      <vt:variant>
        <vt:lpstr>投影片標題</vt:lpstr>
      </vt:variant>
      <vt:variant>
        <vt:i4>24</vt:i4>
      </vt:variant>
    </vt:vector>
  </HeadingPairs>
  <TitlesOfParts>
    <vt:vector size="28" baseType="lpstr">
      <vt:lpstr>流線</vt:lpstr>
      <vt:lpstr>方程式</vt:lpstr>
      <vt:lpstr>Visio</vt:lpstr>
      <vt:lpstr>Equation</vt:lpstr>
      <vt:lpstr>Ball and Beam System</vt:lpstr>
      <vt:lpstr>Introduction</vt:lpstr>
      <vt:lpstr>Practical Example of Unstable Systems</vt:lpstr>
      <vt:lpstr>The Experimental Topics</vt:lpstr>
      <vt:lpstr>Ball and Beam Apparatus</vt:lpstr>
      <vt:lpstr>Connection</vt:lpstr>
      <vt:lpstr>Exercise I – Transducer Calibration</vt:lpstr>
      <vt:lpstr>Exercise I – Transducer Calibration</vt:lpstr>
      <vt:lpstr>Control Principles</vt:lpstr>
      <vt:lpstr>Control Principles</vt:lpstr>
      <vt:lpstr>Control Principles</vt:lpstr>
      <vt:lpstr>Control Principles</vt:lpstr>
      <vt:lpstr>Control Principles</vt:lpstr>
      <vt:lpstr>Control Principles</vt:lpstr>
      <vt:lpstr>Exercise II – Beam Angle Control</vt:lpstr>
      <vt:lpstr>Control Principles</vt:lpstr>
      <vt:lpstr>Control Principles</vt:lpstr>
      <vt:lpstr>Control Principles</vt:lpstr>
      <vt:lpstr>Control Principles</vt:lpstr>
      <vt:lpstr>Control Principles</vt:lpstr>
      <vt:lpstr>Exercise III – Ball and Beam Control</vt:lpstr>
      <vt:lpstr>Control Principles</vt:lpstr>
      <vt:lpstr>Control Principles</vt:lpstr>
      <vt:lpstr>Exercise IV – Ball and Beam Control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Ball and Beam System</dc:title>
  <dc:creator>Edward</dc:creator>
  <cp:lastModifiedBy>NCKU</cp:lastModifiedBy>
  <cp:revision>42</cp:revision>
  <dcterms:created xsi:type="dcterms:W3CDTF">2011-06-02T02:50:53Z</dcterms:created>
  <dcterms:modified xsi:type="dcterms:W3CDTF">2014-05-21T06:23:49Z</dcterms:modified>
</cp:coreProperties>
</file>