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53" r:id="rId2"/>
    <p:sldId id="4754" r:id="rId3"/>
    <p:sldId id="4658" r:id="rId4"/>
    <p:sldId id="4685" r:id="rId5"/>
    <p:sldId id="4749" r:id="rId6"/>
    <p:sldId id="4665" r:id="rId7"/>
    <p:sldId id="4755" r:id="rId8"/>
    <p:sldId id="4773" r:id="rId9"/>
    <p:sldId id="4774" r:id="rId10"/>
    <p:sldId id="4667" r:id="rId11"/>
    <p:sldId id="4656" r:id="rId12"/>
    <p:sldId id="4763" r:id="rId13"/>
    <p:sldId id="4768" r:id="rId14"/>
    <p:sldId id="4769" r:id="rId15"/>
    <p:sldId id="4770" r:id="rId16"/>
    <p:sldId id="4772" r:id="rId17"/>
    <p:sldId id="4764" r:id="rId18"/>
    <p:sldId id="4664" r:id="rId19"/>
    <p:sldId id="4762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089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282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AAE"/>
    <a:srgbClr val="FFFFFF"/>
    <a:srgbClr val="ECEAED"/>
    <a:srgbClr val="A79FAA"/>
    <a:srgbClr val="FBDBC6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7" autoAdjust="0"/>
    <p:restoredTop sz="95000" autoAdjust="0"/>
  </p:normalViewPr>
  <p:slideViewPr>
    <p:cSldViewPr>
      <p:cViewPr varScale="1">
        <p:scale>
          <a:sx n="62" d="100"/>
          <a:sy n="62" d="100"/>
        </p:scale>
        <p:origin x="72" y="331"/>
      </p:cViewPr>
      <p:guideLst>
        <p:guide pos="7089"/>
        <p:guide pos="7256"/>
        <p:guide orient="horz" pos="282"/>
        <p:guide orient="horz" pos="917"/>
        <p:guide orient="horz" pos="3928"/>
        <p:guide orient="horz" pos="386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0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1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97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8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3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77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42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9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4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2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2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9150B-5FF1-4155-89E7-6759142BE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52"/>
          <a:stretch/>
        </p:blipFill>
        <p:spPr>
          <a:xfrm>
            <a:off x="9165679" y="15925"/>
            <a:ext cx="3682786" cy="1002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251091" y="2176165"/>
            <a:ext cx="8350985" cy="216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4400" b="1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计算机硬件（嵌入式）综合实践</a:t>
            </a:r>
            <a:br>
              <a:rPr lang="en-US" altLang="zh-CN" sz="4400" b="1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zh-CN" sz="4400" b="1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设计报告</a:t>
            </a:r>
            <a:endParaRPr lang="zh-CN" altLang="zh-CN" sz="4400" kern="100" dirty="0"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en-US" altLang="zh-CN" sz="4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------</a:t>
            </a:r>
            <a:r>
              <a:rPr lang="zh-CN" altLang="zh-CN" sz="4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（第</a:t>
            </a:r>
            <a:r>
              <a:rPr lang="en-US" altLang="zh-CN" sz="4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r>
              <a:rPr lang="zh-CN" altLang="zh-CN" sz="4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组）</a:t>
            </a:r>
            <a:endParaRPr lang="zh-CN" altLang="zh-CN" sz="4000" kern="1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429229" y="4768453"/>
            <a:ext cx="7994708" cy="3843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ts val="2200"/>
              </a:lnSpc>
              <a:spcBef>
                <a:spcPts val="0"/>
              </a:spcBef>
              <a:buNone/>
            </a:pPr>
            <a:r>
              <a:rPr lang="zh-CN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组长：刘爱兵</a:t>
            </a:r>
            <a:r>
              <a:rPr lang="en-US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组员：曹周昱</a:t>
            </a:r>
            <a:r>
              <a:rPr lang="en-US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邓毅达</a:t>
            </a:r>
            <a:r>
              <a:rPr lang="en-US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kern="1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zh-CN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吴  伟</a:t>
            </a:r>
            <a:endParaRPr lang="zh-CN" altLang="zh-CN" sz="2000" kern="1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6EABF0-C8A5-459C-88AE-455DBBAA99E3}"/>
              </a:ext>
            </a:extLst>
          </p:cNvPr>
          <p:cNvSpPr txBox="1"/>
          <p:nvPr/>
        </p:nvSpPr>
        <p:spPr>
          <a:xfrm>
            <a:off x="5564808" y="5828382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2021.12.25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id="{420D66BA-7B18-4F68-8334-CC5A3F27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070" y="5303091"/>
            <a:ext cx="6726147" cy="3843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zh-CN" altLang="en-US" sz="2000" kern="1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指导老师：闫勇</a:t>
            </a:r>
            <a:endParaRPr lang="zh-CN" altLang="zh-CN" sz="2000" kern="1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2304D17E-9C60-4D3D-9362-3A58742D0D1F}"/>
              </a:ext>
            </a:extLst>
          </p:cNvPr>
          <p:cNvSpPr/>
          <p:nvPr/>
        </p:nvSpPr>
        <p:spPr>
          <a:xfrm>
            <a:off x="1238794" y="2276603"/>
            <a:ext cx="10014994" cy="3469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read24c02()   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接口参数为存储数据的地址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，功能模块里只需要存储温度的上限值和温度的下限值，用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地址记录模块里的温度上限值，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地址来记录模块里的温度下限值，传入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时读取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24C02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读取的是温度的上限值，传入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时读取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24C02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读取的是温度的下限值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check()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	                 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用来实现调用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设置温度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上下限功能、调节温度功能、电机档位的模块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read_gear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()   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读取电机档位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，从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18B20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读出的温度，判断温度是否超过上下限，超过上限时，判断超过上限温度值，实现不同档位，返回对应档位；低于下限时，继电器吸合，蜂鸣器响。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check_button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检测是否有按键按下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设置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flag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标志，按下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时设置时，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flag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置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进入闪烁上限值，再按下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时设置时，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flag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置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进入闪烁下限值，按下不同按钮进入不同的加减操作和显示操作，最终按下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S4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调用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write24c02()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保存当前值到内存中。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129A01E-9CC9-43F7-90DF-312CF46FB6C4}"/>
              </a:ext>
            </a:extLst>
          </p:cNvPr>
          <p:cNvSpPr txBox="1"/>
          <p:nvPr/>
        </p:nvSpPr>
        <p:spPr>
          <a:xfrm>
            <a:off x="1215996" y="1498166"/>
            <a:ext cx="2939320" cy="305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详细说明：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06A66FD-A4F5-43CF-B696-A6A14D882CD4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详细参数说明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91E6963-F12B-45B7-9A4E-841B4BE1343A}"/>
              </a:ext>
            </a:extLst>
          </p:cNvPr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B50D2BF-2AD8-4C66-813F-362273039015}"/>
              </a:ext>
            </a:extLst>
          </p:cNvPr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3" y="2142225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FA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ABC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 dirty="0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FABAAE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57140" y="4655026"/>
            <a:ext cx="2956811" cy="2391672"/>
            <a:chOff x="8512415" y="2327889"/>
            <a:chExt cx="3256083" cy="2267905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3065845" cy="41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温度调节电机速度</a:t>
              </a:r>
              <a:endParaRPr lang="en-GB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19639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实现电机调速是通过采用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PWM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算法实现，利用不同的占空比实现电机的三个档位，定时器中断实现每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0.2ms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确认一次档位，读取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24c02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里面存储的上下限的值与当前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DS18B20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的温度比较，当超过上限值时，每超过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2℃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提升一个档位，调用</a:t>
              </a:r>
              <a:r>
                <a:rPr lang="en-US" altLang="zh-CN" sz="1200" dirty="0" err="1">
                  <a:latin typeface="+mn-lt"/>
                  <a:ea typeface="+mn-ea"/>
                  <a:cs typeface="+mn-ea"/>
                  <a:sym typeface="+mn-lt"/>
                </a:rPr>
                <a:t>read_gear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()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函数获取当前档位标志，确定退出中断返回给程序执行对应的档位实现温度调节电机速度。</a:t>
              </a:r>
              <a:endParaRPr lang="en-GB" altLang="zh-CN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4820652" y="770200"/>
            <a:ext cx="3232276" cy="1316677"/>
            <a:chOff x="8400210" y="2300841"/>
            <a:chExt cx="3256083" cy="1248540"/>
          </a:xfrm>
        </p:grpSpPr>
        <p:sp>
          <p:nvSpPr>
            <p:cNvPr id="28" name="TextBox 27"/>
            <p:cNvSpPr txBox="1"/>
            <p:nvPr/>
          </p:nvSpPr>
          <p:spPr>
            <a:xfrm>
              <a:off x="8573193" y="2300841"/>
              <a:ext cx="2812564" cy="41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逐个显示开机动画</a:t>
              </a:r>
              <a:endParaRPr lang="en-GB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00210" y="2639114"/>
              <a:ext cx="3256083" cy="910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调用</a:t>
              </a:r>
              <a:r>
                <a:rPr lang="en-US" altLang="zh-CN" sz="1200" dirty="0" err="1">
                  <a:latin typeface="+mn-lt"/>
                  <a:ea typeface="+mn-ea"/>
                  <a:cs typeface="+mn-ea"/>
                  <a:sym typeface="+mn-lt"/>
                </a:rPr>
                <a:t>write_ad_str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()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写字符串函数，先后写入两行字符串，</a:t>
              </a:r>
              <a:r>
                <a:rPr lang="en-US" altLang="zh-CN" sz="1200" dirty="0" err="1">
                  <a:latin typeface="+mn-lt"/>
                  <a:ea typeface="+mn-ea"/>
                  <a:cs typeface="+mn-ea"/>
                  <a:sym typeface="+mn-lt"/>
                </a:rPr>
                <a:t>write_com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()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函数实现屏幕的左移功能，在外面加上一个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16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次循环操作实现全部移走，达到开机动画的目的。</a:t>
              </a:r>
              <a:endParaRPr lang="en-GB" altLang="zh-CN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703526" y="4652401"/>
            <a:ext cx="3523633" cy="2264719"/>
            <a:chOff x="8498705" y="2327889"/>
            <a:chExt cx="3256083" cy="3166576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950482" cy="60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设置温度上下限</a:t>
              </a:r>
              <a:endParaRPr lang="en-GB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98705" y="2908483"/>
              <a:ext cx="3256083" cy="2585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 err="1">
                  <a:latin typeface="+mn-lt"/>
                  <a:ea typeface="+mn-ea"/>
                  <a:cs typeface="+mn-ea"/>
                  <a:sym typeface="+mn-lt"/>
                </a:rPr>
                <a:t>check_button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()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函数检测是否有按键按下，如果遇到按键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S1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按下，则进入“设置”状态，这时候按下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S2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S3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实现按键的加减操作，按下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S1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实现设置上限值位置的闪烁，再次按下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S1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闪烁位置变成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S2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的位置，由于此过程中重复按下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S1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实现两个位置的闪烁选取，所以使用一个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flag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标志，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flag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为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时显示上限值闪烁，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flag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为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时实现下限值闪烁，最终按下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S4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实现保存当前设置温度值存储到</a:t>
              </a:r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DS18B20</a:t>
              </a:r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里面。</a:t>
              </a:r>
              <a:endParaRPr lang="en-GB" altLang="zh-CN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583815" y="217612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具体功能说明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系统调试使用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4F205AC-B51B-4767-8C01-F72945CD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96" y="3112433"/>
            <a:ext cx="3544936" cy="19120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9DAC88-7E82-4C3A-9ADA-8FCBF6056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446" y="2270028"/>
            <a:ext cx="3544936" cy="595586"/>
          </a:xfrm>
          <a:prstGeom prst="rect">
            <a:avLst/>
          </a:prstGeom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985BDCA6-6313-4DD1-950C-DFFE2B553BF9}"/>
              </a:ext>
            </a:extLst>
          </p:cNvPr>
          <p:cNvSpPr txBox="1"/>
          <p:nvPr/>
        </p:nvSpPr>
        <p:spPr>
          <a:xfrm>
            <a:off x="7106620" y="2392189"/>
            <a:ext cx="34272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显示功能板块内容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D9903C8-6BF3-4674-9419-973CC0467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447" y="3112269"/>
            <a:ext cx="3544936" cy="1912068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5B5B9DC9-251F-44FA-8F70-669A02F87635}"/>
              </a:ext>
            </a:extLst>
          </p:cNvPr>
          <p:cNvSpPr/>
          <p:nvPr/>
        </p:nvSpPr>
        <p:spPr>
          <a:xfrm>
            <a:off x="1676846" y="2270029"/>
            <a:ext cx="3544936" cy="595585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F9E2DF74-48E8-4069-A98D-5A8A0C9731D5}"/>
              </a:ext>
            </a:extLst>
          </p:cNvPr>
          <p:cNvSpPr txBox="1"/>
          <p:nvPr/>
        </p:nvSpPr>
        <p:spPr>
          <a:xfrm>
            <a:off x="1750969" y="2427791"/>
            <a:ext cx="31622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显示开机动画实现两行显示</a:t>
            </a:r>
          </a:p>
        </p:txBody>
      </p:sp>
    </p:spTree>
    <p:extLst>
      <p:ext uri="{BB962C8B-B14F-4D97-AF65-F5344CB8AC3E}">
        <p14:creationId xmlns:p14="http://schemas.microsoft.com/office/powerpoint/2010/main" val="3469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7E1FE2D4-8B02-45B1-9FEF-379A38F86077}"/>
              </a:ext>
            </a:extLst>
          </p:cNvPr>
          <p:cNvSpPr/>
          <p:nvPr/>
        </p:nvSpPr>
        <p:spPr>
          <a:xfrm>
            <a:off x="672732" y="1045729"/>
            <a:ext cx="3544936" cy="595585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系统调试使用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F26442-7A12-4824-958C-69C1E44D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41" y="1843948"/>
            <a:ext cx="2807720" cy="17723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276B0D-7D22-4F60-A03B-157BAEB14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57" y="1843948"/>
            <a:ext cx="3024336" cy="17723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12877F-BFD3-4EA2-9DFD-E14EA6978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87" y="3876357"/>
            <a:ext cx="2791714" cy="14487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01DC14-585D-4160-AB5A-E108C8DD1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574" y="3876357"/>
            <a:ext cx="3019019" cy="14487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48C4CD-509F-4EDA-AB7E-3D957473F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141" y="5517742"/>
            <a:ext cx="2807720" cy="14487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3D58FF-E732-4ADE-8611-4B944762F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257" y="5517742"/>
            <a:ext cx="3019019" cy="1448784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E2D61386-767B-42A7-8EDF-941AFBD1A693}"/>
              </a:ext>
            </a:extLst>
          </p:cNvPr>
          <p:cNvSpPr txBox="1"/>
          <p:nvPr/>
        </p:nvSpPr>
        <p:spPr>
          <a:xfrm>
            <a:off x="812751" y="2862759"/>
            <a:ext cx="236696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按下按钮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上限值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闪烁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，当前为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19℃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按下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S2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加温度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操作为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20℃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按下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温度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降低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操作为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18℃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A5D9E65-C448-434D-8847-B347926D4AC7}"/>
              </a:ext>
            </a:extLst>
          </p:cNvPr>
          <p:cNvSpPr txBox="1"/>
          <p:nvPr/>
        </p:nvSpPr>
        <p:spPr>
          <a:xfrm>
            <a:off x="746855" y="1189632"/>
            <a:ext cx="26274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设置上限值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3DB3597-DE95-4121-8251-D2B83F801D3E}"/>
              </a:ext>
            </a:extLst>
          </p:cNvPr>
          <p:cNvSpPr/>
          <p:nvPr/>
        </p:nvSpPr>
        <p:spPr>
          <a:xfrm>
            <a:off x="7237543" y="2709449"/>
            <a:ext cx="288032" cy="23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F22D4CF-E986-4DA1-8308-F3D73F6359D3}"/>
              </a:ext>
            </a:extLst>
          </p:cNvPr>
          <p:cNvSpPr/>
          <p:nvPr/>
        </p:nvSpPr>
        <p:spPr>
          <a:xfrm>
            <a:off x="7237543" y="4481414"/>
            <a:ext cx="288032" cy="23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2E4F5EBC-0788-4689-BD8E-C43C2F7C83AE}"/>
              </a:ext>
            </a:extLst>
          </p:cNvPr>
          <p:cNvSpPr/>
          <p:nvPr/>
        </p:nvSpPr>
        <p:spPr>
          <a:xfrm>
            <a:off x="7237543" y="6116365"/>
            <a:ext cx="288032" cy="23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FA3444-2AD8-4ABE-8E15-505C46414847}"/>
              </a:ext>
            </a:extLst>
          </p:cNvPr>
          <p:cNvSpPr/>
          <p:nvPr/>
        </p:nvSpPr>
        <p:spPr>
          <a:xfrm>
            <a:off x="6961412" y="2885078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19935-A6F3-4957-BAF9-BCB6B9425268}"/>
              </a:ext>
            </a:extLst>
          </p:cNvPr>
          <p:cNvSpPr/>
          <p:nvPr/>
        </p:nvSpPr>
        <p:spPr>
          <a:xfrm>
            <a:off x="6961412" y="4681469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加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C700B31-3E62-4E7C-B516-43CB162F3D03}"/>
              </a:ext>
            </a:extLst>
          </p:cNvPr>
          <p:cNvSpPr/>
          <p:nvPr/>
        </p:nvSpPr>
        <p:spPr>
          <a:xfrm>
            <a:off x="6975816" y="6321312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减</a:t>
            </a:r>
          </a:p>
        </p:txBody>
      </p:sp>
    </p:spTree>
    <p:extLst>
      <p:ext uri="{BB962C8B-B14F-4D97-AF65-F5344CB8AC3E}">
        <p14:creationId xmlns:p14="http://schemas.microsoft.com/office/powerpoint/2010/main" val="15170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系统调试使用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9DAC88-7E82-4C3A-9ADA-8FCBF605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1" y="1045892"/>
            <a:ext cx="3544936" cy="595586"/>
          </a:xfrm>
          <a:prstGeom prst="rect">
            <a:avLst/>
          </a:prstGeom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985BDCA6-6313-4DD1-950C-DFFE2B553BF9}"/>
              </a:ext>
            </a:extLst>
          </p:cNvPr>
          <p:cNvSpPr txBox="1"/>
          <p:nvPr/>
        </p:nvSpPr>
        <p:spPr>
          <a:xfrm>
            <a:off x="662183" y="1179813"/>
            <a:ext cx="34272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设置下限值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9AFC71-1CE4-4096-9E77-5143CB1B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79" y="1770786"/>
            <a:ext cx="2896864" cy="16017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94F3B3-F20F-417A-93A2-EB37C58BB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235" y="1770786"/>
            <a:ext cx="2851128" cy="15987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CEE962D-F794-4E8A-AE8D-90A10F0E3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79" y="3689342"/>
            <a:ext cx="2867690" cy="14713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1473271-553E-41B0-9994-3F1DAE2A9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399" y="3689342"/>
            <a:ext cx="2851127" cy="14713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E0A3CD6-FEBE-47D1-8F40-66AA82203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5971" y="5477451"/>
            <a:ext cx="2839280" cy="14713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BA25B6-C91D-41CA-8313-F755ED06A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8399" y="5477451"/>
            <a:ext cx="2871456" cy="1471338"/>
          </a:xfrm>
          <a:prstGeom prst="rect">
            <a:avLst/>
          </a:prstGeom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82B228C8-CD14-43E9-8213-E698E838B3B0}"/>
              </a:ext>
            </a:extLst>
          </p:cNvPr>
          <p:cNvSpPr txBox="1"/>
          <p:nvPr/>
        </p:nvSpPr>
        <p:spPr>
          <a:xfrm>
            <a:off x="812751" y="2846883"/>
            <a:ext cx="259228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再次按下按钮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下限值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闪烁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当前为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-1℃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，按下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S2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加温度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操作为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0℃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按下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S3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温度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降低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操作为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-2℃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192B1A8-A60D-4010-AE52-2395E9718F5F}"/>
              </a:ext>
            </a:extLst>
          </p:cNvPr>
          <p:cNvSpPr/>
          <p:nvPr/>
        </p:nvSpPr>
        <p:spPr>
          <a:xfrm>
            <a:off x="7449249" y="2441551"/>
            <a:ext cx="288032" cy="23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D9EC791E-333B-47BE-A9D2-40763ADB6EC3}"/>
              </a:ext>
            </a:extLst>
          </p:cNvPr>
          <p:cNvSpPr/>
          <p:nvPr/>
        </p:nvSpPr>
        <p:spPr>
          <a:xfrm>
            <a:off x="7449249" y="4313759"/>
            <a:ext cx="288032" cy="23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E76ED2A-07B9-4E6E-8352-2F9898F4AC25}"/>
              </a:ext>
            </a:extLst>
          </p:cNvPr>
          <p:cNvSpPr/>
          <p:nvPr/>
        </p:nvSpPr>
        <p:spPr>
          <a:xfrm>
            <a:off x="7484217" y="6033567"/>
            <a:ext cx="288032" cy="23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218D0F-EB75-4B10-84A4-91492068150A}"/>
              </a:ext>
            </a:extLst>
          </p:cNvPr>
          <p:cNvSpPr/>
          <p:nvPr/>
        </p:nvSpPr>
        <p:spPr>
          <a:xfrm>
            <a:off x="7117932" y="4525664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上限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56F328-5B8F-4C99-B43B-6D59D5E3A3CA}"/>
              </a:ext>
            </a:extLst>
          </p:cNvPr>
          <p:cNvSpPr/>
          <p:nvPr/>
        </p:nvSpPr>
        <p:spPr>
          <a:xfrm>
            <a:off x="7137718" y="6272237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77DBD1-894E-4069-90FB-25FFE08B593E}"/>
              </a:ext>
            </a:extLst>
          </p:cNvPr>
          <p:cNvSpPr/>
          <p:nvPr/>
        </p:nvSpPr>
        <p:spPr>
          <a:xfrm>
            <a:off x="7137719" y="2646828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42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系统调试使用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B5B9DC9-251F-44FA-8F70-669A02F87635}"/>
              </a:ext>
            </a:extLst>
          </p:cNvPr>
          <p:cNvSpPr/>
          <p:nvPr/>
        </p:nvSpPr>
        <p:spPr>
          <a:xfrm>
            <a:off x="672732" y="1045729"/>
            <a:ext cx="3544936" cy="595585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F9E2DF74-48E8-4069-A98D-5A8A0C9731D5}"/>
              </a:ext>
            </a:extLst>
          </p:cNvPr>
          <p:cNvSpPr txBox="1"/>
          <p:nvPr/>
        </p:nvSpPr>
        <p:spPr>
          <a:xfrm>
            <a:off x="746855" y="1203491"/>
            <a:ext cx="31622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电机超过温度旋转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D592F9-220A-428E-976E-5647BE303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41" r="3492"/>
          <a:stretch/>
        </p:blipFill>
        <p:spPr bwMode="auto">
          <a:xfrm>
            <a:off x="874595" y="1868169"/>
            <a:ext cx="3582796" cy="39804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26A51B-6611-461A-9019-FC90752E99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13" t="40538" r="3491" b="25835"/>
          <a:stretch/>
        </p:blipFill>
        <p:spPr bwMode="auto">
          <a:xfrm>
            <a:off x="5325433" y="3472309"/>
            <a:ext cx="2324467" cy="1384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E0BB01-8C5C-4596-9AED-A54D66FF6503}"/>
              </a:ext>
            </a:extLst>
          </p:cNvPr>
          <p:cNvSpPr txBox="1"/>
          <p:nvPr/>
        </p:nvSpPr>
        <p:spPr>
          <a:xfrm>
            <a:off x="8661623" y="3078877"/>
            <a:ext cx="2664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由于图片无法显示动态，这里如图显示电机超过上限值发生了旋转，并且蜂鸣器也红色高电平发出了响声。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7BAFF42F-5D26-41DB-9614-783D095D74AF}"/>
              </a:ext>
            </a:extLst>
          </p:cNvPr>
          <p:cNvSpPr/>
          <p:nvPr/>
        </p:nvSpPr>
        <p:spPr>
          <a:xfrm>
            <a:off x="4611338" y="4048373"/>
            <a:ext cx="59390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B873AF-5174-4C10-B057-85790C0ACCED}"/>
              </a:ext>
            </a:extLst>
          </p:cNvPr>
          <p:cNvSpPr/>
          <p:nvPr/>
        </p:nvSpPr>
        <p:spPr>
          <a:xfrm>
            <a:off x="4471264" y="3682604"/>
            <a:ext cx="8402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变化 </a:t>
            </a:r>
          </a:p>
        </p:txBody>
      </p:sp>
    </p:spTree>
    <p:extLst>
      <p:ext uri="{BB962C8B-B14F-4D97-AF65-F5344CB8AC3E}">
        <p14:creationId xmlns:p14="http://schemas.microsoft.com/office/powerpoint/2010/main" val="25935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8D9FEB-9053-4A08-A7EB-C7EEAF4A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3" y="1959890"/>
            <a:ext cx="8492947" cy="4171554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系统调试使用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B5B9DC9-251F-44FA-8F70-669A02F87635}"/>
              </a:ext>
            </a:extLst>
          </p:cNvPr>
          <p:cNvSpPr/>
          <p:nvPr/>
        </p:nvSpPr>
        <p:spPr>
          <a:xfrm>
            <a:off x="672732" y="1045729"/>
            <a:ext cx="3544936" cy="595585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F9E2DF74-48E8-4069-A98D-5A8A0C9731D5}"/>
              </a:ext>
            </a:extLst>
          </p:cNvPr>
          <p:cNvSpPr txBox="1"/>
          <p:nvPr/>
        </p:nvSpPr>
        <p:spPr>
          <a:xfrm>
            <a:off x="746855" y="1203491"/>
            <a:ext cx="31622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温度低于下限值蜂鸣器响起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E0BB01-8C5C-4596-9AED-A54D66FF6503}"/>
              </a:ext>
            </a:extLst>
          </p:cNvPr>
          <p:cNvSpPr txBox="1"/>
          <p:nvPr/>
        </p:nvSpPr>
        <p:spPr>
          <a:xfrm>
            <a:off x="555171" y="6450021"/>
            <a:ext cx="1163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继电器发生了吸合，蜂鸣器也发出响声</a:t>
            </a:r>
          </a:p>
        </p:txBody>
      </p:sp>
    </p:spTree>
    <p:extLst>
      <p:ext uri="{BB962C8B-B14F-4D97-AF65-F5344CB8AC3E}">
        <p14:creationId xmlns:p14="http://schemas.microsoft.com/office/powerpoint/2010/main" val="14116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200" b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629544" cy="1258164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200" b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200" b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1200" b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740743" y="4079004"/>
            <a:ext cx="2696928" cy="1437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首先打开开关程序，首页显示欢迎 “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Welcome to AAUCS”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，接下来显示组号，进入功能界面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9055" y="2619323"/>
            <a:ext cx="2757330" cy="1258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功能界面如上图</a:t>
            </a:r>
            <a:r>
              <a: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你有四个按钮提供选择</a:t>
            </a:r>
            <a:r>
              <a: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（设置）、</a:t>
            </a:r>
            <a:r>
              <a: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S2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（加）、</a:t>
            </a:r>
            <a:r>
              <a: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S3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（减）、</a:t>
            </a:r>
            <a:r>
              <a: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S4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（保存）如下图</a:t>
            </a:r>
            <a:r>
              <a:rPr lang="en-US" altLang="zh-CN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提供直接加减当前温度值进行修改温度。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501383" y="4088661"/>
            <a:ext cx="2509267" cy="1355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选择你需要的功能按钮，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点击一次设置闪烁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的温度，再次点击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闪烁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的值，点击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S2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S3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实现调节温度功能，当温度超过上限值时，风扇电机会转动如图</a:t>
            </a: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系统调试使用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B66584C-1A8E-4DA8-8B33-C00F5FF3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5" y="2574185"/>
            <a:ext cx="2865432" cy="144263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5DDA446-577D-41F1-B20C-FF4DBC47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11" y="4082017"/>
            <a:ext cx="2865431" cy="14554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DDA94F5-0FCD-41D6-AD23-9F5026D6A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628" y="2574184"/>
            <a:ext cx="2865431" cy="144263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1C55D89-331B-45CE-A800-E98B0E292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964" y="4084320"/>
            <a:ext cx="2882792" cy="14273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A10104-88AB-460B-8FFF-1D5FBEF4C178}"/>
              </a:ext>
            </a:extLst>
          </p:cNvPr>
          <p:cNvSpPr txBox="1"/>
          <p:nvPr/>
        </p:nvSpPr>
        <p:spPr>
          <a:xfrm>
            <a:off x="662183" y="2619323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图 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1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1671C-D96E-43A3-95B5-7B4EF71FCA38}"/>
              </a:ext>
            </a:extLst>
          </p:cNvPr>
          <p:cNvSpPr txBox="1"/>
          <p:nvPr/>
        </p:nvSpPr>
        <p:spPr>
          <a:xfrm>
            <a:off x="5620555" y="515553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图 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1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E822BA-8EB6-4988-963E-C8A85DE6BBC4}"/>
              </a:ext>
            </a:extLst>
          </p:cNvPr>
          <p:cNvSpPr txBox="1"/>
          <p:nvPr/>
        </p:nvSpPr>
        <p:spPr>
          <a:xfrm>
            <a:off x="8652270" y="361632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图 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1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4E836F-A91A-42F9-BB9F-B06CDB54C7AB}"/>
              </a:ext>
            </a:extLst>
          </p:cNvPr>
          <p:cNvSpPr txBox="1"/>
          <p:nvPr/>
        </p:nvSpPr>
        <p:spPr>
          <a:xfrm>
            <a:off x="11685959" y="511920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图 </a:t>
            </a:r>
            <a:r>
              <a:rPr lang="en-US" altLang="zh-CN" sz="1200" b="1" dirty="0"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1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B2FA0-DE41-4AF9-873A-2CD91CBB5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200" y="2574184"/>
            <a:ext cx="2878555" cy="13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5"/>
          <p:cNvSpPr txBox="1"/>
          <p:nvPr/>
        </p:nvSpPr>
        <p:spPr>
          <a:xfrm>
            <a:off x="517220" y="4519162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500468" y="4110179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551169" y="486502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7" name="TextBox 16"/>
          <p:cNvSpPr txBox="1"/>
          <p:nvPr/>
        </p:nvSpPr>
        <p:spPr>
          <a:xfrm>
            <a:off x="6551169" y="4581781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3365900" y="2774416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95969" y="3244478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0835" y="2472276"/>
            <a:ext cx="2865432" cy="1448778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30537" y="3076259"/>
            <a:ext cx="2865432" cy="1448778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37327" y="2705236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685085" y="3338687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4866" y="3564826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37298" y="3192340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347172" y="3604641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6401568" y="335060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277935" y="3981012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335151" y="355160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3387774" y="4701115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3395878" y="4380383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373599" y="5307644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381703" y="4986912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结果和体会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3170535"/>
            <a:ext cx="6927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感 谢 您 的 观 看</a:t>
            </a:r>
            <a:endParaRPr lang="en-US" altLang="zh-CN" sz="60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0C934F9B-AE4D-4C30-97BB-2D295B8B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29" y="4768453"/>
            <a:ext cx="7994708" cy="3843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ts val="2200"/>
              </a:lnSpc>
              <a:spcBef>
                <a:spcPts val="0"/>
              </a:spcBef>
              <a:buNone/>
            </a:pPr>
            <a:endParaRPr lang="zh-CN" altLang="zh-CN" sz="2000" kern="1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4802856" y="1240061"/>
            <a:ext cx="3077903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4692249" y="2413962"/>
            <a:ext cx="329911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1964879" y="4370235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系统简介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2412370" y="5375544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具体功能说明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8279396" y="4370235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材料准备说明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5310940" y="5375554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系统调试使用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839" y="5207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https://www.ypppt.com/</a:t>
            </a:r>
            <a:endParaRPr lang="zh-CN" altLang="en-US" sz="1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Entry_3">
            <a:extLst>
              <a:ext uri="{FF2B5EF4-FFF2-40B4-BE49-F238E27FC236}">
                <a16:creationId xmlns:a16="http://schemas.microsoft.com/office/drawing/2014/main" id="{57363A8C-3D05-40DF-A0E3-F128679D91B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989215" y="4370235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人员分工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MH_Entry_3">
            <a:extLst>
              <a:ext uri="{FF2B5EF4-FFF2-40B4-BE49-F238E27FC236}">
                <a16:creationId xmlns:a16="http://schemas.microsoft.com/office/drawing/2014/main" id="{A6AE8FEF-EB4D-48A4-8008-A8A31B3150E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240363" y="5375554"/>
            <a:ext cx="246640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结果与体会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3895132" y="838287"/>
            <a:ext cx="520328" cy="63943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基本功能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415460" y="1184612"/>
            <a:ext cx="3451700" cy="543268"/>
            <a:chOff x="5128064" y="2256183"/>
            <a:chExt cx="3273083" cy="515155"/>
          </a:xfrm>
          <a:solidFill>
            <a:srgbClr val="FBDBC6"/>
          </a:solidFill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  <a:cs typeface="+mn-ea"/>
                  <a:sym typeface="+mn-lt"/>
                </a:rPr>
                <a:t>开机画面</a:t>
              </a: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11211" y="2241385"/>
            <a:ext cx="3451700" cy="543268"/>
            <a:chOff x="5128064" y="3095119"/>
            <a:chExt cx="3273083" cy="515155"/>
          </a:xfrm>
          <a:solidFill>
            <a:srgbClr val="CECED0"/>
          </a:solidFill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  <a:cs typeface="+mn-ea"/>
                  <a:sym typeface="+mn-lt"/>
                </a:rPr>
                <a:t>主界面</a:t>
              </a: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15460" y="3426450"/>
            <a:ext cx="3451701" cy="543269"/>
            <a:chOff x="5128064" y="3934053"/>
            <a:chExt cx="3273084" cy="515156"/>
          </a:xfrm>
          <a:solidFill>
            <a:srgbClr val="FBDBC6"/>
          </a:solidFill>
        </p:grpSpPr>
        <p:sp>
          <p:nvSpPr>
            <p:cNvPr id="7" name="Pentagon 6"/>
            <p:cNvSpPr/>
            <p:nvPr/>
          </p:nvSpPr>
          <p:spPr>
            <a:xfrm>
              <a:off x="5128065" y="3934053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  <a:cs typeface="+mn-ea"/>
                  <a:sym typeface="+mn-lt"/>
                </a:rPr>
                <a:t>温度检测</a:t>
              </a: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15460" y="4754859"/>
            <a:ext cx="3451701" cy="543269"/>
            <a:chOff x="5128064" y="4772988"/>
            <a:chExt cx="3273084" cy="515156"/>
          </a:xfrm>
          <a:solidFill>
            <a:srgbClr val="CECED0"/>
          </a:solidFill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  <a:cs typeface="+mn-ea"/>
                  <a:sym typeface="+mn-lt"/>
                </a:rPr>
                <a:t>温度超出阈值时应对方法</a:t>
              </a: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>
            <a:spLocks/>
          </p:cNvSpPr>
          <p:nvPr/>
        </p:nvSpPr>
        <p:spPr>
          <a:xfrm>
            <a:off x="7972935" y="1024037"/>
            <a:ext cx="3412046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系统开机，在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lcd1602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上动态逐个显示两行字符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第一行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Welcome to AAUCS</a:t>
            </a:r>
            <a:r>
              <a:rPr lang="en-GB" altLang="zh-CN" sz="1200" dirty="0">
                <a:latin typeface="+mn-lt"/>
                <a:ea typeface="+mn-ea"/>
                <a:cs typeface="+mn-ea"/>
                <a:sym typeface="+mn-lt"/>
              </a:rPr>
              <a:t>;</a:t>
            </a: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第二行显示为组号，格式为“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NO.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两位组号”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整行向左移动至消失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72935" y="2037435"/>
            <a:ext cx="3501289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读取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24c02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中存储的温度上限值和下限值显示在第一行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读取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ds18b20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的温度值显示在第二行前半部分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风扇转速档位显示在第二行后半部分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7972935" y="4095008"/>
            <a:ext cx="3545965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当前温度低于下限值时，继电器吸合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当温度高于上限值时，启动风扇，采用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PWM </a:t>
            </a: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ULN2003A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芯片驱动直流电机。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超过温度上限值每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度，转速提高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档，直至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档全速转动；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lcd 1602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第二行后半部分显示风扇转速档位。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温度不高于温度上限值时，风扇停止转动，此时转速显示为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972936" y="3389387"/>
            <a:ext cx="348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ds18b20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检测到当前温度不在阈值范围内启动蜂鸣器报警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55171" y="2789993"/>
            <a:ext cx="3353924" cy="2652596"/>
            <a:chOff x="689317" y="2256183"/>
            <a:chExt cx="3854548" cy="3031960"/>
          </a:xfrm>
          <a:solidFill>
            <a:srgbClr val="FAECDF"/>
          </a:solidFill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1" y="2777119"/>
              <a:ext cx="2224995" cy="497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系统功能介绍</a:t>
              </a:r>
              <a:endParaRPr lang="en-GB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7076" y="3401121"/>
              <a:ext cx="3026092" cy="10481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266700" algn="just">
                <a:lnSpc>
                  <a:spcPts val="2200"/>
                </a:lnSpc>
              </a:pPr>
              <a:r>
                <a:rPr lang="zh-CN" altLang="zh-CN" sz="1600" kern="100" dirty="0">
                  <a:effectLst/>
                  <a:latin typeface="+mn-lt"/>
                  <a:ea typeface="+mn-ea"/>
                  <a:cs typeface="+mn-ea"/>
                  <a:sym typeface="+mn-lt"/>
                </a:rPr>
                <a:t>设计一个以</a:t>
              </a:r>
              <a:r>
                <a:rPr lang="en-US" altLang="zh-CN" sz="1600" kern="100" dirty="0">
                  <a:effectLst/>
                  <a:latin typeface="+mn-lt"/>
                  <a:ea typeface="+mn-ea"/>
                  <a:cs typeface="+mn-ea"/>
                  <a:sym typeface="+mn-lt"/>
                </a:rPr>
                <a:t> STC89C51 </a:t>
              </a:r>
              <a:r>
                <a:rPr lang="zh-CN" altLang="zh-CN" sz="1600" kern="100" dirty="0">
                  <a:effectLst/>
                  <a:latin typeface="+mn-lt"/>
                  <a:ea typeface="+mn-ea"/>
                  <a:cs typeface="+mn-ea"/>
                  <a:sym typeface="+mn-lt"/>
                </a:rPr>
                <a:t>单片机为控制核心的“</a:t>
              </a:r>
              <a:r>
                <a:rPr lang="zh-CN" altLang="zh-CN" kern="100" dirty="0">
                  <a:solidFill>
                    <a:srgbClr val="FF0000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温度检测显示与控制系统</a:t>
              </a:r>
              <a:r>
                <a:rPr lang="zh-CN" altLang="zh-CN" sz="1600" kern="100" dirty="0">
                  <a:effectLst/>
                  <a:latin typeface="+mn-lt"/>
                  <a:ea typeface="+mn-ea"/>
                  <a:cs typeface="+mn-ea"/>
                  <a:sym typeface="+mn-lt"/>
                </a:rPr>
                <a:t>”</a:t>
              </a:r>
              <a:endParaRPr lang="en-GB" altLang="zh-CN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系统简介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9940C8F8-6571-46B2-A2F7-201AB82D2FA4}"/>
              </a:ext>
            </a:extLst>
          </p:cNvPr>
          <p:cNvGrpSpPr/>
          <p:nvPr/>
        </p:nvGrpSpPr>
        <p:grpSpPr>
          <a:xfrm>
            <a:off x="4415459" y="6083267"/>
            <a:ext cx="3451701" cy="543269"/>
            <a:chOff x="5128064" y="3934053"/>
            <a:chExt cx="3273084" cy="515156"/>
          </a:xfrm>
          <a:solidFill>
            <a:srgbClr val="FBDBC6"/>
          </a:solidFill>
        </p:grpSpPr>
        <p:sp>
          <p:nvSpPr>
            <p:cNvPr id="44" name="Pentagon 6">
              <a:extLst>
                <a:ext uri="{FF2B5EF4-FFF2-40B4-BE49-F238E27FC236}">
                  <a16:creationId xmlns:a16="http://schemas.microsoft.com/office/drawing/2014/main" id="{BA231144-40D8-4B6F-A875-1FC211145272}"/>
                </a:ext>
              </a:extLst>
            </p:cNvPr>
            <p:cNvSpPr/>
            <p:nvPr/>
          </p:nvSpPr>
          <p:spPr>
            <a:xfrm>
              <a:off x="5128065" y="3934053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  <a:cs typeface="+mn-ea"/>
                  <a:sym typeface="+mn-lt"/>
                </a:rPr>
                <a:t>温度阈值控制</a:t>
              </a: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D28FEBCE-1933-4E5D-BFBF-9D0C98DD3021}"/>
                </a:ext>
              </a:extLst>
            </p:cNvPr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TextBox 19">
            <a:extLst>
              <a:ext uri="{FF2B5EF4-FFF2-40B4-BE49-F238E27FC236}">
                <a16:creationId xmlns:a16="http://schemas.microsoft.com/office/drawing/2014/main" id="{97282695-9B16-4E1D-B461-C0094BB80891}"/>
              </a:ext>
            </a:extLst>
          </p:cNvPr>
          <p:cNvSpPr txBox="1">
            <a:spLocks/>
          </p:cNvSpPr>
          <p:nvPr/>
        </p:nvSpPr>
        <p:spPr>
          <a:xfrm>
            <a:off x="7972935" y="5847068"/>
            <a:ext cx="3444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设定温度上限值和下限值存储在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ROM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芯片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24c02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中。共四个按键，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为设定上下限，按一次为设定上限按两次为设定下限，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S2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为增加正在修改的上下限值，修改上下限值时被修改的值会闪烁，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S3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为减少正在修改的上下限值，同上。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S4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为将修改过的阈值存储进储进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ROM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芯片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24c02 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/>
          <p:nvPr/>
        </p:nvSpPr>
        <p:spPr bwMode="auto">
          <a:xfrm rot="5400000">
            <a:off x="1757707" y="1543491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FABAAE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Freeform 24"/>
          <p:cNvSpPr/>
          <p:nvPr/>
        </p:nvSpPr>
        <p:spPr bwMode="auto">
          <a:xfrm rot="5400000">
            <a:off x="4133464" y="1543491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CECED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Freeform 24"/>
          <p:cNvSpPr/>
          <p:nvPr/>
        </p:nvSpPr>
        <p:spPr bwMode="auto">
          <a:xfrm rot="5400000">
            <a:off x="6520019" y="1543491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FABAAE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Freeform 24"/>
          <p:cNvSpPr/>
          <p:nvPr/>
        </p:nvSpPr>
        <p:spPr bwMode="auto">
          <a:xfrm rot="5400000">
            <a:off x="8901176" y="1543491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CECED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902724" y="1947578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72049" y="1947578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668122" y="1947578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043526" y="1947578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1491688" y="3415664"/>
            <a:ext cx="1613740" cy="33752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组长刘爱兵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1491688" y="3817069"/>
            <a:ext cx="2049066" cy="6456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负责项目的整体设计与整合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设计电路图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完成课程设计报告</a:t>
            </a:r>
            <a:endParaRPr lang="en-US" sz="1200" b="1" dirty="0">
              <a:cs typeface="+mn-ea"/>
              <a:sym typeface="+mn-lt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3873207" y="3423979"/>
            <a:ext cx="1613740" cy="33752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组员曹周昱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3873976" y="3812560"/>
            <a:ext cx="2049066" cy="6456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负责项目的按键功能模块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设置温度上下限的模块程序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后期负责文档大纲的撰写</a:t>
            </a:r>
            <a:endParaRPr lang="en-US" sz="1200" b="1" dirty="0"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6256260" y="3432732"/>
            <a:ext cx="1613740" cy="33752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组员邓毅达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6256261" y="3817069"/>
            <a:ext cx="2049066" cy="6456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负责蜂鸣器警报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第一次屏幕显示初始界面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后期制作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endParaRPr lang="en-US" sz="1200" b="1" dirty="0">
              <a:cs typeface="+mn-ea"/>
              <a:sym typeface="+mn-lt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8638545" y="3432732"/>
            <a:ext cx="1613740" cy="33752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组员吴伟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8638546" y="3817069"/>
            <a:ext cx="2049066" cy="64569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负责电机功能模块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电机不同档位的速度调控制</a:t>
            </a:r>
            <a:endParaRPr lang="en-US" altLang="zh-CN" sz="1200" dirty="0">
              <a:cs typeface="+mn-ea"/>
              <a:sym typeface="+mn-lt"/>
            </a:endParaRPr>
          </a:p>
          <a:p>
            <a:pPr marL="171450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200" dirty="0">
                <a:cs typeface="+mn-ea"/>
                <a:sym typeface="+mn-lt"/>
              </a:rPr>
              <a:t>后期录制视频</a:t>
            </a:r>
            <a:endParaRPr lang="en-US" sz="1200" b="1" dirty="0">
              <a:cs typeface="+mn-ea"/>
              <a:sym typeface="+mn-lt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人员分工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35B53F-33A0-4E33-8321-2FE1700E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11" y="4637050"/>
            <a:ext cx="1895286" cy="13555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BDEF7F-E86C-4A59-8022-C2A91CA06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45" y="4662427"/>
            <a:ext cx="1982656" cy="1318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C063FD-1BA0-4831-A619-B34D10DB0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29" y="4656622"/>
            <a:ext cx="1895286" cy="12999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B46FA6-3306-4E9F-BC1F-15DFF162B9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9" y="4656624"/>
            <a:ext cx="1895285" cy="1299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材料准备说明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8C5D8555-AF5A-42E4-9D6A-B0E36A2D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51" y="956426"/>
            <a:ext cx="8890398" cy="53515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71ED65-737D-47BA-A3B0-D85D12F4E17C}"/>
              </a:ext>
            </a:extLst>
          </p:cNvPr>
          <p:cNvSpPr txBox="1"/>
          <p:nvPr/>
        </p:nvSpPr>
        <p:spPr>
          <a:xfrm>
            <a:off x="899985" y="1554222"/>
            <a:ext cx="432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ea"/>
                <a:sym typeface="+mn-lt"/>
              </a:rPr>
              <a:t>结构框图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6940686" y="2353961"/>
            <a:ext cx="1765093" cy="1521633"/>
          </a:xfrm>
          <a:prstGeom prst="hexagon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200"/>
              </a:lnSpc>
            </a:pPr>
            <a:endParaRPr lang="en-US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394164" y="1610331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6935438" y="4061474"/>
            <a:ext cx="1765093" cy="1521633"/>
          </a:xfrm>
          <a:prstGeom prst="hexagon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200"/>
              </a:lnSpc>
            </a:pPr>
            <a:endParaRPr lang="en-US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837087" y="2353961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837087" y="4061474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5414108" y="4822043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30581" y="3210104"/>
            <a:ext cx="6593736" cy="1521631"/>
            <a:chOff x="731020" y="1953970"/>
            <a:chExt cx="6622257" cy="1528214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200"/>
                  </a:lnSpc>
                </a:pPr>
                <a:endParaRPr lang="en-US" sz="11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ts val="1200"/>
                  </a:lnSpc>
                </a:pPr>
                <a:endParaRPr lang="en-US" sz="11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731020" y="2460799"/>
              <a:ext cx="311889" cy="464414"/>
            </a:xfrm>
            <a:custGeom>
              <a:avLst/>
              <a:gdLst>
                <a:gd name="T0" fmla="*/ 201 w 202"/>
                <a:gd name="T1" fmla="*/ 138 h 300"/>
                <a:gd name="T2" fmla="*/ 2 w 202"/>
                <a:gd name="T3" fmla="*/ 138 h 300"/>
                <a:gd name="T4" fmla="*/ 0 w 202"/>
                <a:gd name="T5" fmla="*/ 173 h 300"/>
                <a:gd name="T6" fmla="*/ 101 w 202"/>
                <a:gd name="T7" fmla="*/ 300 h 300"/>
                <a:gd name="T8" fmla="*/ 201 w 202"/>
                <a:gd name="T9" fmla="*/ 173 h 300"/>
                <a:gd name="T10" fmla="*/ 201 w 202"/>
                <a:gd name="T11" fmla="*/ 138 h 300"/>
                <a:gd name="T12" fmla="*/ 113 w 202"/>
                <a:gd name="T13" fmla="*/ 0 h 300"/>
                <a:gd name="T14" fmla="*/ 113 w 202"/>
                <a:gd name="T15" fmla="*/ 115 h 300"/>
                <a:gd name="T16" fmla="*/ 200 w 202"/>
                <a:gd name="T17" fmla="*/ 115 h 300"/>
                <a:gd name="T18" fmla="*/ 113 w 202"/>
                <a:gd name="T19" fmla="*/ 0 h 300"/>
                <a:gd name="T20" fmla="*/ 89 w 202"/>
                <a:gd name="T21" fmla="*/ 0 h 300"/>
                <a:gd name="T22" fmla="*/ 2 w 202"/>
                <a:gd name="T23" fmla="*/ 115 h 300"/>
                <a:gd name="T24" fmla="*/ 89 w 202"/>
                <a:gd name="T25" fmla="*/ 115 h 300"/>
                <a:gd name="T26" fmla="*/ 89 w 202"/>
                <a:gd name="T2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300">
                  <a:moveTo>
                    <a:pt x="201" y="138"/>
                  </a:moveTo>
                  <a:cubicBezTo>
                    <a:pt x="2" y="138"/>
                    <a:pt x="2" y="138"/>
                    <a:pt x="2" y="138"/>
                  </a:cubicBezTo>
                  <a:cubicBezTo>
                    <a:pt x="1" y="152"/>
                    <a:pt x="0" y="159"/>
                    <a:pt x="0" y="173"/>
                  </a:cubicBezTo>
                  <a:cubicBezTo>
                    <a:pt x="0" y="247"/>
                    <a:pt x="0" y="300"/>
                    <a:pt x="101" y="300"/>
                  </a:cubicBezTo>
                  <a:cubicBezTo>
                    <a:pt x="201" y="300"/>
                    <a:pt x="201" y="247"/>
                    <a:pt x="201" y="173"/>
                  </a:cubicBezTo>
                  <a:cubicBezTo>
                    <a:pt x="201" y="159"/>
                    <a:pt x="202" y="152"/>
                    <a:pt x="201" y="138"/>
                  </a:cubicBezTo>
                  <a:close/>
                  <a:moveTo>
                    <a:pt x="113" y="0"/>
                  </a:moveTo>
                  <a:cubicBezTo>
                    <a:pt x="113" y="115"/>
                    <a:pt x="113" y="115"/>
                    <a:pt x="113" y="115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192" y="55"/>
                    <a:pt x="173" y="3"/>
                    <a:pt x="113" y="0"/>
                  </a:cubicBezTo>
                  <a:close/>
                  <a:moveTo>
                    <a:pt x="89" y="0"/>
                  </a:moveTo>
                  <a:cubicBezTo>
                    <a:pt x="21" y="2"/>
                    <a:pt x="8" y="55"/>
                    <a:pt x="2" y="115"/>
                  </a:cubicBezTo>
                  <a:cubicBezTo>
                    <a:pt x="89" y="115"/>
                    <a:pt x="89" y="115"/>
                    <a:pt x="89" y="115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046" tIns="45523" rIns="91046" bIns="45523" numCol="1" anchor="t" anchorCtr="0" compatLnSpc="1"/>
            <a:lstStyle/>
            <a:p>
              <a:pPr>
                <a:lnSpc>
                  <a:spcPts val="1200"/>
                </a:lnSpc>
              </a:pPr>
              <a:endParaRPr lang="en-US" sz="11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930594" y="2443673"/>
              <a:ext cx="422683" cy="479107"/>
              <a:chOff x="6109895" y="1540361"/>
              <a:chExt cx="133147" cy="150921"/>
            </a:xfrm>
            <a:grpFill/>
          </p:grpSpPr>
          <p:sp>
            <p:nvSpPr>
              <p:cNvPr id="43" name="Freeform 143"/>
              <p:cNvSpPr>
                <a:spLocks noEditPoints="1"/>
              </p:cNvSpPr>
              <p:nvPr/>
            </p:nvSpPr>
            <p:spPr bwMode="auto">
              <a:xfrm>
                <a:off x="6130176" y="1540361"/>
                <a:ext cx="92585" cy="92585"/>
              </a:xfrm>
              <a:custGeom>
                <a:avLst/>
                <a:gdLst>
                  <a:gd name="T0" fmla="*/ 77 w 154"/>
                  <a:gd name="T1" fmla="*/ 0 h 155"/>
                  <a:gd name="T2" fmla="*/ 0 w 154"/>
                  <a:gd name="T3" fmla="*/ 78 h 155"/>
                  <a:gd name="T4" fmla="*/ 77 w 154"/>
                  <a:gd name="T5" fmla="*/ 155 h 155"/>
                  <a:gd name="T6" fmla="*/ 154 w 154"/>
                  <a:gd name="T7" fmla="*/ 78 h 155"/>
                  <a:gd name="T8" fmla="*/ 77 w 154"/>
                  <a:gd name="T9" fmla="*/ 0 h 155"/>
                  <a:gd name="T10" fmla="*/ 81 w 154"/>
                  <a:gd name="T11" fmla="*/ 139 h 155"/>
                  <a:gd name="T12" fmla="*/ 26 w 154"/>
                  <a:gd name="T13" fmla="*/ 101 h 155"/>
                  <a:gd name="T14" fmla="*/ 136 w 154"/>
                  <a:gd name="T15" fmla="*/ 101 h 155"/>
                  <a:gd name="T16" fmla="*/ 81 w 154"/>
                  <a:gd name="T17" fmla="*/ 13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155">
                    <a:moveTo>
                      <a:pt x="77" y="0"/>
                    </a:moveTo>
                    <a:cubicBezTo>
                      <a:pt x="34" y="0"/>
                      <a:pt x="0" y="35"/>
                      <a:pt x="0" y="78"/>
                    </a:cubicBezTo>
                    <a:cubicBezTo>
                      <a:pt x="0" y="120"/>
                      <a:pt x="34" y="155"/>
                      <a:pt x="77" y="155"/>
                    </a:cubicBezTo>
                    <a:cubicBezTo>
                      <a:pt x="120" y="155"/>
                      <a:pt x="154" y="120"/>
                      <a:pt x="154" y="78"/>
                    </a:cubicBezTo>
                    <a:cubicBezTo>
                      <a:pt x="154" y="35"/>
                      <a:pt x="120" y="0"/>
                      <a:pt x="77" y="0"/>
                    </a:cubicBezTo>
                    <a:close/>
                    <a:moveTo>
                      <a:pt x="81" y="139"/>
                    </a:moveTo>
                    <a:cubicBezTo>
                      <a:pt x="58" y="139"/>
                      <a:pt x="37" y="124"/>
                      <a:pt x="26" y="101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24" y="124"/>
                      <a:pt x="104" y="139"/>
                      <a:pt x="81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ts val="1200"/>
                  </a:lnSpc>
                </a:pPr>
                <a:endParaRPr lang="en-US" sz="11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 146"/>
              <p:cNvSpPr/>
              <p:nvPr/>
            </p:nvSpPr>
            <p:spPr bwMode="auto">
              <a:xfrm>
                <a:off x="6109895" y="1650721"/>
                <a:ext cx="133147" cy="40561"/>
              </a:xfrm>
              <a:custGeom>
                <a:avLst/>
                <a:gdLst>
                  <a:gd name="T0" fmla="*/ 158 w 222"/>
                  <a:gd name="T1" fmla="*/ 0 h 67"/>
                  <a:gd name="T2" fmla="*/ 111 w 222"/>
                  <a:gd name="T3" fmla="*/ 12 h 67"/>
                  <a:gd name="T4" fmla="*/ 64 w 222"/>
                  <a:gd name="T5" fmla="*/ 0 h 67"/>
                  <a:gd name="T6" fmla="*/ 0 w 222"/>
                  <a:gd name="T7" fmla="*/ 67 h 67"/>
                  <a:gd name="T8" fmla="*/ 222 w 222"/>
                  <a:gd name="T9" fmla="*/ 67 h 67"/>
                  <a:gd name="T10" fmla="*/ 158 w 222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67">
                    <a:moveTo>
                      <a:pt x="158" y="0"/>
                    </a:moveTo>
                    <a:cubicBezTo>
                      <a:pt x="144" y="7"/>
                      <a:pt x="128" y="12"/>
                      <a:pt x="111" y="12"/>
                    </a:cubicBezTo>
                    <a:cubicBezTo>
                      <a:pt x="94" y="12"/>
                      <a:pt x="78" y="7"/>
                      <a:pt x="64" y="0"/>
                    </a:cubicBezTo>
                    <a:cubicBezTo>
                      <a:pt x="34" y="8"/>
                      <a:pt x="11" y="26"/>
                      <a:pt x="0" y="67"/>
                    </a:cubicBezTo>
                    <a:cubicBezTo>
                      <a:pt x="222" y="67"/>
                      <a:pt x="222" y="67"/>
                      <a:pt x="222" y="67"/>
                    </a:cubicBezTo>
                    <a:cubicBezTo>
                      <a:pt x="211" y="26"/>
                      <a:pt x="188" y="8"/>
                      <a:pt x="15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ts val="1200"/>
                  </a:lnSpc>
                </a:pPr>
                <a:endParaRPr lang="en-US" sz="11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Text Placeholder 32"/>
          <p:cNvSpPr txBox="1"/>
          <p:nvPr/>
        </p:nvSpPr>
        <p:spPr>
          <a:xfrm>
            <a:off x="436838" y="1681061"/>
            <a:ext cx="2477707" cy="4503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n-lt"/>
                <a:cs typeface="+mn-ea"/>
                <a:sym typeface="+mn-lt"/>
              </a:rPr>
              <a:t>LCD1602</a:t>
            </a:r>
            <a:r>
              <a:rPr lang="zh-CN" altLang="en-US" sz="1400" dirty="0">
                <a:latin typeface="+mn-lt"/>
                <a:cs typeface="+mn-ea"/>
                <a:sym typeface="+mn-lt"/>
              </a:rPr>
              <a:t>液晶显示器是广泛使用的一种字符型液晶显示模块。</a:t>
            </a:r>
            <a:endParaRPr lang="en-US" altLang="zh-CN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279867" y="1312014"/>
            <a:ext cx="1704690" cy="181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200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1602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显示器</a:t>
            </a:r>
            <a:endParaRPr lang="en-AU" sz="2000" b="1" dirty="0">
              <a:solidFill>
                <a:schemeClr val="accent1">
                  <a:lumMod val="7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Text Placeholder 32"/>
          <p:cNvSpPr txBox="1">
            <a:spLocks/>
          </p:cNvSpPr>
          <p:nvPr/>
        </p:nvSpPr>
        <p:spPr>
          <a:xfrm>
            <a:off x="8949656" y="1652606"/>
            <a:ext cx="2376904" cy="681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n-lt"/>
                <a:cs typeface="+mn-ea"/>
                <a:sym typeface="+mn-lt"/>
              </a:rPr>
              <a:t>DS18B20</a:t>
            </a:r>
            <a:r>
              <a:rPr lang="zh-CN" altLang="en-US" sz="1400" dirty="0">
                <a:latin typeface="+mn-lt"/>
                <a:cs typeface="+mn-ea"/>
                <a:sym typeface="+mn-lt"/>
              </a:rPr>
              <a:t>是常用的数字温度传感器，适用于各种狭小空间设备数字测温和控制领域。</a:t>
            </a:r>
          </a:p>
        </p:txBody>
      </p:sp>
      <p:sp>
        <p:nvSpPr>
          <p:cNvPr id="30" name="Text Placeholder 33"/>
          <p:cNvSpPr txBox="1">
            <a:spLocks/>
          </p:cNvSpPr>
          <p:nvPr/>
        </p:nvSpPr>
        <p:spPr>
          <a:xfrm>
            <a:off x="8949655" y="1353045"/>
            <a:ext cx="2376904" cy="175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温度传感器</a:t>
            </a:r>
            <a:endParaRPr lang="en-AU" sz="1800" b="1" dirty="0">
              <a:solidFill>
                <a:schemeClr val="accent1">
                  <a:lumMod val="7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Placeholder 32"/>
          <p:cNvSpPr txBox="1"/>
          <p:nvPr/>
        </p:nvSpPr>
        <p:spPr>
          <a:xfrm>
            <a:off x="416806" y="3632227"/>
            <a:ext cx="2497739" cy="4503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一体化结构的电子讯响器，用于警报提示</a:t>
            </a:r>
            <a:endParaRPr lang="en-US" altLang="zh-CN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1340309" y="3321014"/>
            <a:ext cx="1704690" cy="181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200"/>
              </a:lnSpc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蜂鸣器</a:t>
            </a:r>
            <a:endParaRPr lang="en-AU" sz="2000" b="1" dirty="0">
              <a:solidFill>
                <a:schemeClr val="accent1">
                  <a:lumMod val="7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8949656" y="5468231"/>
            <a:ext cx="2376904" cy="1604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电机驱动芯片是集成有</a:t>
            </a:r>
            <a:r>
              <a:rPr lang="en-US" altLang="zh-CN" sz="1400" dirty="0">
                <a:latin typeface="+mn-lt"/>
                <a:cs typeface="+mn-ea"/>
                <a:sym typeface="+mn-lt"/>
              </a:rPr>
              <a:t>CMOS </a:t>
            </a:r>
            <a:r>
              <a:rPr lang="zh-CN" altLang="en-US" sz="1400" dirty="0">
                <a:latin typeface="+mn-lt"/>
                <a:cs typeface="+mn-ea"/>
                <a:sym typeface="+mn-lt"/>
              </a:rPr>
              <a:t>控制电路和</a:t>
            </a:r>
            <a:r>
              <a:rPr lang="en-US" altLang="zh-CN" sz="1400" dirty="0">
                <a:latin typeface="+mn-lt"/>
                <a:cs typeface="+mn-ea"/>
                <a:sym typeface="+mn-lt"/>
              </a:rPr>
              <a:t>DMOS </a:t>
            </a:r>
            <a:r>
              <a:rPr lang="zh-CN" altLang="en-US" sz="1400" dirty="0">
                <a:latin typeface="+mn-lt"/>
                <a:cs typeface="+mn-ea"/>
                <a:sym typeface="+mn-lt"/>
              </a:rPr>
              <a:t>功率器件的芯片，利用它可以与主处理器、电机和增量型编码器构成一个完整的运动控制系统。可以用来驱动直流电机、步进电机和继电器等感性负载。</a:t>
            </a:r>
          </a:p>
        </p:txBody>
      </p:sp>
      <p:sp>
        <p:nvSpPr>
          <p:cNvPr id="38" name="Text Placeholder 33"/>
          <p:cNvSpPr txBox="1"/>
          <p:nvPr/>
        </p:nvSpPr>
        <p:spPr>
          <a:xfrm>
            <a:off x="8949655" y="5149906"/>
            <a:ext cx="2376904" cy="175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驱动芯片</a:t>
            </a:r>
            <a:endParaRPr lang="en-AU" sz="1800" b="1" dirty="0">
              <a:solidFill>
                <a:schemeClr val="accent1">
                  <a:lumMod val="7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材料准备说明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27"/>
          <p:cNvSpPr/>
          <p:nvPr/>
        </p:nvSpPr>
        <p:spPr bwMode="auto">
          <a:xfrm>
            <a:off x="7550424" y="2870890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algn="r">
              <a:lnSpc>
                <a:spcPts val="1200"/>
              </a:lnSpc>
            </a:pPr>
            <a:endParaRPr lang="en-US" sz="11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Freeform 137"/>
          <p:cNvSpPr>
            <a:spLocks noEditPoints="1"/>
          </p:cNvSpPr>
          <p:nvPr/>
        </p:nvSpPr>
        <p:spPr bwMode="auto">
          <a:xfrm>
            <a:off x="4514674" y="4608215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ts val="1200"/>
              </a:lnSpc>
            </a:pPr>
            <a:endParaRPr lang="en-US" sz="11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Freeform 175"/>
          <p:cNvSpPr>
            <a:spLocks noEditPoints="1"/>
          </p:cNvSpPr>
          <p:nvPr/>
        </p:nvSpPr>
        <p:spPr bwMode="auto">
          <a:xfrm>
            <a:off x="6053296" y="5392438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ts val="1200"/>
              </a:lnSpc>
            </a:pPr>
            <a:endParaRPr lang="en-US" sz="11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BDC39917-2B97-42AE-8938-E85B540CBC26}"/>
              </a:ext>
            </a:extLst>
          </p:cNvPr>
          <p:cNvSpPr txBox="1"/>
          <p:nvPr/>
        </p:nvSpPr>
        <p:spPr>
          <a:xfrm>
            <a:off x="418720" y="5631269"/>
            <a:ext cx="2554271" cy="1373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只读存储器（</a:t>
            </a:r>
            <a:r>
              <a:rPr lang="en-US" altLang="zh-CN" sz="1400" dirty="0">
                <a:latin typeface="+mn-lt"/>
                <a:cs typeface="+mn-ea"/>
                <a:sym typeface="+mn-lt"/>
              </a:rPr>
              <a:t>Read-Only Memory</a:t>
            </a:r>
            <a:r>
              <a:rPr lang="zh-CN" altLang="en-US" sz="1400" dirty="0">
                <a:latin typeface="+mn-lt"/>
                <a:cs typeface="+mn-ea"/>
                <a:sym typeface="+mn-lt"/>
              </a:rPr>
              <a:t>，</a:t>
            </a:r>
            <a:r>
              <a:rPr lang="en-US" altLang="zh-CN" sz="1400" dirty="0">
                <a:latin typeface="+mn-lt"/>
                <a:cs typeface="+mn-ea"/>
                <a:sym typeface="+mn-lt"/>
              </a:rPr>
              <a:t>ROM</a:t>
            </a:r>
            <a:r>
              <a:rPr lang="zh-CN" altLang="en-US" sz="1400" dirty="0">
                <a:latin typeface="+mn-lt"/>
                <a:cs typeface="+mn-ea"/>
                <a:sym typeface="+mn-lt"/>
              </a:rPr>
              <a:t>）以非破坏性读出方式工作，只能读出无法写入信息。信息一旦写入后就固定下来，即使切断电源，信息也不会丢失，所以又称为固定存储器。</a:t>
            </a:r>
            <a:endParaRPr lang="en-US" altLang="zh-CN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87BF40A5-FBE3-4E08-AE10-B029B15BC219}"/>
              </a:ext>
            </a:extLst>
          </p:cNvPr>
          <p:cNvSpPr txBox="1"/>
          <p:nvPr/>
        </p:nvSpPr>
        <p:spPr>
          <a:xfrm>
            <a:off x="1281781" y="5367415"/>
            <a:ext cx="1704690" cy="175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200"/>
              </a:lnSpc>
              <a:buNone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ROM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存储器</a:t>
            </a:r>
            <a:endParaRPr lang="en-AU" sz="1800" b="1" dirty="0">
              <a:solidFill>
                <a:schemeClr val="accent1">
                  <a:lumMod val="7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id="{F7F2F25D-DFDA-46DF-BC0C-074EA1CC4CB3}"/>
              </a:ext>
            </a:extLst>
          </p:cNvPr>
          <p:cNvSpPr txBox="1">
            <a:spLocks/>
          </p:cNvSpPr>
          <p:nvPr/>
        </p:nvSpPr>
        <p:spPr>
          <a:xfrm>
            <a:off x="8949656" y="3449233"/>
            <a:ext cx="2376903" cy="9119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电控制器件，是当输入量（激励量）的变化达到规定要求时，在电气输出电路中使被控量发生预定的阶跃变化的一种电器。</a:t>
            </a:r>
            <a:endParaRPr lang="en-US" altLang="zh-CN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45CD9497-93B8-45D0-968E-4115C0E8BB5C}"/>
              </a:ext>
            </a:extLst>
          </p:cNvPr>
          <p:cNvSpPr txBox="1">
            <a:spLocks/>
          </p:cNvSpPr>
          <p:nvPr/>
        </p:nvSpPr>
        <p:spPr>
          <a:xfrm>
            <a:off x="8949655" y="3149014"/>
            <a:ext cx="2376904" cy="175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ea"/>
                <a:sym typeface="+mn-lt"/>
              </a:rPr>
              <a:t>继电器</a:t>
            </a:r>
            <a:endParaRPr lang="en-AU" sz="1800" b="1" dirty="0">
              <a:solidFill>
                <a:schemeClr val="accent1">
                  <a:lumMod val="7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4ED08-5ADC-4AC6-918D-2551D6C5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37" y="1046739"/>
            <a:ext cx="1423407" cy="5720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9B4077-AA58-402C-9F49-51BF2627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1" y="2313907"/>
            <a:ext cx="1270298" cy="11888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F9C682-8CD4-4B40-9422-D4BFF22F3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53" y="4639283"/>
            <a:ext cx="1270298" cy="8802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4FB4D9-15EF-444C-8BCB-59D39895D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00" y="3602069"/>
            <a:ext cx="960246" cy="737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9ACD29-7863-4911-8BCE-A319EEB18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5885" y="977739"/>
            <a:ext cx="807790" cy="17451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3CEA53-AAB9-4A78-9670-E94484669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6302" y="5468231"/>
            <a:ext cx="1216550" cy="868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3">
            <a:extLst>
              <a:ext uri="{FF2B5EF4-FFF2-40B4-BE49-F238E27FC236}">
                <a16:creationId xmlns:a16="http://schemas.microsoft.com/office/drawing/2014/main" id="{5144B90B-8E78-4023-A1B2-F9E6F114A787}"/>
              </a:ext>
            </a:extLst>
          </p:cNvPr>
          <p:cNvGrpSpPr/>
          <p:nvPr/>
        </p:nvGrpSpPr>
        <p:grpSpPr>
          <a:xfrm>
            <a:off x="1517142" y="1399952"/>
            <a:ext cx="3451700" cy="543268"/>
            <a:chOff x="5128064" y="2256183"/>
            <a:chExt cx="3273083" cy="515155"/>
          </a:xfrm>
          <a:solidFill>
            <a:srgbClr val="FBDBC6"/>
          </a:solidFill>
        </p:grpSpPr>
        <p:sp>
          <p:nvSpPr>
            <p:cNvPr id="17" name="Pentagon 3">
              <a:extLst>
                <a:ext uri="{FF2B5EF4-FFF2-40B4-BE49-F238E27FC236}">
                  <a16:creationId xmlns:a16="http://schemas.microsoft.com/office/drawing/2014/main" id="{5E91EC2A-E761-43FA-9EFC-C38E4C3E009F}"/>
                </a:ext>
              </a:extLst>
            </p:cNvPr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电路图的设计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73B12E17-C6D9-4E13-A379-39C8F4B1A1FE}"/>
                </a:ext>
              </a:extLst>
            </p:cNvPr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19" name="Group 34">
            <a:extLst>
              <a:ext uri="{FF2B5EF4-FFF2-40B4-BE49-F238E27FC236}">
                <a16:creationId xmlns:a16="http://schemas.microsoft.com/office/drawing/2014/main" id="{6CE93E10-8F06-4EE0-A086-4AEFDF863EC7}"/>
              </a:ext>
            </a:extLst>
          </p:cNvPr>
          <p:cNvGrpSpPr/>
          <p:nvPr/>
        </p:nvGrpSpPr>
        <p:grpSpPr>
          <a:xfrm>
            <a:off x="6629710" y="1399952"/>
            <a:ext cx="3451700" cy="543268"/>
            <a:chOff x="5128064" y="3095119"/>
            <a:chExt cx="3273083" cy="515155"/>
          </a:xfrm>
          <a:solidFill>
            <a:srgbClr val="CECED0"/>
          </a:solidFill>
        </p:grpSpPr>
        <p:sp>
          <p:nvSpPr>
            <p:cNvPr id="20" name="Pentagon 5">
              <a:extLst>
                <a:ext uri="{FF2B5EF4-FFF2-40B4-BE49-F238E27FC236}">
                  <a16:creationId xmlns:a16="http://schemas.microsoft.com/office/drawing/2014/main" id="{53CC3348-1890-4E50-9DCD-29542169BCF7}"/>
                </a:ext>
              </a:extLst>
            </p:cNvPr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主程序图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41D1F7E9-C1C1-40AD-A900-696C243A529A}"/>
                </a:ext>
              </a:extLst>
            </p:cNvPr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355DCC8-4435-4D59-ACC1-6C1D1426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43" y="2336056"/>
            <a:ext cx="4608511" cy="3528392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B36D6BAC-91A7-4465-BC2B-ADB98DC4629A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具体功能说明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AF2EF9D-5FA8-4B7D-928C-FC1A010D4E80}"/>
              </a:ext>
            </a:extLst>
          </p:cNvPr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367E2F7-F7C8-459C-B4CE-89D0047ABDDC}"/>
              </a:ext>
            </a:extLst>
          </p:cNvPr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6B478-969A-4F42-B69A-66D857FD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10" y="2176165"/>
            <a:ext cx="3883160" cy="44605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>
            <a:extLst>
              <a:ext uri="{FF2B5EF4-FFF2-40B4-BE49-F238E27FC236}">
                <a16:creationId xmlns:a16="http://schemas.microsoft.com/office/drawing/2014/main" id="{B36D6BAC-91A7-4465-BC2B-ADB98DC4629A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具体功能说明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AF2EF9D-5FA8-4B7D-928C-FC1A010D4E80}"/>
              </a:ext>
            </a:extLst>
          </p:cNvPr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367E2F7-F7C8-459C-B4CE-89D0047ABDDC}"/>
              </a:ext>
            </a:extLst>
          </p:cNvPr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8B638C-A414-4502-8C29-6A8698FD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19" y="1349690"/>
            <a:ext cx="7122961" cy="4895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25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>
            <a:extLst>
              <a:ext uri="{FF2B5EF4-FFF2-40B4-BE49-F238E27FC236}">
                <a16:creationId xmlns:a16="http://schemas.microsoft.com/office/drawing/2014/main" id="{B36D6BAC-91A7-4465-BC2B-ADB98DC4629A}"/>
              </a:ext>
            </a:extLst>
          </p:cNvPr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具体功能说明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AF2EF9D-5FA8-4B7D-928C-FC1A010D4E80}"/>
              </a:ext>
            </a:extLst>
          </p:cNvPr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367E2F7-F7C8-459C-B4CE-89D0047ABDDC}"/>
              </a:ext>
            </a:extLst>
          </p:cNvPr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C11B4F-BF4B-4566-8D13-289561FE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48" y="1107622"/>
            <a:ext cx="7830705" cy="5533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0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  <p:tag name="ISLIDE.GUIDESSETTING" val="{&quot;Id&quot;:&quot;166906b7-a227-43bf-a7f9-5adb943bea0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www.2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q3l1hxy2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Microsoft Office PowerPoint</Application>
  <PresentationFormat>自定义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Neris Thin</vt:lpstr>
      <vt:lpstr>微软雅黑</vt:lpstr>
      <vt:lpstr>Arial</vt:lpstr>
      <vt:lpstr>Calibri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dc:description/>
  <cp:lastModifiedBy/>
  <cp:revision>1</cp:revision>
  <dcterms:created xsi:type="dcterms:W3CDTF">2021-05-26T00:22:03Z</dcterms:created>
  <dcterms:modified xsi:type="dcterms:W3CDTF">2021-12-25T16:04:57Z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