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68" r:id="rId2"/>
    <p:sldId id="369" r:id="rId3"/>
    <p:sldId id="364" r:id="rId4"/>
    <p:sldId id="370" r:id="rId5"/>
    <p:sldId id="365" r:id="rId6"/>
    <p:sldId id="374" r:id="rId7"/>
    <p:sldId id="378" r:id="rId8"/>
    <p:sldId id="373" r:id="rId9"/>
    <p:sldId id="376" r:id="rId10"/>
    <p:sldId id="375" r:id="rId11"/>
    <p:sldId id="377" r:id="rId12"/>
    <p:sldId id="380" r:id="rId13"/>
    <p:sldId id="379" r:id="rId14"/>
    <p:sldId id="381" r:id="rId15"/>
    <p:sldId id="382" r:id="rId16"/>
    <p:sldId id="384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B9594C4-88C6-4C5A-BA13-E267FE149B95}">
          <p14:sldIdLst>
            <p14:sldId id="368"/>
          </p14:sldIdLst>
        </p14:section>
        <p14:section name="Signal Tap" id="{6D431613-EBBA-496C-A8AF-229722A5B8AB}">
          <p14:sldIdLst>
            <p14:sldId id="369"/>
            <p14:sldId id="364"/>
            <p14:sldId id="370"/>
            <p14:sldId id="365"/>
            <p14:sldId id="374"/>
            <p14:sldId id="378"/>
            <p14:sldId id="373"/>
            <p14:sldId id="376"/>
            <p14:sldId id="375"/>
            <p14:sldId id="377"/>
            <p14:sldId id="380"/>
            <p14:sldId id="379"/>
            <p14:sldId id="381"/>
            <p14:sldId id="382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70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5B9E36-5BED-4ED1-9D4C-12B97A643E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53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9F7-9581-408E-925D-6D833072AB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85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42AB9-5679-408C-B8D7-17C1F28689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774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68E33-98CA-4813-8B2A-298CB2017E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28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43CD7-996D-47A3-90D2-822DA0420C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28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9C3E-E25B-4A2E-B0FB-D81768A38D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D3DBC-2D7A-450F-B272-B8B78AA029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18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F560-2753-45CF-B4E7-AAD5797469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629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12955-1829-4CBD-A940-556546759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204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95971-E138-4F30-9736-257C45AAB2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182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8827E-BCB3-45BE-874C-DA6FF845A7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968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DA62F-E5E0-4A13-BD91-F25EDF604E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677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A30BA-EC84-4E5F-85A4-34EB12BCB8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879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3FBF9-9164-4A42-BF07-CACF1CC352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15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47FFDC4-E525-478A-8848-D0C5B7AC77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Signal Tap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內建邏輯分析儀</a:t>
            </a:r>
            <a:endParaRPr lang="en-US" altLang="zh-TW" dirty="0" smtClean="0"/>
          </a:p>
          <a:p>
            <a:r>
              <a:rPr lang="zh-TW" altLang="en-US" dirty="0"/>
              <a:t>參</a:t>
            </a:r>
            <a:r>
              <a:rPr lang="zh-TW" altLang="en-US" dirty="0" smtClean="0"/>
              <a:t>照課本</a:t>
            </a:r>
            <a:r>
              <a:rPr lang="en-US" altLang="zh-TW" smtClean="0"/>
              <a:t>4-1-12, p 124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08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7240010" cy="1838582"/>
          </a:xfrm>
        </p:spPr>
      </p:pic>
      <p:sp>
        <p:nvSpPr>
          <p:cNvPr id="5" name="圓角矩形圖說文字 4"/>
          <p:cNvSpPr/>
          <p:nvPr/>
        </p:nvSpPr>
        <p:spPr>
          <a:xfrm>
            <a:off x="683568" y="3179350"/>
            <a:ext cx="2242592" cy="720080"/>
          </a:xfrm>
          <a:prstGeom prst="wedgeRoundRectCallout">
            <a:avLst>
              <a:gd name="adj1" fmla="val 9682"/>
              <a:gd name="adj2" fmla="val -12285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1. </a:t>
            </a:r>
            <a:r>
              <a:rPr lang="zh-TW" altLang="en-US" dirty="0" smtClean="0">
                <a:solidFill>
                  <a:srgbClr val="0000CC"/>
                </a:solidFill>
              </a:rPr>
              <a:t>選擇要群組的訊號，按右鍵</a:t>
            </a:r>
            <a:endParaRPr lang="zh-TW" altLang="en-US" dirty="0">
              <a:solidFill>
                <a:srgbClr val="0000CC"/>
              </a:solidFill>
            </a:endParaRP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/>
          <a:stretch/>
        </p:blipFill>
        <p:spPr>
          <a:xfrm>
            <a:off x="457199" y="4437112"/>
            <a:ext cx="8409419" cy="1584176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4283968" y="5838784"/>
            <a:ext cx="2867728" cy="720080"/>
          </a:xfrm>
          <a:prstGeom prst="wedgeRoundRectCallout">
            <a:avLst>
              <a:gd name="adj1" fmla="val 9682"/>
              <a:gd name="adj2" fmla="val -12285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2. </a:t>
            </a:r>
            <a:r>
              <a:rPr lang="zh-TW" altLang="en-US" dirty="0" smtClean="0">
                <a:solidFill>
                  <a:srgbClr val="0000CC"/>
                </a:solidFill>
              </a:rPr>
              <a:t>群組後，</a:t>
            </a:r>
            <a:r>
              <a:rPr lang="en-US" altLang="zh-TW" dirty="0" smtClean="0">
                <a:solidFill>
                  <a:srgbClr val="0000CC"/>
                </a:solidFill>
              </a:rPr>
              <a:t>00h~18h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6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切換數字進制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32697"/>
            <a:ext cx="3172268" cy="3305636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4153480" cy="2105319"/>
          </a:xfrm>
          <a:prstGeom prst="rect">
            <a:avLst/>
          </a:prstGeom>
        </p:spPr>
      </p:pic>
      <p:sp>
        <p:nvSpPr>
          <p:cNvPr id="8" name="圓角矩形圖說文字 7"/>
          <p:cNvSpPr/>
          <p:nvPr/>
        </p:nvSpPr>
        <p:spPr>
          <a:xfrm>
            <a:off x="323528" y="1268760"/>
            <a:ext cx="2242592" cy="720080"/>
          </a:xfrm>
          <a:prstGeom prst="wedgeRoundRectCallout">
            <a:avLst>
              <a:gd name="adj1" fmla="val 9682"/>
              <a:gd name="adj2" fmla="val -645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1. </a:t>
            </a:r>
            <a:r>
              <a:rPr lang="zh-TW" altLang="en-US" dirty="0" smtClean="0">
                <a:solidFill>
                  <a:srgbClr val="0000CC"/>
                </a:solidFill>
              </a:rPr>
              <a:t>在訊號群組處點選滑鼠右鍵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2386700" y="3994690"/>
            <a:ext cx="1368152" cy="486969"/>
          </a:xfrm>
          <a:prstGeom prst="wedgeRoundRectCallout">
            <a:avLst>
              <a:gd name="adj1" fmla="val -69815"/>
              <a:gd name="adj2" fmla="val -3142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2. </a:t>
            </a:r>
            <a:r>
              <a:rPr lang="zh-TW" altLang="en-US" dirty="0" smtClean="0">
                <a:solidFill>
                  <a:srgbClr val="0000CC"/>
                </a:solidFill>
              </a:rPr>
              <a:t>選格式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7187272" y="1172657"/>
            <a:ext cx="2242592" cy="720080"/>
          </a:xfrm>
          <a:prstGeom prst="wedgeRoundRectCallout">
            <a:avLst>
              <a:gd name="adj1" fmla="val -63371"/>
              <a:gd name="adj2" fmla="val 535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3. </a:t>
            </a:r>
            <a:r>
              <a:rPr lang="zh-TW" altLang="en-US" dirty="0" smtClean="0">
                <a:solidFill>
                  <a:srgbClr val="0000CC"/>
                </a:solidFill>
              </a:rPr>
              <a:t>換十進制</a:t>
            </a:r>
            <a:endParaRPr lang="zh-TW" altLang="en-US" dirty="0">
              <a:solidFill>
                <a:srgbClr val="0000CC"/>
              </a:solidFill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6" y="5188148"/>
            <a:ext cx="8595344" cy="942817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4788024" y="6117374"/>
            <a:ext cx="2399248" cy="720080"/>
          </a:xfrm>
          <a:prstGeom prst="wedgeRoundRectCallout">
            <a:avLst>
              <a:gd name="adj1" fmla="val 9682"/>
              <a:gd name="adj2" fmla="val -7347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00~24 </a:t>
            </a:r>
            <a:r>
              <a:rPr lang="zh-TW" altLang="en-US" dirty="0" smtClean="0">
                <a:solidFill>
                  <a:srgbClr val="0000CC"/>
                </a:solidFill>
              </a:rPr>
              <a:t>切換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3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err="1" smtClean="0"/>
              <a:t>clock_timer</a:t>
            </a:r>
            <a:r>
              <a:rPr lang="zh-TW" altLang="en-US" dirty="0" smtClean="0"/>
              <a:t>節點</a:t>
            </a:r>
            <a:endParaRPr lang="zh-TW" altLang="en-US" dirty="0"/>
          </a:p>
        </p:txBody>
      </p:sp>
      <p:pic>
        <p:nvPicPr>
          <p:cNvPr id="7" name="圖片 6" descr="Node Fin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1575246"/>
            <a:ext cx="6976987" cy="5282754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179512" y="1988840"/>
            <a:ext cx="2242592" cy="1800200"/>
          </a:xfrm>
          <a:prstGeom prst="wedgeRoundRectCallout">
            <a:avLst>
              <a:gd name="adj1" fmla="val 48758"/>
              <a:gd name="adj2" fmla="val 1528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1. </a:t>
            </a:r>
            <a:r>
              <a:rPr lang="zh-TW" altLang="en-US" dirty="0" smtClean="0">
                <a:solidFill>
                  <a:srgbClr val="0000CC"/>
                </a:solidFill>
              </a:rPr>
              <a:t>點選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r>
              <a:rPr lang="en-US" altLang="zh-TW" dirty="0" err="1" smtClean="0">
                <a:solidFill>
                  <a:srgbClr val="0000CC"/>
                </a:solidFill>
              </a:rPr>
              <a:t>thour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r>
              <a:rPr lang="en-US" altLang="zh-TW" dirty="0" err="1" smtClean="0">
                <a:solidFill>
                  <a:srgbClr val="0000CC"/>
                </a:solidFill>
              </a:rPr>
              <a:t>tmin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r>
              <a:rPr lang="en-US" altLang="zh-TW" dirty="0" err="1" smtClean="0">
                <a:solidFill>
                  <a:srgbClr val="0000CC"/>
                </a:solidFill>
              </a:rPr>
              <a:t>tsec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新增訊號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6186427" cy="2736304"/>
          </a:xfrm>
        </p:spPr>
      </p:pic>
    </p:spTree>
    <p:extLst>
      <p:ext uri="{BB962C8B-B14F-4D97-AF65-F5344CB8AC3E}">
        <p14:creationId xmlns:p14="http://schemas.microsoft.com/office/powerpoint/2010/main" val="54175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更換時脈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2" y="1844824"/>
            <a:ext cx="7569314" cy="4460230"/>
          </a:xfrm>
        </p:spPr>
      </p:pic>
      <p:sp>
        <p:nvSpPr>
          <p:cNvPr id="5" name="圓角矩形圖說文字 4"/>
          <p:cNvSpPr/>
          <p:nvPr/>
        </p:nvSpPr>
        <p:spPr>
          <a:xfrm>
            <a:off x="6228184" y="842070"/>
            <a:ext cx="2242592" cy="1800200"/>
          </a:xfrm>
          <a:prstGeom prst="wedgeRoundRectCallout">
            <a:avLst>
              <a:gd name="adj1" fmla="val -74131"/>
              <a:gd name="adj2" fmla="val 4353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clock_50</a:t>
            </a:r>
            <a:r>
              <a:rPr lang="zh-TW" altLang="en-US" dirty="0" smtClean="0">
                <a:solidFill>
                  <a:srgbClr val="0000CC"/>
                </a:solidFill>
              </a:rPr>
              <a:t>太快，不合適</a:t>
            </a:r>
            <a:r>
              <a:rPr lang="en-US" altLang="zh-TW" dirty="0" smtClean="0">
                <a:solidFill>
                  <a:srgbClr val="0000CC"/>
                </a:solidFill>
              </a:rPr>
              <a:t/>
            </a:r>
            <a:br>
              <a:rPr lang="en-US" altLang="zh-TW" dirty="0" smtClean="0">
                <a:solidFill>
                  <a:srgbClr val="0000CC"/>
                </a:solidFill>
              </a:rPr>
            </a:br>
            <a:r>
              <a:rPr lang="zh-TW" altLang="en-US" dirty="0" smtClean="0">
                <a:solidFill>
                  <a:srgbClr val="0000CC"/>
                </a:solidFill>
              </a:rPr>
              <a:t>改用</a:t>
            </a:r>
            <a:r>
              <a:rPr lang="en-US" altLang="zh-TW" dirty="0" smtClean="0">
                <a:solidFill>
                  <a:srgbClr val="0000CC"/>
                </a:solidFill>
              </a:rPr>
              <a:t>1</a:t>
            </a:r>
            <a:r>
              <a:rPr lang="zh-TW" altLang="en-US" dirty="0" smtClean="0">
                <a:solidFill>
                  <a:srgbClr val="0000CC"/>
                </a:solidFill>
              </a:rPr>
              <a:t>秒</a:t>
            </a:r>
            <a:r>
              <a:rPr lang="en-US" altLang="zh-TW" dirty="0" smtClean="0">
                <a:solidFill>
                  <a:srgbClr val="0000CC"/>
                </a:solidFill>
              </a:rPr>
              <a:t>1</a:t>
            </a:r>
            <a:r>
              <a:rPr lang="zh-TW" altLang="en-US" dirty="0" smtClean="0">
                <a:solidFill>
                  <a:srgbClr val="0000CC"/>
                </a:solidFill>
              </a:rPr>
              <a:t>次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6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快速重組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7407328" cy="1656184"/>
          </a:xfrm>
        </p:spPr>
      </p:pic>
      <p:sp>
        <p:nvSpPr>
          <p:cNvPr id="5" name="圓角矩形圖說文字 4"/>
          <p:cNvSpPr/>
          <p:nvPr/>
        </p:nvSpPr>
        <p:spPr>
          <a:xfrm>
            <a:off x="3707904" y="1417638"/>
            <a:ext cx="1800200" cy="715218"/>
          </a:xfrm>
          <a:prstGeom prst="wedgeRoundRectCallout">
            <a:avLst>
              <a:gd name="adj1" fmla="val -74131"/>
              <a:gd name="adj2" fmla="val 4353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0000CC"/>
                </a:solidFill>
              </a:rPr>
              <a:t>快速重組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3995936" y="3899483"/>
            <a:ext cx="1800200" cy="715218"/>
          </a:xfrm>
          <a:prstGeom prst="wedgeRoundRectCallout">
            <a:avLst>
              <a:gd name="adj1" fmla="val -10638"/>
              <a:gd name="adj2" fmla="val 5951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0000CC"/>
                </a:solidFill>
              </a:rPr>
              <a:t>出現結果</a:t>
            </a:r>
            <a:endParaRPr lang="zh-TW" altLang="en-US" dirty="0">
              <a:solidFill>
                <a:srgbClr val="0000CC"/>
              </a:solidFill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4" y="4725144"/>
            <a:ext cx="8606252" cy="16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6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61395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若欲觀測節點，或當作時脈的內部節點訊號，無法正確顯示時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2" y="2393531"/>
            <a:ext cx="6886918" cy="2012531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0" y="4581128"/>
            <a:ext cx="8862519" cy="720080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2" y="5517232"/>
            <a:ext cx="7016160" cy="941643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4606031" y="3390544"/>
            <a:ext cx="1800200" cy="715218"/>
          </a:xfrm>
          <a:prstGeom prst="wedgeRoundRectCallout">
            <a:avLst>
              <a:gd name="adj1" fmla="val -74131"/>
              <a:gd name="adj2" fmla="val 4353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0000CC"/>
                </a:solidFill>
              </a:rPr>
              <a:t>把訊號送至外部</a:t>
            </a:r>
            <a:r>
              <a:rPr lang="en-US" altLang="zh-TW" dirty="0" smtClean="0">
                <a:solidFill>
                  <a:srgbClr val="0000CC"/>
                </a:solidFill>
              </a:rPr>
              <a:t>I/O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2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首先開啟一個專案，在此以</a:t>
            </a:r>
            <a:r>
              <a:rPr lang="zh-TW" altLang="en-US" dirty="0"/>
              <a:t>七</a:t>
            </a:r>
            <a:r>
              <a:rPr lang="zh-TW" altLang="en-US" dirty="0" smtClean="0"/>
              <a:t>段顯示器顯示的時鐘模組作為範例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74" y="3501008"/>
            <a:ext cx="591585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Tools=&gt;Signal Tap Logic Analyzer</a:t>
            </a:r>
            <a:endParaRPr lang="zh-TW" altLang="en-US" dirty="0"/>
          </a:p>
        </p:txBody>
      </p:sp>
      <p:pic>
        <p:nvPicPr>
          <p:cNvPr id="4" name="內容版面配置區 3" descr="Signal Tap Logic Analyzer - F:/Design file/altera/DE2_waveform/DE2_waveform - DE2_waveform - [stp2.stp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3388"/>
            <a:ext cx="5788692" cy="4525963"/>
          </a:xfrm>
          <a:ln>
            <a:solidFill>
              <a:srgbClr val="0000CC"/>
            </a:solidFill>
          </a:ln>
        </p:spPr>
      </p:pic>
      <p:sp>
        <p:nvSpPr>
          <p:cNvPr id="5" name="圓角矩形圖說文字 4"/>
          <p:cNvSpPr/>
          <p:nvPr/>
        </p:nvSpPr>
        <p:spPr>
          <a:xfrm>
            <a:off x="6444208" y="2328607"/>
            <a:ext cx="2242592" cy="360040"/>
          </a:xfrm>
          <a:prstGeom prst="wedgeRoundRectCallout">
            <a:avLst>
              <a:gd name="adj1" fmla="val -76988"/>
              <a:gd name="adj2" fmla="val 4331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1. Hardware setup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6444208" y="2852936"/>
            <a:ext cx="1944216" cy="360040"/>
          </a:xfrm>
          <a:prstGeom prst="wedgeRoundRectCallout">
            <a:avLst>
              <a:gd name="adj1" fmla="val -76988"/>
              <a:gd name="adj2" fmla="val 4331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2. SOF Manager</a:t>
            </a:r>
            <a:endParaRPr lang="zh-TW" altLang="en-US" dirty="0">
              <a:solidFill>
                <a:srgbClr val="0000CC"/>
              </a:solidFill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61" y="4770375"/>
            <a:ext cx="3953427" cy="1543265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8" name="圓角矩形圖說文字 7"/>
          <p:cNvSpPr/>
          <p:nvPr/>
        </p:nvSpPr>
        <p:spPr>
          <a:xfrm>
            <a:off x="6804248" y="4410335"/>
            <a:ext cx="1944216" cy="360040"/>
          </a:xfrm>
          <a:prstGeom prst="wedgeRoundRectCallout">
            <a:avLst>
              <a:gd name="adj1" fmla="val 21451"/>
              <a:gd name="adj2" fmla="val 374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3. </a:t>
            </a:r>
            <a:r>
              <a:rPr lang="zh-TW" altLang="en-US" dirty="0" smtClean="0">
                <a:solidFill>
                  <a:srgbClr val="0000CC"/>
                </a:solidFill>
              </a:rPr>
              <a:t>設定後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7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叫出</a:t>
            </a:r>
            <a:r>
              <a:rPr lang="en-US" altLang="zh-TW" dirty="0" smtClean="0"/>
              <a:t>Node Finder</a:t>
            </a:r>
            <a:endParaRPr lang="zh-TW" altLang="en-US" dirty="0"/>
          </a:p>
        </p:txBody>
      </p:sp>
      <p:pic>
        <p:nvPicPr>
          <p:cNvPr id="4" name="內容版面配置區 3" descr="Signal Tap Logic Analyzer - F:/Design file/altera/DE2_115_SEG_clock/DE2_115 - DE2_115 - [stp1.stp]*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4784"/>
            <a:ext cx="6192688" cy="5203718"/>
          </a:xfrm>
        </p:spPr>
      </p:pic>
      <p:sp>
        <p:nvSpPr>
          <p:cNvPr id="5" name="圓角矩形圖說文字 4"/>
          <p:cNvSpPr/>
          <p:nvPr/>
        </p:nvSpPr>
        <p:spPr>
          <a:xfrm>
            <a:off x="1907704" y="3906623"/>
            <a:ext cx="1944216" cy="360040"/>
          </a:xfrm>
          <a:prstGeom prst="wedgeRoundRectCallout">
            <a:avLst>
              <a:gd name="adj1" fmla="val -20112"/>
              <a:gd name="adj2" fmla="val -748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0000CC"/>
                </a:solidFill>
              </a:rPr>
              <a:t>此區點擊兩下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Node Fin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79" y="1417638"/>
            <a:ext cx="6028410" cy="52603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列出可選擇節點</a:t>
            </a:r>
            <a:r>
              <a:rPr lang="en-US" altLang="zh-TW" dirty="0" smtClean="0"/>
              <a:t>Add </a:t>
            </a:r>
            <a:r>
              <a:rPr lang="en-US" altLang="zh-TW" dirty="0" smtClean="0"/>
              <a:t>node</a:t>
            </a:r>
            <a:endParaRPr lang="zh-TW" altLang="en-US" dirty="0"/>
          </a:p>
        </p:txBody>
      </p:sp>
      <p:pic>
        <p:nvPicPr>
          <p:cNvPr id="4" name="內容版面配置區 3" descr="Node Finder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2665999" cy="2416840"/>
          </a:xfrm>
        </p:spPr>
      </p:pic>
      <p:cxnSp>
        <p:nvCxnSpPr>
          <p:cNvPr id="6" name="直線單箭頭接點 5"/>
          <p:cNvCxnSpPr/>
          <p:nvPr/>
        </p:nvCxnSpPr>
        <p:spPr>
          <a:xfrm>
            <a:off x="2196588" y="2348880"/>
            <a:ext cx="935252" cy="36004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圖說文字 8"/>
          <p:cNvSpPr/>
          <p:nvPr/>
        </p:nvSpPr>
        <p:spPr>
          <a:xfrm>
            <a:off x="4818856" y="3780426"/>
            <a:ext cx="2242592" cy="360040"/>
          </a:xfrm>
          <a:prstGeom prst="wedgeRoundRectCallout">
            <a:avLst>
              <a:gd name="adj1" fmla="val -76988"/>
              <a:gd name="adj2" fmla="val 4331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2. </a:t>
            </a:r>
            <a:r>
              <a:rPr lang="zh-TW" altLang="en-US" dirty="0" smtClean="0">
                <a:solidFill>
                  <a:srgbClr val="0000CC"/>
                </a:solidFill>
              </a:rPr>
              <a:t>外部</a:t>
            </a:r>
            <a:r>
              <a:rPr lang="en-US" altLang="zh-TW" dirty="0" smtClean="0">
                <a:solidFill>
                  <a:srgbClr val="0000CC"/>
                </a:solidFill>
              </a:rPr>
              <a:t>I/O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4818856" y="5103446"/>
            <a:ext cx="2489448" cy="701818"/>
          </a:xfrm>
          <a:prstGeom prst="wedgeRoundRectCallout">
            <a:avLst>
              <a:gd name="adj1" fmla="val -69984"/>
              <a:gd name="adj2" fmla="val 1024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3. </a:t>
            </a:r>
            <a:r>
              <a:rPr lang="zh-TW" altLang="en-US" dirty="0" smtClean="0">
                <a:solidFill>
                  <a:srgbClr val="0000CC"/>
                </a:solidFill>
              </a:rPr>
              <a:t>呼叫模組，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r>
              <a:rPr lang="zh-TW" altLang="en-US" dirty="0" smtClean="0">
                <a:solidFill>
                  <a:srgbClr val="0000CC"/>
                </a:solidFill>
              </a:rPr>
              <a:t>可展開看到內部節點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4818856" y="2971733"/>
            <a:ext cx="2242592" cy="360040"/>
          </a:xfrm>
          <a:prstGeom prst="wedgeRoundRectCallout">
            <a:avLst>
              <a:gd name="adj1" fmla="val -79228"/>
              <a:gd name="adj2" fmla="val 237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1. </a:t>
            </a:r>
            <a:r>
              <a:rPr lang="zh-TW" altLang="en-US" dirty="0" smtClean="0">
                <a:solidFill>
                  <a:srgbClr val="0000CC"/>
                </a:solidFill>
              </a:rPr>
              <a:t>基本時脈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5220072" y="1673504"/>
            <a:ext cx="2520280" cy="360040"/>
          </a:xfrm>
          <a:prstGeom prst="wedgeRoundRectCallout">
            <a:avLst>
              <a:gd name="adj1" fmla="val -50913"/>
              <a:gd name="adj2" fmla="val 8727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0000CC"/>
                </a:solidFill>
              </a:rPr>
              <a:t>用不同方式列出節點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0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設定取樣時脈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5" y="1916832"/>
            <a:ext cx="7589691" cy="4032448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6156176" y="1556792"/>
            <a:ext cx="2443088" cy="360040"/>
          </a:xfrm>
          <a:prstGeom prst="wedgeRoundRectCallout">
            <a:avLst>
              <a:gd name="adj1" fmla="val -3760"/>
              <a:gd name="adj2" fmla="val 2072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1. </a:t>
            </a:r>
            <a:r>
              <a:rPr lang="zh-TW" altLang="en-US" dirty="0" smtClean="0">
                <a:solidFill>
                  <a:srgbClr val="0000CC"/>
                </a:solidFill>
              </a:rPr>
              <a:t>點選，挑測試時脈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3937135" y="3861048"/>
            <a:ext cx="2443088" cy="360040"/>
          </a:xfrm>
          <a:prstGeom prst="wedgeRoundRectCallout">
            <a:avLst>
              <a:gd name="adj1" fmla="val -74457"/>
              <a:gd name="adj2" fmla="val -13142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2. </a:t>
            </a:r>
            <a:r>
              <a:rPr lang="zh-TW" altLang="en-US" dirty="0" smtClean="0">
                <a:solidFill>
                  <a:srgbClr val="0000CC"/>
                </a:solidFill>
              </a:rPr>
              <a:t>設定記憶體大小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6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設定觸發訊號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13" y="1921099"/>
            <a:ext cx="7358774" cy="3884166"/>
          </a:xfrm>
        </p:spPr>
      </p:pic>
      <p:sp>
        <p:nvSpPr>
          <p:cNvPr id="5" name="圓角矩形圖說文字 4"/>
          <p:cNvSpPr/>
          <p:nvPr/>
        </p:nvSpPr>
        <p:spPr>
          <a:xfrm>
            <a:off x="7164288" y="5229200"/>
            <a:ext cx="2443088" cy="360040"/>
          </a:xfrm>
          <a:prstGeom prst="wedgeRoundRectCallout">
            <a:avLst>
              <a:gd name="adj1" fmla="val -10518"/>
              <a:gd name="adj2" fmla="val -2337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1. </a:t>
            </a:r>
            <a:r>
              <a:rPr lang="zh-TW" altLang="en-US" dirty="0" smtClean="0">
                <a:solidFill>
                  <a:srgbClr val="0000CC"/>
                </a:solidFill>
              </a:rPr>
              <a:t>往下拉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9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重新編譯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200" dirty="0" smtClean="0"/>
              <a:t>因為要加入</a:t>
            </a:r>
            <a:r>
              <a:rPr lang="en-US" altLang="zh-TW" sz="3200" dirty="0" smtClean="0"/>
              <a:t>Signal Tap</a:t>
            </a:r>
            <a:r>
              <a:rPr lang="zh-TW" altLang="en-US" sz="3200" dirty="0" smtClean="0"/>
              <a:t>的硬體</a:t>
            </a:r>
            <a:endParaRPr lang="zh-TW" altLang="en-US" dirty="0"/>
          </a:p>
        </p:txBody>
      </p:sp>
      <p:pic>
        <p:nvPicPr>
          <p:cNvPr id="4" name="內容版面配置區 3" descr="Signal Tap Logic Analyzer - F:/Design file/altera/DE2_115_SEG_clock/DE2_115 - DE2_115 - [stp1.stp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76" y="1916832"/>
            <a:ext cx="5887848" cy="4525963"/>
          </a:xfrm>
        </p:spPr>
      </p:pic>
      <p:sp>
        <p:nvSpPr>
          <p:cNvPr id="5" name="圓角矩形圖說文字 4"/>
          <p:cNvSpPr/>
          <p:nvPr/>
        </p:nvSpPr>
        <p:spPr>
          <a:xfrm>
            <a:off x="2555776" y="3140968"/>
            <a:ext cx="1080120" cy="360040"/>
          </a:xfrm>
          <a:prstGeom prst="wedgeRoundRectCallout">
            <a:avLst>
              <a:gd name="adj1" fmla="val -42890"/>
              <a:gd name="adj2" fmla="val -26356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1. </a:t>
            </a:r>
            <a:r>
              <a:rPr lang="zh-TW" altLang="en-US" dirty="0" smtClean="0">
                <a:solidFill>
                  <a:srgbClr val="0000CC"/>
                </a:solidFill>
              </a:rPr>
              <a:t>編譯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6084168" y="3853681"/>
            <a:ext cx="1080120" cy="360040"/>
          </a:xfrm>
          <a:prstGeom prst="wedgeRoundRectCallout">
            <a:avLst>
              <a:gd name="adj1" fmla="val -42890"/>
              <a:gd name="adj2" fmla="val -26356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CC"/>
                </a:solidFill>
              </a:rPr>
              <a:t>2</a:t>
            </a:r>
            <a:r>
              <a:rPr lang="en-US" altLang="zh-TW" dirty="0" smtClean="0">
                <a:solidFill>
                  <a:srgbClr val="0000CC"/>
                </a:solidFill>
              </a:rPr>
              <a:t>. </a:t>
            </a:r>
            <a:r>
              <a:rPr lang="zh-TW" altLang="en-US" dirty="0" smtClean="0">
                <a:solidFill>
                  <a:srgbClr val="0000CC"/>
                </a:solidFill>
              </a:rPr>
              <a:t>燒錄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3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Analysis</a:t>
            </a:r>
            <a:endParaRPr lang="zh-TW" altLang="en-US" dirty="0"/>
          </a:p>
        </p:txBody>
      </p:sp>
      <p:pic>
        <p:nvPicPr>
          <p:cNvPr id="4" name="內容版面配置區 3" descr="Signal Tap Logic Analyzer - F:/Design file/altera/DE2_115_SEG_clock/DE2_115 - DE2_115 - [stp1.stp]*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62" y="1600200"/>
            <a:ext cx="6358875" cy="4525963"/>
          </a:xfrm>
        </p:spPr>
      </p:pic>
      <p:sp>
        <p:nvSpPr>
          <p:cNvPr id="5" name="圓角矩形圖說文字 4"/>
          <p:cNvSpPr/>
          <p:nvPr/>
        </p:nvSpPr>
        <p:spPr>
          <a:xfrm>
            <a:off x="107504" y="2348880"/>
            <a:ext cx="2242592" cy="504056"/>
          </a:xfrm>
          <a:prstGeom prst="wedgeRoundRectCallout">
            <a:avLst>
              <a:gd name="adj1" fmla="val 42528"/>
              <a:gd name="adj2" fmla="val -7498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1. Run Analysis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1043608" y="3863181"/>
            <a:ext cx="2242592" cy="504056"/>
          </a:xfrm>
          <a:prstGeom prst="wedgeRoundRectCallout">
            <a:avLst>
              <a:gd name="adj1" fmla="val 42528"/>
              <a:gd name="adj2" fmla="val -7498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2. </a:t>
            </a:r>
            <a:r>
              <a:rPr lang="zh-TW" altLang="en-US" dirty="0" smtClean="0">
                <a:solidFill>
                  <a:srgbClr val="0000CC"/>
                </a:solidFill>
              </a:rPr>
              <a:t>出現波形</a:t>
            </a:r>
            <a:endParaRPr lang="zh-TW" altLang="en-US" dirty="0">
              <a:solidFill>
                <a:srgbClr val="0000CC"/>
              </a:solidFill>
            </a:endParaRP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9" y="4916970"/>
            <a:ext cx="8712968" cy="1849124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995936" y="4342246"/>
            <a:ext cx="2242592" cy="504056"/>
          </a:xfrm>
          <a:prstGeom prst="wedgeRoundRectCallout">
            <a:avLst>
              <a:gd name="adj1" fmla="val 32334"/>
              <a:gd name="adj2" fmla="val 1089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3. Zoom in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2588834" y="2348880"/>
            <a:ext cx="1512910" cy="504056"/>
          </a:xfrm>
          <a:prstGeom prst="wedgeRoundRectCallout">
            <a:avLst>
              <a:gd name="adj1" fmla="val -61107"/>
              <a:gd name="adj2" fmla="val -7498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0000CC"/>
                </a:solidFill>
              </a:rPr>
              <a:t>動態分析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5365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233</Words>
  <Application>Microsoft Office PowerPoint</Application>
  <PresentationFormat>如螢幕大小 (4:3)</PresentationFormat>
  <Paragraphs>50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新細明體</vt:lpstr>
      <vt:lpstr>Arial</vt:lpstr>
      <vt:lpstr>預設簡報設計</vt:lpstr>
      <vt:lpstr>Signal Tap</vt:lpstr>
      <vt:lpstr>PowerPoint 簡報</vt:lpstr>
      <vt:lpstr>Tools=&gt;Signal Tap Logic Analyzer</vt:lpstr>
      <vt:lpstr>叫出Node Finder</vt:lpstr>
      <vt:lpstr>列出可選擇節點Add node</vt:lpstr>
      <vt:lpstr>設定取樣時脈</vt:lpstr>
      <vt:lpstr>設定觸發訊號</vt:lpstr>
      <vt:lpstr>重新編譯 因為要加入Signal Tap的硬體</vt:lpstr>
      <vt:lpstr>Run Analysis</vt:lpstr>
      <vt:lpstr>Group</vt:lpstr>
      <vt:lpstr>切換數字進制</vt:lpstr>
      <vt:lpstr>新增clock_timer節點</vt:lpstr>
      <vt:lpstr>新增訊號</vt:lpstr>
      <vt:lpstr>更換時脈</vt:lpstr>
      <vt:lpstr>快速重組</vt:lpstr>
      <vt:lpstr>若欲觀測節點，或當作時脈的內部節點訊號，無法正確顯示時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73</cp:revision>
  <dcterms:created xsi:type="dcterms:W3CDTF">2011-02-24T02:44:29Z</dcterms:created>
  <dcterms:modified xsi:type="dcterms:W3CDTF">2021-05-14T00:39:07Z</dcterms:modified>
</cp:coreProperties>
</file>