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70" r:id="rId7"/>
    <p:sldId id="259" r:id="rId8"/>
    <p:sldId id="260" r:id="rId9"/>
    <p:sldId id="261" r:id="rId10"/>
    <p:sldId id="272" r:id="rId11"/>
    <p:sldId id="27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8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66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8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19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84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7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7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4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8DBC-F475-4B4B-8DEB-8A4F44A0EC7D}" type="datetimeFigureOut">
              <a:rPr lang="zh-TW" altLang="en-US" smtClean="0"/>
              <a:t>2021/4/28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8FA7-A8FB-4090-B26E-AFDAD759C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56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Camera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00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LCD module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6199"/>
            <a:ext cx="4209874" cy="5533162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55" y="1136199"/>
            <a:ext cx="421682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LCD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monitor timing specification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6336704" cy="5193892"/>
          </a:xfrm>
        </p:spPr>
      </p:pic>
    </p:spTree>
    <p:extLst>
      <p:ext uri="{BB962C8B-B14F-4D97-AF65-F5344CB8AC3E}">
        <p14:creationId xmlns:p14="http://schemas.microsoft.com/office/powerpoint/2010/main" val="286678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螢幕顯示的重要參數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3" y="2492897"/>
            <a:ext cx="8956234" cy="1872206"/>
          </a:xfrm>
        </p:spPr>
      </p:pic>
      <p:sp>
        <p:nvSpPr>
          <p:cNvPr id="6" name="文字方塊 5"/>
          <p:cNvSpPr txBox="1"/>
          <p:nvPr/>
        </p:nvSpPr>
        <p:spPr>
          <a:xfrm>
            <a:off x="2555776" y="5373216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Q:</a:t>
            </a:r>
            <a:r>
              <a:rPr lang="zh-TW" altLang="en-US" dirty="0"/>
              <a:t>此螢幕的畫素為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12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REG/WIRE declarations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3" y="1985116"/>
            <a:ext cx="8373412" cy="3676132"/>
          </a:xfrm>
        </p:spPr>
      </p:pic>
      <p:sp>
        <p:nvSpPr>
          <p:cNvPr id="5" name="圓角矩形圖說文字 4"/>
          <p:cNvSpPr/>
          <p:nvPr/>
        </p:nvSpPr>
        <p:spPr>
          <a:xfrm>
            <a:off x="4788024" y="1841100"/>
            <a:ext cx="2664296" cy="1083844"/>
          </a:xfrm>
          <a:prstGeom prst="wedgeRoundRectCallout">
            <a:avLst>
              <a:gd name="adj1" fmla="val -103326"/>
              <a:gd name="adj2" fmla="val 3372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記錄目前執行到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第</a:t>
            </a:r>
            <a:r>
              <a:rPr lang="en-US" altLang="zh-TW" b="1" dirty="0">
                <a:solidFill>
                  <a:srgbClr val="FF0000"/>
                </a:solidFill>
              </a:rPr>
              <a:t>x</a:t>
            </a:r>
            <a:r>
              <a:rPr lang="zh-TW" altLang="en-US" b="1" dirty="0">
                <a:solidFill>
                  <a:srgbClr val="FF0000"/>
                </a:solidFill>
              </a:rPr>
              <a:t>行 第</a:t>
            </a:r>
            <a:r>
              <a:rPr lang="en-US" altLang="zh-TW" b="1" dirty="0">
                <a:solidFill>
                  <a:srgbClr val="FF0000"/>
                </a:solidFill>
              </a:rPr>
              <a:t>y</a:t>
            </a:r>
            <a:r>
              <a:rPr lang="zh-TW" altLang="en-US" b="1" dirty="0">
                <a:solidFill>
                  <a:srgbClr val="FF0000"/>
                </a:solidFill>
              </a:rPr>
              <a:t>列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5076056" y="4581128"/>
            <a:ext cx="2664296" cy="1440160"/>
          </a:xfrm>
          <a:prstGeom prst="wedgeRoundRectCallout">
            <a:avLst>
              <a:gd name="adj1" fmla="val -116823"/>
              <a:gd name="adj2" fmla="val -1356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這些同時在</a:t>
            </a:r>
            <a:r>
              <a:rPr lang="en-US" altLang="zh-TW" b="1" dirty="0">
                <a:solidFill>
                  <a:srgbClr val="FF0000"/>
                </a:solidFill>
              </a:rPr>
              <a:t>output port</a:t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zh-TW" altLang="en-US" b="1" dirty="0">
                <a:solidFill>
                  <a:srgbClr val="FF0000"/>
                </a:solidFill>
              </a:rPr>
              <a:t>將來肯定不夠用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4788024" y="3068960"/>
            <a:ext cx="2664296" cy="1083844"/>
          </a:xfrm>
          <a:prstGeom prst="wedgeRoundRectCallout">
            <a:avLst>
              <a:gd name="adj1" fmla="val -93685"/>
              <a:gd name="adj2" fmla="val -40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顯示可視區域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可以控制顯示範圍</a:t>
            </a:r>
          </a:p>
        </p:txBody>
      </p:sp>
    </p:spTree>
    <p:extLst>
      <p:ext uri="{BB962C8B-B14F-4D97-AF65-F5344CB8AC3E}">
        <p14:creationId xmlns:p14="http://schemas.microsoft.com/office/powerpoint/2010/main" val="171047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3" y="1868076"/>
            <a:ext cx="8430114" cy="3121848"/>
          </a:xfrm>
        </p:spPr>
      </p:pic>
      <p:sp>
        <p:nvSpPr>
          <p:cNvPr id="5" name="圓角矩形圖說文字 4"/>
          <p:cNvSpPr/>
          <p:nvPr/>
        </p:nvSpPr>
        <p:spPr>
          <a:xfrm>
            <a:off x="5724128" y="5229200"/>
            <a:ext cx="2664296" cy="792088"/>
          </a:xfrm>
          <a:prstGeom prst="wedgeRoundRectCallout">
            <a:avLst>
              <a:gd name="adj1" fmla="val -77489"/>
              <a:gd name="adj2" fmla="val -620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輸入資料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7380311" y="3571603"/>
            <a:ext cx="1756881" cy="792088"/>
          </a:xfrm>
          <a:prstGeom prst="wedgeRoundRectCallout">
            <a:avLst>
              <a:gd name="adj1" fmla="val -70675"/>
              <a:gd name="adj2" fmla="val -2315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可視區域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7380311" y="2492896"/>
            <a:ext cx="1756881" cy="792088"/>
          </a:xfrm>
          <a:prstGeom prst="wedgeRoundRectCallout">
            <a:avLst>
              <a:gd name="adj1" fmla="val -58979"/>
              <a:gd name="adj2" fmla="val -25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需要讀資料的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x,y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FF0000"/>
                </a:solidFill>
              </a:rPr>
              <a:t>位址</a:t>
            </a:r>
          </a:p>
        </p:txBody>
      </p:sp>
    </p:spTree>
    <p:extLst>
      <p:ext uri="{BB962C8B-B14F-4D97-AF65-F5344CB8AC3E}">
        <p14:creationId xmlns:p14="http://schemas.microsoft.com/office/powerpoint/2010/main" val="7982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x_cnt</a:t>
            </a:r>
            <a:r>
              <a:rPr lang="en-US" altLang="zh-TW" dirty="0"/>
              <a:t>, </a:t>
            </a:r>
            <a:r>
              <a:rPr lang="en-US" altLang="zh-TW" dirty="0" err="1" smtClean="0"/>
              <a:t>y_cnt</a:t>
            </a:r>
            <a:r>
              <a:rPr lang="en-US" altLang="zh-TW" dirty="0" smtClean="0"/>
              <a:t>: (</a:t>
            </a:r>
            <a:r>
              <a:rPr lang="en-US" altLang="zh-TW" dirty="0"/>
              <a:t>x</a:t>
            </a:r>
            <a:r>
              <a:rPr lang="en-US" altLang="zh-TW" dirty="0"/>
              <a:t>, y) </a:t>
            </a:r>
            <a:r>
              <a:rPr lang="en-US" altLang="zh-TW" dirty="0" smtClean="0"/>
              <a:t>counter</a:t>
            </a:r>
            <a:br>
              <a:rPr lang="en-US" altLang="zh-TW" dirty="0" smtClean="0"/>
            </a:br>
            <a:r>
              <a:rPr lang="en-US" altLang="zh-TW" dirty="0" err="1" smtClean="0"/>
              <a:t>mhd</a:t>
            </a:r>
            <a:r>
              <a:rPr lang="en-US" altLang="zh-TW" dirty="0" smtClean="0"/>
              <a:t>: </a:t>
            </a:r>
            <a:r>
              <a:rPr lang="zh-TW" altLang="en-US" dirty="0" smtClean="0"/>
              <a:t>水平掃描線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38604"/>
            <a:ext cx="7416823" cy="5381656"/>
          </a:xfrm>
        </p:spPr>
      </p:pic>
      <p:sp>
        <p:nvSpPr>
          <p:cNvPr id="5" name="圓角矩形圖說文字 4"/>
          <p:cNvSpPr/>
          <p:nvPr/>
        </p:nvSpPr>
        <p:spPr>
          <a:xfrm>
            <a:off x="5868144" y="4437112"/>
            <a:ext cx="2664296" cy="792088"/>
          </a:xfrm>
          <a:prstGeom prst="wedgeRoundRectCallout">
            <a:avLst>
              <a:gd name="adj1" fmla="val -77489"/>
              <a:gd name="adj2" fmla="val -620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暫且</a:t>
            </a:r>
            <a:r>
              <a:rPr lang="zh-TW" altLang="en-US" b="1" dirty="0" smtClean="0">
                <a:solidFill>
                  <a:srgbClr val="FF0000"/>
                </a:solidFill>
              </a:rPr>
              <a:t>不會</a:t>
            </a:r>
            <a:r>
              <a:rPr lang="zh-TW" altLang="en-US" b="1" dirty="0">
                <a:solidFill>
                  <a:srgbClr val="FF0000"/>
                </a:solidFill>
              </a:rPr>
              <a:t>動到</a:t>
            </a:r>
          </a:p>
        </p:txBody>
      </p:sp>
    </p:spTree>
    <p:extLst>
      <p:ext uri="{BB962C8B-B14F-4D97-AF65-F5344CB8AC3E}">
        <p14:creationId xmlns:p14="http://schemas.microsoft.com/office/powerpoint/2010/main" val="22499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mvd</a:t>
            </a:r>
            <a:r>
              <a:rPr lang="en-US" altLang="zh-TW" dirty="0" smtClean="0"/>
              <a:t>: </a:t>
            </a:r>
            <a:r>
              <a:rPr lang="zh-TW" altLang="en-US" dirty="0" smtClean="0"/>
              <a:t>垂直掃描線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mden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可視範圍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710448"/>
            <a:ext cx="7488830" cy="4305468"/>
          </a:xfrm>
        </p:spPr>
      </p:pic>
      <p:sp>
        <p:nvSpPr>
          <p:cNvPr id="5" name="圓角矩形圖說文字 4"/>
          <p:cNvSpPr/>
          <p:nvPr/>
        </p:nvSpPr>
        <p:spPr>
          <a:xfrm>
            <a:off x="6479704" y="4437112"/>
            <a:ext cx="2664296" cy="792088"/>
          </a:xfrm>
          <a:prstGeom prst="wedgeRoundRectCallout">
            <a:avLst>
              <a:gd name="adj1" fmla="val -77489"/>
              <a:gd name="adj2" fmla="val -620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暫且不會</a:t>
            </a:r>
            <a:r>
              <a:rPr lang="zh-TW" altLang="en-US" b="1" dirty="0">
                <a:solidFill>
                  <a:srgbClr val="FF0000"/>
                </a:solidFill>
              </a:rPr>
              <a:t>動到</a:t>
            </a:r>
          </a:p>
        </p:txBody>
      </p:sp>
    </p:spTree>
    <p:extLst>
      <p:ext uri="{BB962C8B-B14F-4D97-AF65-F5344CB8AC3E}">
        <p14:creationId xmlns:p14="http://schemas.microsoft.com/office/powerpoint/2010/main" val="186559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5195076" cy="4664966"/>
          </a:xfrm>
        </p:spPr>
      </p:pic>
      <p:sp>
        <p:nvSpPr>
          <p:cNvPr id="5" name="圓角矩形圖說文字 4"/>
          <p:cNvSpPr/>
          <p:nvPr/>
        </p:nvSpPr>
        <p:spPr>
          <a:xfrm>
            <a:off x="6300192" y="3140968"/>
            <a:ext cx="2664296" cy="792088"/>
          </a:xfrm>
          <a:prstGeom prst="wedgeRoundRectCallout">
            <a:avLst>
              <a:gd name="adj1" fmla="val -77489"/>
              <a:gd name="adj2" fmla="val -620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Reset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原則上不會動到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300192" y="4869160"/>
            <a:ext cx="2664296" cy="792088"/>
          </a:xfrm>
          <a:prstGeom prst="wedgeRoundRectCallout">
            <a:avLst>
              <a:gd name="adj1" fmla="val -92914"/>
              <a:gd name="adj2" fmla="val 537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各位在玩的地方</a:t>
            </a:r>
          </a:p>
        </p:txBody>
      </p:sp>
    </p:spTree>
    <p:extLst>
      <p:ext uri="{BB962C8B-B14F-4D97-AF65-F5344CB8AC3E}">
        <p14:creationId xmlns:p14="http://schemas.microsoft.com/office/powerpoint/2010/main" val="215353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8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Camera 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複製 </a:t>
            </a:r>
            <a:r>
              <a:rPr lang="en-US" altLang="zh-TW" dirty="0"/>
              <a:t>DE2 VEEK-MT </a:t>
            </a:r>
            <a:r>
              <a:rPr lang="zh-TW" altLang="en-US" dirty="0"/>
              <a:t>光碟</a:t>
            </a:r>
            <a:endParaRPr lang="zh-TW" altLang="en-US" b="0" dirty="0">
              <a:effectLst/>
            </a:endParaRPr>
          </a:p>
          <a:p>
            <a:r>
              <a:rPr lang="zh-TW" altLang="en-US" dirty="0"/>
              <a:t>或到 </a:t>
            </a:r>
            <a:r>
              <a:rPr lang="en-US" altLang="zh-TW" dirty="0"/>
              <a:t>https://drive.google.com/drive/folders/1EvcHfBJm7YD-HyWnq9BDzXPV-9EnPCNT?usp=sharing </a:t>
            </a:r>
            <a:r>
              <a:rPr lang="zh-TW" altLang="en-US" dirty="0"/>
              <a:t>下載</a:t>
            </a:r>
            <a:endParaRPr lang="zh-TW" altLang="en-US" b="0" dirty="0">
              <a:effectLst/>
            </a:endParaRPr>
          </a:p>
          <a:p>
            <a:r>
              <a:rPr lang="en-US" altLang="zh-TW" dirty="0"/>
              <a:t>(</a:t>
            </a:r>
            <a:r>
              <a:rPr lang="zh-TW" altLang="en-US" dirty="0"/>
              <a:t>可以僅下載 </a:t>
            </a:r>
            <a:r>
              <a:rPr lang="en-US" altLang="zh-TW" dirty="0"/>
              <a:t>Demonstrations\Camera)</a:t>
            </a:r>
            <a:endParaRPr lang="en-US" altLang="zh-TW" b="0" dirty="0">
              <a:effectLst/>
            </a:endParaRPr>
          </a:p>
          <a:p>
            <a:r>
              <a:rPr lang="zh-TW" altLang="en-US" dirty="0"/>
              <a:t>開啟 </a:t>
            </a:r>
            <a:r>
              <a:rPr lang="en-US" altLang="zh-TW" dirty="0"/>
              <a:t>VEEK-MT </a:t>
            </a:r>
            <a:r>
              <a:rPr lang="zh-TW" altLang="en-US" dirty="0"/>
              <a:t>光碟內 </a:t>
            </a:r>
            <a:r>
              <a:rPr lang="en-US" altLang="zh-TW" dirty="0"/>
              <a:t>Demonstrations\Camera </a:t>
            </a:r>
            <a:r>
              <a:rPr lang="zh-TW" altLang="en-US" dirty="0"/>
              <a:t>的專案，並燒錄</a:t>
            </a:r>
            <a:endParaRPr lang="zh-TW" altLang="en-US" b="0" dirty="0">
              <a:effectLst/>
            </a:endParaRPr>
          </a:p>
          <a:p>
            <a:r>
              <a:rPr lang="zh-TW" altLang="en-US" dirty="0"/>
              <a:t>顯示原理可參考　</a:t>
            </a:r>
            <a:r>
              <a:rPr lang="en-US" altLang="zh-TW" dirty="0"/>
              <a:t>http://cocdig.com/docs/show-post-43286.html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83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Camera</a:t>
            </a:r>
            <a:r>
              <a:rPr lang="zh-TW" altLang="en-US" dirty="0"/>
              <a:t>專案程式流程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zh-TW" altLang="en-US" b="0" dirty="0">
              <a:effectLst/>
            </a:endParaRPr>
          </a:p>
          <a:p>
            <a:r>
              <a:rPr lang="en-US" altLang="zh-TW" dirty="0" err="1"/>
              <a:t>CCD_Capture</a:t>
            </a:r>
            <a:r>
              <a:rPr lang="en-US" altLang="zh-TW" dirty="0"/>
              <a:t> : </a:t>
            </a:r>
            <a:r>
              <a:rPr lang="zh-TW" altLang="en-US" dirty="0"/>
              <a:t>擷取影像資料，輸出為串流的</a:t>
            </a:r>
            <a:r>
              <a:rPr lang="en-US" altLang="zh-TW" dirty="0"/>
              <a:t>12 bits data</a:t>
            </a:r>
            <a:endParaRPr lang="en-US" altLang="zh-TW" b="0" dirty="0">
              <a:effectLst/>
            </a:endParaRPr>
          </a:p>
          <a:p>
            <a:r>
              <a:rPr lang="en-US" altLang="zh-TW" dirty="0"/>
              <a:t>RAW2RGB</a:t>
            </a:r>
            <a:r>
              <a:rPr lang="zh-TW" altLang="en-US" dirty="0"/>
              <a:t>：轉成</a:t>
            </a:r>
            <a:r>
              <a:rPr lang="en-US" altLang="zh-TW" dirty="0"/>
              <a:t>RGB</a:t>
            </a:r>
            <a:r>
              <a:rPr lang="zh-TW" altLang="en-US" dirty="0"/>
              <a:t>，輸出為</a:t>
            </a:r>
            <a:r>
              <a:rPr lang="en-US" altLang="zh-TW" dirty="0"/>
              <a:t>RGB</a:t>
            </a:r>
            <a:r>
              <a:rPr lang="zh-TW" altLang="en-US" dirty="0"/>
              <a:t>串流的</a:t>
            </a:r>
            <a:r>
              <a:rPr lang="en-US" altLang="zh-TW" dirty="0"/>
              <a:t>12 bits data</a:t>
            </a:r>
            <a:endParaRPr lang="en-US" altLang="zh-TW" b="0" dirty="0">
              <a:effectLst/>
            </a:endParaRPr>
          </a:p>
          <a:p>
            <a:r>
              <a:rPr lang="en-US" altLang="zh-TW" dirty="0" err="1"/>
              <a:t>Sdram_Control</a:t>
            </a:r>
            <a:r>
              <a:rPr lang="zh-TW" altLang="en-US" dirty="0"/>
              <a:t>：先存入</a:t>
            </a:r>
            <a:r>
              <a:rPr lang="en-US" altLang="zh-TW" dirty="0" err="1"/>
              <a:t>Sdram</a:t>
            </a:r>
            <a:r>
              <a:rPr lang="zh-TW" altLang="en-US" dirty="0"/>
              <a:t>，輸入為</a:t>
            </a:r>
            <a:r>
              <a:rPr lang="en-US" altLang="zh-TW" dirty="0"/>
              <a:t>RGB</a:t>
            </a:r>
            <a:r>
              <a:rPr lang="zh-TW" altLang="en-US" dirty="0"/>
              <a:t>共</a:t>
            </a:r>
            <a:r>
              <a:rPr lang="en-US" altLang="zh-TW" dirty="0"/>
              <a:t>30 bits data</a:t>
            </a:r>
            <a:r>
              <a:rPr lang="zh-TW" altLang="en-US" dirty="0"/>
              <a:t>，以兩組</a:t>
            </a:r>
            <a:r>
              <a:rPr lang="en-US" altLang="zh-TW" dirty="0"/>
              <a:t>16 bits</a:t>
            </a:r>
            <a:r>
              <a:rPr lang="zh-TW" altLang="en-US" dirty="0"/>
              <a:t>存入</a:t>
            </a:r>
            <a:endParaRPr lang="zh-TW" altLang="en-US" b="0" dirty="0">
              <a:effectLst/>
            </a:endParaRPr>
          </a:p>
          <a:p>
            <a:r>
              <a:rPr lang="en-US" altLang="zh-TW" dirty="0" err="1"/>
              <a:t>ltp_controller</a:t>
            </a:r>
            <a:r>
              <a:rPr lang="zh-TW" altLang="en-US" dirty="0"/>
              <a:t>：從</a:t>
            </a:r>
            <a:r>
              <a:rPr lang="en-US" altLang="zh-TW" dirty="0" err="1"/>
              <a:t>Sdram</a:t>
            </a:r>
            <a:r>
              <a:rPr lang="zh-TW" altLang="en-US" dirty="0"/>
              <a:t>讀取兩組</a:t>
            </a:r>
            <a:r>
              <a:rPr lang="en-US" altLang="zh-TW" dirty="0"/>
              <a:t>16 bits data</a:t>
            </a:r>
            <a:r>
              <a:rPr lang="zh-TW" altLang="en-US" dirty="0"/>
              <a:t>，輸出為</a:t>
            </a:r>
            <a:r>
              <a:rPr lang="en-US" altLang="zh-TW" dirty="0"/>
              <a:t>RGB</a:t>
            </a:r>
            <a:r>
              <a:rPr lang="zh-TW" altLang="en-US" dirty="0"/>
              <a:t>共</a:t>
            </a:r>
            <a:r>
              <a:rPr lang="en-US" altLang="zh-TW" dirty="0"/>
              <a:t>24 bits data</a:t>
            </a:r>
            <a:endParaRPr lang="en-US" altLang="zh-TW" b="0" dirty="0">
              <a:effectLst/>
            </a:endParaRPr>
          </a:p>
          <a:p>
            <a:r>
              <a:rPr lang="en-US" altLang="zh-TW" dirty="0"/>
              <a:t>I2C_CCD_Config</a:t>
            </a:r>
            <a:r>
              <a:rPr lang="zh-TW" altLang="en-US" dirty="0"/>
              <a:t>：控制觸控螢幕</a:t>
            </a:r>
            <a:endParaRPr lang="zh-TW" altLang="en-US" b="0" dirty="0">
              <a:effectLst/>
            </a:endParaRPr>
          </a:p>
          <a:p>
            <a:endParaRPr lang="en-US" altLang="zh-TW" b="0" dirty="0">
              <a:effectLst/>
            </a:endParaRPr>
          </a:p>
          <a:p>
            <a:r>
              <a:rPr lang="zh-TW" altLang="en-US" dirty="0"/>
              <a:t>按鍵</a:t>
            </a:r>
            <a:endParaRPr lang="en-US" altLang="zh-TW" b="0" dirty="0">
              <a:effectLst/>
            </a:endParaRPr>
          </a:p>
          <a:p>
            <a:pPr lvl="1"/>
            <a:r>
              <a:rPr lang="en-US" altLang="zh-TW" dirty="0"/>
              <a:t>KEY[1] </a:t>
            </a:r>
            <a:r>
              <a:rPr lang="zh-TW" altLang="en-US" dirty="0"/>
              <a:t>調整曝光</a:t>
            </a:r>
            <a:endParaRPr lang="zh-TW" altLang="en-US" b="0" dirty="0">
              <a:effectLst/>
            </a:endParaRPr>
          </a:p>
          <a:p>
            <a:pPr lvl="1"/>
            <a:r>
              <a:rPr lang="en-US" altLang="zh-TW" dirty="0"/>
              <a:t>SW[0] </a:t>
            </a:r>
            <a:r>
              <a:rPr lang="zh-TW" altLang="en-US" dirty="0"/>
              <a:t>曝光調整增</a:t>
            </a:r>
            <a:r>
              <a:rPr lang="en-US" altLang="zh-TW" dirty="0"/>
              <a:t>/</a:t>
            </a:r>
            <a:r>
              <a:rPr lang="zh-TW" altLang="en-US" dirty="0" smtClean="0"/>
              <a:t>減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SW[17] </a:t>
            </a:r>
            <a:r>
              <a:rPr lang="zh-TW" altLang="en-US" dirty="0" smtClean="0"/>
              <a:t>相機水平翻轉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4603"/>
            <a:ext cx="8229600" cy="2797157"/>
          </a:xfrm>
        </p:spPr>
      </p:pic>
    </p:spTree>
    <p:extLst>
      <p:ext uri="{BB962C8B-B14F-4D97-AF65-F5344CB8AC3E}">
        <p14:creationId xmlns:p14="http://schemas.microsoft.com/office/powerpoint/2010/main" val="414617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" y="1600200"/>
            <a:ext cx="7434048" cy="4525963"/>
          </a:xfrm>
        </p:spPr>
      </p:pic>
      <p:sp>
        <p:nvSpPr>
          <p:cNvPr id="7" name="圓角矩形圖說文字 6"/>
          <p:cNvSpPr/>
          <p:nvPr/>
        </p:nvSpPr>
        <p:spPr>
          <a:xfrm>
            <a:off x="1835696" y="548680"/>
            <a:ext cx="2664296" cy="1440160"/>
          </a:xfrm>
          <a:prstGeom prst="wedgeRoundRectCallout">
            <a:avLst>
              <a:gd name="adj1" fmla="val -8848"/>
              <a:gd name="adj2" fmla="val 10201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CCD</a:t>
            </a:r>
            <a:r>
              <a:rPr lang="zh-TW" altLang="en-US" b="1" dirty="0">
                <a:solidFill>
                  <a:srgbClr val="FF0000"/>
                </a:solidFill>
              </a:rPr>
              <a:t>擷取影像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此時影像為</a:t>
            </a:r>
            <a:r>
              <a:rPr lang="en-US" altLang="zh-TW" b="1" dirty="0">
                <a:solidFill>
                  <a:srgbClr val="FF0000"/>
                </a:solidFill>
              </a:rPr>
              <a:t>RGB</a:t>
            </a:r>
            <a:r>
              <a:rPr lang="zh-TW" altLang="en-US" b="1" dirty="0">
                <a:solidFill>
                  <a:srgbClr val="FF0000"/>
                </a:solidFill>
              </a:rPr>
              <a:t>分離的資料 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RAW data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5436096" y="548680"/>
            <a:ext cx="2664296" cy="1440160"/>
          </a:xfrm>
          <a:prstGeom prst="wedgeRoundRectCallout">
            <a:avLst>
              <a:gd name="adj1" fmla="val 43982"/>
              <a:gd name="adj2" fmla="val 10557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轉成</a:t>
            </a:r>
            <a:r>
              <a:rPr lang="en-US" altLang="zh-TW" b="1" dirty="0">
                <a:solidFill>
                  <a:srgbClr val="FF0000"/>
                </a:solidFill>
              </a:rPr>
              <a:t>RGB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共</a:t>
            </a:r>
            <a:r>
              <a:rPr lang="en-US" altLang="zh-TW" b="1" dirty="0">
                <a:solidFill>
                  <a:srgbClr val="FF0000"/>
                </a:solidFill>
              </a:rPr>
              <a:t>12x3 = 36 bits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2267744" y="4941168"/>
            <a:ext cx="2664296" cy="1440160"/>
          </a:xfrm>
          <a:prstGeom prst="wedgeRoundRectCallout">
            <a:avLst>
              <a:gd name="adj1" fmla="val 80616"/>
              <a:gd name="adj2" fmla="val -199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目前顯示執行</a:t>
            </a:r>
            <a:r>
              <a:rPr lang="en-US" altLang="zh-TW" b="1" dirty="0">
                <a:solidFill>
                  <a:srgbClr val="FF0000"/>
                </a:solidFill>
              </a:rPr>
              <a:t>frame</a:t>
            </a:r>
            <a:r>
              <a:rPr lang="zh-TW" altLang="en-US" b="1" dirty="0">
                <a:solidFill>
                  <a:srgbClr val="FF0000"/>
                </a:solidFill>
              </a:rPr>
              <a:t>數</a:t>
            </a:r>
            <a:r>
              <a:rPr lang="en-US" altLang="zh-TW" b="1" dirty="0">
                <a:solidFill>
                  <a:srgbClr val="FF0000"/>
                </a:solidFill>
              </a:rPr>
              <a:t/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zh-TW" altLang="en-US" b="1" dirty="0">
                <a:solidFill>
                  <a:srgbClr val="FF0000"/>
                </a:solidFill>
              </a:rPr>
              <a:t>可切斷顯示想要的訊息</a:t>
            </a:r>
          </a:p>
        </p:txBody>
      </p:sp>
    </p:spTree>
    <p:extLst>
      <p:ext uri="{BB962C8B-B14F-4D97-AF65-F5344CB8AC3E}">
        <p14:creationId xmlns:p14="http://schemas.microsoft.com/office/powerpoint/2010/main" val="41243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F082DF5-2659-4762-98EF-27BFE232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ãæç¾ æ¿¾è²ãçåçæå°çµæ">
            <a:extLst>
              <a:ext uri="{FF2B5EF4-FFF2-40B4-BE49-F238E27FC236}">
                <a16:creationId xmlns:a16="http://schemas.microsoft.com/office/drawing/2014/main" xmlns="" id="{0373B7C5-BA8E-4581-8E8B-BA593872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804914"/>
            <a:ext cx="675075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6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20688"/>
            <a:ext cx="6048672" cy="5928816"/>
          </a:xfrm>
        </p:spPr>
      </p:pic>
      <p:sp>
        <p:nvSpPr>
          <p:cNvPr id="5" name="圓角矩形圖說文字 4"/>
          <p:cNvSpPr/>
          <p:nvPr/>
        </p:nvSpPr>
        <p:spPr>
          <a:xfrm>
            <a:off x="1475656" y="-171400"/>
            <a:ext cx="2664296" cy="1440160"/>
          </a:xfrm>
          <a:prstGeom prst="wedgeRoundRectCallout">
            <a:avLst>
              <a:gd name="adj1" fmla="val 57479"/>
              <a:gd name="adj2" fmla="val 1027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RAW2RGB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/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b="1" dirty="0">
                <a:solidFill>
                  <a:srgbClr val="FF0000"/>
                </a:solidFill>
              </a:rPr>
              <a:t>RGB</a:t>
            </a:r>
            <a:r>
              <a:rPr lang="zh-TW" altLang="en-US" b="1" dirty="0">
                <a:solidFill>
                  <a:srgbClr val="FF0000"/>
                </a:solidFill>
              </a:rPr>
              <a:t>影像存入記憶體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用</a:t>
            </a:r>
            <a:r>
              <a:rPr lang="en-US" altLang="zh-TW" b="1" dirty="0">
                <a:solidFill>
                  <a:srgbClr val="FF0000"/>
                </a:solidFill>
              </a:rPr>
              <a:t>16x2 = 32 bits</a:t>
            </a:r>
            <a:r>
              <a:rPr lang="zh-TW" altLang="en-US" b="1" dirty="0">
                <a:solidFill>
                  <a:srgbClr val="FF0000"/>
                </a:solidFill>
              </a:rPr>
              <a:t> 存 </a:t>
            </a:r>
            <a:r>
              <a:rPr lang="en-US" altLang="zh-TW" b="1" dirty="0">
                <a:solidFill>
                  <a:srgbClr val="FF0000"/>
                </a:solidFill>
              </a:rPr>
              <a:t>30 bits</a:t>
            </a:r>
            <a:r>
              <a:rPr lang="zh-TW" altLang="en-US" b="1" dirty="0">
                <a:solidFill>
                  <a:srgbClr val="FF0000"/>
                </a:solidFill>
              </a:rPr>
              <a:t>影像資料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372200" y="4725144"/>
            <a:ext cx="2664296" cy="1440160"/>
          </a:xfrm>
          <a:prstGeom prst="wedgeRoundRectCallout">
            <a:avLst>
              <a:gd name="adj1" fmla="val -25430"/>
              <a:gd name="adj2" fmla="val -977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記憶體資料送至 </a:t>
            </a:r>
            <a:r>
              <a:rPr lang="en-US" altLang="zh-TW" b="1" dirty="0" err="1">
                <a:solidFill>
                  <a:srgbClr val="FF0000"/>
                </a:solidFill>
              </a:rPr>
              <a:t>Ltp_controller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65" y="1484784"/>
            <a:ext cx="3896269" cy="2305372"/>
          </a:xfrm>
        </p:spPr>
      </p:pic>
      <p:sp>
        <p:nvSpPr>
          <p:cNvPr id="5" name="圓角矩形圖說文字 4"/>
          <p:cNvSpPr/>
          <p:nvPr/>
        </p:nvSpPr>
        <p:spPr>
          <a:xfrm>
            <a:off x="467544" y="1052736"/>
            <a:ext cx="2664296" cy="1440160"/>
          </a:xfrm>
          <a:prstGeom prst="wedgeRoundRectCallout">
            <a:avLst>
              <a:gd name="adj1" fmla="val 58250"/>
              <a:gd name="adj2" fmla="val 8489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16x2 = 32 bits</a:t>
            </a:r>
            <a:r>
              <a:rPr lang="zh-TW" altLang="en-US" b="1" dirty="0">
                <a:solidFill>
                  <a:srgbClr val="FF0000"/>
                </a:solidFill>
              </a:rPr>
              <a:t> 輸入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實質 </a:t>
            </a:r>
            <a:r>
              <a:rPr lang="en-US" altLang="zh-TW" b="1" dirty="0">
                <a:solidFill>
                  <a:srgbClr val="FF0000"/>
                </a:solidFill>
              </a:rPr>
              <a:t>10x3 = 30 bits</a:t>
            </a:r>
            <a:r>
              <a:rPr lang="zh-TW" altLang="en-US" b="1" dirty="0">
                <a:solidFill>
                  <a:srgbClr val="FF0000"/>
                </a:solidFill>
              </a:rPr>
              <a:t>影像資料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5580112" y="4509120"/>
            <a:ext cx="2664296" cy="1440160"/>
          </a:xfrm>
          <a:prstGeom prst="wedgeRoundRectCallout">
            <a:avLst>
              <a:gd name="adj1" fmla="val -25430"/>
              <a:gd name="adj2" fmla="val -977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送至</a:t>
            </a:r>
            <a:r>
              <a:rPr lang="en-US" altLang="zh-TW" b="1" dirty="0">
                <a:solidFill>
                  <a:srgbClr val="FF0000"/>
                </a:solidFill>
              </a:rPr>
              <a:t>LCD</a:t>
            </a:r>
            <a:r>
              <a:rPr lang="zh-TW" altLang="en-US" b="1" dirty="0">
                <a:solidFill>
                  <a:srgbClr val="FF0000"/>
                </a:solidFill>
              </a:rPr>
              <a:t>螢幕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8x3 = 24 bits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7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PORT declarations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05" y="1484784"/>
            <a:ext cx="6544589" cy="2333951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30052"/>
            <a:ext cx="669701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274</Words>
  <Application>Microsoft Office PowerPoint</Application>
  <PresentationFormat>如螢幕大小 (4:3)</PresentationFormat>
  <Paragraphs>53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新細明體</vt:lpstr>
      <vt:lpstr>Arial</vt:lpstr>
      <vt:lpstr>Calibri</vt:lpstr>
      <vt:lpstr>Office 佈景主題</vt:lpstr>
      <vt:lpstr>Camera</vt:lpstr>
      <vt:lpstr>Camera 專案</vt:lpstr>
      <vt:lpstr>Camera專案程式流程</vt:lpstr>
      <vt:lpstr>PowerPoint 簡報</vt:lpstr>
      <vt:lpstr>PowerPoint 簡報</vt:lpstr>
      <vt:lpstr>PowerPoint 簡報</vt:lpstr>
      <vt:lpstr>PowerPoint 簡報</vt:lpstr>
      <vt:lpstr>PowerPoint 簡報</vt:lpstr>
      <vt:lpstr>PORT declarations</vt:lpstr>
      <vt:lpstr>LCD module</vt:lpstr>
      <vt:lpstr>LCD monitor timing specification</vt:lpstr>
      <vt:lpstr>螢幕顯示的重要參數</vt:lpstr>
      <vt:lpstr>REG/WIRE declarations</vt:lpstr>
      <vt:lpstr>PowerPoint 簡報</vt:lpstr>
      <vt:lpstr>x_cnt, y_cnt: (x, y) counter mhd: 水平掃描線</vt:lpstr>
      <vt:lpstr>mvd: 垂直掃描線 mden: 可視範圍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RCLU</dc:creator>
  <cp:lastModifiedBy>user</cp:lastModifiedBy>
  <cp:revision>15</cp:revision>
  <dcterms:created xsi:type="dcterms:W3CDTF">2018-11-15T04:05:07Z</dcterms:created>
  <dcterms:modified xsi:type="dcterms:W3CDTF">2021-04-29T10:11:02Z</dcterms:modified>
</cp:coreProperties>
</file>