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61" r:id="rId4"/>
    <p:sldId id="291" r:id="rId5"/>
    <p:sldId id="290" r:id="rId6"/>
    <p:sldId id="277" r:id="rId7"/>
    <p:sldId id="276" r:id="rId8"/>
    <p:sldId id="274" r:id="rId9"/>
    <p:sldId id="275" r:id="rId10"/>
    <p:sldId id="299" r:id="rId11"/>
    <p:sldId id="278" r:id="rId12"/>
    <p:sldId id="292" r:id="rId13"/>
    <p:sldId id="280" r:id="rId14"/>
    <p:sldId id="281" r:id="rId15"/>
    <p:sldId id="282" r:id="rId16"/>
    <p:sldId id="283" r:id="rId17"/>
    <p:sldId id="286" r:id="rId18"/>
    <p:sldId id="263" r:id="rId19"/>
    <p:sldId id="300" r:id="rId20"/>
    <p:sldId id="293" r:id="rId21"/>
    <p:sldId id="296" r:id="rId22"/>
    <p:sldId id="297" r:id="rId23"/>
    <p:sldId id="298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27B4C73-8A4A-4580-A512-CBFD1F67E368}">
          <p14:sldIdLst>
            <p14:sldId id="256"/>
          </p14:sldIdLst>
        </p14:section>
        <p14:section name="機器學習" id="{84AA4EF1-7D1E-411B-B947-3389EFF4CAE1}">
          <p14:sldIdLst>
            <p14:sldId id="289"/>
            <p14:sldId id="261"/>
            <p14:sldId id="291"/>
            <p14:sldId id="290"/>
          </p14:sldIdLst>
        </p14:section>
        <p14:section name="神經網路" id="{6D86E101-B113-42EB-9B35-D56CF516263B}">
          <p14:sldIdLst>
            <p14:sldId id="277"/>
            <p14:sldId id="276"/>
            <p14:sldId id="274"/>
            <p14:sldId id="275"/>
          </p14:sldIdLst>
        </p14:section>
        <p14:section name="權重更新" id="{09258EA9-CC78-4344-B1F9-D7D4D477EFF0}">
          <p14:sldIdLst>
            <p14:sldId id="299"/>
            <p14:sldId id="278"/>
            <p14:sldId id="292"/>
            <p14:sldId id="280"/>
            <p14:sldId id="281"/>
          </p14:sldIdLst>
        </p14:section>
        <p14:section name="實作小模型" id="{C9C6CE14-0A6F-4B60-AD2A-6004186625FB}">
          <p14:sldIdLst>
            <p14:sldId id="282"/>
            <p14:sldId id="283"/>
            <p14:sldId id="286"/>
            <p14:sldId id="263"/>
          </p14:sldIdLst>
        </p14:section>
        <p14:section name="其他技巧" id="{E2641F98-6A56-47A2-B73C-8B7AA6254CE7}">
          <p14:sldIdLst>
            <p14:sldId id="300"/>
            <p14:sldId id="293"/>
            <p14:sldId id="296"/>
            <p14:sldId id="297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9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1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0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FE72-30DA-42F5-B8BE-6D3AF45FAC6E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1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?list=PLZHQObOWTQDNU6R1_67000Dx_ZCJB-3pi&amp;t=23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chih-sheng-huang821.medium.com/%E6%A9%9F%E5%99%A8%E5%AD%B8%E7%BF%92-%E5%9F%BA%E7%A4%8E%E6%95%B8%E5%AD%B8-%E4%BA%8C-%E6%A2%AF%E5%BA%A6%E4%B8%8B%E9%99%8D%E6%B3%95-gradient-descent-406e1fd001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tIeHLnjs5U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lab.research.google.com/drive/1KsmDHXyfMKc7aMpboHK488gPNtgYDt1s?usp=sharing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ifreeblog.herokuapp.com/posts/54/data_science_203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j-1314/p/12015278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kknews.cc/zh-tw/news/j4vbonp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www.twblogs.net/a/5b8ea39e2b71771883469d87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7237438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mcknote.com/zh-Hant/using_machine_learning/five_questions_data_science_answer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youtu.be/aircAruvnKk?list=PLZHQObOWTQDNU6R1_67000Dx_ZCJB-3pi&amp;t=2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是一個機器學習框架，將使用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帶大家從零開始實作機器學習的基礎，自行簡單打造一個神經網路模型，讓電腦對模型做訓練並評估。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先玩玩這個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AC1DC-80C7-06FF-B2DF-04449E221092}"/>
              </a:ext>
            </a:extLst>
          </p:cNvPr>
          <p:cNvSpPr txBox="1"/>
          <p:nvPr/>
        </p:nvSpPr>
        <p:spPr>
          <a:xfrm>
            <a:off x="2286000" y="6123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2"/>
              </a:rPr>
              <a:t>http://playground.tensorflow.org/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0B7EA-A590-0832-8260-6B3DE487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9" y="1690689"/>
            <a:ext cx="7591841" cy="4129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96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均方誤差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square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平均絕對誤差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absolute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𝑀𝐴𝐸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機器學習：迴歸和分類損失函數（MSE、MAE、Huber、Exponential、Deviance、Hinge） - 台部落">
            <a:extLst>
              <a:ext uri="{FF2B5EF4-FFF2-40B4-BE49-F238E27FC236}">
                <a16:creationId xmlns:a16="http://schemas.microsoft.com/office/drawing/2014/main" id="{24282479-E59F-3856-0137-4A5FE447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" y="3593837"/>
            <a:ext cx="8513065" cy="26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E086F61-D3CC-5931-A5C9-CD963725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4" y="3149384"/>
            <a:ext cx="5862177" cy="3212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F7A58A-DBD2-CED1-07D7-2D1FB9B62E9F}"/>
              </a:ext>
            </a:extLst>
          </p:cNvPr>
          <p:cNvSpPr txBox="1"/>
          <p:nvPr/>
        </p:nvSpPr>
        <p:spPr>
          <a:xfrm>
            <a:off x="1086432" y="4734957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損失很大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6F2547-5524-994A-5D84-DB128618D9D0}"/>
              </a:ext>
            </a:extLst>
          </p:cNvPr>
          <p:cNvSpPr txBox="1"/>
          <p:nvPr/>
        </p:nvSpPr>
        <p:spPr>
          <a:xfrm>
            <a:off x="6191360" y="1463502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A0AD98-0FD1-04EB-4954-D8661873ED94}"/>
              </a:ext>
            </a:extLst>
          </p:cNvPr>
          <p:cNvSpPr txBox="1"/>
          <p:nvPr/>
        </p:nvSpPr>
        <p:spPr>
          <a:xfrm>
            <a:off x="400050" y="6361900"/>
            <a:ext cx="8343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hlinkClick r:id="rId3"/>
              </a:rPr>
              <a:t>https://youtu.be/IHZwWFHWa-w?list=PLZHQObOWTQDNU6R1_67000Dx_ZCJB-3pi&amp;t=236</a:t>
            </a:r>
            <a:endParaRPr lang="zh-TW" altLang="en-US" sz="1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2FF6E2E-BF3E-7DFF-214B-27CE6589C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59" y="157545"/>
            <a:ext cx="5860001" cy="32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55092" y="6082545"/>
            <a:ext cx="849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hlinkClick r:id="rId2"/>
              </a:rPr>
              <a:t>https://chih-sheng-huang821.medium.com/</a:t>
            </a:r>
            <a:r>
              <a:rPr lang="zh-TW" altLang="en-US" sz="1400" dirty="0">
                <a:hlinkClick r:id="rId2"/>
              </a:rPr>
              <a:t>機器學習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基礎數學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二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梯度下降法</a:t>
            </a:r>
            <a:r>
              <a:rPr lang="en-US" altLang="zh-TW" sz="1400" dirty="0">
                <a:hlinkClick r:id="rId2"/>
              </a:rPr>
              <a:t>-gradient-descent-406e1fd001f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/>
              <p:nvPr/>
            </p:nvSpPr>
            <p:spPr>
              <a:xfrm>
                <a:off x="4749366" y="1977151"/>
                <a:ext cx="3765984" cy="49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下降太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快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學習率過高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6" y="1977151"/>
                <a:ext cx="3765984" cy="497444"/>
              </a:xfrm>
              <a:prstGeom prst="rect">
                <a:avLst/>
              </a:prstGeom>
              <a:blipFill>
                <a:blip r:embed="rId3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>
            <a:extLst>
              <a:ext uri="{FF2B5EF4-FFF2-40B4-BE49-F238E27FC236}">
                <a16:creationId xmlns:a16="http://schemas.microsoft.com/office/drawing/2014/main" id="{F00C4256-60ED-5E4F-F467-BC20C5C2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6" y="2585191"/>
            <a:ext cx="3985369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7570A6D-75FF-5E9E-A294-4625351B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" y="2585191"/>
            <a:ext cx="3985368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4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反向傳遞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55092" y="6082545"/>
            <a:ext cx="849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2"/>
              </a:rPr>
              <a:t>https://www.youtube.com/watch?v=tIeHLnjs5U8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/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因為期望梯度為零： </a:t>
                </a: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所以得到權重更新公式：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B912C306-55C9-8EFF-9C0E-C6DC9A1B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3109684"/>
            <a:ext cx="4389119" cy="26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</a:p>
        </p:txBody>
      </p:sp>
      <p:pic>
        <p:nvPicPr>
          <p:cNvPr id="1026" name="Picture 2" descr="Training and Serving ML models with tf.keras — The TensorFlow Blog">
            <a:extLst>
              <a:ext uri="{FF2B5EF4-FFF2-40B4-BE49-F238E27FC236}">
                <a16:creationId xmlns:a16="http://schemas.microsoft.com/office/drawing/2014/main" id="{FD616499-1C42-B932-8B44-91B8AE52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4063999"/>
            <a:ext cx="571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6BA8479-0A84-E3C7-C8AC-0A478FA4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94663"/>
              </p:ext>
            </p:extLst>
          </p:nvPr>
        </p:nvGraphicFramePr>
        <p:xfrm>
          <a:off x="1554479" y="1555116"/>
          <a:ext cx="4800601" cy="229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742">
                  <a:extLst>
                    <a:ext uri="{9D8B030D-6E8A-4147-A177-3AD203B41FA5}">
                      <a16:colId xmlns:a16="http://schemas.microsoft.com/office/drawing/2014/main" val="22172965"/>
                    </a:ext>
                  </a:extLst>
                </a:gridCol>
                <a:gridCol w="1556859">
                  <a:extLst>
                    <a:ext uri="{9D8B030D-6E8A-4147-A177-3AD203B41FA5}">
                      <a16:colId xmlns:a16="http://schemas.microsoft.com/office/drawing/2014/main" val="1787411127"/>
                    </a:ext>
                  </a:extLst>
                </a:gridCol>
              </a:tblGrid>
              <a:tr h="70692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使用程式語言：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87119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機器學習框架：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Tensorflow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2691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高階深度學習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API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Keras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49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6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定義問題、步驟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B60FC49-EF0B-5386-9ED4-A14F05E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2746225"/>
            <a:ext cx="8149590" cy="21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一個回歸問題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A2B7E1-7BF5-EF55-2511-E6BE3EF22C23}"/>
              </a:ext>
            </a:extLst>
          </p:cNvPr>
          <p:cNvSpPr/>
          <p:nvPr/>
        </p:nvSpPr>
        <p:spPr>
          <a:xfrm>
            <a:off x="3851910" y="3566160"/>
            <a:ext cx="144018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8C50E46-9FED-FCF2-0535-0D4BDE3BC21B}"/>
              </a:ext>
            </a:extLst>
          </p:cNvPr>
          <p:cNvSpPr/>
          <p:nvPr/>
        </p:nvSpPr>
        <p:spPr>
          <a:xfrm>
            <a:off x="3543300" y="2494092"/>
            <a:ext cx="2121718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A6C9F1A7-EE65-E3EE-9B2B-76B8B950C548}"/>
              </a:ext>
            </a:extLst>
          </p:cNvPr>
          <p:cNvSpPr/>
          <p:nvPr/>
        </p:nvSpPr>
        <p:spPr>
          <a:xfrm flipH="1" flipV="1">
            <a:off x="3410399" y="4423410"/>
            <a:ext cx="2121719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09076C-F1EC-0129-5DFE-A7E8228B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9" y="1614361"/>
            <a:ext cx="3083180" cy="19517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381E89-E608-D5E9-4FD5-F02472A5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18" y="4468740"/>
            <a:ext cx="3063240" cy="1939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9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2D6A43-1ED7-A110-6090-DD45216187DC}"/>
              </a:ext>
            </a:extLst>
          </p:cNvPr>
          <p:cNvSpPr txBox="1"/>
          <p:nvPr/>
        </p:nvSpPr>
        <p:spPr>
          <a:xfrm>
            <a:off x="379429" y="1815747"/>
            <a:ext cx="8385141" cy="84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2"/>
              </a:rPr>
              <a:t>https://colab.research.google.com/drive/1KsmDHXyfMKc7aMpboHK488gPNtgYDt1s?usp=sharing</a:t>
            </a:r>
            <a:endParaRPr lang="en-US" altLang="zh-TW" sz="1600" dirty="0"/>
          </a:p>
          <a:p>
            <a:pPr algn="ctr">
              <a:lnSpc>
                <a:spcPct val="2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開啟網頁後須登入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帳戶並建立筆記本副本才可使用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548977-B183-A083-27CE-DED7751E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55" y="2679308"/>
            <a:ext cx="6987489" cy="36569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7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資料的正規化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https://aifreeblog.herokuapp.com/posts/54/data_science_203/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04649-BCBB-E407-52D1-59D0CDE7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8" y="2125426"/>
            <a:ext cx="8515350" cy="32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141380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四大類別</a:t>
            </a:r>
          </a:p>
        </p:txBody>
      </p:sp>
      <p:pic>
        <p:nvPicPr>
          <p:cNvPr id="4" name="Picture 2" descr="AI60問】Q29什麼是機器學習？ | 緯育TibaMe Blog">
            <a:extLst>
              <a:ext uri="{FF2B5EF4-FFF2-40B4-BE49-F238E27FC236}">
                <a16:creationId xmlns:a16="http://schemas.microsoft.com/office/drawing/2014/main" id="{F49B3EB7-BDA2-C2A5-8186-CF2B3A88C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 b="7351"/>
          <a:stretch/>
        </p:blipFill>
        <p:spPr bwMode="auto">
          <a:xfrm>
            <a:off x="1414461" y="1378154"/>
            <a:ext cx="6315075" cy="49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8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添加激活函數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0AA499D-BC7E-D0A4-8362-EBB0531D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8" y="2219126"/>
            <a:ext cx="6005702" cy="39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https://www.cnblogs.com/wj-1314/p/12015278.html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588AE-501B-2A90-DF2A-8F528A38F626}"/>
              </a:ext>
            </a:extLst>
          </p:cNvPr>
          <p:cNvSpPr txBox="1"/>
          <p:nvPr/>
        </p:nvSpPr>
        <p:spPr>
          <a:xfrm>
            <a:off x="1753385" y="1690689"/>
            <a:ext cx="563722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目的：加入非線性因素、充分組合特徵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54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常見的激活函數</a:t>
            </a:r>
          </a:p>
        </p:txBody>
      </p:sp>
      <p:pic>
        <p:nvPicPr>
          <p:cNvPr id="16386" name="Picture 2" descr="深度学习的激活函数：sigmoid、tanh、ReLU 、Leaky Relu、RReLU、softsign 、softplus、GELU -  广告流程自动化">
            <a:extLst>
              <a:ext uri="{FF2B5EF4-FFF2-40B4-BE49-F238E27FC236}">
                <a16:creationId xmlns:a16="http://schemas.microsoft.com/office/drawing/2014/main" id="{4D78A069-D6B4-C516-6919-78F743C8D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628650" y="1690689"/>
            <a:ext cx="4829470" cy="46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4B3C8B-48B9-D80C-E00E-028B785E5798}"/>
              </a:ext>
            </a:extLst>
          </p:cNvPr>
          <p:cNvSpPr txBox="1"/>
          <p:nvPr/>
        </p:nvSpPr>
        <p:spPr>
          <a:xfrm>
            <a:off x="5458120" y="2074033"/>
            <a:ext cx="305723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常用於分類處理的輸出層，使用於隱藏層會有嚴重的梯度消失問題。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0C260F-0309-F65C-960E-18C01030EACE}"/>
              </a:ext>
            </a:extLst>
          </p:cNvPr>
          <p:cNvSpPr txBox="1"/>
          <p:nvPr/>
        </p:nvSpPr>
        <p:spPr>
          <a:xfrm>
            <a:off x="5458120" y="3709776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使用於隱藏層的效果較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好，但同樣會有梯度消失問題。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0683-D8DD-2BED-1000-1B136DCE2C57}"/>
              </a:ext>
            </a:extLst>
          </p:cNvPr>
          <p:cNvSpPr txBox="1"/>
          <p:nvPr/>
        </p:nvSpPr>
        <p:spPr>
          <a:xfrm>
            <a:off x="5458120" y="5137005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目前最常使用於隱藏層的方法，且性能優於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99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2414735" y="62402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https://kknews.cc/zh-tw/news/j4vbonp.html</a:t>
            </a:r>
            <a:endParaRPr lang="zh-TW" altLang="en-US" dirty="0"/>
          </a:p>
        </p:txBody>
      </p:sp>
      <p:pic>
        <p:nvPicPr>
          <p:cNvPr id="18434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CFC86724-B465-C2E9-A593-32A01F09D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3"/>
          <a:stretch/>
        </p:blipFill>
        <p:spPr bwMode="auto">
          <a:xfrm>
            <a:off x="2048857" y="1560330"/>
            <a:ext cx="5046286" cy="31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3B5E6AF-D9BB-54F2-666B-8E08B951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5" y="5098223"/>
            <a:ext cx="6239170" cy="9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4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欠擬合、過擬合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1316513" y="5792447"/>
            <a:ext cx="668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https://www.twblogs.net/a/5b8ea39e2b71771883469d87</a:t>
            </a:r>
            <a:endParaRPr lang="zh-TW" altLang="en-US" dirty="0"/>
          </a:p>
        </p:txBody>
      </p:sp>
      <p:pic>
        <p:nvPicPr>
          <p:cNvPr id="19458" name="Picture 2" descr="欠擬合、過擬合以及正則化- 台部落">
            <a:extLst>
              <a:ext uri="{FF2B5EF4-FFF2-40B4-BE49-F238E27FC236}">
                <a16:creationId xmlns:a16="http://schemas.microsoft.com/office/drawing/2014/main" id="{2E5F12E9-182B-BEC1-ED7A-EEB216B9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517919"/>
            <a:ext cx="8515350" cy="24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046246-4461-97DB-2191-547EFFBBD325}"/>
              </a:ext>
            </a:extLst>
          </p:cNvPr>
          <p:cNvSpPr txBox="1"/>
          <p:nvPr/>
        </p:nvSpPr>
        <p:spPr>
          <a:xfrm>
            <a:off x="7167612" y="2144920"/>
            <a:ext cx="93325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66CD89-CEBC-C049-970F-622AA53A81C4}"/>
              </a:ext>
            </a:extLst>
          </p:cNvPr>
          <p:cNvSpPr txBox="1"/>
          <p:nvPr/>
        </p:nvSpPr>
        <p:spPr>
          <a:xfrm>
            <a:off x="1278806" y="2144920"/>
            <a:ext cx="85783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B679D5-1559-C570-91BD-5997EADAF784}"/>
              </a:ext>
            </a:extLst>
          </p:cNvPr>
          <p:cNvSpPr txBox="1"/>
          <p:nvPr/>
        </p:nvSpPr>
        <p:spPr>
          <a:xfrm>
            <a:off x="4053527" y="2162143"/>
            <a:ext cx="120663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04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權重初始化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B76954-DFBC-24BE-76E4-70E973594088}"/>
              </a:ext>
            </a:extLst>
          </p:cNvPr>
          <p:cNvSpPr txBox="1"/>
          <p:nvPr/>
        </p:nvSpPr>
        <p:spPr>
          <a:xfrm>
            <a:off x="628650" y="4443316"/>
            <a:ext cx="7886700" cy="184665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3FED0-4E41-7575-EEE5-F76C1882B7D3}"/>
              </a:ext>
            </a:extLst>
          </p:cNvPr>
          <p:cNvSpPr txBox="1"/>
          <p:nvPr/>
        </p:nvSpPr>
        <p:spPr>
          <a:xfrm>
            <a:off x="461913" y="2644796"/>
            <a:ext cx="822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hlinkClick r:id="rId2"/>
              </a:rPr>
              <a:t>https://zhuanlan.zhihu.com/p/72374385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22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更多模型設計方式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994B312-3E8C-73BA-7B25-03D91080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72" y="2891121"/>
            <a:ext cx="2564278" cy="34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CD7DCFF0-CEF9-1508-5F82-392C52E9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93" y="2891121"/>
            <a:ext cx="2627238" cy="36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8351582-2D97-A777-EFF4-F1082E6A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9" y="2044013"/>
            <a:ext cx="1211152" cy="2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3F549F05-C7CA-3CC7-2799-8F6834A3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18" y="1937977"/>
            <a:ext cx="2190229" cy="29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6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機器學習、深度學習、神經網路？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CCA264-DD91-A226-A239-D1724731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78" y="1719006"/>
            <a:ext cx="5381244" cy="47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處理問題的種類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7D1D0-D3CA-F6CF-ED23-7D551BAD5931}"/>
              </a:ext>
            </a:extLst>
          </p:cNvPr>
          <p:cNvSpPr txBox="1"/>
          <p:nvPr/>
        </p:nvSpPr>
        <p:spPr>
          <a:xfrm>
            <a:off x="2055042" y="1796881"/>
            <a:ext cx="5033913" cy="40626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開或關、買或不買、放不放假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 or 1 or 2 or ...)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這是什麼動物、要吃什麼口味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明天溫度多少、賺錢賺到多少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E84BC6-3EB9-3E9B-9912-F63C474CFFA2}"/>
              </a:ext>
            </a:extLst>
          </p:cNvPr>
          <p:cNvSpPr txBox="1"/>
          <p:nvPr/>
        </p:nvSpPr>
        <p:spPr>
          <a:xfrm>
            <a:off x="395925" y="6232793"/>
            <a:ext cx="8352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hlinkClick r:id="rId2"/>
              </a:rPr>
              <a:t>https://brohrer.mcknote.com/zh-Hant/using_machine_learning/five_questions_data_science_answers.html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6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處理問題的方式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C8998E-7396-0FC2-4EDB-808C77856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1"/>
          <a:stretch/>
        </p:blipFill>
        <p:spPr bwMode="auto">
          <a:xfrm>
            <a:off x="867324" y="1668933"/>
            <a:ext cx="7409352" cy="471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8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17FC9FF-744B-B4DD-8177-B1B4372D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9" y="1976057"/>
            <a:ext cx="7100901" cy="3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5C3AB-A517-AE42-3869-529030736EDA}"/>
              </a:ext>
            </a:extLst>
          </p:cNvPr>
          <p:cNvSpPr txBox="1"/>
          <p:nvPr/>
        </p:nvSpPr>
        <p:spPr>
          <a:xfrm>
            <a:off x="628650" y="1971105"/>
            <a:ext cx="7886700" cy="34756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以下為影響決策的因素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有作業要交？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有考試要考？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天氣狀態差？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昨晚熬夜？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194EEE-7777-8704-C573-8D5790CA967B}"/>
              </a:ext>
            </a:extLst>
          </p:cNvPr>
          <p:cNvSpPr txBox="1"/>
          <p:nvPr/>
        </p:nvSpPr>
        <p:spPr>
          <a:xfrm>
            <a:off x="741045" y="1690689"/>
            <a:ext cx="7661910" cy="46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過半就上課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要交作業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0.7(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沒考試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0.9(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下雨天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-0.2(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沒睡飽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-0.4(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偏差值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=0.6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&gt;0.5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，所以結論是要上課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前向傳遞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=1×0.7+0×0.9+</m:t>
                      </m:r>
                      <m:r>
                        <a:rPr lang="en-US" altLang="zh-TW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1×−0.2+1×−0.4+0.5=0.6</m:t>
                      </m:r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2800" dirty="0">
                    <a:ea typeface="微軟正黑體" panose="020B0604030504040204" pitchFamily="34" charset="-120"/>
                  </a:rPr>
                  <a:t>=&gt;</a:t>
                </a:r>
                <a:r>
                  <a:rPr lang="zh-TW" altLang="en-US" sz="2800" dirty="0">
                    <a:ea typeface="微軟正黑體" panose="020B0604030504040204" pitchFamily="34" charset="-12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pt-BR" altLang="zh-TW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b</m:t>
                    </m:r>
                  </m:oMath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800" b="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簡化為</a:t>
                </a:r>
                <a:endParaRPr lang="en-US" altLang="zh-TW" sz="28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pt-BR" altLang="zh-TW" sz="28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ctrlPr>
                          <a:rPr lang="pt-BR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28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blipFill>
                <a:blip r:embed="rId2"/>
                <a:stretch>
                  <a:fillRect b="-5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1EF4C344-2571-9EDB-CBF5-9305C54DD549}"/>
              </a:ext>
            </a:extLst>
          </p:cNvPr>
          <p:cNvSpPr/>
          <p:nvPr/>
        </p:nvSpPr>
        <p:spPr>
          <a:xfrm>
            <a:off x="1475232" y="3344945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C76AB5-A673-66A6-21B9-FAD892520E42}"/>
              </a:ext>
            </a:extLst>
          </p:cNvPr>
          <p:cNvSpPr/>
          <p:nvPr/>
        </p:nvSpPr>
        <p:spPr>
          <a:xfrm>
            <a:off x="1475232" y="4074368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A694AA-9160-657B-0943-D2134746DA7C}"/>
              </a:ext>
            </a:extLst>
          </p:cNvPr>
          <p:cNvSpPr/>
          <p:nvPr/>
        </p:nvSpPr>
        <p:spPr>
          <a:xfrm>
            <a:off x="1475232" y="4807790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DCF7A9B-1152-7643-7B45-270D4CD58C80}"/>
              </a:ext>
            </a:extLst>
          </p:cNvPr>
          <p:cNvSpPr/>
          <p:nvPr/>
        </p:nvSpPr>
        <p:spPr>
          <a:xfrm>
            <a:off x="1475232" y="5547113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1A4B4-54FA-28FB-D184-91F7EFEA4FCC}"/>
              </a:ext>
            </a:extLst>
          </p:cNvPr>
          <p:cNvSpPr/>
          <p:nvPr/>
        </p:nvSpPr>
        <p:spPr>
          <a:xfrm>
            <a:off x="2938272" y="4443087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FF6167-C0A4-6EE5-127A-09428DB8999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048256" y="3631457"/>
            <a:ext cx="890016" cy="109814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3F352BB-1E8E-1500-5D0D-936855222E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048256" y="4360880"/>
            <a:ext cx="890016" cy="3687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A5D7EB-B5DC-0719-8043-D845C481BCFF}"/>
              </a:ext>
            </a:extLst>
          </p:cNvPr>
          <p:cNvCxnSpPr>
            <a:cxnSpLocks/>
          </p:cNvCxnSpPr>
          <p:nvPr/>
        </p:nvCxnSpPr>
        <p:spPr>
          <a:xfrm flipV="1">
            <a:off x="2048256" y="4706739"/>
            <a:ext cx="890016" cy="36470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D63691-D3DD-7362-4266-502BE16D26E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048256" y="4729599"/>
            <a:ext cx="890016" cy="110402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7AD538-5F4C-6583-4B5D-9F060DDF2A9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11296" y="4729599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DE7CEA1-D14C-EB0E-5908-01F764281E6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41248" y="4360880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6C5C73-BA06-9844-5AD5-6448418203B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41248" y="5094302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6AD1C2-0098-4E20-0AE5-4D094507E2A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41248" y="5833625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48BA771-4747-022D-39DF-850B2C834A3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41248" y="3631457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/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全連接層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Dense</m:t>
                      </m:r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/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/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/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/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/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號: 弧形下彎 58">
            <a:extLst>
              <a:ext uri="{FF2B5EF4-FFF2-40B4-BE49-F238E27FC236}">
                <a16:creationId xmlns:a16="http://schemas.microsoft.com/office/drawing/2014/main" id="{D75488FF-8A34-9865-B6AB-193DB5CCCF14}"/>
              </a:ext>
            </a:extLst>
          </p:cNvPr>
          <p:cNvSpPr/>
          <p:nvPr/>
        </p:nvSpPr>
        <p:spPr>
          <a:xfrm rot="10582014" flipH="1">
            <a:off x="3285146" y="5083873"/>
            <a:ext cx="3310125" cy="1048137"/>
          </a:xfrm>
          <a:prstGeom prst="curvedDownArrow">
            <a:avLst>
              <a:gd name="adj1" fmla="val 9924"/>
              <a:gd name="adj2" fmla="val 48711"/>
              <a:gd name="adj3" fmla="val 27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DAEE58-5ECB-0DF0-5F01-8D071D94B7F4}"/>
              </a:ext>
            </a:extLst>
          </p:cNvPr>
          <p:cNvSpPr txBox="1"/>
          <p:nvPr/>
        </p:nvSpPr>
        <p:spPr>
          <a:xfrm>
            <a:off x="393573" y="6397909"/>
            <a:ext cx="835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9"/>
              </a:rPr>
              <a:t>https://youtu.be/aircAruvnKk?list=PLZHQObOWTQDNU6R1_67000Dx_ZCJB-3pi&amp;t=208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9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5820</TotalTime>
  <Words>915</Words>
  <Application>Microsoft Office PowerPoint</Application>
  <PresentationFormat>如螢幕大小 (4:3)</PresentationFormat>
  <Paragraphs>92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Calibri Light</vt:lpstr>
      <vt:lpstr>Cambria Math</vt:lpstr>
      <vt:lpstr>Office 佈景主題</vt:lpstr>
      <vt:lpstr>Tensorflow機器學習 基礎教學</vt:lpstr>
      <vt:lpstr>機器學習(三大)四大類別</vt:lpstr>
      <vt:lpstr>機器學習、深度學習、神經網路？</vt:lpstr>
      <vt:lpstr>處理問題的種類</vt:lpstr>
      <vt:lpstr>處理問題的方式</vt:lpstr>
      <vt:lpstr>神經網路(模型)</vt:lpstr>
      <vt:lpstr>今天要不要去上課-定義</vt:lpstr>
      <vt:lpstr>今天要不要去上課-推導</vt:lpstr>
      <vt:lpstr>前向傳遞</vt:lpstr>
      <vt:lpstr>先玩玩這個</vt:lpstr>
      <vt:lpstr>損失函數 Loss</vt:lpstr>
      <vt:lpstr>PowerPoint 簡報</vt:lpstr>
      <vt:lpstr>梯度下降法</vt:lpstr>
      <vt:lpstr>反向傳遞</vt:lpstr>
      <vt:lpstr>使用的套件</vt:lpstr>
      <vt:lpstr>定義問題、步驟</vt:lpstr>
      <vt:lpstr>一個回歸問題 (單輸入/單輸出)</vt:lpstr>
      <vt:lpstr>使用Google Colab執行程式</vt:lpstr>
      <vt:lpstr>資料的正規化</vt:lpstr>
      <vt:lpstr>添加激活函數</vt:lpstr>
      <vt:lpstr>常見的激活函數</vt:lpstr>
      <vt:lpstr>梯度消失</vt:lpstr>
      <vt:lpstr>欠擬合、過擬合</vt:lpstr>
      <vt:lpstr>權重初始化</vt:lpstr>
      <vt:lpstr>更多模型設計方式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MediaPipe電腦視覺庫 實作教學</dc:title>
  <dc:creator>B0742033莊家郡</dc:creator>
  <cp:lastModifiedBy>B0742033莊家郡</cp:lastModifiedBy>
  <cp:revision>7</cp:revision>
  <dcterms:created xsi:type="dcterms:W3CDTF">2022-05-16T08:54:27Z</dcterms:created>
  <dcterms:modified xsi:type="dcterms:W3CDTF">2022-06-01T03:48:41Z</dcterms:modified>
</cp:coreProperties>
</file>