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5" r:id="rId8"/>
    <p:sldId id="264" r:id="rId9"/>
    <p:sldId id="259" r:id="rId10"/>
    <p:sldId id="266" r:id="rId11"/>
    <p:sldId id="269" r:id="rId12"/>
    <p:sldId id="267" r:id="rId13"/>
    <p:sldId id="270" r:id="rId14"/>
    <p:sldId id="271" r:id="rId15"/>
    <p:sldId id="272" r:id="rId16"/>
    <p:sldId id="268" r:id="rId17"/>
    <p:sldId id="273" r:id="rId18"/>
    <p:sldId id="274" r:id="rId19"/>
    <p:sldId id="275" r:id="rId20"/>
    <p:sldId id="277" r:id="rId21"/>
    <p:sldId id="279" r:id="rId22"/>
    <p:sldId id="278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635A32-58B4-4D21-BCEB-38CDD03B9FDE}">
          <p14:sldIdLst>
            <p14:sldId id="256"/>
          </p14:sldIdLst>
        </p14:section>
        <p14:section name="MongoDB介紹" id="{6D86E101-B113-42EB-9B35-D56CF516263B}">
          <p14:sldIdLst>
            <p14:sldId id="257"/>
            <p14:sldId id="261"/>
          </p14:sldIdLst>
        </p14:section>
        <p14:section name="SQL VS NoSQL" id="{29E3AE2E-AD43-4B0A-B294-C6F655AABECE}">
          <p14:sldIdLst>
            <p14:sldId id="262"/>
            <p14:sldId id="258"/>
            <p14:sldId id="260"/>
            <p14:sldId id="265"/>
            <p14:sldId id="264"/>
          </p14:sldIdLst>
        </p14:section>
        <p14:section name="JSON" id="{7C3AAE29-A207-4409-B02A-54C632BA8DCD}">
          <p14:sldIdLst>
            <p14:sldId id="259"/>
            <p14:sldId id="266"/>
          </p14:sldIdLst>
        </p14:section>
        <p14:section name="MongoDB" id="{8BBC57F6-5695-41A5-A67E-FB9C86A4B646}">
          <p14:sldIdLst>
            <p14:sldId id="269"/>
            <p14:sldId id="267"/>
            <p14:sldId id="270"/>
            <p14:sldId id="271"/>
            <p14:sldId id="272"/>
            <p14:sldId id="268"/>
            <p14:sldId id="273"/>
            <p14:sldId id="274"/>
            <p14:sldId id="275"/>
            <p14:sldId id="277"/>
            <p14:sldId id="279"/>
          </p14:sldIdLst>
        </p14:section>
        <p14:section name="Flask" id="{0ABC3358-764A-4DA0-BEF6-92E9A045424E}">
          <p14:sldIdLst>
            <p14:sldId id="278"/>
          </p14:sldIdLst>
        </p14:section>
        <p14:section name="Flask" id="{B45BFC8B-1F1A-4A97-84CF-A3AD23DB0739}">
          <p14:sldIdLst>
            <p14:sldId id="280"/>
            <p14:sldId id="282"/>
          </p14:sldIdLst>
        </p14:section>
        <p14:section name="Web API" id="{9B15689B-86B1-42D9-BB4D-88964790C3BC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90C-8C06-4E71-BC2C-E78F9AE06A2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isoftware.com/tpu/articleDetails/250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mongodb/mongodb-operators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lphacamp.co/blog/api-introduction-understand-web-api-http-jso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開發容易、結構彈性、效能強大，使它成為最受歡迎的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資料庫之一，並結合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Python-Flask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套件實作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，建立後端框架，實現各平台的對資料庫的存取。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關聯格式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文檔格式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43B1A-B38D-3A4C-4E8B-8D5F40B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9"/>
            <a:ext cx="7134225" cy="4429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83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B6D160-4796-B9FE-4ABE-57DD0D75D56E}"/>
              </a:ext>
            </a:extLst>
          </p:cNvPr>
          <p:cNvSpPr txBox="1">
            <a:spLocks/>
          </p:cNvSpPr>
          <p:nvPr/>
        </p:nvSpPr>
        <p:spPr>
          <a:xfrm>
            <a:off x="558768" y="2766218"/>
            <a:ext cx="80264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https://www.mongodb.com/try/download/community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1D18DBA-F18D-5789-B46D-88AD1967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8" y="899145"/>
            <a:ext cx="8060684" cy="50597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4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95768EB0-E7F8-008F-7258-B0C2B5AA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75" y="4081315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B9EFB6-AF28-8F20-D1D9-BD0683F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65" y="1033980"/>
            <a:ext cx="2807654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C81D60-8F45-A5F2-C10E-6FDAE340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28" y="3959971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DF175-9119-8F9B-2DAA-3E63324B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20" y="579696"/>
            <a:ext cx="2458719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49177-CD74-5427-B3FA-23F861E2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7642" y="1380884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4F26-CBFB-BE5B-2652-A56FC9E2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4" y="1647914"/>
            <a:ext cx="6243271" cy="48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11C55BA-A3F6-034A-E85B-2769F865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222471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390A6B-9BE8-145C-26C9-39902A34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圖形化介面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AE4F33-E251-EFB0-737E-D6F71B0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2" y="1558385"/>
            <a:ext cx="7419315" cy="4358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5B5F3E-249E-3FA0-A84A-84C568F44575}"/>
              </a:ext>
            </a:extLst>
          </p:cNvPr>
          <p:cNvSpPr txBox="1"/>
          <p:nvPr/>
        </p:nvSpPr>
        <p:spPr>
          <a:xfrm>
            <a:off x="2014396" y="6123542"/>
            <a:ext cx="5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https://www.tpisoftware.com/tpu/articleDetails/2506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A667E-A124-B854-AC52-8A1309D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6" y="1625040"/>
            <a:ext cx="8052628" cy="47304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0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匯入學生資料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test_data.json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375E7-43F8-B7B3-589C-CACB3898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8" y="1603272"/>
            <a:ext cx="8030424" cy="471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71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匯入完成結果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F9365-FE7E-026B-F685-A245CCF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21378"/>
            <a:ext cx="7886699" cy="4633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1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B8A2D-6908-1C51-CC16-70AD332C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6" r="49008"/>
          <a:stretch/>
        </p:blipFill>
        <p:spPr>
          <a:xfrm>
            <a:off x="628650" y="1690689"/>
            <a:ext cx="7886700" cy="4605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9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50" y="365126"/>
            <a:ext cx="481329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30" name="Picture 6" descr="MongoDB - 維基百科，自由的百科全書">
            <a:extLst>
              <a:ext uri="{FF2B5EF4-FFF2-40B4-BE49-F238E27FC236}">
                <a16:creationId xmlns:a16="http://schemas.microsoft.com/office/drawing/2014/main" id="{E6AD353A-3445-27EE-0376-07979263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924"/>
            <a:ext cx="3073401" cy="10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4F9C2E-0F40-279F-5CAA-2FE728315326}"/>
              </a:ext>
            </a:extLst>
          </p:cNvPr>
          <p:cNvSpPr txBox="1"/>
          <p:nvPr/>
        </p:nvSpPr>
        <p:spPr>
          <a:xfrm>
            <a:off x="401448" y="1552469"/>
            <a:ext cx="8549263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社群版免費使用。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支援多系統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X…)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支援多種語言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(C/C++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結構，屬於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F83D34-8F85-F010-BB9E-4C1B67BF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72" y="365126"/>
            <a:ext cx="440507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基本指令介紹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1FB8F-CCAB-26C2-F547-C13EA7BCB40B}"/>
              </a:ext>
            </a:extLst>
          </p:cNvPr>
          <p:cNvSpPr txBox="1"/>
          <p:nvPr/>
        </p:nvSpPr>
        <p:spPr>
          <a:xfrm>
            <a:off x="823865" y="667647"/>
            <a:ext cx="6554709" cy="569386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集合內所有文檔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查詢特定名字的文檔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"Alan Lin"})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84},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查詢大於等於特定分數的文檔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計算數量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false}).count()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db.students.insertOne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"test", score: 80})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db.students.deleteMany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db.students.updateMany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"test"}, {$set: {name: "test", score: 90}})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2C33C-3DEC-B491-0CFC-A0D0701B719E}"/>
              </a:ext>
            </a:extLst>
          </p:cNvPr>
          <p:cNvSpPr txBox="1"/>
          <p:nvPr/>
        </p:nvSpPr>
        <p:spPr>
          <a:xfrm>
            <a:off x="4274839" y="1867476"/>
            <a:ext cx="4681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条件操作符說明：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https://www.runoob.com/mongodb/mongodb-operators.html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6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2220805" y="1668325"/>
            <a:ext cx="4702389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demo_mongodb.py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5E3C6-00F6-3665-CD79-0DB84E30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667546"/>
            <a:ext cx="7130006" cy="3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sp.Net Core - WebAPI】 筆記| Clark Lin Blog">
            <a:extLst>
              <a:ext uri="{FF2B5EF4-FFF2-40B4-BE49-F238E27FC236}">
                <a16:creationId xmlns:a16="http://schemas.microsoft.com/office/drawing/2014/main" id="{80D33DE1-C08C-6D2E-FCB0-EBEA879C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8538"/>
            <a:ext cx="7886700" cy="34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5BDB6F-6B36-D3DF-6BF9-F569F6C1F9BC}"/>
              </a:ext>
            </a:extLst>
          </p:cNvPr>
          <p:cNvSpPr txBox="1"/>
          <p:nvPr/>
        </p:nvSpPr>
        <p:spPr>
          <a:xfrm>
            <a:off x="541116" y="5956101"/>
            <a:ext cx="806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https://tw.alphacamp.co/blog/api-introduction-understand-web-api-http-json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0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7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355023"/>
            <a:ext cx="6233313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web_api.py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demo_web.html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7FA32-0982-1846-6999-0300DD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2611136"/>
            <a:ext cx="629523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年資料庫排名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8E18-AB0D-6128-8E3A-7904AFE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9" y="1501294"/>
            <a:ext cx="7955579" cy="29589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FE2246-1D5A-178E-8DD3-C82AD6BA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5C733-B590-66D3-5F7F-5DA501D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4" y="1599248"/>
            <a:ext cx="7580652" cy="4821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A004A5-ABFA-27A7-86E4-11E3FA06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080578"/>
            <a:ext cx="7979077" cy="38427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DFD35-1E7A-F464-3023-82C4F9C6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7862" cy="4694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6DEC-A0DF-5C6F-5077-F256F6AB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42333"/>
          <a:stretch/>
        </p:blipFill>
        <p:spPr bwMode="auto">
          <a:xfrm>
            <a:off x="934720" y="4281964"/>
            <a:ext cx="2550160" cy="202191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BFA4525-43F8-0A61-9AD5-E5CD1771BBC2}"/>
              </a:ext>
            </a:extLst>
          </p:cNvPr>
          <p:cNvSpPr txBox="1"/>
          <p:nvPr/>
        </p:nvSpPr>
        <p:spPr>
          <a:xfrm>
            <a:off x="269240" y="1525946"/>
            <a:ext cx="86055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定理（原子性，一致性，隔離性和永續性）：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原子性：原子性是指完全完成或失敗的事務，其中事務是指資料的單個邏輯操作。這意味著，如果任何事務的一部分失敗，則整個事務都會失敗，並且資料庫狀態將保持不變。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一致性：一致性可確保資料必須符合所有驗證規則。簡而言之，您可以說您的事務永遠不會離開資料庫而不完成其狀態。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隔離：隔離的主要目標是併發控制。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永續性：永續性意味著如果事務已提交，則事務之間可能發生任何事情，例如斷電，崩潰或任何型別的錯誤。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808FA-5F3F-01E3-A912-6026E84AE463}"/>
              </a:ext>
            </a:extLst>
          </p:cNvPr>
          <p:cNvSpPr txBox="1"/>
          <p:nvPr/>
        </p:nvSpPr>
        <p:spPr>
          <a:xfrm>
            <a:off x="269240" y="4674986"/>
            <a:ext cx="86055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定理（一致性，可用性、分割槽容限），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定理指出，資料庫最多只能實現以下三個保證中的兩個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不能同時提供一致性和高可用性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一致性：所有節點同時看到相同的資料。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可用性：確保每個請求是否成功失敗。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分割槽容限：保證即使訊息丟失或系統部分故障，系統是否仍可繼續執行。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CB2B24D-6400-7916-326A-96351A9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基本原則</a:t>
            </a:r>
          </a:p>
        </p:txBody>
      </p:sp>
    </p:spTree>
    <p:extLst>
      <p:ext uri="{BB962C8B-B14F-4D97-AF65-F5344CB8AC3E}">
        <p14:creationId xmlns:p14="http://schemas.microsoft.com/office/powerpoint/2010/main" val="16929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026E16-1568-8934-AF82-C209D28D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93881"/>
              </p:ext>
            </p:extLst>
          </p:nvPr>
        </p:nvGraphicFramePr>
        <p:xfrm>
          <a:off x="628650" y="1539240"/>
          <a:ext cx="7792720" cy="3097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6360">
                  <a:extLst>
                    <a:ext uri="{9D8B030D-6E8A-4147-A177-3AD203B41FA5}">
                      <a16:colId xmlns:a16="http://schemas.microsoft.com/office/drawing/2014/main" val="2467427997"/>
                    </a:ext>
                  </a:extLst>
                </a:gridCol>
                <a:gridCol w="3896360">
                  <a:extLst>
                    <a:ext uri="{9D8B030D-6E8A-4147-A177-3AD203B41FA5}">
                      <a16:colId xmlns:a16="http://schemas.microsoft.com/office/drawing/2014/main" val="3167333905"/>
                    </a:ext>
                  </a:extLst>
                </a:gridCol>
              </a:tblGrid>
              <a:tr h="41094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46937"/>
                  </a:ext>
                </a:extLst>
              </a:tr>
              <a:tr h="709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誕生超過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年，各廠商的軟體支援較完整。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年代末期出現，部分廠商開始從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583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基於表格，資料一致性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多種架構，資料彈性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903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皆使用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無特定語言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45109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69471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講究資料同步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講究結果一致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86076"/>
                  </a:ext>
                </a:extLst>
              </a:tr>
              <a:tr h="34437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應用例子：金融交易紀錄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應用例子：社群貼文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13826"/>
                  </a:ext>
                </a:extLst>
              </a:tr>
            </a:tbl>
          </a:graphicData>
        </a:graphic>
      </p:graphicFrame>
      <p:sp>
        <p:nvSpPr>
          <p:cNvPr id="13" name="標題 10">
            <a:extLst>
              <a:ext uri="{FF2B5EF4-FFF2-40B4-BE49-F238E27FC236}">
                <a16:creationId xmlns:a16="http://schemas.microsoft.com/office/drawing/2014/main" id="{5FD980B4-F0A5-BC70-5A53-F9133DF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簡單比較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5E921-D386-A6EC-C982-335B152A5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/>
          <a:stretch/>
        </p:blipFill>
        <p:spPr bwMode="auto">
          <a:xfrm>
            <a:off x="4995862" y="4901602"/>
            <a:ext cx="2939415" cy="18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5925B1-0B94-37DB-C059-509A8BDD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t="-370" r="32151" b="53611"/>
          <a:stretch/>
        </p:blipFill>
        <p:spPr bwMode="auto">
          <a:xfrm>
            <a:off x="1910080" y="4766077"/>
            <a:ext cx="1249680" cy="1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57A15A-B0F7-C685-64F5-9E641D7DBC04}"/>
              </a:ext>
            </a:extLst>
          </p:cNvPr>
          <p:cNvSpPr txBox="1"/>
          <p:nvPr/>
        </p:nvSpPr>
        <p:spPr>
          <a:xfrm>
            <a:off x="4358640" y="5035828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官方說明文檔：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https://www.json.org/json-en.html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90B9A6-FC69-EBB3-4B78-44FCE8C7F4C1}"/>
              </a:ext>
            </a:extLst>
          </p:cNvPr>
          <p:cNvSpPr txBox="1"/>
          <p:nvPr/>
        </p:nvSpPr>
        <p:spPr>
          <a:xfrm>
            <a:off x="4358640" y="3852559"/>
            <a:ext cx="3973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線上編輯器：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https://jsoneditoronline.org/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BBB334-A3F9-E2D9-126C-4836C218676F}"/>
              </a:ext>
            </a:extLst>
          </p:cNvPr>
          <p:cNvSpPr txBox="1"/>
          <p:nvPr/>
        </p:nvSpPr>
        <p:spPr>
          <a:xfrm>
            <a:off x="477520" y="1690689"/>
            <a:ext cx="8037830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儲存資料的結構稱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JSON-like(field-value)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組合的格式。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F879F7A-AA52-5583-02B6-C777937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92585"/>
            <a:ext cx="3571004" cy="268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1066</Words>
  <Application>Microsoft Office PowerPoint</Application>
  <PresentationFormat>如螢幕大小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Office 佈景主題</vt:lpstr>
      <vt:lpstr>MongoDB資料庫 基礎教學</vt:lpstr>
      <vt:lpstr>介紹</vt:lpstr>
      <vt:lpstr>2022年資料庫排名</vt:lpstr>
      <vt:lpstr>SQL(關聯式資料庫) VS NoSQL(非關聯式資料庫)</vt:lpstr>
      <vt:lpstr>SQL 關聯式資料庫</vt:lpstr>
      <vt:lpstr>NoSQL 非關聯式資料庫</vt:lpstr>
      <vt:lpstr>SQL 和 NoSQL 基本原則</vt:lpstr>
      <vt:lpstr>SQL 和 NoSQL 簡單比較</vt:lpstr>
      <vt:lpstr>JSON格式</vt:lpstr>
      <vt:lpstr>關聯格式 VS 文檔格式</vt:lpstr>
      <vt:lpstr>安裝 MongoDB Server</vt:lpstr>
      <vt:lpstr>PowerPoint 簡報</vt:lpstr>
      <vt:lpstr>PowerPoint 簡報</vt:lpstr>
      <vt:lpstr>查看 Server 狀態</vt:lpstr>
      <vt:lpstr>MongoDB Compass 圖形化介面</vt:lpstr>
      <vt:lpstr>建立新資料庫</vt:lpstr>
      <vt:lpstr>匯入學生資料 (test_data.json)</vt:lpstr>
      <vt:lpstr>匯入完成結果</vt:lpstr>
      <vt:lpstr>MongoDB 指令介面</vt:lpstr>
      <vt:lpstr>基本指令介紹</vt:lpstr>
      <vt:lpstr>MongoDB 的 Python API</vt:lpstr>
      <vt:lpstr>用 Flask 架設 Web API</vt:lpstr>
      <vt:lpstr>Web API</vt:lpstr>
      <vt:lpstr>用 Flask 架設 Web API</vt:lpstr>
      <vt:lpstr>用 Flask 架設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MongoDB資料庫 基礎教學</dc:title>
  <dc:creator>B0742033莊家郡</dc:creator>
  <cp:lastModifiedBy>B0742033莊家郡</cp:lastModifiedBy>
  <cp:revision>3</cp:revision>
  <dcterms:created xsi:type="dcterms:W3CDTF">2022-05-05T06:53:12Z</dcterms:created>
  <dcterms:modified xsi:type="dcterms:W3CDTF">2022-05-10T14:14:10Z</dcterms:modified>
</cp:coreProperties>
</file>