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5" r:id="rId8"/>
    <p:sldId id="264" r:id="rId9"/>
    <p:sldId id="259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7" r:id="rId20"/>
    <p:sldId id="282" r:id="rId21"/>
    <p:sldId id="263" r:id="rId22"/>
    <p:sldId id="283" r:id="rId23"/>
    <p:sldId id="284" r:id="rId24"/>
    <p:sldId id="279" r:id="rId25"/>
    <p:sldId id="278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635A32-58B4-4D21-BCEB-38CDD03B9FDE}">
          <p14:sldIdLst>
            <p14:sldId id="256"/>
          </p14:sldIdLst>
        </p14:section>
        <p14:section name="MongoDB介紹" id="{6D86E101-B113-42EB-9B35-D56CF516263B}">
          <p14:sldIdLst>
            <p14:sldId id="257"/>
            <p14:sldId id="261"/>
          </p14:sldIdLst>
        </p14:section>
        <p14:section name="SQL VS NoSQL" id="{29E3AE2E-AD43-4B0A-B294-C6F655AABECE}">
          <p14:sldIdLst>
            <p14:sldId id="262"/>
            <p14:sldId id="258"/>
            <p14:sldId id="260"/>
            <p14:sldId id="265"/>
            <p14:sldId id="264"/>
          </p14:sldIdLst>
        </p14:section>
        <p14:section name="JSON" id="{7C3AAE29-A207-4409-B02A-54C632BA8DCD}">
          <p14:sldIdLst>
            <p14:sldId id="259"/>
            <p14:sldId id="266"/>
          </p14:sldIdLst>
        </p14:section>
        <p14:section name="MongoDB" id="{8BBC57F6-5695-41A5-A67E-FB9C86A4B646}">
          <p14:sldIdLst>
            <p14:sldId id="269"/>
            <p14:sldId id="270"/>
            <p14:sldId id="271"/>
            <p14:sldId id="272"/>
            <p14:sldId id="268"/>
            <p14:sldId id="273"/>
            <p14:sldId id="274"/>
            <p14:sldId id="275"/>
            <p14:sldId id="277"/>
          </p14:sldIdLst>
        </p14:section>
        <p14:section name="Python" id="{533D039C-CA44-4141-AD07-D462121FEB5B}">
          <p14:sldIdLst>
            <p14:sldId id="282"/>
            <p14:sldId id="263"/>
            <p14:sldId id="283"/>
            <p14:sldId id="284"/>
            <p14:sldId id="279"/>
            <p14:sldId id="278"/>
          </p14:sldIdLst>
        </p14:section>
        <p14:section name="Web API" id="{9B15689B-86B1-42D9-BB4D-88964790C3B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isoftware.com/tpu/articleDetails/250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mongodb/mongodb-operator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" TargetMode="Externa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lphacamp.co/blog/api-introduction-understand-web-api-http-js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開發容易、結構彈性、效能強大，使它成為最受歡迎的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資料庫之一，並結合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Python-Flask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套件實作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，建立後端框架，實現各平台的對資料庫的存取。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關聯格式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文檔格式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43B1A-B38D-3A4C-4E8B-8D5F40B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9"/>
            <a:ext cx="7134225" cy="4429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83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B6D160-4796-B9FE-4ABE-57DD0D75D56E}"/>
              </a:ext>
            </a:extLst>
          </p:cNvPr>
          <p:cNvSpPr txBox="1">
            <a:spLocks/>
          </p:cNvSpPr>
          <p:nvPr/>
        </p:nvSpPr>
        <p:spPr>
          <a:xfrm>
            <a:off x="558768" y="1481666"/>
            <a:ext cx="8026463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https://www.mongodb.com/try/download/community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51C7D-7A7A-44B0-A528-3A118E18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35" y="2049739"/>
            <a:ext cx="7074127" cy="4440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95768EB0-E7F8-008F-7258-B0C2B5AA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75" y="4081315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B9EFB6-AF28-8F20-D1D9-BD0683F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65" y="1033980"/>
            <a:ext cx="2807654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C81D60-8F45-A5F2-C10E-6FDAE340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28" y="3959971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DF175-9119-8F9B-2DAA-3E63324B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20" y="579696"/>
            <a:ext cx="2458719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49177-CD74-5427-B3FA-23F861E2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7642" y="1380884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4F26-CBFB-BE5B-2652-A56FC9E2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4" y="1647914"/>
            <a:ext cx="6243271" cy="48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11C55BA-A3F6-034A-E85B-2769F865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22247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390A6B-9BE8-145C-26C9-39902A34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圖形化介面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AE4F33-E251-EFB0-737E-D6F71B0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2" y="1558385"/>
            <a:ext cx="7419315" cy="4358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5B5F3E-249E-3FA0-A84A-84C568F44575}"/>
              </a:ext>
            </a:extLst>
          </p:cNvPr>
          <p:cNvSpPr txBox="1"/>
          <p:nvPr/>
        </p:nvSpPr>
        <p:spPr>
          <a:xfrm>
            <a:off x="2014396" y="6123542"/>
            <a:ext cx="5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https://www.tpisoftware.com/tpu/articleDetails/2506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A667E-A124-B854-AC52-8A1309D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6" y="1625040"/>
            <a:ext cx="8052628" cy="47304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0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匯入學生資料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test_data.json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375E7-43F8-B7B3-589C-CACB3898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8" y="1603272"/>
            <a:ext cx="8030424" cy="471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7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匯入完成結果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F9365-FE7E-026B-F685-A245CCF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21378"/>
            <a:ext cx="7886699" cy="4633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1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B8A2D-6908-1C51-CC16-70AD332C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6" r="49008"/>
          <a:stretch/>
        </p:blipFill>
        <p:spPr>
          <a:xfrm>
            <a:off x="628650" y="1690689"/>
            <a:ext cx="7886700" cy="4605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9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72" y="365126"/>
            <a:ext cx="440507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基本指令介紹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1FB8F-CCAB-26C2-F547-C13EA7BCB40B}"/>
              </a:ext>
            </a:extLst>
          </p:cNvPr>
          <p:cNvSpPr txBox="1"/>
          <p:nvPr/>
        </p:nvSpPr>
        <p:spPr>
          <a:xfrm>
            <a:off x="823865" y="667647"/>
            <a:ext cx="6554709" cy="569386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集合內所有文檔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查詢特定名字的文檔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"Alan Lin"})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84},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查詢大於等於特定分數的文檔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計算數量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false}).count()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db.students.insertOne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"test", score: 80})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db.students.deleteMany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db.students.updateMany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"test"}, {$set: {name: "test", score: 90}})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2C33C-3DEC-B491-0CFC-A0D0701B719E}"/>
              </a:ext>
            </a:extLst>
          </p:cNvPr>
          <p:cNvSpPr txBox="1"/>
          <p:nvPr/>
        </p:nvSpPr>
        <p:spPr>
          <a:xfrm>
            <a:off x="4274839" y="1867476"/>
            <a:ext cx="4681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条件操作符說明：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https://www.runoob.com/mongodb/mongodb-operators.html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50" y="365126"/>
            <a:ext cx="481329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30" name="Picture 6" descr="MongoDB - 維基百科，自由的百科全書">
            <a:extLst>
              <a:ext uri="{FF2B5EF4-FFF2-40B4-BE49-F238E27FC236}">
                <a16:creationId xmlns:a16="http://schemas.microsoft.com/office/drawing/2014/main" id="{E6AD353A-3445-27EE-0376-07979263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924"/>
            <a:ext cx="3073401" cy="10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4F9C2E-0F40-279F-5CAA-2FE728315326}"/>
              </a:ext>
            </a:extLst>
          </p:cNvPr>
          <p:cNvSpPr txBox="1"/>
          <p:nvPr/>
        </p:nvSpPr>
        <p:spPr>
          <a:xfrm>
            <a:off x="401448" y="1552469"/>
            <a:ext cx="8549263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社群版免費使用。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支援多系統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X…)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支援多種語言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(C/C++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結構，屬於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F83D34-8F85-F010-BB9E-4C1B67BF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969399-FA59-4633-8590-487BA8A60B04}"/>
              </a:ext>
            </a:extLst>
          </p:cNvPr>
          <p:cNvSpPr txBox="1"/>
          <p:nvPr/>
        </p:nvSpPr>
        <p:spPr>
          <a:xfrm>
            <a:off x="1276523" y="1785112"/>
            <a:ext cx="656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Download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或點</a:t>
            </a:r>
            <a:r>
              <a:rPr lang="en-US" altLang="zh-TW" sz="2400" dirty="0">
                <a:hlinkClick r:id="rId2"/>
              </a:rPr>
              <a:t>https://www.python.org/downloads/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7A0DC8-9549-487F-AF96-60C6802E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2" y="2695719"/>
            <a:ext cx="6252916" cy="29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3D2235-501F-46D8-90BA-0C551239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9" y="3156882"/>
            <a:ext cx="3937842" cy="24379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C79CE1-9CA9-45F9-8953-04438EEC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" y="1969048"/>
            <a:ext cx="3853480" cy="237566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4256098-BBA0-46E8-A694-4AF76F1F16B5}"/>
              </a:ext>
            </a:extLst>
          </p:cNvPr>
          <p:cNvSpPr/>
          <p:nvPr/>
        </p:nvSpPr>
        <p:spPr>
          <a:xfrm>
            <a:off x="1571106" y="4092980"/>
            <a:ext cx="1097280" cy="1745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177CAF-E60C-476D-9597-9001BDEF3391}"/>
              </a:ext>
            </a:extLst>
          </p:cNvPr>
          <p:cNvSpPr txBox="1"/>
          <p:nvPr/>
        </p:nvSpPr>
        <p:spPr>
          <a:xfrm>
            <a:off x="2626601" y="40677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記得打勾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D1B6651-6187-4C34-9010-01D2BBC87DD4}"/>
              </a:ext>
            </a:extLst>
          </p:cNvPr>
          <p:cNvSpPr/>
          <p:nvPr/>
        </p:nvSpPr>
        <p:spPr>
          <a:xfrm>
            <a:off x="5941522" y="4703965"/>
            <a:ext cx="2736965" cy="4114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1FD76D-F7AC-40C5-B149-1E05CF2F2120}"/>
              </a:ext>
            </a:extLst>
          </p:cNvPr>
          <p:cNvSpPr txBox="1"/>
          <p:nvPr/>
        </p:nvSpPr>
        <p:spPr>
          <a:xfrm>
            <a:off x="8343780" y="4436756"/>
            <a:ext cx="357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5F9B20-1B76-4BAD-BAA7-466EA25855F7}"/>
              </a:ext>
            </a:extLst>
          </p:cNvPr>
          <p:cNvSpPr txBox="1"/>
          <p:nvPr/>
        </p:nvSpPr>
        <p:spPr>
          <a:xfrm>
            <a:off x="1240224" y="4888953"/>
            <a:ext cx="210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想了解可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PATH”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77EF12-E885-4D77-A2CD-64862D0C386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07007" y="4307327"/>
            <a:ext cx="86540" cy="581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629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E8099D-A256-49C9-AC85-D1E69198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" y="1825006"/>
            <a:ext cx="1980147" cy="3960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AD9BB8-2B7B-46DB-9884-9685E9810641}"/>
              </a:ext>
            </a:extLst>
          </p:cNvPr>
          <p:cNvSpPr/>
          <p:nvPr/>
        </p:nvSpPr>
        <p:spPr>
          <a:xfrm>
            <a:off x="683902" y="3064279"/>
            <a:ext cx="1303020" cy="32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176BEB-FDE7-45E3-8C4E-23ADDC08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67" y="1779961"/>
            <a:ext cx="2709248" cy="2718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4AB8E6-7ADB-4ED8-BE55-34BDC89B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96" y="1779961"/>
            <a:ext cx="2718263" cy="2718263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819E8666-E9E1-47FB-83E9-ADFA19F5BEEB}"/>
              </a:ext>
            </a:extLst>
          </p:cNvPr>
          <p:cNvSpPr/>
          <p:nvPr/>
        </p:nvSpPr>
        <p:spPr>
          <a:xfrm rot="13457069">
            <a:off x="2221841" y="2382082"/>
            <a:ext cx="193271" cy="711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88CDB84-615E-4B01-BB12-E00B4EE314A5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2250E09-B2CB-41FB-AFE3-81BAE76A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212" y="3861939"/>
            <a:ext cx="3657708" cy="1634425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A72C886-1B77-43A9-9A9D-DB9D15572EFB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65116D1-22F4-42EE-91DE-37CFEA824C79}"/>
              </a:ext>
            </a:extLst>
          </p:cNvPr>
          <p:cNvSpPr/>
          <p:nvPr/>
        </p:nvSpPr>
        <p:spPr>
          <a:xfrm rot="1646343">
            <a:off x="6347101" y="3185606"/>
            <a:ext cx="193271" cy="60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D44A5A-E2D3-4155-9682-F3ED34166DEC}"/>
              </a:ext>
            </a:extLst>
          </p:cNvPr>
          <p:cNvSpPr txBox="1"/>
          <p:nvPr/>
        </p:nvSpPr>
        <p:spPr>
          <a:xfrm>
            <a:off x="6490163" y="3380915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0828663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D85487-8BD8-4E45-9BAF-53BCEFFB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8" y="2270833"/>
            <a:ext cx="2857899" cy="1478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A9B484-795B-48B7-BD67-DC739263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9" y="4026795"/>
            <a:ext cx="3389902" cy="18162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731207F-5F56-40D3-9842-8FACBEE6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66" y="2037093"/>
            <a:ext cx="4201112" cy="75019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290D53-E9E4-4B88-8122-296A87DBA02E}"/>
              </a:ext>
            </a:extLst>
          </p:cNvPr>
          <p:cNvSpPr txBox="1"/>
          <p:nvPr/>
        </p:nvSpPr>
        <p:spPr>
          <a:xfrm>
            <a:off x="366814" y="1728377"/>
            <a:ext cx="1754006" cy="571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桌面下按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</a:t>
            </a:r>
          </a:p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按確定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432980-556B-4AE0-9392-EC10F7F4F529}"/>
              </a:ext>
            </a:extLst>
          </p:cNvPr>
          <p:cNvSpPr txBox="1"/>
          <p:nvPr/>
        </p:nvSpPr>
        <p:spPr>
          <a:xfrm>
            <a:off x="366815" y="3749795"/>
            <a:ext cx="37106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-V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查看當前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並確認安裝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E9CF60-5B4B-4A0B-93D5-A894F8C03AD3}"/>
              </a:ext>
            </a:extLst>
          </p:cNvPr>
          <p:cNvSpPr txBox="1"/>
          <p:nvPr/>
        </p:nvSpPr>
        <p:spPr>
          <a:xfrm>
            <a:off x="3502582" y="1766328"/>
            <a:ext cx="41346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-python </a:t>
            </a:r>
            <a:r>
              <a:rPr lang="en-US" altLang="zh-TW" sz="1350" dirty="0"/>
              <a:t>(</a:t>
            </a:r>
            <a:r>
              <a:rPr lang="en-US" altLang="zh-TW" sz="1350" dirty="0">
                <a:hlinkClick r:id="rId5"/>
              </a:rPr>
              <a:t>https://pypi.org/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E65103-36B5-4873-8E3D-69F49C1FE7CD}"/>
              </a:ext>
            </a:extLst>
          </p:cNvPr>
          <p:cNvSpPr/>
          <p:nvPr/>
        </p:nvSpPr>
        <p:spPr>
          <a:xfrm>
            <a:off x="3663767" y="2594043"/>
            <a:ext cx="2695470" cy="193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5B2B89-973F-4BD6-91E4-60AD86AE458E}"/>
              </a:ext>
            </a:extLst>
          </p:cNvPr>
          <p:cNvSpPr/>
          <p:nvPr/>
        </p:nvSpPr>
        <p:spPr>
          <a:xfrm>
            <a:off x="4505678" y="1999605"/>
            <a:ext cx="1541831" cy="21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5504CB-65D4-48A1-8904-CD61E1139D77}"/>
              </a:ext>
            </a:extLst>
          </p:cNvPr>
          <p:cNvSpPr/>
          <p:nvPr/>
        </p:nvSpPr>
        <p:spPr>
          <a:xfrm>
            <a:off x="531221" y="4447359"/>
            <a:ext cx="1108465" cy="212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40996D-ECC4-4446-98DD-857E999B74FF}"/>
              </a:ext>
            </a:extLst>
          </p:cNvPr>
          <p:cNvSpPr txBox="1"/>
          <p:nvPr/>
        </p:nvSpPr>
        <p:spPr>
          <a:xfrm>
            <a:off x="4077511" y="3128918"/>
            <a:ext cx="2680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list 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可查看已安裝套件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760069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2220805" y="1668325"/>
            <a:ext cx="4702389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demo_mongodb.py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5E3C6-00F6-3665-CD79-0DB84E30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667546"/>
            <a:ext cx="7130006" cy="3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sp.Net Core - WebAPI】 筆記| Clark Lin Blog">
            <a:extLst>
              <a:ext uri="{FF2B5EF4-FFF2-40B4-BE49-F238E27FC236}">
                <a16:creationId xmlns:a16="http://schemas.microsoft.com/office/drawing/2014/main" id="{80D33DE1-C08C-6D2E-FCB0-EBEA879C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8538"/>
            <a:ext cx="7886700" cy="34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5BDB6F-6B36-D3DF-6BF9-F569F6C1F9BC}"/>
              </a:ext>
            </a:extLst>
          </p:cNvPr>
          <p:cNvSpPr txBox="1"/>
          <p:nvPr/>
        </p:nvSpPr>
        <p:spPr>
          <a:xfrm>
            <a:off x="541116" y="5956101"/>
            <a:ext cx="806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https://tw.alphacamp.co/blog/api-introduction-understand-web-api-http-json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0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355023"/>
            <a:ext cx="6233313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web_api.py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demo_web.html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7FA32-0982-1846-6999-0300DD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2611136"/>
            <a:ext cx="629523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年資料庫排名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8E18-AB0D-6128-8E3A-7904AFE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7" y="2152354"/>
            <a:ext cx="8383166" cy="31179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9AD42-791B-E4D2-C6A3-0E83738FBA0E}"/>
              </a:ext>
            </a:extLst>
          </p:cNvPr>
          <p:cNvSpPr txBox="1"/>
          <p:nvPr/>
        </p:nvSpPr>
        <p:spPr>
          <a:xfrm>
            <a:off x="2285998" y="559640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hlinkClick r:id="rId3"/>
              </a:rPr>
              <a:t>https://db-engines.com/en/ranking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5C733-B590-66D3-5F7F-5DA501D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4" y="1599248"/>
            <a:ext cx="7580652" cy="4821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A004A5-ABFA-27A7-86E4-11E3FA06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080578"/>
            <a:ext cx="7979077" cy="38427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DFD35-1E7A-F464-3023-82C4F9C6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7862" cy="4694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6DEC-A0DF-5C6F-5077-F256F6AB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42333"/>
          <a:stretch/>
        </p:blipFill>
        <p:spPr bwMode="auto">
          <a:xfrm>
            <a:off x="934720" y="4281964"/>
            <a:ext cx="2550160" cy="202191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BFA4525-43F8-0A61-9AD5-E5CD1771BBC2}"/>
              </a:ext>
            </a:extLst>
          </p:cNvPr>
          <p:cNvSpPr txBox="1"/>
          <p:nvPr/>
        </p:nvSpPr>
        <p:spPr>
          <a:xfrm>
            <a:off x="269240" y="1525946"/>
            <a:ext cx="86055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定理（原子性，一致性，隔離性和永續性）：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原子性：原子性是指完全完成或失敗的事務，其中事務是指資料的單個邏輯操作。這意味著，如果任何事務的一部分失敗，則整個事務都會失敗，並且資料庫狀態將保持不變。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一致性：一致性可確保資料必須符合所有驗證規則。簡而言之，您可以說您的事務永遠不會離開資料庫而不完成其狀態。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隔離：隔離的主要目標是併發控制。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永續性：永續性意味著如果事務已提交，則事務之間可能發生任何事情，例如斷電，崩潰或任何型別的錯誤。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808FA-5F3F-01E3-A912-6026E84AE463}"/>
              </a:ext>
            </a:extLst>
          </p:cNvPr>
          <p:cNvSpPr txBox="1"/>
          <p:nvPr/>
        </p:nvSpPr>
        <p:spPr>
          <a:xfrm>
            <a:off x="269240" y="4674986"/>
            <a:ext cx="86055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定理（一致性，可用性、分割槽容限），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定理指出，資料庫最多只能實現以下三個保證中的兩個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不能同時提供一致性和高可用性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一致性：所有節點同時看到相同的資料。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可用性：確保每個請求是否成功失敗。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分割槽容限：保證即使訊息丟失或系統部分故障，系統是否仍可繼續執行。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CB2B24D-6400-7916-326A-96351A9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基本原則</a:t>
            </a:r>
          </a:p>
        </p:txBody>
      </p:sp>
    </p:spTree>
    <p:extLst>
      <p:ext uri="{BB962C8B-B14F-4D97-AF65-F5344CB8AC3E}">
        <p14:creationId xmlns:p14="http://schemas.microsoft.com/office/powerpoint/2010/main" val="16929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026E16-1568-8934-AF82-C209D28D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93881"/>
              </p:ext>
            </p:extLst>
          </p:nvPr>
        </p:nvGraphicFramePr>
        <p:xfrm>
          <a:off x="628650" y="1539240"/>
          <a:ext cx="7792720" cy="3097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6360">
                  <a:extLst>
                    <a:ext uri="{9D8B030D-6E8A-4147-A177-3AD203B41FA5}">
                      <a16:colId xmlns:a16="http://schemas.microsoft.com/office/drawing/2014/main" val="2467427997"/>
                    </a:ext>
                  </a:extLst>
                </a:gridCol>
                <a:gridCol w="3896360">
                  <a:extLst>
                    <a:ext uri="{9D8B030D-6E8A-4147-A177-3AD203B41FA5}">
                      <a16:colId xmlns:a16="http://schemas.microsoft.com/office/drawing/2014/main" val="3167333905"/>
                    </a:ext>
                  </a:extLst>
                </a:gridCol>
              </a:tblGrid>
              <a:tr h="41094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46937"/>
                  </a:ext>
                </a:extLst>
              </a:tr>
              <a:tr h="709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誕生超過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年，各廠商的軟體支援較完整。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年代末期出現，部分廠商開始從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583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基於表格，資料一致性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多種架構，資料彈性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903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皆使用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無特定語言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45109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69471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講究資料同步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講究結果一致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86076"/>
                  </a:ext>
                </a:extLst>
              </a:tr>
              <a:tr h="34437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應用例子：金融交易紀錄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應用例子：社群貼文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13826"/>
                  </a:ext>
                </a:extLst>
              </a:tr>
            </a:tbl>
          </a:graphicData>
        </a:graphic>
      </p:graphicFrame>
      <p:sp>
        <p:nvSpPr>
          <p:cNvPr id="13" name="標題 10">
            <a:extLst>
              <a:ext uri="{FF2B5EF4-FFF2-40B4-BE49-F238E27FC236}">
                <a16:creationId xmlns:a16="http://schemas.microsoft.com/office/drawing/2014/main" id="{5FD980B4-F0A5-BC70-5A53-F9133DF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簡單比較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5E921-D386-A6EC-C982-335B152A5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/>
          <a:stretch/>
        </p:blipFill>
        <p:spPr bwMode="auto">
          <a:xfrm>
            <a:off x="4995862" y="4901602"/>
            <a:ext cx="2939415" cy="18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5925B1-0B94-37DB-C059-509A8BDD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t="-370" r="32151" b="53611"/>
          <a:stretch/>
        </p:blipFill>
        <p:spPr bwMode="auto">
          <a:xfrm>
            <a:off x="1910080" y="4766077"/>
            <a:ext cx="1249680" cy="1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57A15A-B0F7-C685-64F5-9E641D7DBC04}"/>
              </a:ext>
            </a:extLst>
          </p:cNvPr>
          <p:cNvSpPr txBox="1"/>
          <p:nvPr/>
        </p:nvSpPr>
        <p:spPr>
          <a:xfrm>
            <a:off x="4358640" y="5035828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官方說明文檔：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https://www.json.org/json-en.html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90B9A6-FC69-EBB3-4B78-44FCE8C7F4C1}"/>
              </a:ext>
            </a:extLst>
          </p:cNvPr>
          <p:cNvSpPr txBox="1"/>
          <p:nvPr/>
        </p:nvSpPr>
        <p:spPr>
          <a:xfrm>
            <a:off x="4358640" y="3852559"/>
            <a:ext cx="3973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線上編輯器：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https://jsoneditoronline.org/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BBB334-A3F9-E2D9-126C-4836C218676F}"/>
              </a:ext>
            </a:extLst>
          </p:cNvPr>
          <p:cNvSpPr txBox="1"/>
          <p:nvPr/>
        </p:nvSpPr>
        <p:spPr>
          <a:xfrm>
            <a:off x="477520" y="1690689"/>
            <a:ext cx="8037830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儲存資料的結構稱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JSON-like(field-value)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組合的格式。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F879F7A-AA52-5583-02B6-C777937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92585"/>
            <a:ext cx="3571004" cy="268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1136</Words>
  <Application>Microsoft Office PowerPoint</Application>
  <PresentationFormat>如螢幕大小 (4:3)</PresentationFormat>
  <Paragraphs>113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MongoDB資料庫 基礎教學</vt:lpstr>
      <vt:lpstr>介紹</vt:lpstr>
      <vt:lpstr>2022年資料庫排名</vt:lpstr>
      <vt:lpstr>SQL(關聯式資料庫) VS NoSQL(非關聯式資料庫)</vt:lpstr>
      <vt:lpstr>SQL 關聯式資料庫</vt:lpstr>
      <vt:lpstr>NoSQL 非關聯式資料庫</vt:lpstr>
      <vt:lpstr>SQL 和 NoSQL 基本原則</vt:lpstr>
      <vt:lpstr>SQL 和 NoSQL 簡單比較</vt:lpstr>
      <vt:lpstr>JSON格式</vt:lpstr>
      <vt:lpstr>關聯格式 VS 文檔格式</vt:lpstr>
      <vt:lpstr>安裝 MongoDB Server</vt:lpstr>
      <vt:lpstr>PowerPoint 簡報</vt:lpstr>
      <vt:lpstr>查看 Server 狀態</vt:lpstr>
      <vt:lpstr>MongoDB Compass 圖形化介面</vt:lpstr>
      <vt:lpstr>建立新資料庫</vt:lpstr>
      <vt:lpstr>匯入學生資料 (test_data.json)</vt:lpstr>
      <vt:lpstr>匯入完成結果</vt:lpstr>
      <vt:lpstr>MongoDB 指令介面</vt:lpstr>
      <vt:lpstr>基本指令介紹</vt:lpstr>
      <vt:lpstr>下載Python安裝檔</vt:lpstr>
      <vt:lpstr>安裝Python</vt:lpstr>
      <vt:lpstr>Python執行</vt:lpstr>
      <vt:lpstr>安裝套件(範例)</vt:lpstr>
      <vt:lpstr>MongoDB 的 Python API</vt:lpstr>
      <vt:lpstr>用 Flask 架設 Web Server</vt:lpstr>
      <vt:lpstr>Web API</vt:lpstr>
      <vt:lpstr>架設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MongoDB資料庫 基礎教學</dc:title>
  <dc:creator>B0742033莊家郡</dc:creator>
  <cp:lastModifiedBy>B0742033莊家郡</cp:lastModifiedBy>
  <cp:revision>6</cp:revision>
  <dcterms:created xsi:type="dcterms:W3CDTF">2022-05-05T06:53:12Z</dcterms:created>
  <dcterms:modified xsi:type="dcterms:W3CDTF">2022-05-25T05:04:55Z</dcterms:modified>
</cp:coreProperties>
</file>