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8" r:id="rId10"/>
    <p:sldId id="271" r:id="rId11"/>
    <p:sldId id="273" r:id="rId12"/>
    <p:sldId id="272" r:id="rId13"/>
    <p:sldId id="274" r:id="rId14"/>
    <p:sldId id="269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FE5"/>
    <a:srgbClr val="FF2121"/>
    <a:srgbClr val="00D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15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DCDE-B8AC-4354-8FAE-172A39517EE3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A94C9-7537-42BE-891E-274805ED7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5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4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42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7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42C20-8192-405D-B543-DD202F5E2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3871B1-9538-4B96-8785-89394334C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8F7AD-492A-46A1-8621-CD04BAF6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551A9-1770-467A-8BDE-4BD4759F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DC21C-06C0-4495-B006-3512874B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0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B7CD5-637F-4153-BC7B-4022070A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FDA943-74F3-4CD1-95AE-D0E0A0C7E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EAD3D-73F9-4E6E-A28C-7BCBAD7E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2D391-F8D4-42D0-940F-8C681A6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7EA2C-D723-407A-BBE1-52E67929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7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CDC482-7F6A-4BFD-9308-0BF0F4D3C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AD9DF0-45DD-4596-A932-72DE2A1F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BA97D-12EA-48C9-BC7D-88CDE394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CCB73-AA76-4A04-9F7B-CA838EFC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2BC9F-1FD0-44D7-883B-D24EE8E8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3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8B6C5-B052-4192-9249-2F01A392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A323F-B2CD-48FE-91FC-D66B150A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7235E-E70B-4527-B5A0-8C3B2BA1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2CA4C-8648-4321-BD07-6E8528C0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96684-40DD-4961-83E2-E263418A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4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82B66-5C6E-4716-BAD2-0F740167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A56A80-3CC5-4B26-B264-728CD492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BAFF3-F078-4537-8EDD-A353A154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99C48-8DF6-4F80-A853-EA48AEB5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AF5F8-767F-4D74-A61C-6DA052C2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85663-6DFD-474C-BB8B-40396326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40A5B-CEFD-4441-9702-598A127AB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9D651-53AC-4BBE-89AD-B137F63F4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C7ECB-8C9E-4385-AE74-B19FEC7F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52B98-3A5C-474A-824D-1A12C491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5611F-4FFF-4770-B384-DDF58159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6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0E9C0-A2B1-4126-AE0C-C34BD52B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C6A63B-63DD-46A8-9E48-EE36B49AA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39C4F-3951-4DD8-BE67-E9D867AB0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87447A-D161-4C70-B5DC-E0D55D18D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346D57-33C1-4150-A576-60D0167A8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C79E3C-A814-4EB7-A600-AE9FE00E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0ED3F1-DB72-4ED6-AD92-8EF471CD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058A59-D5BA-4E75-99ED-AC6CE817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6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AF1EA-490D-4AFB-8BD4-3955E16A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218948-0897-45EE-8982-FBE4FE3D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D2234D-328A-4CD6-B1EE-950B1009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95F04-3DFE-4669-A330-522C552E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9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9EAAAB-ED34-45AD-9AF4-A41C3E73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266E5B-B1FD-4400-B8C1-3E91E1C9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646EB-8560-4868-A481-B7B2F4AF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7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3740F-9A42-47E4-ADA9-D20340F0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5E1B8-DCC8-4807-8EC5-69AD5DCAA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670E1E-C8CF-4C89-9AFA-E57405742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C9241-C82D-4EC0-95CE-DCB0AE2B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1DCB1-D3C4-4679-8130-9112B2EB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C28A45-D936-4B27-843F-ACD6DDAC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4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41F89-9296-4E2E-B2E7-5FA2E51F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D0B523-203A-46B6-88B2-E71FD1581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3EA9A-43A6-422B-8916-45B578C2F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F27C48-2C0C-462A-B6E1-E990B846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C4044-1060-4433-981B-65657380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83471-B5F0-453A-A64D-0CE364F6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3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CBAB9C-BC41-4DF9-A7CB-8A637DD7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A9B7A-5F96-43F2-B21A-9570E8C3A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B1D84-6A1F-49C0-B1A5-629A0D126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29A81-BF25-4A87-AD34-E0275722D496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4F10F-F65F-4C8F-BC53-A590CA49D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6458D-839E-46E0-9808-80ACBE0A0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7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1981C7-83C5-4CA6-9A15-9C08488D7E80}"/>
              </a:ext>
            </a:extLst>
          </p:cNvPr>
          <p:cNvSpPr/>
          <p:nvPr/>
        </p:nvSpPr>
        <p:spPr>
          <a:xfrm>
            <a:off x="0" y="2112688"/>
            <a:ext cx="12192000" cy="2632624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C34792-0EE4-431C-BFBD-FECF52F0EB1C}"/>
              </a:ext>
            </a:extLst>
          </p:cNvPr>
          <p:cNvSpPr txBox="1"/>
          <p:nvPr/>
        </p:nvSpPr>
        <p:spPr>
          <a:xfrm>
            <a:off x="1242060" y="2292631"/>
            <a:ext cx="9707880" cy="227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程序设计语言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C--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的编译器</a:t>
            </a:r>
            <a:endParaRPr lang="en-US" altLang="zh-CN" sz="6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ts val="8800"/>
              </a:lnSpc>
            </a:pP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设计与实现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B57050-BCB9-400E-9B08-3A6C7D4D797B}"/>
              </a:ext>
            </a:extLst>
          </p:cNvPr>
          <p:cNvSpPr txBox="1"/>
          <p:nvPr/>
        </p:nvSpPr>
        <p:spPr>
          <a:xfrm>
            <a:off x="8412480" y="5098871"/>
            <a:ext cx="3576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237FE5"/>
                </a:solidFill>
                <a:latin typeface="+mj-lt"/>
                <a:ea typeface="+mj-ea"/>
              </a:rPr>
              <a:t>答辩人</a:t>
            </a:r>
            <a:r>
              <a:rPr lang="en-US" altLang="zh-CN" sz="2400" dirty="0">
                <a:solidFill>
                  <a:srgbClr val="237FE5"/>
                </a:solidFill>
                <a:latin typeface="+mj-lt"/>
                <a:ea typeface="+mj-ea"/>
              </a:rPr>
              <a:t>:   </a:t>
            </a:r>
            <a:r>
              <a:rPr lang="zh-CN" altLang="en-US" sz="2400" dirty="0">
                <a:solidFill>
                  <a:srgbClr val="237FE5"/>
                </a:solidFill>
                <a:latin typeface="+mj-lt"/>
                <a:ea typeface="+mj-ea"/>
              </a:rPr>
              <a:t>李开心</a:t>
            </a:r>
            <a:endParaRPr lang="en-US" altLang="zh-CN" sz="2400" dirty="0">
              <a:solidFill>
                <a:srgbClr val="237FE5"/>
              </a:solidFill>
              <a:latin typeface="+mj-lt"/>
              <a:ea typeface="+mj-ea"/>
            </a:endParaRPr>
          </a:p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237FE5"/>
                </a:solidFill>
                <a:latin typeface="+mj-lt"/>
                <a:ea typeface="+mj-ea"/>
              </a:rPr>
              <a:t>学    号</a:t>
            </a:r>
            <a:r>
              <a:rPr lang="en-US" altLang="zh-CN" sz="2400" dirty="0">
                <a:solidFill>
                  <a:srgbClr val="237FE5"/>
                </a:solidFill>
                <a:latin typeface="+mj-lt"/>
                <a:ea typeface="+mj-ea"/>
              </a:rPr>
              <a:t>:   0121310870605</a:t>
            </a:r>
          </a:p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237FE5"/>
                </a:solidFill>
                <a:latin typeface="+mj-lt"/>
                <a:ea typeface="+mj-ea"/>
              </a:rPr>
              <a:t>导    师</a:t>
            </a:r>
            <a:r>
              <a:rPr lang="en-US" altLang="zh-CN" sz="2400" dirty="0">
                <a:solidFill>
                  <a:srgbClr val="237FE5"/>
                </a:solidFill>
                <a:latin typeface="+mj-lt"/>
                <a:ea typeface="+mj-ea"/>
              </a:rPr>
              <a:t>:   </a:t>
            </a:r>
            <a:r>
              <a:rPr lang="zh-CN" altLang="en-US" sz="2400" dirty="0">
                <a:solidFill>
                  <a:srgbClr val="237FE5"/>
                </a:solidFill>
                <a:latin typeface="+mj-lt"/>
                <a:ea typeface="+mj-ea"/>
              </a:rPr>
              <a:t>林   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E32808-78ED-479F-8248-B5CA31067187}"/>
              </a:ext>
            </a:extLst>
          </p:cNvPr>
          <p:cNvSpPr txBox="1"/>
          <p:nvPr/>
        </p:nvSpPr>
        <p:spPr>
          <a:xfrm>
            <a:off x="243840" y="243840"/>
            <a:ext cx="231648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37FE5"/>
                </a:solidFill>
              </a:rPr>
              <a:t>武汉理工大学</a:t>
            </a:r>
          </a:p>
        </p:txBody>
      </p:sp>
    </p:spTree>
    <p:extLst>
      <p:ext uri="{BB962C8B-B14F-4D97-AF65-F5344CB8AC3E}">
        <p14:creationId xmlns:p14="http://schemas.microsoft.com/office/powerpoint/2010/main" val="258982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EB1A3EA-F2C1-47D6-96DC-91F8DAF2F019}"/>
              </a:ext>
            </a:extLst>
          </p:cNvPr>
          <p:cNvGrpSpPr/>
          <p:nvPr/>
        </p:nvGrpSpPr>
        <p:grpSpPr>
          <a:xfrm>
            <a:off x="616458" y="302666"/>
            <a:ext cx="5317810" cy="1015663"/>
            <a:chOff x="1242060" y="1726070"/>
            <a:chExt cx="5052272" cy="101566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246563B-FCDA-44EB-B11B-DA45573F2D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14ABF8B-5AA6-4686-9467-5B6EA5B5ACF0}"/>
                </a:ext>
              </a:extLst>
            </p:cNvPr>
            <p:cNvSpPr/>
            <p:nvPr/>
          </p:nvSpPr>
          <p:spPr>
            <a:xfrm>
              <a:off x="1767839" y="1726070"/>
              <a:ext cx="452649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各个模块的实现方案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5C8F24-46C0-46F4-9552-428DF3227A3D}"/>
              </a:ext>
            </a:extLst>
          </p:cNvPr>
          <p:cNvGrpSpPr/>
          <p:nvPr/>
        </p:nvGrpSpPr>
        <p:grpSpPr>
          <a:xfrm>
            <a:off x="1405789" y="1318329"/>
            <a:ext cx="3642072" cy="738664"/>
            <a:chOff x="1344760" y="1626399"/>
            <a:chExt cx="3642072" cy="73866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00D511F-ACE6-46B6-9753-94B95A5BCDDC}"/>
                </a:ext>
              </a:extLst>
            </p:cNvPr>
            <p:cNvSpPr/>
            <p:nvPr/>
          </p:nvSpPr>
          <p:spPr>
            <a:xfrm>
              <a:off x="1581353" y="1626399"/>
              <a:ext cx="340547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词法分析模块的实现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A5AC1A5-A2BB-4E63-AAD1-D87A485DB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CF2947-42FD-4C85-AC10-C55ABF1BBA7E}"/>
              </a:ext>
            </a:extLst>
          </p:cNvPr>
          <p:cNvGrpSpPr/>
          <p:nvPr/>
        </p:nvGrpSpPr>
        <p:grpSpPr>
          <a:xfrm>
            <a:off x="1702891" y="2553042"/>
            <a:ext cx="2490366" cy="3022215"/>
            <a:chOff x="1549790" y="2413374"/>
            <a:chExt cx="2490366" cy="302221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386954-A477-43A6-96A7-29CF7CC8FCE0}"/>
                </a:ext>
              </a:extLst>
            </p:cNvPr>
            <p:cNvSpPr/>
            <p:nvPr/>
          </p:nvSpPr>
          <p:spPr>
            <a:xfrm>
              <a:off x="1747463" y="4927758"/>
              <a:ext cx="82272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source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BA0575C-44A8-4C3B-883E-2E0FFB619A5E}"/>
                </a:ext>
              </a:extLst>
            </p:cNvPr>
            <p:cNvSpPr/>
            <p:nvPr/>
          </p:nvSpPr>
          <p:spPr>
            <a:xfrm>
              <a:off x="2902680" y="2668350"/>
              <a:ext cx="877472" cy="348371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*table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442FC6-031F-4216-BC3E-2D27DD1D178D}"/>
                </a:ext>
              </a:extLst>
            </p:cNvPr>
            <p:cNvSpPr/>
            <p:nvPr/>
          </p:nvSpPr>
          <p:spPr>
            <a:xfrm>
              <a:off x="2902675" y="3305362"/>
              <a:ext cx="877477" cy="348371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*vm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B16D94D-3D55-4B96-8AAF-4F383AB3CA39}"/>
                </a:ext>
              </a:extLst>
            </p:cNvPr>
            <p:cNvSpPr/>
            <p:nvPr/>
          </p:nvSpPr>
          <p:spPr>
            <a:xfrm>
              <a:off x="2902675" y="3942374"/>
              <a:ext cx="877478" cy="384295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index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A90E2F3-7FCC-4883-9741-05FB742724EA}"/>
                </a:ext>
              </a:extLst>
            </p:cNvPr>
            <p:cNvSpPr/>
            <p:nvPr/>
          </p:nvSpPr>
          <p:spPr>
            <a:xfrm>
              <a:off x="2899211" y="4579386"/>
              <a:ext cx="880941" cy="340331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line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F318EA2-5B1E-499F-B447-0592EFF0EA5C}"/>
                </a:ext>
              </a:extLst>
            </p:cNvPr>
            <p:cNvSpPr/>
            <p:nvPr/>
          </p:nvSpPr>
          <p:spPr>
            <a:xfrm>
              <a:off x="1849167" y="2668350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14AF119-E6BB-4625-ACC6-260E71E11C4F}"/>
                </a:ext>
              </a:extLst>
            </p:cNvPr>
            <p:cNvSpPr/>
            <p:nvPr/>
          </p:nvSpPr>
          <p:spPr>
            <a:xfrm>
              <a:off x="1849167" y="2856634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21898B7-48CC-4D70-BA82-36070DE985CC}"/>
                </a:ext>
              </a:extLst>
            </p:cNvPr>
            <p:cNvSpPr/>
            <p:nvPr/>
          </p:nvSpPr>
          <p:spPr>
            <a:xfrm>
              <a:off x="1849167" y="3044918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00ED7B0-E686-4976-8AED-1B6BFF59C244}"/>
                </a:ext>
              </a:extLst>
            </p:cNvPr>
            <p:cNvSpPr/>
            <p:nvPr/>
          </p:nvSpPr>
          <p:spPr>
            <a:xfrm>
              <a:off x="1849167" y="3233202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4346420-AE7E-4D79-9D81-E23505B2BFD5}"/>
                </a:ext>
              </a:extLst>
            </p:cNvPr>
            <p:cNvSpPr/>
            <p:nvPr/>
          </p:nvSpPr>
          <p:spPr>
            <a:xfrm>
              <a:off x="1849167" y="3421486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ABEA6C0-50C6-4950-BB17-E9F9C59D0E75}"/>
                </a:ext>
              </a:extLst>
            </p:cNvPr>
            <p:cNvSpPr/>
            <p:nvPr/>
          </p:nvSpPr>
          <p:spPr>
            <a:xfrm>
              <a:off x="1849167" y="3609770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E580156-C9FC-4E0E-B81F-B8E86E953766}"/>
                </a:ext>
              </a:extLst>
            </p:cNvPr>
            <p:cNvSpPr/>
            <p:nvPr/>
          </p:nvSpPr>
          <p:spPr>
            <a:xfrm>
              <a:off x="1849167" y="3798054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…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45D70BF-6431-4BA5-9FC6-8136D702215F}"/>
                </a:ext>
              </a:extLst>
            </p:cNvPr>
            <p:cNvSpPr/>
            <p:nvPr/>
          </p:nvSpPr>
          <p:spPr>
            <a:xfrm>
              <a:off x="1849167" y="3986338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DA69174-B420-498C-ABDE-C488168426E2}"/>
                </a:ext>
              </a:extLst>
            </p:cNvPr>
            <p:cNvSpPr/>
            <p:nvPr/>
          </p:nvSpPr>
          <p:spPr>
            <a:xfrm>
              <a:off x="1849167" y="4174622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A0FD9A7-FA81-47E4-A7AB-E29D1774FDD9}"/>
                </a:ext>
              </a:extLst>
            </p:cNvPr>
            <p:cNvSpPr/>
            <p:nvPr/>
          </p:nvSpPr>
          <p:spPr>
            <a:xfrm>
              <a:off x="1849167" y="4362906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8D0EF51-142B-4184-992D-AD581EB835E1}"/>
                </a:ext>
              </a:extLst>
            </p:cNvPr>
            <p:cNvSpPr/>
            <p:nvPr/>
          </p:nvSpPr>
          <p:spPr>
            <a:xfrm>
              <a:off x="1849167" y="4551190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D1B179-A6C5-4903-AF28-4B8358E94758}"/>
                </a:ext>
              </a:extLst>
            </p:cNvPr>
            <p:cNvSpPr/>
            <p:nvPr/>
          </p:nvSpPr>
          <p:spPr>
            <a:xfrm>
              <a:off x="1849167" y="4739474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62681CB-187E-4026-B5F3-8997482C7DEB}"/>
                </a:ext>
              </a:extLst>
            </p:cNvPr>
            <p:cNvSpPr/>
            <p:nvPr/>
          </p:nvSpPr>
          <p:spPr>
            <a:xfrm>
              <a:off x="1549790" y="2413374"/>
              <a:ext cx="2490366" cy="3022215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24E106B5-60D1-4C98-B08B-C6EEAD3E946B}"/>
              </a:ext>
            </a:extLst>
          </p:cNvPr>
          <p:cNvSpPr/>
          <p:nvPr/>
        </p:nvSpPr>
        <p:spPr>
          <a:xfrm>
            <a:off x="1776029" y="5633065"/>
            <a:ext cx="2344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词法分析模块内部结构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29B8048-2C57-4065-9D21-E05B1A866D21}"/>
              </a:ext>
            </a:extLst>
          </p:cNvPr>
          <p:cNvSpPr/>
          <p:nvPr/>
        </p:nvSpPr>
        <p:spPr>
          <a:xfrm>
            <a:off x="4936089" y="2300186"/>
            <a:ext cx="65219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词法分析模块完成对源代码单词的截取，更新符号表信息，并向解析模块提供获得的词法单元。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02C6540-907C-4793-9C18-7112C6A56E22}"/>
              </a:ext>
            </a:extLst>
          </p:cNvPr>
          <p:cNvSpPr/>
          <p:nvPr/>
        </p:nvSpPr>
        <p:spPr>
          <a:xfrm>
            <a:off x="5898748" y="3576938"/>
            <a:ext cx="5559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存储源代码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5839F08-7C63-4E8A-B878-D48BA872C7C6}"/>
              </a:ext>
            </a:extLst>
          </p:cNvPr>
          <p:cNvSpPr/>
          <p:nvPr/>
        </p:nvSpPr>
        <p:spPr>
          <a:xfrm>
            <a:off x="5898746" y="4141747"/>
            <a:ext cx="5559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符号表的指针，用于更新符号表信息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FB1B97B-7C2C-409C-B953-DD124C145A26}"/>
              </a:ext>
            </a:extLst>
          </p:cNvPr>
          <p:cNvSpPr/>
          <p:nvPr/>
        </p:nvSpPr>
        <p:spPr>
          <a:xfrm>
            <a:off x="5896334" y="4690053"/>
            <a:ext cx="556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虚拟机的指针，用于向虚拟机中写入数据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07A5583-4D12-45F4-BEB9-3C4E159A6CDD}"/>
              </a:ext>
            </a:extLst>
          </p:cNvPr>
          <p:cNvSpPr/>
          <p:nvPr/>
        </p:nvSpPr>
        <p:spPr>
          <a:xfrm>
            <a:off x="4936089" y="3463045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source: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172F7E0-6C94-41A1-AE79-EB75409CF913}"/>
              </a:ext>
            </a:extLst>
          </p:cNvPr>
          <p:cNvSpPr/>
          <p:nvPr/>
        </p:nvSpPr>
        <p:spPr>
          <a:xfrm>
            <a:off x="4936089" y="4024993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table: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83EA30C-76FF-408D-9186-458FE5703018}"/>
              </a:ext>
            </a:extLst>
          </p:cNvPr>
          <p:cNvSpPr/>
          <p:nvPr/>
        </p:nvSpPr>
        <p:spPr>
          <a:xfrm>
            <a:off x="4936089" y="4586941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vm: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6A32BB2-37E3-4DD4-926A-3978ACA3E104}"/>
              </a:ext>
            </a:extLst>
          </p:cNvPr>
          <p:cNvSpPr/>
          <p:nvPr/>
        </p:nvSpPr>
        <p:spPr>
          <a:xfrm>
            <a:off x="4936089" y="5168715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index: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4878D13-2397-4C43-9C5A-90161362F0F5}"/>
              </a:ext>
            </a:extLst>
          </p:cNvPr>
          <p:cNvSpPr/>
          <p:nvPr/>
        </p:nvSpPr>
        <p:spPr>
          <a:xfrm>
            <a:off x="5896334" y="5272949"/>
            <a:ext cx="556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记录当前符号在源代码中的位置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71E5AA7-F9EF-4142-BF8B-F2DF4AE25C34}"/>
              </a:ext>
            </a:extLst>
          </p:cNvPr>
          <p:cNvSpPr/>
          <p:nvPr/>
        </p:nvSpPr>
        <p:spPr>
          <a:xfrm>
            <a:off x="4936088" y="5736104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line: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1E13E57-E3E1-4147-84B6-AAA82769638A}"/>
              </a:ext>
            </a:extLst>
          </p:cNvPr>
          <p:cNvSpPr/>
          <p:nvPr/>
        </p:nvSpPr>
        <p:spPr>
          <a:xfrm>
            <a:off x="5896333" y="5831939"/>
            <a:ext cx="556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记录当前扫描位置的源代码行号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94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2D8B20-A88F-4E88-A1DE-73EEDB54D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575" y="539909"/>
            <a:ext cx="5829235" cy="5604974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0D28BC9-CF05-4133-9C80-8E36241519C2}"/>
              </a:ext>
            </a:extLst>
          </p:cNvPr>
          <p:cNvSpPr/>
          <p:nvPr/>
        </p:nvSpPr>
        <p:spPr>
          <a:xfrm>
            <a:off x="8167566" y="6172877"/>
            <a:ext cx="1873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词法分析总控程序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B05678-54DF-4AFC-8D0C-9C379BE757AA}"/>
              </a:ext>
            </a:extLst>
          </p:cNvPr>
          <p:cNvSpPr/>
          <p:nvPr/>
        </p:nvSpPr>
        <p:spPr>
          <a:xfrm>
            <a:off x="522710" y="539909"/>
            <a:ext cx="54488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词法分析算法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部分采用硬编码方式实现，即根据词法单元的符号组成，直接匹配符号。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69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8B18297-9C40-45C9-A80D-6ADF94AD7E4A}"/>
              </a:ext>
            </a:extLst>
          </p:cNvPr>
          <p:cNvGrpSpPr/>
          <p:nvPr/>
        </p:nvGrpSpPr>
        <p:grpSpPr>
          <a:xfrm>
            <a:off x="643424" y="330259"/>
            <a:ext cx="3322086" cy="738664"/>
            <a:chOff x="1344760" y="1626399"/>
            <a:chExt cx="3322086" cy="73866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0EA7E80-4531-4063-9A45-A2011AE0FFC3}"/>
                </a:ext>
              </a:extLst>
            </p:cNvPr>
            <p:cNvSpPr/>
            <p:nvPr/>
          </p:nvSpPr>
          <p:spPr>
            <a:xfrm>
              <a:off x="1581353" y="1626399"/>
              <a:ext cx="308549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符号表模块的实现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CB6706-F3B4-4868-914D-D52DFEB0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A16393E5-C019-4C5A-8509-9BA4E4A6ECE1}"/>
              </a:ext>
            </a:extLst>
          </p:cNvPr>
          <p:cNvSpPr/>
          <p:nvPr/>
        </p:nvSpPr>
        <p:spPr>
          <a:xfrm>
            <a:off x="1005687" y="1326282"/>
            <a:ext cx="4331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符号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用于记录词法单元的各种属性。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C369AB8-4578-4750-B8FF-FC93C24402B0}"/>
              </a:ext>
            </a:extLst>
          </p:cNvPr>
          <p:cNvSpPr/>
          <p:nvPr/>
        </p:nvSpPr>
        <p:spPr>
          <a:xfrm>
            <a:off x="1995848" y="5899120"/>
            <a:ext cx="165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符号的内部结构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06795A5-1CE0-4FD7-8208-77B6A85B047C}"/>
              </a:ext>
            </a:extLst>
          </p:cNvPr>
          <p:cNvSpPr/>
          <p:nvPr/>
        </p:nvSpPr>
        <p:spPr>
          <a:xfrm>
            <a:off x="6772037" y="2150728"/>
            <a:ext cx="5059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函数各个参数的类型，用于语法分析中类型匹配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3FF18EB-8DD1-4650-987C-43DA575C3728}"/>
              </a:ext>
            </a:extLst>
          </p:cNvPr>
          <p:cNvSpPr/>
          <p:nvPr/>
        </p:nvSpPr>
        <p:spPr>
          <a:xfrm>
            <a:off x="6772038" y="2608119"/>
            <a:ext cx="5032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符号所在的作用域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9E79DEC-AF27-477E-8265-9CF4E2B84A5E}"/>
              </a:ext>
            </a:extLst>
          </p:cNvPr>
          <p:cNvSpPr/>
          <p:nvPr/>
        </p:nvSpPr>
        <p:spPr>
          <a:xfrm>
            <a:off x="6772037" y="3068609"/>
            <a:ext cx="503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符号的类型，如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ID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IF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ASSIGN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等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E839B36-CBEA-40F8-B90C-2F0D6DBD481D}"/>
              </a:ext>
            </a:extLst>
          </p:cNvPr>
          <p:cNvSpPr/>
          <p:nvPr/>
        </p:nvSpPr>
        <p:spPr>
          <a:xfrm>
            <a:off x="6792924" y="4973571"/>
            <a:ext cx="5011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符号的数据类型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E589FE5-A569-4D3C-8177-81978163A44F}"/>
              </a:ext>
            </a:extLst>
          </p:cNvPr>
          <p:cNvSpPr/>
          <p:nvPr/>
        </p:nvSpPr>
        <p:spPr>
          <a:xfrm>
            <a:off x="1038642" y="2230017"/>
            <a:ext cx="3738637" cy="349509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565D6D9-1AAF-4EE5-80FD-00E64E850472}"/>
              </a:ext>
            </a:extLst>
          </p:cNvPr>
          <p:cNvSpPr/>
          <p:nvPr/>
        </p:nvSpPr>
        <p:spPr>
          <a:xfrm>
            <a:off x="3441335" y="2498783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002750EA-3224-4296-8057-F0B529FCFA22}"/>
              </a:ext>
            </a:extLst>
          </p:cNvPr>
          <p:cNvSpPr/>
          <p:nvPr/>
        </p:nvSpPr>
        <p:spPr>
          <a:xfrm>
            <a:off x="2504335" y="249652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168A9B3-299B-42FA-90B8-192C1BE36A13}"/>
              </a:ext>
            </a:extLst>
          </p:cNvPr>
          <p:cNvSpPr/>
          <p:nvPr/>
        </p:nvSpPr>
        <p:spPr>
          <a:xfrm>
            <a:off x="2504335" y="268480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B4A90A0-6354-46D6-8000-107BDFA928CD}"/>
              </a:ext>
            </a:extLst>
          </p:cNvPr>
          <p:cNvSpPr/>
          <p:nvPr/>
        </p:nvSpPr>
        <p:spPr>
          <a:xfrm>
            <a:off x="2504335" y="287308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552D7F5-865D-4528-92D2-019A98290907}"/>
              </a:ext>
            </a:extLst>
          </p:cNvPr>
          <p:cNvSpPr/>
          <p:nvPr/>
        </p:nvSpPr>
        <p:spPr>
          <a:xfrm>
            <a:off x="2504335" y="306137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94B9721-65CF-47B1-B33C-6B668B01BA68}"/>
              </a:ext>
            </a:extLst>
          </p:cNvPr>
          <p:cNvSpPr/>
          <p:nvPr/>
        </p:nvSpPr>
        <p:spPr>
          <a:xfrm>
            <a:off x="2504335" y="324965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F2A9FF9-F70F-4CAA-AB7C-11D62406D8C6}"/>
              </a:ext>
            </a:extLst>
          </p:cNvPr>
          <p:cNvSpPr/>
          <p:nvPr/>
        </p:nvSpPr>
        <p:spPr>
          <a:xfrm>
            <a:off x="2504335" y="343794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9D3FC533-EE10-4B1A-82C1-23D572349900}"/>
              </a:ext>
            </a:extLst>
          </p:cNvPr>
          <p:cNvSpPr/>
          <p:nvPr/>
        </p:nvSpPr>
        <p:spPr>
          <a:xfrm>
            <a:off x="2504335" y="362622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9DA533E-C30C-4D6B-A3DD-0C4E264E3DE0}"/>
              </a:ext>
            </a:extLst>
          </p:cNvPr>
          <p:cNvSpPr/>
          <p:nvPr/>
        </p:nvSpPr>
        <p:spPr>
          <a:xfrm>
            <a:off x="2504335" y="381450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2E99CFB-EB69-4C39-BFE7-27D288F90DAA}"/>
              </a:ext>
            </a:extLst>
          </p:cNvPr>
          <p:cNvSpPr/>
          <p:nvPr/>
        </p:nvSpPr>
        <p:spPr>
          <a:xfrm>
            <a:off x="2504335" y="400279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6ECAF78-C643-4293-A56C-03D7997E4AB3}"/>
              </a:ext>
            </a:extLst>
          </p:cNvPr>
          <p:cNvSpPr/>
          <p:nvPr/>
        </p:nvSpPr>
        <p:spPr>
          <a:xfrm>
            <a:off x="2504335" y="419107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8EE7D85-BE20-47C0-B15C-F67602A31335}"/>
              </a:ext>
            </a:extLst>
          </p:cNvPr>
          <p:cNvSpPr/>
          <p:nvPr/>
        </p:nvSpPr>
        <p:spPr>
          <a:xfrm>
            <a:off x="2504335" y="43793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3F424CC-A29F-4B69-9347-7BDB40E25092}"/>
              </a:ext>
            </a:extLst>
          </p:cNvPr>
          <p:cNvSpPr/>
          <p:nvPr/>
        </p:nvSpPr>
        <p:spPr>
          <a:xfrm>
            <a:off x="2504335" y="45676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E9CA920-8508-4255-8FCA-6C86524EDD30}"/>
              </a:ext>
            </a:extLst>
          </p:cNvPr>
          <p:cNvSpPr/>
          <p:nvPr/>
        </p:nvSpPr>
        <p:spPr>
          <a:xfrm>
            <a:off x="2425323" y="5088988"/>
            <a:ext cx="7773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1530064-1297-4305-8AEE-269FBD2F0661}"/>
              </a:ext>
            </a:extLst>
          </p:cNvPr>
          <p:cNvSpPr/>
          <p:nvPr/>
        </p:nvSpPr>
        <p:spPr>
          <a:xfrm>
            <a:off x="3441335" y="4589469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dataType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55DA2FD-F4C1-4555-AC97-4E0A8F4577E4}"/>
              </a:ext>
            </a:extLst>
          </p:cNvPr>
          <p:cNvSpPr/>
          <p:nvPr/>
        </p:nvSpPr>
        <p:spPr>
          <a:xfrm>
            <a:off x="3442494" y="3020213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63D11B4-672E-4D09-A49A-3D5623BF3100}"/>
              </a:ext>
            </a:extLst>
          </p:cNvPr>
          <p:cNvSpPr/>
          <p:nvPr/>
        </p:nvSpPr>
        <p:spPr>
          <a:xfrm>
            <a:off x="3441335" y="3546609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7EBF613-5B70-4C36-9EB7-BE8A59826C0B}"/>
              </a:ext>
            </a:extLst>
          </p:cNvPr>
          <p:cNvSpPr/>
          <p:nvPr/>
        </p:nvSpPr>
        <p:spPr>
          <a:xfrm>
            <a:off x="3441335" y="4068039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klass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B7C90E5-486E-4640-BD02-89047EDC4EDE}"/>
              </a:ext>
            </a:extLst>
          </p:cNvPr>
          <p:cNvSpPr/>
          <p:nvPr/>
        </p:nvSpPr>
        <p:spPr>
          <a:xfrm>
            <a:off x="3441335" y="5110899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D811AAE8-BFCE-4F51-9D8B-EB7C60A7ECC0}"/>
              </a:ext>
            </a:extLst>
          </p:cNvPr>
          <p:cNvSpPr/>
          <p:nvPr/>
        </p:nvSpPr>
        <p:spPr>
          <a:xfrm>
            <a:off x="2504335" y="47559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9E718549-C86C-41D2-96BF-1CDB10D09E63}"/>
              </a:ext>
            </a:extLst>
          </p:cNvPr>
          <p:cNvSpPr/>
          <p:nvPr/>
        </p:nvSpPr>
        <p:spPr>
          <a:xfrm>
            <a:off x="2504335" y="49442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7562DB2-BDEA-4647-A7E9-B304D7A0EBD8}"/>
              </a:ext>
            </a:extLst>
          </p:cNvPr>
          <p:cNvSpPr/>
          <p:nvPr/>
        </p:nvSpPr>
        <p:spPr>
          <a:xfrm>
            <a:off x="1454204" y="249652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5CCF5DC9-B081-4954-83A8-66B01AF16875}"/>
              </a:ext>
            </a:extLst>
          </p:cNvPr>
          <p:cNvSpPr/>
          <p:nvPr/>
        </p:nvSpPr>
        <p:spPr>
          <a:xfrm>
            <a:off x="1454204" y="268480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B205B8C-8340-44E3-9174-AFA77EB8A69C}"/>
              </a:ext>
            </a:extLst>
          </p:cNvPr>
          <p:cNvSpPr/>
          <p:nvPr/>
        </p:nvSpPr>
        <p:spPr>
          <a:xfrm>
            <a:off x="1454204" y="287308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787DA1D-EE95-457C-AAE8-F0A2B2FDEB86}"/>
              </a:ext>
            </a:extLst>
          </p:cNvPr>
          <p:cNvSpPr/>
          <p:nvPr/>
        </p:nvSpPr>
        <p:spPr>
          <a:xfrm>
            <a:off x="1454204" y="306137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C3F68936-940F-436D-9EF0-787555BDBE43}"/>
              </a:ext>
            </a:extLst>
          </p:cNvPr>
          <p:cNvSpPr/>
          <p:nvPr/>
        </p:nvSpPr>
        <p:spPr>
          <a:xfrm>
            <a:off x="1454204" y="324965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2A28C4D-828D-427A-8BAD-74C9F4C96743}"/>
              </a:ext>
            </a:extLst>
          </p:cNvPr>
          <p:cNvSpPr/>
          <p:nvPr/>
        </p:nvSpPr>
        <p:spPr>
          <a:xfrm>
            <a:off x="1454204" y="343794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F12D127-FD38-4177-BAF9-814E787AC13D}"/>
              </a:ext>
            </a:extLst>
          </p:cNvPr>
          <p:cNvSpPr/>
          <p:nvPr/>
        </p:nvSpPr>
        <p:spPr>
          <a:xfrm>
            <a:off x="1454204" y="362622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B5D7DC4-C22F-4DF5-9F89-28B5576046E5}"/>
              </a:ext>
            </a:extLst>
          </p:cNvPr>
          <p:cNvSpPr/>
          <p:nvPr/>
        </p:nvSpPr>
        <p:spPr>
          <a:xfrm>
            <a:off x="1454204" y="381450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4AA3A51-A761-4F78-9CA0-203ED943DF74}"/>
              </a:ext>
            </a:extLst>
          </p:cNvPr>
          <p:cNvSpPr/>
          <p:nvPr/>
        </p:nvSpPr>
        <p:spPr>
          <a:xfrm>
            <a:off x="1454204" y="400279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691712E-D56F-48D3-8F8B-C169FB4CEF32}"/>
              </a:ext>
            </a:extLst>
          </p:cNvPr>
          <p:cNvSpPr/>
          <p:nvPr/>
        </p:nvSpPr>
        <p:spPr>
          <a:xfrm>
            <a:off x="1454204" y="419107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6BDED29-27A4-4CC9-9CD8-464F915BD528}"/>
              </a:ext>
            </a:extLst>
          </p:cNvPr>
          <p:cNvSpPr/>
          <p:nvPr/>
        </p:nvSpPr>
        <p:spPr>
          <a:xfrm>
            <a:off x="1454204" y="43793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BDA1690-C27C-4C94-BF54-9F8FFC9B7ECD}"/>
              </a:ext>
            </a:extLst>
          </p:cNvPr>
          <p:cNvSpPr/>
          <p:nvPr/>
        </p:nvSpPr>
        <p:spPr>
          <a:xfrm>
            <a:off x="1454204" y="45676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4F27BA7-0BCF-4D56-A728-E3EE6A8E5507}"/>
              </a:ext>
            </a:extLst>
          </p:cNvPr>
          <p:cNvSpPr/>
          <p:nvPr/>
        </p:nvSpPr>
        <p:spPr>
          <a:xfrm>
            <a:off x="1005689" y="5089690"/>
            <a:ext cx="1610611" cy="5078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argsDataType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3155DF4-8816-4F64-AD22-E746B74DB8AA}"/>
              </a:ext>
            </a:extLst>
          </p:cNvPr>
          <p:cNvSpPr/>
          <p:nvPr/>
        </p:nvSpPr>
        <p:spPr>
          <a:xfrm>
            <a:off x="1454204" y="47559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156EBE1-711A-4AC3-B2CD-71F6143DF489}"/>
              </a:ext>
            </a:extLst>
          </p:cNvPr>
          <p:cNvSpPr/>
          <p:nvPr/>
        </p:nvSpPr>
        <p:spPr>
          <a:xfrm>
            <a:off x="1454204" y="49442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DD227120-9666-4214-BF9E-F2E462D3E733}"/>
              </a:ext>
            </a:extLst>
          </p:cNvPr>
          <p:cNvSpPr/>
          <p:nvPr/>
        </p:nvSpPr>
        <p:spPr>
          <a:xfrm>
            <a:off x="5129080" y="2030881"/>
            <a:ext cx="1589704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argsDataType: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7F5F769F-FC8B-4257-8BC8-BA06B9B51BB1}"/>
              </a:ext>
            </a:extLst>
          </p:cNvPr>
          <p:cNvSpPr/>
          <p:nvPr/>
        </p:nvSpPr>
        <p:spPr>
          <a:xfrm>
            <a:off x="5129080" y="2504166"/>
            <a:ext cx="1589704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E23563E-D35E-4C05-859C-5342B424B6BB}"/>
              </a:ext>
            </a:extLst>
          </p:cNvPr>
          <p:cNvSpPr/>
          <p:nvPr/>
        </p:nvSpPr>
        <p:spPr>
          <a:xfrm>
            <a:off x="5129080" y="2977451"/>
            <a:ext cx="1589704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type: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D295A25-C3E3-4114-9E89-4152A6E911CA}"/>
              </a:ext>
            </a:extLst>
          </p:cNvPr>
          <p:cNvSpPr/>
          <p:nvPr/>
        </p:nvSpPr>
        <p:spPr>
          <a:xfrm>
            <a:off x="5129080" y="3450736"/>
            <a:ext cx="1589704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name: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6608EBE5-33F2-4F7F-AEE6-E697B333BED7}"/>
              </a:ext>
            </a:extLst>
          </p:cNvPr>
          <p:cNvSpPr/>
          <p:nvPr/>
        </p:nvSpPr>
        <p:spPr>
          <a:xfrm>
            <a:off x="5129080" y="3924021"/>
            <a:ext cx="1589704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hash: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4CAE78E-037F-4656-8631-3F66F72CCB78}"/>
              </a:ext>
            </a:extLst>
          </p:cNvPr>
          <p:cNvSpPr/>
          <p:nvPr/>
        </p:nvSpPr>
        <p:spPr>
          <a:xfrm>
            <a:off x="5129080" y="4397306"/>
            <a:ext cx="1589704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klass: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53BCF3E6-B1A8-41E5-A15E-E617055C5561}"/>
              </a:ext>
            </a:extLst>
          </p:cNvPr>
          <p:cNvSpPr/>
          <p:nvPr/>
        </p:nvSpPr>
        <p:spPr>
          <a:xfrm>
            <a:off x="5129080" y="4870591"/>
            <a:ext cx="1589704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dataType: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753D26BC-046D-4BC2-9C02-F27029664F43}"/>
              </a:ext>
            </a:extLst>
          </p:cNvPr>
          <p:cNvSpPr/>
          <p:nvPr/>
        </p:nvSpPr>
        <p:spPr>
          <a:xfrm>
            <a:off x="5129080" y="5343876"/>
            <a:ext cx="1589704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value: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8B7F281-F1AA-4B30-8FC3-F03377EBE8FB}"/>
              </a:ext>
            </a:extLst>
          </p:cNvPr>
          <p:cNvSpPr/>
          <p:nvPr/>
        </p:nvSpPr>
        <p:spPr>
          <a:xfrm>
            <a:off x="6772037" y="3554689"/>
            <a:ext cx="503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符号的名字</a:t>
            </a:r>
            <a:endParaRPr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075A8EA-6B84-4288-956D-AE37275D7ED1}"/>
              </a:ext>
            </a:extLst>
          </p:cNvPr>
          <p:cNvSpPr/>
          <p:nvPr/>
        </p:nvSpPr>
        <p:spPr>
          <a:xfrm>
            <a:off x="6772037" y="4034672"/>
            <a:ext cx="503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hash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值，优化对符号表的查找速度</a:t>
            </a:r>
            <a:endParaRPr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154517C1-BD85-4C53-B2F9-1C212B3DDFD3}"/>
              </a:ext>
            </a:extLst>
          </p:cNvPr>
          <p:cNvSpPr/>
          <p:nvPr/>
        </p:nvSpPr>
        <p:spPr>
          <a:xfrm>
            <a:off x="6777449" y="4486141"/>
            <a:ext cx="503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符号的种类，如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LOCAL_VARIABLE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SYS_FUNC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等</a:t>
            </a:r>
            <a:endParaRPr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0B537276-2AE6-4237-98C0-3F91237F5959}"/>
              </a:ext>
            </a:extLst>
          </p:cNvPr>
          <p:cNvSpPr/>
          <p:nvPr/>
        </p:nvSpPr>
        <p:spPr>
          <a:xfrm>
            <a:off x="6782480" y="5440184"/>
            <a:ext cx="1195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91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400C8A-6B34-4AA7-94C8-2A45B5A5A763}"/>
              </a:ext>
            </a:extLst>
          </p:cNvPr>
          <p:cNvSpPr/>
          <p:nvPr/>
        </p:nvSpPr>
        <p:spPr>
          <a:xfrm>
            <a:off x="814675" y="853352"/>
            <a:ext cx="10673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符号表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用于管理编译过程中的符号信息。符号表还记录了作用域信息，以支持嵌套的作用域。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3E1E65-726B-4D33-9943-72FCCA9F27A7}"/>
              </a:ext>
            </a:extLst>
          </p:cNvPr>
          <p:cNvSpPr/>
          <p:nvPr/>
        </p:nvSpPr>
        <p:spPr>
          <a:xfrm>
            <a:off x="901865" y="2191134"/>
            <a:ext cx="3738637" cy="2944579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038706-3BA2-414C-B14A-3F7F8BFF9302}"/>
              </a:ext>
            </a:extLst>
          </p:cNvPr>
          <p:cNvSpPr/>
          <p:nvPr/>
        </p:nvSpPr>
        <p:spPr>
          <a:xfrm>
            <a:off x="3115748" y="2386851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mainIndex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AB1D50-B857-4015-80A5-241DBBB1D6E8}"/>
              </a:ext>
            </a:extLst>
          </p:cNvPr>
          <p:cNvSpPr/>
          <p:nvPr/>
        </p:nvSpPr>
        <p:spPr>
          <a:xfrm>
            <a:off x="1113209" y="238685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B94FF8-6B35-4F5C-B819-E5CBE6EE5CDA}"/>
              </a:ext>
            </a:extLst>
          </p:cNvPr>
          <p:cNvSpPr/>
          <p:nvPr/>
        </p:nvSpPr>
        <p:spPr>
          <a:xfrm>
            <a:off x="1113209" y="257513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9B82D9-D2B2-4264-B2D2-C9535AB9C4FB}"/>
              </a:ext>
            </a:extLst>
          </p:cNvPr>
          <p:cNvSpPr/>
          <p:nvPr/>
        </p:nvSpPr>
        <p:spPr>
          <a:xfrm>
            <a:off x="1113209" y="276341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F43B45-A6A5-4E62-B5F7-272D373F2DD9}"/>
              </a:ext>
            </a:extLst>
          </p:cNvPr>
          <p:cNvSpPr/>
          <p:nvPr/>
        </p:nvSpPr>
        <p:spPr>
          <a:xfrm>
            <a:off x="1113209" y="295170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14EB84-6F12-4339-BCBE-41C2C1A4962D}"/>
              </a:ext>
            </a:extLst>
          </p:cNvPr>
          <p:cNvSpPr/>
          <p:nvPr/>
        </p:nvSpPr>
        <p:spPr>
          <a:xfrm>
            <a:off x="1113209" y="313998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156213-29D5-4817-B91D-D2D4CD5797ED}"/>
              </a:ext>
            </a:extLst>
          </p:cNvPr>
          <p:cNvSpPr/>
          <p:nvPr/>
        </p:nvSpPr>
        <p:spPr>
          <a:xfrm>
            <a:off x="1113209" y="332827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078200-7BCF-4E3D-80A4-57E57D475A96}"/>
              </a:ext>
            </a:extLst>
          </p:cNvPr>
          <p:cNvSpPr/>
          <p:nvPr/>
        </p:nvSpPr>
        <p:spPr>
          <a:xfrm>
            <a:off x="1113209" y="351655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DA1536-D3E2-400A-AD36-C3F94795753F}"/>
              </a:ext>
            </a:extLst>
          </p:cNvPr>
          <p:cNvSpPr/>
          <p:nvPr/>
        </p:nvSpPr>
        <p:spPr>
          <a:xfrm>
            <a:off x="1113209" y="370483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9C185F-6CC5-4F8F-BF32-7DB4EADBBA28}"/>
              </a:ext>
            </a:extLst>
          </p:cNvPr>
          <p:cNvSpPr/>
          <p:nvPr/>
        </p:nvSpPr>
        <p:spPr>
          <a:xfrm>
            <a:off x="1113209" y="389312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5DFF8F-02E5-47A7-ACB3-699D3D735E00}"/>
              </a:ext>
            </a:extLst>
          </p:cNvPr>
          <p:cNvSpPr/>
          <p:nvPr/>
        </p:nvSpPr>
        <p:spPr>
          <a:xfrm>
            <a:off x="1113209" y="408140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2F49F2-5986-4F96-B511-953E9DC26EC8}"/>
              </a:ext>
            </a:extLst>
          </p:cNvPr>
          <p:cNvSpPr/>
          <p:nvPr/>
        </p:nvSpPr>
        <p:spPr>
          <a:xfrm>
            <a:off x="1113209" y="426969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0AC11C-96EE-4C13-B747-3776062D8200}"/>
              </a:ext>
            </a:extLst>
          </p:cNvPr>
          <p:cNvSpPr/>
          <p:nvPr/>
        </p:nvSpPr>
        <p:spPr>
          <a:xfrm>
            <a:off x="1113209" y="445797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B2C0EC-06DD-4F42-A4D3-544C249A8BB5}"/>
              </a:ext>
            </a:extLst>
          </p:cNvPr>
          <p:cNvSpPr/>
          <p:nvPr/>
        </p:nvSpPr>
        <p:spPr>
          <a:xfrm>
            <a:off x="1063218" y="4646259"/>
            <a:ext cx="719300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table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25A6EA-A5CC-445A-8C17-8D37E95D10A1}"/>
              </a:ext>
            </a:extLst>
          </p:cNvPr>
          <p:cNvSpPr/>
          <p:nvPr/>
        </p:nvSpPr>
        <p:spPr>
          <a:xfrm>
            <a:off x="2009707" y="238685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1B792C-BFDD-46FE-BCE6-3F7C46027081}"/>
              </a:ext>
            </a:extLst>
          </p:cNvPr>
          <p:cNvSpPr/>
          <p:nvPr/>
        </p:nvSpPr>
        <p:spPr>
          <a:xfrm>
            <a:off x="2009707" y="257513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C06CBDA-E1B7-4E8E-9D16-878A69CDF67A}"/>
              </a:ext>
            </a:extLst>
          </p:cNvPr>
          <p:cNvSpPr/>
          <p:nvPr/>
        </p:nvSpPr>
        <p:spPr>
          <a:xfrm>
            <a:off x="2009707" y="276341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C4DEF3E-1F8B-4438-84C9-8D857958B7D4}"/>
              </a:ext>
            </a:extLst>
          </p:cNvPr>
          <p:cNvSpPr/>
          <p:nvPr/>
        </p:nvSpPr>
        <p:spPr>
          <a:xfrm>
            <a:off x="2009707" y="295170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071B985-38AB-4F7E-BA44-AE35179BE84E}"/>
              </a:ext>
            </a:extLst>
          </p:cNvPr>
          <p:cNvSpPr/>
          <p:nvPr/>
        </p:nvSpPr>
        <p:spPr>
          <a:xfrm>
            <a:off x="2009707" y="313998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5C7402-371A-4152-B983-E5D1D8CFC1A3}"/>
              </a:ext>
            </a:extLst>
          </p:cNvPr>
          <p:cNvSpPr/>
          <p:nvPr/>
        </p:nvSpPr>
        <p:spPr>
          <a:xfrm>
            <a:off x="2009707" y="332827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BC6109-EFC7-4EEE-83FC-D4953D4D7F40}"/>
              </a:ext>
            </a:extLst>
          </p:cNvPr>
          <p:cNvSpPr/>
          <p:nvPr/>
        </p:nvSpPr>
        <p:spPr>
          <a:xfrm>
            <a:off x="2009707" y="351655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AC0AB9B-B60F-433A-BCC3-2FC751B6A4E7}"/>
              </a:ext>
            </a:extLst>
          </p:cNvPr>
          <p:cNvSpPr/>
          <p:nvPr/>
        </p:nvSpPr>
        <p:spPr>
          <a:xfrm>
            <a:off x="2009707" y="370483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1643B7E-650D-445C-9D95-EB7ABE8DB698}"/>
              </a:ext>
            </a:extLst>
          </p:cNvPr>
          <p:cNvSpPr/>
          <p:nvPr/>
        </p:nvSpPr>
        <p:spPr>
          <a:xfrm>
            <a:off x="2009707" y="389312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2821032-8D2D-4E2C-84B6-CFE4AED4C0BE}"/>
              </a:ext>
            </a:extLst>
          </p:cNvPr>
          <p:cNvSpPr/>
          <p:nvPr/>
        </p:nvSpPr>
        <p:spPr>
          <a:xfrm>
            <a:off x="2009707" y="408140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AB60E96-B155-4CEA-8F52-D9A4462EDD06}"/>
              </a:ext>
            </a:extLst>
          </p:cNvPr>
          <p:cNvSpPr/>
          <p:nvPr/>
        </p:nvSpPr>
        <p:spPr>
          <a:xfrm>
            <a:off x="2009707" y="426969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DA0BD2A-B48C-4A2F-878B-15B4A98D9574}"/>
              </a:ext>
            </a:extLst>
          </p:cNvPr>
          <p:cNvSpPr/>
          <p:nvPr/>
        </p:nvSpPr>
        <p:spPr>
          <a:xfrm>
            <a:off x="2009707" y="445797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AD371D8-1633-43EC-8FC6-13782628B8E0}"/>
              </a:ext>
            </a:extLst>
          </p:cNvPr>
          <p:cNvSpPr/>
          <p:nvPr/>
        </p:nvSpPr>
        <p:spPr>
          <a:xfrm>
            <a:off x="1930695" y="4627882"/>
            <a:ext cx="7773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6B74C3A-BEE1-4E62-8B7D-76D18B8056BB}"/>
              </a:ext>
            </a:extLst>
          </p:cNvPr>
          <p:cNvSpPr/>
          <p:nvPr/>
        </p:nvSpPr>
        <p:spPr>
          <a:xfrm>
            <a:off x="3115748" y="2951703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scopeIndex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D0AD3B7-8CA2-4CB8-B4A7-339CA0D91046}"/>
              </a:ext>
            </a:extLst>
          </p:cNvPr>
          <p:cNvSpPr/>
          <p:nvPr/>
        </p:nvSpPr>
        <p:spPr>
          <a:xfrm>
            <a:off x="1859070" y="5309723"/>
            <a:ext cx="1824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符号表的内部结构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737BE1B-9B07-4213-A418-6F597C0C4366}"/>
              </a:ext>
            </a:extLst>
          </p:cNvPr>
          <p:cNvSpPr/>
          <p:nvPr/>
        </p:nvSpPr>
        <p:spPr>
          <a:xfrm>
            <a:off x="6455671" y="2144481"/>
            <a:ext cx="3166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符号的列表，存储所有的符号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E623BCD-36FF-46BA-8191-13CB3E16BFF4}"/>
              </a:ext>
            </a:extLst>
          </p:cNvPr>
          <p:cNvSpPr/>
          <p:nvPr/>
        </p:nvSpPr>
        <p:spPr>
          <a:xfrm>
            <a:off x="6455671" y="2865249"/>
            <a:ext cx="5032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当前作用域，记录解析过程中当前所在的作用域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019F7B2-04FB-4C29-B8B2-3A62C39786D5}"/>
              </a:ext>
            </a:extLst>
          </p:cNvPr>
          <p:cNvSpPr/>
          <p:nvPr/>
        </p:nvSpPr>
        <p:spPr>
          <a:xfrm>
            <a:off x="6455671" y="3586017"/>
            <a:ext cx="5032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记录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main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中的位置，便于编译结束后可以设置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Puppy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虚拟机中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寄存器的值，运行程序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1EEF4D-F642-4E23-9F09-6DF00CC9BFF1}"/>
              </a:ext>
            </a:extLst>
          </p:cNvPr>
          <p:cNvSpPr/>
          <p:nvPr/>
        </p:nvSpPr>
        <p:spPr>
          <a:xfrm>
            <a:off x="6455670" y="4860784"/>
            <a:ext cx="2495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记录当前作用域的编号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A9CE636-E4A5-4183-97EB-CA37AC221257}"/>
              </a:ext>
            </a:extLst>
          </p:cNvPr>
          <p:cNvSpPr/>
          <p:nvPr/>
        </p:nvSpPr>
        <p:spPr>
          <a:xfrm>
            <a:off x="5727333" y="2040314"/>
            <a:ext cx="7283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table: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E235F24-E9E1-4FCD-9446-75221CFBD00F}"/>
              </a:ext>
            </a:extLst>
          </p:cNvPr>
          <p:cNvSpPr/>
          <p:nvPr/>
        </p:nvSpPr>
        <p:spPr>
          <a:xfrm>
            <a:off x="5634026" y="2743383"/>
            <a:ext cx="82164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B8951D7-9E4A-422D-8E9B-E6E1330D9A63}"/>
              </a:ext>
            </a:extLst>
          </p:cNvPr>
          <p:cNvSpPr/>
          <p:nvPr/>
        </p:nvSpPr>
        <p:spPr>
          <a:xfrm>
            <a:off x="5167494" y="3469902"/>
            <a:ext cx="12881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mainIndex: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6A42992-6868-44CB-9DB5-4DDA71D5B98E}"/>
              </a:ext>
            </a:extLst>
          </p:cNvPr>
          <p:cNvSpPr/>
          <p:nvPr/>
        </p:nvSpPr>
        <p:spPr>
          <a:xfrm>
            <a:off x="5127225" y="4748803"/>
            <a:ext cx="13284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scopeIndex: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927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B2CE3988-97CF-457C-9232-30F67BD2445A}"/>
              </a:ext>
            </a:extLst>
          </p:cNvPr>
          <p:cNvSpPr/>
          <p:nvPr/>
        </p:nvSpPr>
        <p:spPr>
          <a:xfrm>
            <a:off x="525453" y="415569"/>
            <a:ext cx="111004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根据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scopeIndex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可以实现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嵌套的作用域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。实现方式如下：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初始化为空。将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scopeIndex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初始化为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，并放入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末尾，设置全局作用域的标识为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进入新的作用域时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scopeIndex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自增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，并放入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末尾，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内元素的排列顺序标识该作用域。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离开作用域，则将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末尾元素去除，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回到前一个作用域。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C818A70-D4AA-48B0-BAF5-81886FF571AD}"/>
              </a:ext>
            </a:extLst>
          </p:cNvPr>
          <p:cNvSpPr/>
          <p:nvPr/>
        </p:nvSpPr>
        <p:spPr>
          <a:xfrm>
            <a:off x="4624496" y="2757434"/>
            <a:ext cx="624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74D3FB7-4FC2-477A-9464-8F7BFE9E0D89}"/>
              </a:ext>
            </a:extLst>
          </p:cNvPr>
          <p:cNvSpPr/>
          <p:nvPr/>
        </p:nvSpPr>
        <p:spPr>
          <a:xfrm>
            <a:off x="4610498" y="3293747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56B884CE-3715-42E7-A9EF-60F83CE19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763" y="2907820"/>
            <a:ext cx="3083477" cy="3219656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DC86D7E2-8B74-4A81-8AE0-11D08ADE9E29}"/>
              </a:ext>
            </a:extLst>
          </p:cNvPr>
          <p:cNvSpPr/>
          <p:nvPr/>
        </p:nvSpPr>
        <p:spPr>
          <a:xfrm>
            <a:off x="4336650" y="6182234"/>
            <a:ext cx="1824225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嵌套作用域的标识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1E53E4-2B96-4FFA-A4CC-C3C7EC3E7591}"/>
              </a:ext>
            </a:extLst>
          </p:cNvPr>
          <p:cNvSpPr/>
          <p:nvPr/>
        </p:nvSpPr>
        <p:spPr>
          <a:xfrm>
            <a:off x="2820707" y="2757433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AD1FB3-30E7-485B-9A96-C77F366DEA0F}"/>
              </a:ext>
            </a:extLst>
          </p:cNvPr>
          <p:cNvSpPr/>
          <p:nvPr/>
        </p:nvSpPr>
        <p:spPr>
          <a:xfrm>
            <a:off x="4610789" y="3787427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E4D30D-9BA9-41EF-BB1B-21C99177A3C5}"/>
              </a:ext>
            </a:extLst>
          </p:cNvPr>
          <p:cNvSpPr/>
          <p:nvPr/>
        </p:nvSpPr>
        <p:spPr>
          <a:xfrm>
            <a:off x="4610498" y="4088971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330FF07-9E48-4E28-ABFD-DE6590C9D1AE}"/>
              </a:ext>
            </a:extLst>
          </p:cNvPr>
          <p:cNvSpPr/>
          <p:nvPr/>
        </p:nvSpPr>
        <p:spPr>
          <a:xfrm>
            <a:off x="4610498" y="4616472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425E454-F047-4DAD-9ED4-587C3542ED51}"/>
              </a:ext>
            </a:extLst>
          </p:cNvPr>
          <p:cNvSpPr/>
          <p:nvPr/>
        </p:nvSpPr>
        <p:spPr>
          <a:xfrm>
            <a:off x="4610498" y="5144761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8D3041-69F2-49C6-AA3C-44B376C81699}"/>
              </a:ext>
            </a:extLst>
          </p:cNvPr>
          <p:cNvSpPr/>
          <p:nvPr/>
        </p:nvSpPr>
        <p:spPr>
          <a:xfrm>
            <a:off x="4610498" y="5686172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B7CDB2-AB0E-4ED5-B8CA-581A7E71304C}"/>
              </a:ext>
            </a:extLst>
          </p:cNvPr>
          <p:cNvSpPr/>
          <p:nvPr/>
        </p:nvSpPr>
        <p:spPr>
          <a:xfrm>
            <a:off x="3765966" y="4616471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0/1/3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0D892E-7F60-4C4D-A7A4-87257C599C4A}"/>
              </a:ext>
            </a:extLst>
          </p:cNvPr>
          <p:cNvSpPr/>
          <p:nvPr/>
        </p:nvSpPr>
        <p:spPr>
          <a:xfrm>
            <a:off x="2322754" y="2432077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scopeIndex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193AF5-501E-4864-A0B8-9CBF5E5D2DEE}"/>
              </a:ext>
            </a:extLst>
          </p:cNvPr>
          <p:cNvSpPr/>
          <p:nvPr/>
        </p:nvSpPr>
        <p:spPr>
          <a:xfrm>
            <a:off x="3752401" y="2432077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D4EB0A-8EA4-441E-803D-D40D82183764}"/>
              </a:ext>
            </a:extLst>
          </p:cNvPr>
          <p:cNvSpPr/>
          <p:nvPr/>
        </p:nvSpPr>
        <p:spPr>
          <a:xfrm>
            <a:off x="2820706" y="3298843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A90C852-3A7B-478D-8C65-E390E07ED830}"/>
              </a:ext>
            </a:extLst>
          </p:cNvPr>
          <p:cNvSpPr/>
          <p:nvPr/>
        </p:nvSpPr>
        <p:spPr>
          <a:xfrm>
            <a:off x="2820706" y="3827132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0A78CBF-3DCA-40DC-A70B-1E7B63C80E68}"/>
              </a:ext>
            </a:extLst>
          </p:cNvPr>
          <p:cNvSpPr/>
          <p:nvPr/>
        </p:nvSpPr>
        <p:spPr>
          <a:xfrm>
            <a:off x="2823939" y="4112572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3D5E1C4-44F0-48EC-918B-B1C57CB101F8}"/>
              </a:ext>
            </a:extLst>
          </p:cNvPr>
          <p:cNvSpPr/>
          <p:nvPr/>
        </p:nvSpPr>
        <p:spPr>
          <a:xfrm>
            <a:off x="2824821" y="4635225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A6A6261-772A-4EDA-9AC5-1E12B90EF562}"/>
              </a:ext>
            </a:extLst>
          </p:cNvPr>
          <p:cNvSpPr/>
          <p:nvPr/>
        </p:nvSpPr>
        <p:spPr>
          <a:xfrm>
            <a:off x="2820706" y="5164675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DB3FE75-23A9-4F5E-93C2-FB65C4538B8E}"/>
              </a:ext>
            </a:extLst>
          </p:cNvPr>
          <p:cNvSpPr/>
          <p:nvPr/>
        </p:nvSpPr>
        <p:spPr>
          <a:xfrm>
            <a:off x="2829007" y="5683479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9DA06C3-A147-4311-951F-CB4DF042A6DD}"/>
              </a:ext>
            </a:extLst>
          </p:cNvPr>
          <p:cNvSpPr/>
          <p:nvPr/>
        </p:nvSpPr>
        <p:spPr>
          <a:xfrm>
            <a:off x="3765041" y="2757433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7BB9CEB-853D-4DE4-8F9F-D4B762934475}"/>
              </a:ext>
            </a:extLst>
          </p:cNvPr>
          <p:cNvSpPr/>
          <p:nvPr/>
        </p:nvSpPr>
        <p:spPr>
          <a:xfrm>
            <a:off x="3760717" y="3293295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0/1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0D832CE-4F94-4975-8446-7A52E5DA7A3C}"/>
              </a:ext>
            </a:extLst>
          </p:cNvPr>
          <p:cNvSpPr/>
          <p:nvPr/>
        </p:nvSpPr>
        <p:spPr>
          <a:xfrm>
            <a:off x="3767537" y="3829394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0/1/2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B13CD2D-E4F0-4CFC-BB87-8C112DD6DC81}"/>
              </a:ext>
            </a:extLst>
          </p:cNvPr>
          <p:cNvSpPr/>
          <p:nvPr/>
        </p:nvSpPr>
        <p:spPr>
          <a:xfrm>
            <a:off x="3760717" y="4113857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0/1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EC40BF3-2CBE-49A8-AE20-A2E24ED77C59}"/>
              </a:ext>
            </a:extLst>
          </p:cNvPr>
          <p:cNvSpPr/>
          <p:nvPr/>
        </p:nvSpPr>
        <p:spPr>
          <a:xfrm>
            <a:off x="3767326" y="5143355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0/1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A0ED6B3-B7BA-49A8-9FC0-CC681086CB88}"/>
              </a:ext>
            </a:extLst>
          </p:cNvPr>
          <p:cNvSpPr/>
          <p:nvPr/>
        </p:nvSpPr>
        <p:spPr>
          <a:xfrm>
            <a:off x="3760716" y="5686171"/>
            <a:ext cx="691877" cy="42415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3DCC8C8-A26D-4578-82A8-BE8C43EE27ED}"/>
              </a:ext>
            </a:extLst>
          </p:cNvPr>
          <p:cNvSpPr/>
          <p:nvPr/>
        </p:nvSpPr>
        <p:spPr>
          <a:xfrm>
            <a:off x="3743860" y="3905379"/>
            <a:ext cx="738807" cy="3015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6ACB4B2-D1AD-43F1-8F9E-3F9D14048875}"/>
              </a:ext>
            </a:extLst>
          </p:cNvPr>
          <p:cNvSpPr/>
          <p:nvPr/>
        </p:nvSpPr>
        <p:spPr>
          <a:xfrm>
            <a:off x="3737250" y="4721064"/>
            <a:ext cx="738807" cy="3015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76B7DCF-CDFF-443C-92F9-D3800B80E29A}"/>
              </a:ext>
            </a:extLst>
          </p:cNvPr>
          <p:cNvSpPr/>
          <p:nvPr/>
        </p:nvSpPr>
        <p:spPr>
          <a:xfrm>
            <a:off x="3743860" y="3372343"/>
            <a:ext cx="738807" cy="3015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0635BA7-F50D-4148-88E4-23B3CD582820}"/>
              </a:ext>
            </a:extLst>
          </p:cNvPr>
          <p:cNvSpPr/>
          <p:nvPr/>
        </p:nvSpPr>
        <p:spPr>
          <a:xfrm>
            <a:off x="3737249" y="2838700"/>
            <a:ext cx="738807" cy="3015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6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8B18297-9C40-45C9-A80D-6ADF94AD7E4A}"/>
              </a:ext>
            </a:extLst>
          </p:cNvPr>
          <p:cNvGrpSpPr/>
          <p:nvPr/>
        </p:nvGrpSpPr>
        <p:grpSpPr>
          <a:xfrm>
            <a:off x="643424" y="330259"/>
            <a:ext cx="3322086" cy="673005"/>
            <a:chOff x="1344760" y="1626399"/>
            <a:chExt cx="3322086" cy="6730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0EA7E80-4531-4063-9A45-A2011AE0FFC3}"/>
                </a:ext>
              </a:extLst>
            </p:cNvPr>
            <p:cNvSpPr/>
            <p:nvPr/>
          </p:nvSpPr>
          <p:spPr>
            <a:xfrm>
              <a:off x="1581353" y="1626399"/>
              <a:ext cx="3085493" cy="673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解析模块的实现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CB6706-F3B4-4868-914D-D52DFEB0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A16393E5-C019-4C5A-8509-9BA4E4A6ECE1}"/>
              </a:ext>
            </a:extLst>
          </p:cNvPr>
          <p:cNvSpPr/>
          <p:nvPr/>
        </p:nvSpPr>
        <p:spPr>
          <a:xfrm>
            <a:off x="1005687" y="1326282"/>
            <a:ext cx="102656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解析模块将语法分析、语义分析与代码生成组合在一起完成解析。在语法分析过程中，插入语义分析及代码生成的语句完成解析。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E9D61F0-D0D9-44FB-8A77-D704AE5811FE}"/>
              </a:ext>
            </a:extLst>
          </p:cNvPr>
          <p:cNvSpPr/>
          <p:nvPr/>
        </p:nvSpPr>
        <p:spPr>
          <a:xfrm>
            <a:off x="2781811" y="6147183"/>
            <a:ext cx="1045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解析流程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C89BA295-10F9-4EF5-998F-C7F9B854199D}"/>
              </a:ext>
            </a:extLst>
          </p:cNvPr>
          <p:cNvSpPr/>
          <p:nvPr/>
        </p:nvSpPr>
        <p:spPr>
          <a:xfrm>
            <a:off x="1595535" y="2664963"/>
            <a:ext cx="3436779" cy="335902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0E007DC8-0272-4B8B-998F-8D235034A940}"/>
              </a:ext>
            </a:extLst>
          </p:cNvPr>
          <p:cNvGrpSpPr/>
          <p:nvPr/>
        </p:nvGrpSpPr>
        <p:grpSpPr>
          <a:xfrm>
            <a:off x="2113519" y="3871499"/>
            <a:ext cx="2335520" cy="1808753"/>
            <a:chOff x="2168977" y="4310160"/>
            <a:chExt cx="1327354" cy="951960"/>
          </a:xfrm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9902ACEA-4EAA-4589-9744-E76C0F2D6319}"/>
                </a:ext>
              </a:extLst>
            </p:cNvPr>
            <p:cNvSpPr/>
            <p:nvPr/>
          </p:nvSpPr>
          <p:spPr>
            <a:xfrm>
              <a:off x="2168977" y="4310160"/>
              <a:ext cx="1327354" cy="951960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38877957-7A5A-47B1-8D08-C626C867A22A}"/>
                </a:ext>
              </a:extLst>
            </p:cNvPr>
            <p:cNvSpPr/>
            <p:nvPr/>
          </p:nvSpPr>
          <p:spPr>
            <a:xfrm>
              <a:off x="2168977" y="4326369"/>
              <a:ext cx="604834" cy="1781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语法分析</a:t>
              </a:r>
            </a:p>
          </p:txBody>
        </p:sp>
      </p:grpSp>
      <p:sp>
        <p:nvSpPr>
          <p:cNvPr id="205" name="矩形 204">
            <a:extLst>
              <a:ext uri="{FF2B5EF4-FFF2-40B4-BE49-F238E27FC236}">
                <a16:creationId xmlns:a16="http://schemas.microsoft.com/office/drawing/2014/main" id="{49034F33-D739-45F0-AE20-CC18FDFDEEA0}"/>
              </a:ext>
            </a:extLst>
          </p:cNvPr>
          <p:cNvSpPr/>
          <p:nvPr/>
        </p:nvSpPr>
        <p:spPr>
          <a:xfrm>
            <a:off x="2749168" y="4400938"/>
            <a:ext cx="1064224" cy="338553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语义分析</a:t>
            </a: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18141DD5-2F52-47F0-AED0-FFD4BE108FA1}"/>
              </a:ext>
            </a:extLst>
          </p:cNvPr>
          <p:cNvSpPr/>
          <p:nvPr/>
        </p:nvSpPr>
        <p:spPr>
          <a:xfrm>
            <a:off x="2755375" y="5031722"/>
            <a:ext cx="1064224" cy="338553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代码生成</a:t>
            </a: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53105D63-CD89-48AD-837C-018F475575A0}"/>
              </a:ext>
            </a:extLst>
          </p:cNvPr>
          <p:cNvSpPr/>
          <p:nvPr/>
        </p:nvSpPr>
        <p:spPr>
          <a:xfrm>
            <a:off x="2772481" y="2940556"/>
            <a:ext cx="1064224" cy="338553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词法分析</a:t>
            </a: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1F0AF662-11F0-4605-BAAD-8B94AD35A954}"/>
              </a:ext>
            </a:extLst>
          </p:cNvPr>
          <p:cNvCxnSpPr>
            <a:cxnSpLocks/>
          </p:cNvCxnSpPr>
          <p:nvPr/>
        </p:nvCxnSpPr>
        <p:spPr>
          <a:xfrm>
            <a:off x="3313923" y="3330645"/>
            <a:ext cx="0" cy="49404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>
            <a:extLst>
              <a:ext uri="{FF2B5EF4-FFF2-40B4-BE49-F238E27FC236}">
                <a16:creationId xmlns:a16="http://schemas.microsoft.com/office/drawing/2014/main" id="{2F489FAF-6D70-4F21-BD2D-FFC8FAD7301F}"/>
              </a:ext>
            </a:extLst>
          </p:cNvPr>
          <p:cNvSpPr/>
          <p:nvPr/>
        </p:nvSpPr>
        <p:spPr>
          <a:xfrm>
            <a:off x="6750702" y="3008694"/>
            <a:ext cx="3738637" cy="3015289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E486B7C6-981B-490E-B9F1-F77D3F71472D}"/>
              </a:ext>
            </a:extLst>
          </p:cNvPr>
          <p:cNvSpPr/>
          <p:nvPr/>
        </p:nvSpPr>
        <p:spPr>
          <a:xfrm>
            <a:off x="7034171" y="3246272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*lexer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70910B5A-7543-4DA9-94A6-8B8027534611}"/>
              </a:ext>
            </a:extLst>
          </p:cNvPr>
          <p:cNvSpPr/>
          <p:nvPr/>
        </p:nvSpPr>
        <p:spPr>
          <a:xfrm>
            <a:off x="8763997" y="3939678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baseType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B4F3759-BD7D-48E9-A88F-45854F929F0A}"/>
              </a:ext>
            </a:extLst>
          </p:cNvPr>
          <p:cNvSpPr/>
          <p:nvPr/>
        </p:nvSpPr>
        <p:spPr>
          <a:xfrm>
            <a:off x="7707907" y="6147183"/>
            <a:ext cx="1824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解析器的内部结构</a:t>
            </a: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2085C9CF-83BC-4CEF-8FE2-BE35E8DE0859}"/>
              </a:ext>
            </a:extLst>
          </p:cNvPr>
          <p:cNvSpPr/>
          <p:nvPr/>
        </p:nvSpPr>
        <p:spPr>
          <a:xfrm>
            <a:off x="7034171" y="3939678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*table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C8FDE1DD-53BE-48CA-B751-8486BDD784A9}"/>
              </a:ext>
            </a:extLst>
          </p:cNvPr>
          <p:cNvSpPr/>
          <p:nvPr/>
        </p:nvSpPr>
        <p:spPr>
          <a:xfrm>
            <a:off x="7034171" y="4633084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*vm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B8BFE608-9569-41E7-9CCA-8774E1A2EB73}"/>
              </a:ext>
            </a:extLst>
          </p:cNvPr>
          <p:cNvSpPr/>
          <p:nvPr/>
        </p:nvSpPr>
        <p:spPr>
          <a:xfrm>
            <a:off x="8761755" y="3246272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tokenInfo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559FCEC6-8BB0-4341-8574-6EA89710DA7D}"/>
              </a:ext>
            </a:extLst>
          </p:cNvPr>
          <p:cNvSpPr/>
          <p:nvPr/>
        </p:nvSpPr>
        <p:spPr>
          <a:xfrm>
            <a:off x="8761755" y="4633084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exprType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B9816BA4-BB60-4FA2-BE59-6B301CA83AEE}"/>
              </a:ext>
            </a:extLst>
          </p:cNvPr>
          <p:cNvSpPr/>
          <p:nvPr/>
        </p:nvSpPr>
        <p:spPr>
          <a:xfrm>
            <a:off x="8761755" y="5326490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indexOfBP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6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8FD4CE15-1972-4622-9860-5CF34B2158F2}"/>
              </a:ext>
            </a:extLst>
          </p:cNvPr>
          <p:cNvSpPr/>
          <p:nvPr/>
        </p:nvSpPr>
        <p:spPr>
          <a:xfrm>
            <a:off x="814675" y="434998"/>
            <a:ext cx="106731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语法分析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采用递归下降法实现，即为每个文法编写一个递归过程，通过该过程匹配符合该文法的句子。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0145EF9-269D-4ACF-8F62-956F3AFE7482}"/>
              </a:ext>
            </a:extLst>
          </p:cNvPr>
          <p:cNvSpPr/>
          <p:nvPr/>
        </p:nvSpPr>
        <p:spPr>
          <a:xfrm>
            <a:off x="814675" y="1542994"/>
            <a:ext cx="97942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如文法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&lt;func_decl&gt; ::= ‘(‘ &lt;func_param&gt; ‘)’ ‘{‘ &lt;func_body&gt; ‘}’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，编写的递归程序为：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C5B538D5-3136-47F7-BCEF-FA0DD024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51" y="2455052"/>
            <a:ext cx="4132580" cy="3497884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4" name="矩形 83">
            <a:extLst>
              <a:ext uri="{FF2B5EF4-FFF2-40B4-BE49-F238E27FC236}">
                <a16:creationId xmlns:a16="http://schemas.microsoft.com/office/drawing/2014/main" id="{36A37AAB-27DD-4BFE-AEA8-E4418110C8F6}"/>
              </a:ext>
            </a:extLst>
          </p:cNvPr>
          <p:cNvSpPr/>
          <p:nvPr/>
        </p:nvSpPr>
        <p:spPr>
          <a:xfrm>
            <a:off x="4484944" y="6098918"/>
            <a:ext cx="2453692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匹配函数的递归下降过程</a:t>
            </a:r>
          </a:p>
        </p:txBody>
      </p:sp>
    </p:spTree>
    <p:extLst>
      <p:ext uri="{BB962C8B-B14F-4D97-AF65-F5344CB8AC3E}">
        <p14:creationId xmlns:p14="http://schemas.microsoft.com/office/powerpoint/2010/main" val="1850201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8FD4CE15-1972-4622-9860-5CF34B2158F2}"/>
              </a:ext>
            </a:extLst>
          </p:cNvPr>
          <p:cNvSpPr/>
          <p:nvPr/>
        </p:nvSpPr>
        <p:spPr>
          <a:xfrm>
            <a:off x="814675" y="434998"/>
            <a:ext cx="103820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语义分析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完成函数调用时参数类型匹配、表达式的操作数类型匹配等。通过在语法分析中插入语义分析语句来完成语义分析。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0145EF9-269D-4ACF-8F62-956F3AFE7482}"/>
              </a:ext>
            </a:extLst>
          </p:cNvPr>
          <p:cNvSpPr/>
          <p:nvPr/>
        </p:nvSpPr>
        <p:spPr>
          <a:xfrm>
            <a:off x="814675" y="1593073"/>
            <a:ext cx="45037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如表达式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= b + 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，则解析过程如下：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6A37AAB-27DD-4BFE-AEA8-E4418110C8F6}"/>
              </a:ext>
            </a:extLst>
          </p:cNvPr>
          <p:cNvSpPr/>
          <p:nvPr/>
        </p:nvSpPr>
        <p:spPr>
          <a:xfrm>
            <a:off x="6477987" y="6136241"/>
            <a:ext cx="2527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赋值表达式中的语义分析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31511C-BCC4-402F-B436-8F74B7D9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808" y="2309122"/>
            <a:ext cx="6457370" cy="3749806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7EEFC59-D6E9-4DF3-B4B8-3D819D33E088}"/>
              </a:ext>
            </a:extLst>
          </p:cNvPr>
          <p:cNvSpPr/>
          <p:nvPr/>
        </p:nvSpPr>
        <p:spPr>
          <a:xfrm>
            <a:off x="1663655" y="2489968"/>
            <a:ext cx="280581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解析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 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F6EB6F8-4E0B-4EB3-A197-4BE725A8ABB9}"/>
              </a:ext>
            </a:extLst>
          </p:cNvPr>
          <p:cNvSpPr/>
          <p:nvPr/>
        </p:nvSpPr>
        <p:spPr>
          <a:xfrm>
            <a:off x="1663655" y="3722360"/>
            <a:ext cx="280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解析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b+c 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057344-F600-473A-9C93-4C6974BA3A50}"/>
              </a:ext>
            </a:extLst>
          </p:cNvPr>
          <p:cNvSpPr/>
          <p:nvPr/>
        </p:nvSpPr>
        <p:spPr>
          <a:xfrm>
            <a:off x="1663655" y="2822775"/>
            <a:ext cx="280581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记录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的类型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51FCDB-B10A-4570-BF24-C99321CF2F7C}"/>
              </a:ext>
            </a:extLst>
          </p:cNvPr>
          <p:cNvSpPr/>
          <p:nvPr/>
        </p:nvSpPr>
        <p:spPr>
          <a:xfrm>
            <a:off x="1663655" y="4070703"/>
            <a:ext cx="280581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比较左右操作数的类型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ABAACC-9BAE-421C-91F5-FFA7FB51A3F0}"/>
              </a:ext>
            </a:extLst>
          </p:cNvPr>
          <p:cNvSpPr/>
          <p:nvPr/>
        </p:nvSpPr>
        <p:spPr>
          <a:xfrm>
            <a:off x="1520890" y="4419046"/>
            <a:ext cx="294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类型不同则报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WARNING 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46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517584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1242060" y="186680"/>
            <a:ext cx="9707880" cy="11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目  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BDB6C7-5855-420A-9DBE-21A1A9C159BA}"/>
              </a:ext>
            </a:extLst>
          </p:cNvPr>
          <p:cNvSpPr txBox="1"/>
          <p:nvPr/>
        </p:nvSpPr>
        <p:spPr>
          <a:xfrm>
            <a:off x="3915594" y="1935089"/>
            <a:ext cx="53970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latin typeface="+mj-ea"/>
                <a:ea typeface="+mj-ea"/>
              </a:rPr>
              <a:t>1.</a:t>
            </a:r>
            <a:r>
              <a:rPr lang="zh-CN" altLang="en-US" sz="3600" dirty="0">
                <a:solidFill>
                  <a:srgbClr val="237FE5"/>
                </a:solidFill>
                <a:latin typeface="+mj-ea"/>
                <a:ea typeface="+mj-ea"/>
              </a:rPr>
              <a:t> 研究背景与意义</a:t>
            </a:r>
            <a:endParaRPr lang="en-US" altLang="zh-CN" sz="3600" dirty="0">
              <a:solidFill>
                <a:srgbClr val="237FE5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latin typeface="+mj-ea"/>
                <a:ea typeface="+mj-ea"/>
              </a:rPr>
              <a:t>2. C--</a:t>
            </a:r>
            <a:r>
              <a:rPr lang="zh-CN" altLang="en-US" sz="3600" dirty="0">
                <a:solidFill>
                  <a:srgbClr val="237FE5"/>
                </a:solidFill>
                <a:latin typeface="+mj-ea"/>
                <a:ea typeface="+mj-ea"/>
              </a:rPr>
              <a:t>语言与</a:t>
            </a:r>
            <a:r>
              <a:rPr lang="en-US" altLang="zh-CN" sz="3600" dirty="0">
                <a:solidFill>
                  <a:srgbClr val="237FE5"/>
                </a:solidFill>
                <a:latin typeface="+mj-ea"/>
                <a:ea typeface="+mj-ea"/>
              </a:rPr>
              <a:t>Puppy</a:t>
            </a:r>
            <a:r>
              <a:rPr lang="zh-CN" altLang="en-US" sz="3600" dirty="0">
                <a:solidFill>
                  <a:srgbClr val="237FE5"/>
                </a:solidFill>
                <a:latin typeface="+mj-ea"/>
                <a:ea typeface="+mj-ea"/>
              </a:rPr>
              <a:t>虚拟机</a:t>
            </a:r>
            <a:endParaRPr lang="en-US" altLang="zh-CN" sz="3600" dirty="0">
              <a:solidFill>
                <a:srgbClr val="237FE5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latin typeface="+mj-ea"/>
                <a:ea typeface="+mj-ea"/>
              </a:rPr>
              <a:t>3. </a:t>
            </a:r>
            <a:r>
              <a:rPr lang="zh-CN" altLang="en-US" sz="3600" dirty="0">
                <a:solidFill>
                  <a:srgbClr val="237FE5"/>
                </a:solidFill>
                <a:latin typeface="+mj-ea"/>
                <a:ea typeface="+mj-ea"/>
              </a:rPr>
              <a:t>编译器设计与实现</a:t>
            </a:r>
            <a:endParaRPr lang="en-US" altLang="zh-CN" sz="3600" dirty="0">
              <a:solidFill>
                <a:srgbClr val="237FE5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latin typeface="+mj-ea"/>
                <a:ea typeface="+mj-ea"/>
              </a:rPr>
              <a:t>4. </a:t>
            </a:r>
            <a:r>
              <a:rPr lang="zh-CN" altLang="en-US" sz="3600" dirty="0">
                <a:solidFill>
                  <a:srgbClr val="237FE5"/>
                </a:solidFill>
                <a:latin typeface="+mj-ea"/>
                <a:ea typeface="+mj-ea"/>
              </a:rPr>
              <a:t>编译器演示</a:t>
            </a:r>
            <a:endParaRPr lang="en-US" altLang="zh-CN" sz="3600" dirty="0">
              <a:solidFill>
                <a:srgbClr val="237FE5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latin typeface="+mj-ea"/>
                <a:ea typeface="+mj-ea"/>
              </a:rPr>
              <a:t>5. </a:t>
            </a:r>
            <a:r>
              <a:rPr lang="zh-CN" altLang="en-US" sz="3600" dirty="0">
                <a:solidFill>
                  <a:srgbClr val="237FE5"/>
                </a:solidFill>
                <a:latin typeface="+mj-ea"/>
                <a:ea typeface="+mj-ea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71417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369215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3544633" y="74183"/>
            <a:ext cx="5102733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altLang="zh-CN" sz="4800" dirty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研究背景与意义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589026" y="1451748"/>
            <a:ext cx="4000728" cy="1015663"/>
            <a:chOff x="1242060" y="1726070"/>
            <a:chExt cx="3800957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39" y="1726070"/>
              <a:ext cx="327517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编译器概述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4A1B643-B3FB-436D-9C9F-6A45BD1C0EDF}"/>
              </a:ext>
            </a:extLst>
          </p:cNvPr>
          <p:cNvGrpSpPr/>
          <p:nvPr/>
        </p:nvGrpSpPr>
        <p:grpSpPr>
          <a:xfrm>
            <a:off x="1487206" y="3841032"/>
            <a:ext cx="1700784" cy="703535"/>
            <a:chOff x="2386584" y="4060489"/>
            <a:chExt cx="1700784" cy="70353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C1B98E7-0A6B-46BA-A149-01A8821F5A66}"/>
                </a:ext>
              </a:extLst>
            </p:cNvPr>
            <p:cNvSpPr/>
            <p:nvPr/>
          </p:nvSpPr>
          <p:spPr>
            <a:xfrm>
              <a:off x="2386584" y="4133088"/>
              <a:ext cx="1700784" cy="630936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6A7394-0A86-428D-A41D-8E83E929F617}"/>
                </a:ext>
              </a:extLst>
            </p:cNvPr>
            <p:cNvSpPr/>
            <p:nvPr/>
          </p:nvSpPr>
          <p:spPr>
            <a:xfrm>
              <a:off x="2614904" y="4060489"/>
              <a:ext cx="1286467" cy="673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859E6CE7-FDEF-4B71-8791-9AC02D4032EE}"/>
              </a:ext>
            </a:extLst>
          </p:cNvPr>
          <p:cNvSpPr/>
          <p:nvPr/>
        </p:nvSpPr>
        <p:spPr>
          <a:xfrm>
            <a:off x="1715526" y="2751111"/>
            <a:ext cx="1286467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EEDD5B-499E-4041-A2CD-E71EE6F6B4DA}"/>
              </a:ext>
            </a:extLst>
          </p:cNvPr>
          <p:cNvSpPr/>
          <p:nvPr/>
        </p:nvSpPr>
        <p:spPr>
          <a:xfrm>
            <a:off x="1518929" y="5028489"/>
            <a:ext cx="1637337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目标程序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6C0B8A3-D902-4A76-8701-6EBABD1807CF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2358760" y="3424116"/>
            <a:ext cx="0" cy="41691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69B0685-1FA3-4A18-B2DE-090676D11906}"/>
              </a:ext>
            </a:extLst>
          </p:cNvPr>
          <p:cNvCxnSpPr/>
          <p:nvPr/>
        </p:nvCxnSpPr>
        <p:spPr>
          <a:xfrm>
            <a:off x="2358759" y="4701228"/>
            <a:ext cx="0" cy="41691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E9BB3FC-E79B-4B61-92DD-129CFBAB4771}"/>
              </a:ext>
            </a:extLst>
          </p:cNvPr>
          <p:cNvSpPr/>
          <p:nvPr/>
        </p:nvSpPr>
        <p:spPr>
          <a:xfrm>
            <a:off x="4296945" y="2751111"/>
            <a:ext cx="6977607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编译器是计算机系统的基础组成部分，是把一种语言书写的程序翻译成另一种语言书写的等价程序。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编译器使得大多数计算机用户不必考虑及其相关的繁琐细节。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0A5A2A-3903-40E8-B778-180373563415}"/>
              </a:ext>
            </a:extLst>
          </p:cNvPr>
          <p:cNvSpPr/>
          <p:nvPr/>
        </p:nvSpPr>
        <p:spPr>
          <a:xfrm>
            <a:off x="1259149" y="2851785"/>
            <a:ext cx="2199219" cy="3051866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CCA62E-413B-499B-8FB1-9642AB855A08}"/>
              </a:ext>
            </a:extLst>
          </p:cNvPr>
          <p:cNvSpPr/>
          <p:nvPr/>
        </p:nvSpPr>
        <p:spPr>
          <a:xfrm>
            <a:off x="1624367" y="5997244"/>
            <a:ext cx="1448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编译器的作用</a:t>
            </a:r>
          </a:p>
        </p:txBody>
      </p:sp>
    </p:spTree>
    <p:extLst>
      <p:ext uri="{BB962C8B-B14F-4D97-AF65-F5344CB8AC3E}">
        <p14:creationId xmlns:p14="http://schemas.microsoft.com/office/powerpoint/2010/main" val="246077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3CB7D0C3-D6F0-48B4-A05B-EFD4EF01A02C}"/>
              </a:ext>
            </a:extLst>
          </p:cNvPr>
          <p:cNvGrpSpPr/>
          <p:nvPr/>
        </p:nvGrpSpPr>
        <p:grpSpPr>
          <a:xfrm>
            <a:off x="616458" y="302666"/>
            <a:ext cx="4824222" cy="921855"/>
            <a:chOff x="1242060" y="1726070"/>
            <a:chExt cx="4583331" cy="92185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D7BA6E9-AD73-4CD4-95A9-9D5843EBEF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4E0ED5D-D200-49B2-B87C-AFE80F54C1D4}"/>
                </a:ext>
              </a:extLst>
            </p:cNvPr>
            <p:cNvSpPr/>
            <p:nvPr/>
          </p:nvSpPr>
          <p:spPr>
            <a:xfrm>
              <a:off x="1767840" y="1726070"/>
              <a:ext cx="4057551" cy="921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实现编译器的意义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486D47A-A6AD-4D21-B4CD-CC177166BD46}"/>
              </a:ext>
            </a:extLst>
          </p:cNvPr>
          <p:cNvGrpSpPr/>
          <p:nvPr/>
        </p:nvGrpSpPr>
        <p:grpSpPr>
          <a:xfrm>
            <a:off x="1344760" y="1626399"/>
            <a:ext cx="5385225" cy="738664"/>
            <a:chOff x="1344760" y="1626399"/>
            <a:chExt cx="5385225" cy="73866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E01FC79-E2E0-4547-AE3A-11FB71202BEF}"/>
                </a:ext>
              </a:extLst>
            </p:cNvPr>
            <p:cNvSpPr/>
            <p:nvPr/>
          </p:nvSpPr>
          <p:spPr>
            <a:xfrm>
              <a:off x="1581353" y="1626399"/>
              <a:ext cx="514863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源程序如何被翻译成目标程序？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234094F-317D-4A22-AC00-5A8A30617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EF93CCE-84EE-4DB5-947D-F32100BDFBE2}"/>
              </a:ext>
            </a:extLst>
          </p:cNvPr>
          <p:cNvGrpSpPr/>
          <p:nvPr/>
        </p:nvGrpSpPr>
        <p:grpSpPr>
          <a:xfrm>
            <a:off x="1344760" y="2365063"/>
            <a:ext cx="2760896" cy="738664"/>
            <a:chOff x="1344760" y="1626399"/>
            <a:chExt cx="2760896" cy="73866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0562A65-01B2-4083-B85F-AC657A43900A}"/>
                </a:ext>
              </a:extLst>
            </p:cNvPr>
            <p:cNvSpPr/>
            <p:nvPr/>
          </p:nvSpPr>
          <p:spPr>
            <a:xfrm>
              <a:off x="1581353" y="1626399"/>
              <a:ext cx="252430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数据如何存储？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DB40038-5AE9-4FCB-AD34-E7B847976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4C637D5-7935-4236-B5A0-812E5D37D95E}"/>
              </a:ext>
            </a:extLst>
          </p:cNvPr>
          <p:cNvGrpSpPr/>
          <p:nvPr/>
        </p:nvGrpSpPr>
        <p:grpSpPr>
          <a:xfrm>
            <a:off x="1344760" y="3103727"/>
            <a:ext cx="4351952" cy="738664"/>
            <a:chOff x="1344760" y="1626399"/>
            <a:chExt cx="4351952" cy="73866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86C17EC-491A-41F9-83F8-DE0017D5A84A}"/>
                </a:ext>
              </a:extLst>
            </p:cNvPr>
            <p:cNvSpPr/>
            <p:nvPr/>
          </p:nvSpPr>
          <p:spPr>
            <a:xfrm>
              <a:off x="1581353" y="1626399"/>
              <a:ext cx="411535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函数调用如何被实现？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1A40904-3AE0-443A-A0A6-C13320CFDA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881CC7B-B0EC-4171-A0B3-F5239015270D}"/>
              </a:ext>
            </a:extLst>
          </p:cNvPr>
          <p:cNvGrpSpPr/>
          <p:nvPr/>
        </p:nvGrpSpPr>
        <p:grpSpPr>
          <a:xfrm>
            <a:off x="1344760" y="3842391"/>
            <a:ext cx="3875310" cy="738664"/>
            <a:chOff x="1344760" y="1626399"/>
            <a:chExt cx="3875310" cy="738664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DFF2280-4394-4730-B08D-26F5626F721E}"/>
                </a:ext>
              </a:extLst>
            </p:cNvPr>
            <p:cNvSpPr/>
            <p:nvPr/>
          </p:nvSpPr>
          <p:spPr>
            <a:xfrm>
              <a:off x="1581353" y="1626399"/>
              <a:ext cx="363871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各种语句如何被解析？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DC4429A-5D1D-4AF8-8A59-5BB1C039D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E93BE24-C667-4B3F-9036-61FC05025F09}"/>
              </a:ext>
            </a:extLst>
          </p:cNvPr>
          <p:cNvGrpSpPr/>
          <p:nvPr/>
        </p:nvGrpSpPr>
        <p:grpSpPr>
          <a:xfrm>
            <a:off x="1353624" y="4581055"/>
            <a:ext cx="2752032" cy="738664"/>
            <a:chOff x="1344760" y="1626399"/>
            <a:chExt cx="2752032" cy="73866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9207432-8F5B-4184-A327-FDFFC00BF4BC}"/>
                </a:ext>
              </a:extLst>
            </p:cNvPr>
            <p:cNvSpPr/>
            <p:nvPr/>
          </p:nvSpPr>
          <p:spPr>
            <a:xfrm>
              <a:off x="1581353" y="1626399"/>
              <a:ext cx="251543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程序如何运行？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CF9CF92-A613-4C2C-8DEF-0D192AD79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AFBD65D-A4D5-4ADF-B518-F213759D37B0}"/>
              </a:ext>
            </a:extLst>
          </p:cNvPr>
          <p:cNvGrpSpPr/>
          <p:nvPr/>
        </p:nvGrpSpPr>
        <p:grpSpPr>
          <a:xfrm>
            <a:off x="1344760" y="5339314"/>
            <a:ext cx="2836623" cy="738664"/>
            <a:chOff x="1344760" y="1626399"/>
            <a:chExt cx="2836623" cy="73866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1EAD620-9E40-4B1A-9B3C-A067C0BCE2E7}"/>
                </a:ext>
              </a:extLst>
            </p:cNvPr>
            <p:cNvSpPr/>
            <p:nvPr/>
          </p:nvSpPr>
          <p:spPr>
            <a:xfrm>
              <a:off x="1581353" y="1626399"/>
              <a:ext cx="260003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程序如何运行？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01E3CDE-EABC-4C29-933C-5E1C62E8E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30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369215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3544633" y="74183"/>
            <a:ext cx="551059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altLang="zh-CN" sz="4800" dirty="0">
                <a:solidFill>
                  <a:schemeClr val="bg1"/>
                </a:solidFill>
                <a:latin typeface="+mj-ea"/>
                <a:ea typeface="+mj-ea"/>
              </a:rPr>
              <a:t>2. C--</a:t>
            </a:r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语言与虚拟机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589026" y="1451748"/>
            <a:ext cx="2598964" cy="1015663"/>
            <a:chOff x="1242060" y="1726070"/>
            <a:chExt cx="2469188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40" y="1726070"/>
              <a:ext cx="194340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4000" dirty="0">
                  <a:solidFill>
                    <a:srgbClr val="237FE5"/>
                  </a:solidFill>
                  <a:latin typeface="+mj-ea"/>
                </a:rPr>
                <a:t>C--</a:t>
              </a: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语言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E9BB3FC-E79B-4B61-92DD-129CFBAB4771}"/>
              </a:ext>
            </a:extLst>
          </p:cNvPr>
          <p:cNvSpPr/>
          <p:nvPr/>
        </p:nvSpPr>
        <p:spPr>
          <a:xfrm>
            <a:off x="1142440" y="2394259"/>
            <a:ext cx="100863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C--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语言是对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语言进行精简的高级程序设计语言。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支持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&amp;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不支持：</a:t>
            </a:r>
          </a:p>
        </p:txBody>
      </p:sp>
      <p:sp>
        <p:nvSpPr>
          <p:cNvPr id="2" name="圆: 空心 1">
            <a:extLst>
              <a:ext uri="{FF2B5EF4-FFF2-40B4-BE49-F238E27FC236}">
                <a16:creationId xmlns:a16="http://schemas.microsoft.com/office/drawing/2014/main" id="{74F2B71D-36DA-477C-BA5A-4F84333113B6}"/>
              </a:ext>
            </a:extLst>
          </p:cNvPr>
          <p:cNvSpPr>
            <a:spLocks noChangeAspect="1"/>
          </p:cNvSpPr>
          <p:nvPr/>
        </p:nvSpPr>
        <p:spPr>
          <a:xfrm>
            <a:off x="1281936" y="3942250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圆: 空心 23">
            <a:extLst>
              <a:ext uri="{FF2B5EF4-FFF2-40B4-BE49-F238E27FC236}">
                <a16:creationId xmlns:a16="http://schemas.microsoft.com/office/drawing/2014/main" id="{5B07F767-4CFD-45D3-BCA4-E80E8D68D115}"/>
              </a:ext>
            </a:extLst>
          </p:cNvPr>
          <p:cNvSpPr>
            <a:spLocks noChangeAspect="1"/>
          </p:cNvSpPr>
          <p:nvPr/>
        </p:nvSpPr>
        <p:spPr>
          <a:xfrm>
            <a:off x="1281936" y="4385698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圆: 空心 25">
            <a:extLst>
              <a:ext uri="{FF2B5EF4-FFF2-40B4-BE49-F238E27FC236}">
                <a16:creationId xmlns:a16="http://schemas.microsoft.com/office/drawing/2014/main" id="{8D1588F6-92F3-4576-89C7-900AF2AC6A61}"/>
              </a:ext>
            </a:extLst>
          </p:cNvPr>
          <p:cNvSpPr>
            <a:spLocks noChangeAspect="1"/>
          </p:cNvSpPr>
          <p:nvPr/>
        </p:nvSpPr>
        <p:spPr>
          <a:xfrm>
            <a:off x="1281936" y="4829146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圆: 空心 26">
            <a:extLst>
              <a:ext uri="{FF2B5EF4-FFF2-40B4-BE49-F238E27FC236}">
                <a16:creationId xmlns:a16="http://schemas.microsoft.com/office/drawing/2014/main" id="{BDD45E17-25DA-41C8-9B26-E7E22B404795}"/>
              </a:ext>
            </a:extLst>
          </p:cNvPr>
          <p:cNvSpPr>
            <a:spLocks noChangeAspect="1"/>
          </p:cNvSpPr>
          <p:nvPr/>
        </p:nvSpPr>
        <p:spPr>
          <a:xfrm>
            <a:off x="1281936" y="5272594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54DA72-0D50-4003-AE3B-1028A4927451}"/>
              </a:ext>
            </a:extLst>
          </p:cNvPr>
          <p:cNvSpPr/>
          <p:nvPr/>
        </p:nvSpPr>
        <p:spPr>
          <a:xfrm>
            <a:off x="1559921" y="3854191"/>
            <a:ext cx="3938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void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char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类型及其多级指针</a:t>
            </a:r>
            <a:endParaRPr lang="zh-CN" altLang="en-US" sz="2000" dirty="0">
              <a:latin typeface="+mj-lt"/>
            </a:endParaRPr>
          </a:p>
        </p:txBody>
      </p:sp>
      <p:sp>
        <p:nvSpPr>
          <p:cNvPr id="28" name="圆: 空心 27">
            <a:extLst>
              <a:ext uri="{FF2B5EF4-FFF2-40B4-BE49-F238E27FC236}">
                <a16:creationId xmlns:a16="http://schemas.microsoft.com/office/drawing/2014/main" id="{75CFFF2A-63AB-4973-B683-56DA21C8AF77}"/>
              </a:ext>
            </a:extLst>
          </p:cNvPr>
          <p:cNvSpPr>
            <a:spLocks noChangeAspect="1"/>
          </p:cNvSpPr>
          <p:nvPr/>
        </p:nvSpPr>
        <p:spPr>
          <a:xfrm>
            <a:off x="1281936" y="5716042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81E7789-CE2F-4876-B863-61464AD77EF5}"/>
              </a:ext>
            </a:extLst>
          </p:cNvPr>
          <p:cNvSpPr/>
          <p:nvPr/>
        </p:nvSpPr>
        <p:spPr>
          <a:xfrm>
            <a:off x="1559920" y="4293643"/>
            <a:ext cx="2082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变量、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enum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定义</a:t>
            </a:r>
            <a:endParaRPr lang="zh-CN" altLang="en-US" sz="2000" dirty="0">
              <a:latin typeface="+mj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1F8292F-073A-4796-B088-B147E72C0144}"/>
              </a:ext>
            </a:extLst>
          </p:cNvPr>
          <p:cNvSpPr/>
          <p:nvPr/>
        </p:nvSpPr>
        <p:spPr>
          <a:xfrm>
            <a:off x="1559921" y="473709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函数定义</a:t>
            </a:r>
            <a:endParaRPr lang="zh-CN" altLang="en-US" sz="2000" dirty="0">
              <a:latin typeface="+mj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0907B7-C20C-41F0-9A22-F28CF4FC1127}"/>
              </a:ext>
            </a:extLst>
          </p:cNvPr>
          <p:cNvSpPr/>
          <p:nvPr/>
        </p:nvSpPr>
        <p:spPr>
          <a:xfrm>
            <a:off x="1559920" y="5180539"/>
            <a:ext cx="1741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嵌套的作用域</a:t>
            </a:r>
            <a:endParaRPr lang="zh-CN" altLang="en-US" sz="2000" dirty="0">
              <a:latin typeface="+mj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8BD182-EC56-4ED4-A69E-5797E0551C51}"/>
              </a:ext>
            </a:extLst>
          </p:cNvPr>
          <p:cNvSpPr/>
          <p:nvPr/>
        </p:nvSpPr>
        <p:spPr>
          <a:xfrm>
            <a:off x="1559920" y="5623987"/>
            <a:ext cx="4045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while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return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、各种表达式语句</a:t>
            </a:r>
            <a:endParaRPr lang="zh-CN" altLang="en-US" sz="2000" dirty="0">
              <a:latin typeface="+mj-lt"/>
            </a:endParaRPr>
          </a:p>
        </p:txBody>
      </p:sp>
      <p:sp>
        <p:nvSpPr>
          <p:cNvPr id="6" name="乘号 5">
            <a:extLst>
              <a:ext uri="{FF2B5EF4-FFF2-40B4-BE49-F238E27FC236}">
                <a16:creationId xmlns:a16="http://schemas.microsoft.com/office/drawing/2014/main" id="{E33F3BB2-5F45-4670-85D6-76ADF7E369AA}"/>
              </a:ext>
            </a:extLst>
          </p:cNvPr>
          <p:cNvSpPr>
            <a:spLocks noChangeAspect="1"/>
          </p:cNvSpPr>
          <p:nvPr/>
        </p:nvSpPr>
        <p:spPr>
          <a:xfrm>
            <a:off x="6297912" y="3942250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乘号 35">
            <a:extLst>
              <a:ext uri="{FF2B5EF4-FFF2-40B4-BE49-F238E27FC236}">
                <a16:creationId xmlns:a16="http://schemas.microsoft.com/office/drawing/2014/main" id="{1017BF5A-AC07-401F-9E46-370A81161519}"/>
              </a:ext>
            </a:extLst>
          </p:cNvPr>
          <p:cNvSpPr>
            <a:spLocks noChangeAspect="1"/>
          </p:cNvSpPr>
          <p:nvPr/>
        </p:nvSpPr>
        <p:spPr>
          <a:xfrm>
            <a:off x="6297912" y="5272594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乘号 36">
            <a:extLst>
              <a:ext uri="{FF2B5EF4-FFF2-40B4-BE49-F238E27FC236}">
                <a16:creationId xmlns:a16="http://schemas.microsoft.com/office/drawing/2014/main" id="{B2E84DED-D002-4C01-91FE-F68507AB18ED}"/>
              </a:ext>
            </a:extLst>
          </p:cNvPr>
          <p:cNvSpPr>
            <a:spLocks noChangeAspect="1"/>
          </p:cNvSpPr>
          <p:nvPr/>
        </p:nvSpPr>
        <p:spPr>
          <a:xfrm>
            <a:off x="6297912" y="5716042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乘号 37">
            <a:extLst>
              <a:ext uri="{FF2B5EF4-FFF2-40B4-BE49-F238E27FC236}">
                <a16:creationId xmlns:a16="http://schemas.microsoft.com/office/drawing/2014/main" id="{DBCD2C19-4C59-41DD-A171-6706E0A5787C}"/>
              </a:ext>
            </a:extLst>
          </p:cNvPr>
          <p:cNvSpPr>
            <a:spLocks noChangeAspect="1"/>
          </p:cNvSpPr>
          <p:nvPr/>
        </p:nvSpPr>
        <p:spPr>
          <a:xfrm>
            <a:off x="6297912" y="4388385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6214444-8982-4695-8034-19960CB2DE8A}"/>
              </a:ext>
            </a:extLst>
          </p:cNvPr>
          <p:cNvSpPr/>
          <p:nvPr/>
        </p:nvSpPr>
        <p:spPr>
          <a:xfrm>
            <a:off x="6550488" y="3850195"/>
            <a:ext cx="3004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多文件、宏定义、预处理</a:t>
            </a:r>
            <a:endParaRPr lang="zh-CN" altLang="en-US" sz="2000" dirty="0">
              <a:latin typeface="+mj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CF4CF12-913A-4C8E-8E50-E85648FE0108}"/>
              </a:ext>
            </a:extLst>
          </p:cNvPr>
          <p:cNvSpPr/>
          <p:nvPr/>
        </p:nvSpPr>
        <p:spPr>
          <a:xfrm>
            <a:off x="6550486" y="5623987"/>
            <a:ext cx="31330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for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do-while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switch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语句</a:t>
            </a:r>
            <a:endParaRPr lang="zh-CN" altLang="en-US" sz="2000" dirty="0">
              <a:latin typeface="+mj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C632E80-7315-4343-B405-19DD8FB75979}"/>
              </a:ext>
            </a:extLst>
          </p:cNvPr>
          <p:cNvSpPr/>
          <p:nvPr/>
        </p:nvSpPr>
        <p:spPr>
          <a:xfrm>
            <a:off x="6550486" y="5180408"/>
            <a:ext cx="1203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函数声明</a:t>
            </a:r>
            <a:endParaRPr lang="zh-CN" altLang="en-US" sz="2000" dirty="0">
              <a:latin typeface="+mj-lt"/>
            </a:endParaRPr>
          </a:p>
        </p:txBody>
      </p:sp>
      <p:sp>
        <p:nvSpPr>
          <p:cNvPr id="51" name="乘号 50">
            <a:extLst>
              <a:ext uri="{FF2B5EF4-FFF2-40B4-BE49-F238E27FC236}">
                <a16:creationId xmlns:a16="http://schemas.microsoft.com/office/drawing/2014/main" id="{C3953304-6878-4A01-A37E-42B3D5B67A5B}"/>
              </a:ext>
            </a:extLst>
          </p:cNvPr>
          <p:cNvSpPr>
            <a:spLocks noChangeAspect="1"/>
          </p:cNvSpPr>
          <p:nvPr/>
        </p:nvSpPr>
        <p:spPr>
          <a:xfrm>
            <a:off x="6297912" y="4826174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B5320A0-D249-44B7-8EF1-3B5D31D007BD}"/>
              </a:ext>
            </a:extLst>
          </p:cNvPr>
          <p:cNvSpPr/>
          <p:nvPr/>
        </p:nvSpPr>
        <p:spPr>
          <a:xfrm>
            <a:off x="6556250" y="4736829"/>
            <a:ext cx="3709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struct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union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typedef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类型定义</a:t>
            </a:r>
            <a:endParaRPr lang="zh-CN" altLang="en-US" sz="2000" dirty="0">
              <a:latin typeface="+mj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9147AE1-193D-4AAB-AD3F-B04CA0215AB0}"/>
              </a:ext>
            </a:extLst>
          </p:cNvPr>
          <p:cNvSpPr/>
          <p:nvPr/>
        </p:nvSpPr>
        <p:spPr>
          <a:xfrm>
            <a:off x="6580302" y="4293643"/>
            <a:ext cx="3709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goto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break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continue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关键字</a:t>
            </a:r>
            <a:endParaRPr lang="zh-CN" altLang="en-US" sz="2000" dirty="0">
              <a:latin typeface="+mj-lt"/>
            </a:endParaRPr>
          </a:p>
        </p:txBody>
      </p:sp>
      <p:sp>
        <p:nvSpPr>
          <p:cNvPr id="44" name="圆: 空心 43">
            <a:extLst>
              <a:ext uri="{FF2B5EF4-FFF2-40B4-BE49-F238E27FC236}">
                <a16:creationId xmlns:a16="http://schemas.microsoft.com/office/drawing/2014/main" id="{C9C5146B-4EEF-4675-9F4F-D60BA543B367}"/>
              </a:ext>
            </a:extLst>
          </p:cNvPr>
          <p:cNvSpPr>
            <a:spLocks noChangeAspect="1"/>
          </p:cNvSpPr>
          <p:nvPr/>
        </p:nvSpPr>
        <p:spPr>
          <a:xfrm>
            <a:off x="1278078" y="6159490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8C79FD7-4B5A-4113-9D0F-987BE086624C}"/>
              </a:ext>
            </a:extLst>
          </p:cNvPr>
          <p:cNvSpPr/>
          <p:nvPr/>
        </p:nvSpPr>
        <p:spPr>
          <a:xfrm>
            <a:off x="1559920" y="6067435"/>
            <a:ext cx="4365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部分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语言库函数，如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printf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scanf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等</a:t>
            </a: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702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9693F4AC-E248-4A57-B489-000A17462EE8}"/>
              </a:ext>
            </a:extLst>
          </p:cNvPr>
          <p:cNvGrpSpPr/>
          <p:nvPr/>
        </p:nvGrpSpPr>
        <p:grpSpPr>
          <a:xfrm>
            <a:off x="643424" y="330259"/>
            <a:ext cx="2099776" cy="738664"/>
            <a:chOff x="1344760" y="1626399"/>
            <a:chExt cx="2099776" cy="73866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CBAFA91-5018-453E-B290-C28FA97E5F26}"/>
                </a:ext>
              </a:extLst>
            </p:cNvPr>
            <p:cNvSpPr/>
            <p:nvPr/>
          </p:nvSpPr>
          <p:spPr>
            <a:xfrm>
              <a:off x="1581353" y="1626399"/>
              <a:ext cx="186318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C--</a:t>
              </a: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源程序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000A010-8778-44C3-A40F-5A8300780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F90D4B8-33B1-470A-A1D0-85D518FD61BC}"/>
              </a:ext>
            </a:extLst>
          </p:cNvPr>
          <p:cNvSpPr/>
          <p:nvPr/>
        </p:nvSpPr>
        <p:spPr>
          <a:xfrm>
            <a:off x="5255640" y="6068230"/>
            <a:ext cx="3653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C--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语言编写的求解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阶汉诺塔程序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4C22E4-B18F-4419-AE53-FB4822C08238}"/>
              </a:ext>
            </a:extLst>
          </p:cNvPr>
          <p:cNvSpPr/>
          <p:nvPr/>
        </p:nvSpPr>
        <p:spPr>
          <a:xfrm>
            <a:off x="1930537" y="1087211"/>
            <a:ext cx="1482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全局变量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29A842-21FC-4514-BDC7-9A6B301AD5B1}"/>
              </a:ext>
            </a:extLst>
          </p:cNvPr>
          <p:cNvSpPr/>
          <p:nvPr/>
        </p:nvSpPr>
        <p:spPr>
          <a:xfrm>
            <a:off x="1463746" y="1606595"/>
            <a:ext cx="1879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内建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printf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函数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CB0114-2D8E-4E78-9F8C-4819DDFD4B96}"/>
              </a:ext>
            </a:extLst>
          </p:cNvPr>
          <p:cNvSpPr/>
          <p:nvPr/>
        </p:nvSpPr>
        <p:spPr>
          <a:xfrm>
            <a:off x="1810351" y="2395851"/>
            <a:ext cx="1538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if-else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语句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FC19C0-BED6-4F64-A28D-FCEF3E4E615C}"/>
              </a:ext>
            </a:extLst>
          </p:cNvPr>
          <p:cNvSpPr/>
          <p:nvPr/>
        </p:nvSpPr>
        <p:spPr>
          <a:xfrm>
            <a:off x="1929384" y="4224620"/>
            <a:ext cx="1538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程序起点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2ACE8F-2F3E-412C-BB01-932743AC287D}"/>
              </a:ext>
            </a:extLst>
          </p:cNvPr>
          <p:cNvSpPr/>
          <p:nvPr/>
        </p:nvSpPr>
        <p:spPr>
          <a:xfrm>
            <a:off x="1929864" y="4494108"/>
            <a:ext cx="153854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局部变量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01E38F6-3EAA-4711-B653-683A94165395}"/>
              </a:ext>
            </a:extLst>
          </p:cNvPr>
          <p:cNvSpPr/>
          <p:nvPr/>
        </p:nvSpPr>
        <p:spPr>
          <a:xfrm>
            <a:off x="1044770" y="2919129"/>
            <a:ext cx="2313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递归调用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hanoi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函数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884F1A-396D-4D6E-A3AA-6D85B63EA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02" y="1251682"/>
            <a:ext cx="7448550" cy="4705350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6EED0B4-A1A4-4EAA-8CB9-A7342C0B0444}"/>
              </a:ext>
            </a:extLst>
          </p:cNvPr>
          <p:cNvSpPr/>
          <p:nvPr/>
        </p:nvSpPr>
        <p:spPr>
          <a:xfrm>
            <a:off x="1473532" y="4760457"/>
            <a:ext cx="1887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内建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scanf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函数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789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616458" y="299730"/>
            <a:ext cx="3654500" cy="1015663"/>
            <a:chOff x="1242060" y="1726070"/>
            <a:chExt cx="3472017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40" y="1726070"/>
              <a:ext cx="294623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4000" dirty="0">
                  <a:solidFill>
                    <a:srgbClr val="237FE5"/>
                  </a:solidFill>
                  <a:latin typeface="+mj-ea"/>
                </a:rPr>
                <a:t>Puppy</a:t>
              </a: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虚拟机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E9BB3FC-E79B-4B61-92DD-129CFBAB4771}"/>
              </a:ext>
            </a:extLst>
          </p:cNvPr>
          <p:cNvSpPr/>
          <p:nvPr/>
        </p:nvSpPr>
        <p:spPr>
          <a:xfrm>
            <a:off x="1169872" y="1340862"/>
            <a:ext cx="102387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Puppy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虚拟机是一个基于栈的虚拟机，是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C--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语言的目标机器，可以运行编译得到的虚拟机指令得到程序的执行结果。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CA2B059-33E1-44D4-9969-45CA328F2ED2}"/>
              </a:ext>
            </a:extLst>
          </p:cNvPr>
          <p:cNvSpPr/>
          <p:nvPr/>
        </p:nvSpPr>
        <p:spPr>
          <a:xfrm>
            <a:off x="5733420" y="5386229"/>
            <a:ext cx="7193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stack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79DBAF-8A2B-4350-A532-8ADB71E9D604}"/>
              </a:ext>
            </a:extLst>
          </p:cNvPr>
          <p:cNvSpPr/>
          <p:nvPr/>
        </p:nvSpPr>
        <p:spPr>
          <a:xfrm>
            <a:off x="8898989" y="3134862"/>
            <a:ext cx="877472" cy="34837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17874C1-8104-497F-AD14-3F307E7F6763}"/>
              </a:ext>
            </a:extLst>
          </p:cNvPr>
          <p:cNvSpPr/>
          <p:nvPr/>
        </p:nvSpPr>
        <p:spPr>
          <a:xfrm>
            <a:off x="8898984" y="3771874"/>
            <a:ext cx="877477" cy="34837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695F1C7-5781-4506-ACD4-03B5290C5C42}"/>
              </a:ext>
            </a:extLst>
          </p:cNvPr>
          <p:cNvSpPr/>
          <p:nvPr/>
        </p:nvSpPr>
        <p:spPr>
          <a:xfrm>
            <a:off x="8898984" y="4408886"/>
            <a:ext cx="877478" cy="384295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F941A8-A147-4BB9-A801-AB0B486BF2CF}"/>
              </a:ext>
            </a:extLst>
          </p:cNvPr>
          <p:cNvSpPr/>
          <p:nvPr/>
        </p:nvSpPr>
        <p:spPr>
          <a:xfrm>
            <a:off x="8895520" y="5045898"/>
            <a:ext cx="880941" cy="34033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AX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9A5D01-B0DA-4614-8661-E59BA3B34706}"/>
              </a:ext>
            </a:extLst>
          </p:cNvPr>
          <p:cNvSpPr/>
          <p:nvPr/>
        </p:nvSpPr>
        <p:spPr>
          <a:xfrm>
            <a:off x="6823458" y="5394269"/>
            <a:ext cx="5634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text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EFDAFB6-2CE9-4DDB-ABEF-FB9F8489598C}"/>
              </a:ext>
            </a:extLst>
          </p:cNvPr>
          <p:cNvSpPr/>
          <p:nvPr/>
        </p:nvSpPr>
        <p:spPr>
          <a:xfrm>
            <a:off x="7753445" y="5402015"/>
            <a:ext cx="630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data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46DC21F-D3EC-44C0-B712-8E25620C29E5}"/>
              </a:ext>
            </a:extLst>
          </p:cNvPr>
          <p:cNvSpPr/>
          <p:nvPr/>
        </p:nvSpPr>
        <p:spPr>
          <a:xfrm>
            <a:off x="5783411" y="31348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D3F1ED8-AFFF-42C5-BC7E-7C4A0676AD41}"/>
              </a:ext>
            </a:extLst>
          </p:cNvPr>
          <p:cNvSpPr/>
          <p:nvPr/>
        </p:nvSpPr>
        <p:spPr>
          <a:xfrm>
            <a:off x="5783411" y="33231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7328A5F-1D01-4940-8FCA-084BE9E33B3D}"/>
              </a:ext>
            </a:extLst>
          </p:cNvPr>
          <p:cNvSpPr/>
          <p:nvPr/>
        </p:nvSpPr>
        <p:spPr>
          <a:xfrm>
            <a:off x="5783411" y="35114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C21786F-11EE-44B7-8D74-2E88384C3F5E}"/>
              </a:ext>
            </a:extLst>
          </p:cNvPr>
          <p:cNvSpPr/>
          <p:nvPr/>
        </p:nvSpPr>
        <p:spPr>
          <a:xfrm>
            <a:off x="5783411" y="36997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F917309-E420-48A2-BA5B-8EFDA20A58F1}"/>
              </a:ext>
            </a:extLst>
          </p:cNvPr>
          <p:cNvSpPr/>
          <p:nvPr/>
        </p:nvSpPr>
        <p:spPr>
          <a:xfrm>
            <a:off x="5783411" y="388799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4D1F63F-8F78-4790-8A29-42B9A20EC76C}"/>
              </a:ext>
            </a:extLst>
          </p:cNvPr>
          <p:cNvSpPr/>
          <p:nvPr/>
        </p:nvSpPr>
        <p:spPr>
          <a:xfrm>
            <a:off x="5783411" y="407628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BB100C1-EC89-466D-9C38-473E7221A13E}"/>
              </a:ext>
            </a:extLst>
          </p:cNvPr>
          <p:cNvSpPr/>
          <p:nvPr/>
        </p:nvSpPr>
        <p:spPr>
          <a:xfrm>
            <a:off x="5783411" y="426456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F20DC850-6EF1-4E78-ABA4-63AA4F0516EF}"/>
              </a:ext>
            </a:extLst>
          </p:cNvPr>
          <p:cNvSpPr/>
          <p:nvPr/>
        </p:nvSpPr>
        <p:spPr>
          <a:xfrm>
            <a:off x="5783411" y="445284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A75AF48-B5A6-40DF-9B43-846D91FAA442}"/>
              </a:ext>
            </a:extLst>
          </p:cNvPr>
          <p:cNvSpPr/>
          <p:nvPr/>
        </p:nvSpPr>
        <p:spPr>
          <a:xfrm>
            <a:off x="5783411" y="464113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6D2CD86-879F-4447-B899-DD0F84F554DC}"/>
              </a:ext>
            </a:extLst>
          </p:cNvPr>
          <p:cNvSpPr/>
          <p:nvPr/>
        </p:nvSpPr>
        <p:spPr>
          <a:xfrm>
            <a:off x="5783411" y="482941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8F1542B-BA69-4B75-95E0-77950AA7157E}"/>
              </a:ext>
            </a:extLst>
          </p:cNvPr>
          <p:cNvSpPr/>
          <p:nvPr/>
        </p:nvSpPr>
        <p:spPr>
          <a:xfrm>
            <a:off x="5783411" y="501770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DEF6B54-6BCD-42D6-BF4B-20C88A47F6D6}"/>
              </a:ext>
            </a:extLst>
          </p:cNvPr>
          <p:cNvSpPr/>
          <p:nvPr/>
        </p:nvSpPr>
        <p:spPr>
          <a:xfrm>
            <a:off x="5783411" y="520598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ACEFD79-609A-4926-BD6C-CDF854CB7A90}"/>
              </a:ext>
            </a:extLst>
          </p:cNvPr>
          <p:cNvSpPr/>
          <p:nvPr/>
        </p:nvSpPr>
        <p:spPr>
          <a:xfrm>
            <a:off x="6768428" y="31348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80FE868-5CF5-4E45-8C5A-21F730314F4F}"/>
              </a:ext>
            </a:extLst>
          </p:cNvPr>
          <p:cNvSpPr/>
          <p:nvPr/>
        </p:nvSpPr>
        <p:spPr>
          <a:xfrm>
            <a:off x="6768428" y="33231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E822281-5266-4C9F-A0AA-888BFF6ABEFC}"/>
              </a:ext>
            </a:extLst>
          </p:cNvPr>
          <p:cNvSpPr/>
          <p:nvPr/>
        </p:nvSpPr>
        <p:spPr>
          <a:xfrm>
            <a:off x="6768428" y="35114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C983404-576F-428D-B7C9-9E9C4D913295}"/>
              </a:ext>
            </a:extLst>
          </p:cNvPr>
          <p:cNvSpPr/>
          <p:nvPr/>
        </p:nvSpPr>
        <p:spPr>
          <a:xfrm>
            <a:off x="6768428" y="36997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724F4290-E910-4637-B7B6-4A02ABF3ACBC}"/>
              </a:ext>
            </a:extLst>
          </p:cNvPr>
          <p:cNvSpPr/>
          <p:nvPr/>
        </p:nvSpPr>
        <p:spPr>
          <a:xfrm>
            <a:off x="6768428" y="388799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33BC32D-D41C-4DDC-99C1-79C2B7796C59}"/>
              </a:ext>
            </a:extLst>
          </p:cNvPr>
          <p:cNvSpPr/>
          <p:nvPr/>
        </p:nvSpPr>
        <p:spPr>
          <a:xfrm>
            <a:off x="6768428" y="407628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395905A-7A8B-497D-A859-B427271E65A8}"/>
              </a:ext>
            </a:extLst>
          </p:cNvPr>
          <p:cNvSpPr/>
          <p:nvPr/>
        </p:nvSpPr>
        <p:spPr>
          <a:xfrm>
            <a:off x="6768428" y="426456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6FEF808E-8DDD-41F9-929A-9985E378BE7A}"/>
              </a:ext>
            </a:extLst>
          </p:cNvPr>
          <p:cNvSpPr/>
          <p:nvPr/>
        </p:nvSpPr>
        <p:spPr>
          <a:xfrm>
            <a:off x="6768428" y="445284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57ABBDF-D3ED-40CD-B49A-B3866876DBBC}"/>
              </a:ext>
            </a:extLst>
          </p:cNvPr>
          <p:cNvSpPr/>
          <p:nvPr/>
        </p:nvSpPr>
        <p:spPr>
          <a:xfrm>
            <a:off x="6768428" y="464113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8CC4380-7A53-4DDF-9752-75852C85CFCF}"/>
              </a:ext>
            </a:extLst>
          </p:cNvPr>
          <p:cNvSpPr/>
          <p:nvPr/>
        </p:nvSpPr>
        <p:spPr>
          <a:xfrm>
            <a:off x="6768428" y="482941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E283A7D-08ED-46A9-B4AB-F530009878E0}"/>
              </a:ext>
            </a:extLst>
          </p:cNvPr>
          <p:cNvSpPr/>
          <p:nvPr/>
        </p:nvSpPr>
        <p:spPr>
          <a:xfrm>
            <a:off x="6768428" y="501770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E74B340-280E-4551-8200-EB34B96CCE2F}"/>
              </a:ext>
            </a:extLst>
          </p:cNvPr>
          <p:cNvSpPr/>
          <p:nvPr/>
        </p:nvSpPr>
        <p:spPr>
          <a:xfrm>
            <a:off x="6768428" y="520598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7CACAB6-36E1-4F4D-955A-496CE75A05D7}"/>
              </a:ext>
            </a:extLst>
          </p:cNvPr>
          <p:cNvSpPr/>
          <p:nvPr/>
        </p:nvSpPr>
        <p:spPr>
          <a:xfrm>
            <a:off x="7753445" y="31348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2BA5723-33E0-4EFD-8B48-217214A2BE3D}"/>
              </a:ext>
            </a:extLst>
          </p:cNvPr>
          <p:cNvSpPr/>
          <p:nvPr/>
        </p:nvSpPr>
        <p:spPr>
          <a:xfrm>
            <a:off x="7753445" y="33231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9241A14-0119-4A3F-90BA-370013B27FD0}"/>
              </a:ext>
            </a:extLst>
          </p:cNvPr>
          <p:cNvSpPr/>
          <p:nvPr/>
        </p:nvSpPr>
        <p:spPr>
          <a:xfrm>
            <a:off x="7753445" y="35114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9942176C-9CB0-4373-A0E8-48FD4D1846B0}"/>
              </a:ext>
            </a:extLst>
          </p:cNvPr>
          <p:cNvSpPr/>
          <p:nvPr/>
        </p:nvSpPr>
        <p:spPr>
          <a:xfrm>
            <a:off x="7753445" y="36997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ED61C21-88E1-4A59-AE74-4AFA84FB3859}"/>
              </a:ext>
            </a:extLst>
          </p:cNvPr>
          <p:cNvSpPr/>
          <p:nvPr/>
        </p:nvSpPr>
        <p:spPr>
          <a:xfrm>
            <a:off x="7753445" y="388799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ACFEAE3-0F44-4DFF-B958-B9C60DBF5538}"/>
              </a:ext>
            </a:extLst>
          </p:cNvPr>
          <p:cNvSpPr/>
          <p:nvPr/>
        </p:nvSpPr>
        <p:spPr>
          <a:xfrm>
            <a:off x="7753445" y="407628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05A86F4-9D9B-476A-91F4-329D3E4FE2A8}"/>
              </a:ext>
            </a:extLst>
          </p:cNvPr>
          <p:cNvSpPr/>
          <p:nvPr/>
        </p:nvSpPr>
        <p:spPr>
          <a:xfrm>
            <a:off x="7753445" y="426456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FABAE33-EFB8-468D-8403-81F454467FB5}"/>
              </a:ext>
            </a:extLst>
          </p:cNvPr>
          <p:cNvSpPr/>
          <p:nvPr/>
        </p:nvSpPr>
        <p:spPr>
          <a:xfrm>
            <a:off x="7753445" y="445284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B229AAE-37BF-4623-8E27-7496D0812BDB}"/>
              </a:ext>
            </a:extLst>
          </p:cNvPr>
          <p:cNvSpPr/>
          <p:nvPr/>
        </p:nvSpPr>
        <p:spPr>
          <a:xfrm>
            <a:off x="7753445" y="464113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024D80F3-DDA4-41FA-8CA4-5E7E6986DBB1}"/>
              </a:ext>
            </a:extLst>
          </p:cNvPr>
          <p:cNvSpPr/>
          <p:nvPr/>
        </p:nvSpPr>
        <p:spPr>
          <a:xfrm>
            <a:off x="7753445" y="482941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C8E9AFC-1359-4585-A972-3E796D38E183}"/>
              </a:ext>
            </a:extLst>
          </p:cNvPr>
          <p:cNvSpPr/>
          <p:nvPr/>
        </p:nvSpPr>
        <p:spPr>
          <a:xfrm>
            <a:off x="7753445" y="501770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177162AE-C0B9-4076-8B4B-52A3A4928D79}"/>
              </a:ext>
            </a:extLst>
          </p:cNvPr>
          <p:cNvSpPr/>
          <p:nvPr/>
        </p:nvSpPr>
        <p:spPr>
          <a:xfrm>
            <a:off x="7753445" y="520598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32C20C-FAEE-441C-9CC7-5576D430A1C0}"/>
              </a:ext>
            </a:extLst>
          </p:cNvPr>
          <p:cNvGrpSpPr/>
          <p:nvPr/>
        </p:nvGrpSpPr>
        <p:grpSpPr>
          <a:xfrm>
            <a:off x="1604539" y="2815077"/>
            <a:ext cx="2079694" cy="3145060"/>
            <a:chOff x="1604539" y="2764907"/>
            <a:chExt cx="2034773" cy="375203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2137CB7-C8AB-40A7-9382-BEF946E67423}"/>
                </a:ext>
              </a:extLst>
            </p:cNvPr>
            <p:cNvSpPr/>
            <p:nvPr/>
          </p:nvSpPr>
          <p:spPr>
            <a:xfrm>
              <a:off x="1925647" y="2764907"/>
              <a:ext cx="13925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C--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源程序</a:t>
              </a: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7ACD6ED-BA81-4F82-BF8F-AF1BE804840C}"/>
                </a:ext>
              </a:extLst>
            </p:cNvPr>
            <p:cNvCxnSpPr>
              <a:cxnSpLocks/>
            </p:cNvCxnSpPr>
            <p:nvPr/>
          </p:nvCxnSpPr>
          <p:spPr>
            <a:xfrm>
              <a:off x="2579297" y="3279400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97A68D7-8805-4B88-9100-A03503410D49}"/>
                </a:ext>
              </a:extLst>
            </p:cNvPr>
            <p:cNvSpPr/>
            <p:nvPr/>
          </p:nvSpPr>
          <p:spPr>
            <a:xfrm>
              <a:off x="1880328" y="4339460"/>
              <a:ext cx="148319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虚拟机指令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7E33189-5BC1-45C4-B86F-33E522F78A56}"/>
                </a:ext>
              </a:extLst>
            </p:cNvPr>
            <p:cNvSpPr/>
            <p:nvPr/>
          </p:nvSpPr>
          <p:spPr>
            <a:xfrm>
              <a:off x="1976946" y="5914014"/>
              <a:ext cx="1204700" cy="602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运行结果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6E0F89D-82E8-4546-B10C-88EC0E7E6D2E}"/>
                </a:ext>
              </a:extLst>
            </p:cNvPr>
            <p:cNvCxnSpPr>
              <a:cxnSpLocks/>
            </p:cNvCxnSpPr>
            <p:nvPr/>
          </p:nvCxnSpPr>
          <p:spPr>
            <a:xfrm>
              <a:off x="2557340" y="4187403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16E500F-3055-43B0-BB7C-58D07C201F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6217" y="4856224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9CE3B89B-0153-4958-9D0D-6C334B441EF6}"/>
                </a:ext>
              </a:extLst>
            </p:cNvPr>
            <p:cNvCxnSpPr>
              <a:cxnSpLocks/>
            </p:cNvCxnSpPr>
            <p:nvPr/>
          </p:nvCxnSpPr>
          <p:spPr>
            <a:xfrm>
              <a:off x="2557340" y="5781131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4608977D-5F7B-4CAC-BB19-155081C614EE}"/>
                </a:ext>
              </a:extLst>
            </p:cNvPr>
            <p:cNvGrpSpPr/>
            <p:nvPr/>
          </p:nvGrpSpPr>
          <p:grpSpPr>
            <a:xfrm>
              <a:off x="1961751" y="3533462"/>
              <a:ext cx="1204700" cy="553997"/>
              <a:chOff x="2386583" y="4048350"/>
              <a:chExt cx="1285382" cy="619630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C6F64C58-8FEE-4860-954F-B5A92543BEDE}"/>
                  </a:ext>
                </a:extLst>
              </p:cNvPr>
              <p:cNvSpPr/>
              <p:nvPr/>
            </p:nvSpPr>
            <p:spPr>
              <a:xfrm>
                <a:off x="2386583" y="4133089"/>
                <a:ext cx="1285382" cy="529821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0DA1AD49-D24B-4E9A-95BD-333B7EB72676}"/>
                  </a:ext>
                </a:extLst>
              </p:cNvPr>
              <p:cNvSpPr/>
              <p:nvPr/>
            </p:nvSpPr>
            <p:spPr>
              <a:xfrm>
                <a:off x="2538062" y="4048350"/>
                <a:ext cx="1011329" cy="619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</a:rPr>
                  <a:t>编译器</a:t>
                </a:r>
              </a:p>
            </p:txBody>
          </p:sp>
        </p:grp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EDE3D9F3-8C24-40B4-9EF4-2DF58BE27859}"/>
                </a:ext>
              </a:extLst>
            </p:cNvPr>
            <p:cNvSpPr/>
            <p:nvPr/>
          </p:nvSpPr>
          <p:spPr>
            <a:xfrm>
              <a:off x="2102070" y="5117492"/>
              <a:ext cx="94785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虚拟机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36E3A97-350C-40EA-B54E-8218C1012B85}"/>
                </a:ext>
              </a:extLst>
            </p:cNvPr>
            <p:cNvSpPr/>
            <p:nvPr/>
          </p:nvSpPr>
          <p:spPr>
            <a:xfrm>
              <a:off x="1604539" y="2879885"/>
              <a:ext cx="2034773" cy="3619703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50BDE21E-03D9-4B52-86A3-9BCDA142F075}"/>
              </a:ext>
            </a:extLst>
          </p:cNvPr>
          <p:cNvSpPr/>
          <p:nvPr/>
        </p:nvSpPr>
        <p:spPr>
          <a:xfrm>
            <a:off x="5484033" y="2879885"/>
            <a:ext cx="4597227" cy="3080251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55719A9-EF17-418A-8CF3-47A61DC5384F}"/>
              </a:ext>
            </a:extLst>
          </p:cNvPr>
          <p:cNvSpPr/>
          <p:nvPr/>
        </p:nvSpPr>
        <p:spPr>
          <a:xfrm>
            <a:off x="1207480" y="6071942"/>
            <a:ext cx="2755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C--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源程序的编译、运行过程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FFCC6B4-8DB4-4B6E-B6DE-881DA605E8C5}"/>
              </a:ext>
            </a:extLst>
          </p:cNvPr>
          <p:cNvSpPr/>
          <p:nvPr/>
        </p:nvSpPr>
        <p:spPr>
          <a:xfrm>
            <a:off x="1955817" y="4864672"/>
            <a:ext cx="1231296" cy="39706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A0CFAA5-1C48-491E-A496-F3E9C0E1A65B}"/>
              </a:ext>
            </a:extLst>
          </p:cNvPr>
          <p:cNvSpPr/>
          <p:nvPr/>
        </p:nvSpPr>
        <p:spPr>
          <a:xfrm>
            <a:off x="6683739" y="6081936"/>
            <a:ext cx="2197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Puppy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虚拟机内部结构</a:t>
            </a:r>
          </a:p>
        </p:txBody>
      </p:sp>
    </p:spTree>
    <p:extLst>
      <p:ext uri="{BB962C8B-B14F-4D97-AF65-F5344CB8AC3E}">
        <p14:creationId xmlns:p14="http://schemas.microsoft.com/office/powerpoint/2010/main" val="331467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369215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3544633" y="74183"/>
            <a:ext cx="577692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altLang="zh-CN" sz="4800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编译器设计与实现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589026" y="1451748"/>
            <a:ext cx="4178282" cy="1015663"/>
            <a:chOff x="1242060" y="1726070"/>
            <a:chExt cx="3969645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39" y="1726070"/>
              <a:ext cx="344386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编译器概况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F207A7A2-C29D-4AD7-8E9F-6C5CCE68E3F9}"/>
              </a:ext>
            </a:extLst>
          </p:cNvPr>
          <p:cNvSpPr/>
          <p:nvPr/>
        </p:nvSpPr>
        <p:spPr>
          <a:xfrm>
            <a:off x="1142438" y="2467411"/>
            <a:ext cx="104247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编译器是一种语言翻译程序，通常划分为两个部分多个阶段。</a:t>
            </a: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D46DD69-C8B0-4221-BC3D-ED500181099A}"/>
              </a:ext>
            </a:extLst>
          </p:cNvPr>
          <p:cNvGrpSpPr/>
          <p:nvPr/>
        </p:nvGrpSpPr>
        <p:grpSpPr>
          <a:xfrm>
            <a:off x="1283297" y="3165528"/>
            <a:ext cx="5490366" cy="553998"/>
            <a:chOff x="1399624" y="1711831"/>
            <a:chExt cx="5490366" cy="553998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91EFA97D-EB84-4C56-9561-5E3C9757E0F6}"/>
                </a:ext>
              </a:extLst>
            </p:cNvPr>
            <p:cNvSpPr/>
            <p:nvPr/>
          </p:nvSpPr>
          <p:spPr>
            <a:xfrm>
              <a:off x="1572209" y="1711831"/>
              <a:ext cx="531778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编译器前端：对源程序进行分析获得中间表示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6418B722-317B-4883-ADDA-F4C46C1477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9624" y="1982780"/>
              <a:ext cx="108000" cy="1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FB2629D8-4C9F-4137-BF12-EC6992494CAB}"/>
              </a:ext>
            </a:extLst>
          </p:cNvPr>
          <p:cNvGrpSpPr/>
          <p:nvPr/>
        </p:nvGrpSpPr>
        <p:grpSpPr>
          <a:xfrm>
            <a:off x="1283297" y="3565607"/>
            <a:ext cx="6002834" cy="553998"/>
            <a:chOff x="1399624" y="1711831"/>
            <a:chExt cx="6002834" cy="553998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804405D6-78F6-437B-B587-502B48759147}"/>
                </a:ext>
              </a:extLst>
            </p:cNvPr>
            <p:cNvSpPr/>
            <p:nvPr/>
          </p:nvSpPr>
          <p:spPr>
            <a:xfrm>
              <a:off x="1572209" y="1711831"/>
              <a:ext cx="583024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编译器后端：对中间表示进行优化并构造目标程序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F7302F8B-9D8F-4756-9163-B5EF7F730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9624" y="1982780"/>
              <a:ext cx="108000" cy="1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矩形 165">
            <a:extLst>
              <a:ext uri="{FF2B5EF4-FFF2-40B4-BE49-F238E27FC236}">
                <a16:creationId xmlns:a16="http://schemas.microsoft.com/office/drawing/2014/main" id="{97DABC9B-31AE-4BD5-845E-8EAE0003945D}"/>
              </a:ext>
            </a:extLst>
          </p:cNvPr>
          <p:cNvSpPr/>
          <p:nvPr/>
        </p:nvSpPr>
        <p:spPr>
          <a:xfrm>
            <a:off x="3019697" y="4807742"/>
            <a:ext cx="92750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</a:t>
            </a: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61F099C5-9BEA-4B54-9F16-B4C66A608434}"/>
              </a:ext>
            </a:extLst>
          </p:cNvPr>
          <p:cNvCxnSpPr>
            <a:cxnSpLocks/>
          </p:cNvCxnSpPr>
          <p:nvPr/>
        </p:nvCxnSpPr>
        <p:spPr>
          <a:xfrm>
            <a:off x="3874161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6F50F15D-3A3D-4EAF-A2C0-C1C017B0A9F8}"/>
              </a:ext>
            </a:extLst>
          </p:cNvPr>
          <p:cNvSpPr/>
          <p:nvPr/>
        </p:nvSpPr>
        <p:spPr>
          <a:xfrm>
            <a:off x="4170669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词法分析</a:t>
            </a: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AADA3404-7B9A-46AD-9439-D15FAE9B9A5E}"/>
              </a:ext>
            </a:extLst>
          </p:cNvPr>
          <p:cNvCxnSpPr>
            <a:cxnSpLocks/>
          </p:cNvCxnSpPr>
          <p:nvPr/>
        </p:nvCxnSpPr>
        <p:spPr>
          <a:xfrm>
            <a:off x="4576975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>
            <a:extLst>
              <a:ext uri="{FF2B5EF4-FFF2-40B4-BE49-F238E27FC236}">
                <a16:creationId xmlns:a16="http://schemas.microsoft.com/office/drawing/2014/main" id="{DAE265BD-170B-42CC-A4AD-173288CFC1BE}"/>
              </a:ext>
            </a:extLst>
          </p:cNvPr>
          <p:cNvSpPr/>
          <p:nvPr/>
        </p:nvSpPr>
        <p:spPr>
          <a:xfrm>
            <a:off x="4871507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语法分析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63CC8EEC-3E04-41D1-BA42-5B846FB13FB1}"/>
              </a:ext>
            </a:extLst>
          </p:cNvPr>
          <p:cNvSpPr/>
          <p:nvPr/>
        </p:nvSpPr>
        <p:spPr>
          <a:xfrm>
            <a:off x="5572345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语义分析</a:t>
            </a:r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830747BB-8057-4A1C-BC9B-96A53821BC57}"/>
              </a:ext>
            </a:extLst>
          </p:cNvPr>
          <p:cNvCxnSpPr>
            <a:cxnSpLocks/>
          </p:cNvCxnSpPr>
          <p:nvPr/>
        </p:nvCxnSpPr>
        <p:spPr>
          <a:xfrm>
            <a:off x="5279790" y="5101269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422A08A0-5912-487D-8898-19265D04126B}"/>
              </a:ext>
            </a:extLst>
          </p:cNvPr>
          <p:cNvSpPr/>
          <p:nvPr/>
        </p:nvSpPr>
        <p:spPr>
          <a:xfrm>
            <a:off x="6273183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中间代码生成</a:t>
            </a: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DC0BCCD6-DC23-41AF-90E6-633525F3EB81}"/>
              </a:ext>
            </a:extLst>
          </p:cNvPr>
          <p:cNvCxnSpPr>
            <a:cxnSpLocks/>
          </p:cNvCxnSpPr>
          <p:nvPr/>
        </p:nvCxnSpPr>
        <p:spPr>
          <a:xfrm>
            <a:off x="6679489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9BD04C91-4F31-4DDD-A9F3-10829CE2C2AF}"/>
              </a:ext>
            </a:extLst>
          </p:cNvPr>
          <p:cNvSpPr/>
          <p:nvPr/>
        </p:nvSpPr>
        <p:spPr>
          <a:xfrm>
            <a:off x="6974021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代码优化</a:t>
            </a: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BE4530D7-4073-4940-A6E9-E7BFC7D09137}"/>
              </a:ext>
            </a:extLst>
          </p:cNvPr>
          <p:cNvSpPr/>
          <p:nvPr/>
        </p:nvSpPr>
        <p:spPr>
          <a:xfrm>
            <a:off x="7674859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目标代码生成</a:t>
            </a: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E587B456-2834-479C-B3E5-32660E5E32AF}"/>
              </a:ext>
            </a:extLst>
          </p:cNvPr>
          <p:cNvCxnSpPr>
            <a:cxnSpLocks/>
          </p:cNvCxnSpPr>
          <p:nvPr/>
        </p:nvCxnSpPr>
        <p:spPr>
          <a:xfrm>
            <a:off x="7382304" y="5101269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B3CEC3C1-5F2C-4FE7-97C0-7DF108853B8C}"/>
              </a:ext>
            </a:extLst>
          </p:cNvPr>
          <p:cNvCxnSpPr>
            <a:cxnSpLocks/>
          </p:cNvCxnSpPr>
          <p:nvPr/>
        </p:nvCxnSpPr>
        <p:spPr>
          <a:xfrm>
            <a:off x="6000360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4275259-BECB-41B1-B247-9EAE2B080D80}"/>
              </a:ext>
            </a:extLst>
          </p:cNvPr>
          <p:cNvCxnSpPr>
            <a:cxnSpLocks/>
          </p:cNvCxnSpPr>
          <p:nvPr/>
        </p:nvCxnSpPr>
        <p:spPr>
          <a:xfrm>
            <a:off x="4170669" y="5845947"/>
            <a:ext cx="24146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ABDE7D77-CA0C-4E2F-9076-083D1C54F502}"/>
              </a:ext>
            </a:extLst>
          </p:cNvPr>
          <p:cNvSpPr/>
          <p:nvPr/>
        </p:nvSpPr>
        <p:spPr>
          <a:xfrm>
            <a:off x="5093618" y="5736274"/>
            <a:ext cx="669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前端</a:t>
            </a:r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6087185B-0E52-4B54-B6A0-B4AFED7056F4}"/>
              </a:ext>
            </a:extLst>
          </p:cNvPr>
          <p:cNvCxnSpPr>
            <a:cxnSpLocks/>
          </p:cNvCxnSpPr>
          <p:nvPr/>
        </p:nvCxnSpPr>
        <p:spPr>
          <a:xfrm>
            <a:off x="6974021" y="5845947"/>
            <a:ext cx="1012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F2495CAD-B5DA-4F10-A97F-5EBEEB3D2C4A}"/>
              </a:ext>
            </a:extLst>
          </p:cNvPr>
          <p:cNvSpPr/>
          <p:nvPr/>
        </p:nvSpPr>
        <p:spPr>
          <a:xfrm>
            <a:off x="7145906" y="5755028"/>
            <a:ext cx="669178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后端</a:t>
            </a: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DCC24DCB-23ED-41D6-B19E-44CC49C5046F}"/>
              </a:ext>
            </a:extLst>
          </p:cNvPr>
          <p:cNvSpPr/>
          <p:nvPr/>
        </p:nvSpPr>
        <p:spPr>
          <a:xfrm>
            <a:off x="8264135" y="4842051"/>
            <a:ext cx="109932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目标程序</a:t>
            </a:r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6ED3A501-3563-4A35-92F3-A765EE0D4902}"/>
              </a:ext>
            </a:extLst>
          </p:cNvPr>
          <p:cNvCxnSpPr>
            <a:cxnSpLocks/>
          </p:cNvCxnSpPr>
          <p:nvPr/>
        </p:nvCxnSpPr>
        <p:spPr>
          <a:xfrm>
            <a:off x="8082087" y="5113496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10FAFD41-1A63-4FE6-B015-550346344982}"/>
              </a:ext>
            </a:extLst>
          </p:cNvPr>
          <p:cNvSpPr/>
          <p:nvPr/>
        </p:nvSpPr>
        <p:spPr>
          <a:xfrm>
            <a:off x="2900057" y="4264063"/>
            <a:ext cx="6609703" cy="1933876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3BA9383E-BB87-4DCA-BC07-F076415F9977}"/>
              </a:ext>
            </a:extLst>
          </p:cNvPr>
          <p:cNvSpPr/>
          <p:nvPr/>
        </p:nvSpPr>
        <p:spPr>
          <a:xfrm>
            <a:off x="5296536" y="6216187"/>
            <a:ext cx="1607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编译的各个步骤</a:t>
            </a:r>
          </a:p>
        </p:txBody>
      </p:sp>
    </p:spTree>
    <p:extLst>
      <p:ext uri="{BB962C8B-B14F-4D97-AF65-F5344CB8AC3E}">
        <p14:creationId xmlns:p14="http://schemas.microsoft.com/office/powerpoint/2010/main" val="121021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C22313FB-E079-4E5D-A0ED-BA45B4A70C06}"/>
              </a:ext>
            </a:extLst>
          </p:cNvPr>
          <p:cNvSpPr/>
          <p:nvPr/>
        </p:nvSpPr>
        <p:spPr>
          <a:xfrm>
            <a:off x="2141796" y="1640417"/>
            <a:ext cx="9617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9BCEAD9-94EF-4CBA-9DCC-45FD4A607CEC}"/>
              </a:ext>
            </a:extLst>
          </p:cNvPr>
          <p:cNvGrpSpPr/>
          <p:nvPr/>
        </p:nvGrpSpPr>
        <p:grpSpPr>
          <a:xfrm>
            <a:off x="1930279" y="2530055"/>
            <a:ext cx="1468630" cy="461665"/>
            <a:chOff x="2386582" y="4079188"/>
            <a:chExt cx="1359870" cy="67901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08FDD11-8A43-4B90-B51E-ACAB229636E2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4DB607B-7957-41A9-B9B5-9A55D71526C3}"/>
                </a:ext>
              </a:extLst>
            </p:cNvPr>
            <p:cNvSpPr/>
            <p:nvPr/>
          </p:nvSpPr>
          <p:spPr>
            <a:xfrm>
              <a:off x="2386582" y="4079188"/>
              <a:ext cx="1359870" cy="679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词法分析模块</a:t>
              </a:r>
            </a:p>
          </p:txBody>
        </p: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D8D649C-E70A-4E18-AF04-B0089D4CF9F1}"/>
              </a:ext>
            </a:extLst>
          </p:cNvPr>
          <p:cNvCxnSpPr>
            <a:cxnSpLocks/>
          </p:cNvCxnSpPr>
          <p:nvPr/>
        </p:nvCxnSpPr>
        <p:spPr>
          <a:xfrm>
            <a:off x="2618612" y="2195687"/>
            <a:ext cx="0" cy="25356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0096B062-724B-4E25-97F7-0578489E8CD7}"/>
              </a:ext>
            </a:extLst>
          </p:cNvPr>
          <p:cNvSpPr/>
          <p:nvPr/>
        </p:nvSpPr>
        <p:spPr>
          <a:xfrm>
            <a:off x="1798853" y="3430758"/>
            <a:ext cx="1625442" cy="159286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DCC4BB1-2C10-4102-8B5F-50D1ECFCCAAB}"/>
              </a:ext>
            </a:extLst>
          </p:cNvPr>
          <p:cNvSpPr/>
          <p:nvPr/>
        </p:nvSpPr>
        <p:spPr>
          <a:xfrm>
            <a:off x="2125886" y="4581179"/>
            <a:ext cx="107741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解析模块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9D99549C-C5EF-4C53-877A-E1B78C83E6C9}"/>
              </a:ext>
            </a:extLst>
          </p:cNvPr>
          <p:cNvGrpSpPr/>
          <p:nvPr/>
        </p:nvGrpSpPr>
        <p:grpSpPr>
          <a:xfrm>
            <a:off x="1909073" y="3546854"/>
            <a:ext cx="357894" cy="1077218"/>
            <a:chOff x="2202308" y="4133088"/>
            <a:chExt cx="1469206" cy="566948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94E3048-1251-48F1-A075-E8432A0D089A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8DD751B-9B2F-41BC-82B3-7C5DC99BB967}"/>
                </a:ext>
              </a:extLst>
            </p:cNvPr>
            <p:cNvSpPr/>
            <p:nvPr/>
          </p:nvSpPr>
          <p:spPr>
            <a:xfrm>
              <a:off x="2202308" y="4133088"/>
              <a:ext cx="1359870" cy="566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语法分析</a:t>
              </a: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B273D5E-C5B1-4C6F-AB12-1DF799CF01CB}"/>
              </a:ext>
            </a:extLst>
          </p:cNvPr>
          <p:cNvGrpSpPr/>
          <p:nvPr/>
        </p:nvGrpSpPr>
        <p:grpSpPr>
          <a:xfrm>
            <a:off x="2436833" y="3546854"/>
            <a:ext cx="357894" cy="1077218"/>
            <a:chOff x="2202308" y="4133088"/>
            <a:chExt cx="1469206" cy="566948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64630ED0-3CD8-437E-9AC9-091F61DAA071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3C3D1F62-3514-4CE8-B135-0112199898BE}"/>
                </a:ext>
              </a:extLst>
            </p:cNvPr>
            <p:cNvSpPr/>
            <p:nvPr/>
          </p:nvSpPr>
          <p:spPr>
            <a:xfrm>
              <a:off x="2202308" y="4133088"/>
              <a:ext cx="1359870" cy="566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语义分析</a:t>
              </a: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A95FD6A4-7050-4DE9-9FF6-C0D5F4A6C897}"/>
              </a:ext>
            </a:extLst>
          </p:cNvPr>
          <p:cNvGrpSpPr/>
          <p:nvPr/>
        </p:nvGrpSpPr>
        <p:grpSpPr>
          <a:xfrm>
            <a:off x="2937959" y="3548041"/>
            <a:ext cx="357894" cy="1077218"/>
            <a:chOff x="2202308" y="4133088"/>
            <a:chExt cx="1469206" cy="566948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0A3A0FF9-7ED8-4111-B82E-83FC6D541953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370EFAE-4E6A-4350-B18E-B0C02CD7F707}"/>
                </a:ext>
              </a:extLst>
            </p:cNvPr>
            <p:cNvSpPr/>
            <p:nvPr/>
          </p:nvSpPr>
          <p:spPr>
            <a:xfrm>
              <a:off x="2202308" y="4133088"/>
              <a:ext cx="1359870" cy="566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代码生成</a:t>
              </a:r>
            </a:p>
          </p:txBody>
        </p:sp>
      </p:grp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DA950F4-60D5-4AE0-BF50-5E519F2070B0}"/>
              </a:ext>
            </a:extLst>
          </p:cNvPr>
          <p:cNvCxnSpPr>
            <a:cxnSpLocks/>
          </p:cNvCxnSpPr>
          <p:nvPr/>
        </p:nvCxnSpPr>
        <p:spPr>
          <a:xfrm>
            <a:off x="2623912" y="5133102"/>
            <a:ext cx="0" cy="25356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ED1D03C3-2889-4CE2-BE80-644ED33D1169}"/>
              </a:ext>
            </a:extLst>
          </p:cNvPr>
          <p:cNvSpPr/>
          <p:nvPr/>
        </p:nvSpPr>
        <p:spPr>
          <a:xfrm>
            <a:off x="2002332" y="5307163"/>
            <a:ext cx="12325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目标程序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8553B81-783D-4B4F-9853-E1E7C2D700A6}"/>
              </a:ext>
            </a:extLst>
          </p:cNvPr>
          <p:cNvCxnSpPr>
            <a:cxnSpLocks/>
          </p:cNvCxnSpPr>
          <p:nvPr/>
        </p:nvCxnSpPr>
        <p:spPr>
          <a:xfrm>
            <a:off x="2642267" y="2943370"/>
            <a:ext cx="0" cy="49404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4E4610C1-ADE1-464F-8CA6-9C06FA080CA1}"/>
              </a:ext>
            </a:extLst>
          </p:cNvPr>
          <p:cNvSpPr/>
          <p:nvPr/>
        </p:nvSpPr>
        <p:spPr>
          <a:xfrm>
            <a:off x="968726" y="1684499"/>
            <a:ext cx="3344915" cy="4176662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C5EE7C9-1E1B-4AB2-9CFD-2E5354B7CF3E}"/>
              </a:ext>
            </a:extLst>
          </p:cNvPr>
          <p:cNvSpPr/>
          <p:nvPr/>
        </p:nvSpPr>
        <p:spPr>
          <a:xfrm>
            <a:off x="1798853" y="5951177"/>
            <a:ext cx="1782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C--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编译器的结构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50252DC-6F07-4334-8356-D38AB16EDC04}"/>
              </a:ext>
            </a:extLst>
          </p:cNvPr>
          <p:cNvGrpSpPr/>
          <p:nvPr/>
        </p:nvGrpSpPr>
        <p:grpSpPr>
          <a:xfrm>
            <a:off x="643424" y="330259"/>
            <a:ext cx="4292560" cy="738664"/>
            <a:chOff x="1344760" y="1626399"/>
            <a:chExt cx="4292560" cy="73866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71E960B-9969-4FE3-881E-0614CDDD6FB9}"/>
                </a:ext>
              </a:extLst>
            </p:cNvPr>
            <p:cNvSpPr/>
            <p:nvPr/>
          </p:nvSpPr>
          <p:spPr>
            <a:xfrm>
              <a:off x="1581353" y="1626399"/>
              <a:ext cx="405596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单趟式实现的</a:t>
              </a:r>
              <a:r>
                <a: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C--</a:t>
              </a: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D71BDD6-9746-4AE5-91CD-2D76D67541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EAA1475-464D-489A-97DA-29B96A365857}"/>
              </a:ext>
            </a:extLst>
          </p:cNvPr>
          <p:cNvSpPr/>
          <p:nvPr/>
        </p:nvSpPr>
        <p:spPr>
          <a:xfrm>
            <a:off x="4642810" y="1684499"/>
            <a:ext cx="6930446" cy="2815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C--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编译器采用单趟式实现，只需对源代码进行一遍扫描就可完成编译。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词法分析模块不是将源代码中所有词法单元截取并保存，而是作为子程序供解析模块调用，每次调用提供一个词法单元。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解析模块中，语法分析、语义分析及代码生成同时进行。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79384AD-25C0-4A22-ADB0-20A70FABA1D4}"/>
              </a:ext>
            </a:extLst>
          </p:cNvPr>
          <p:cNvGrpSpPr/>
          <p:nvPr/>
        </p:nvGrpSpPr>
        <p:grpSpPr>
          <a:xfrm>
            <a:off x="1138424" y="3546858"/>
            <a:ext cx="331260" cy="1341197"/>
            <a:chOff x="2202308" y="4133088"/>
            <a:chExt cx="1359870" cy="59698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D6BB709-FFAA-49A1-92A5-742AEBD4D07F}"/>
                </a:ext>
              </a:extLst>
            </p:cNvPr>
            <p:cNvSpPr/>
            <p:nvPr/>
          </p:nvSpPr>
          <p:spPr>
            <a:xfrm>
              <a:off x="2386584" y="4133088"/>
              <a:ext cx="1175594" cy="58907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D415A32-E420-498E-A22E-CC1534A1099C}"/>
                </a:ext>
              </a:extLst>
            </p:cNvPr>
            <p:cNvSpPr/>
            <p:nvPr/>
          </p:nvSpPr>
          <p:spPr>
            <a:xfrm>
              <a:off x="2202308" y="4140992"/>
              <a:ext cx="1359870" cy="589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符号表管理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4DD9DE0-43E7-45B4-82C3-01FBF4E93F5D}"/>
              </a:ext>
            </a:extLst>
          </p:cNvPr>
          <p:cNvGrpSpPr/>
          <p:nvPr/>
        </p:nvGrpSpPr>
        <p:grpSpPr>
          <a:xfrm>
            <a:off x="3728678" y="3563811"/>
            <a:ext cx="331260" cy="1323440"/>
            <a:chOff x="2202308" y="4133088"/>
            <a:chExt cx="1359870" cy="58907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3E34F0D-21BF-4A9C-A7C2-F02BCE391AE6}"/>
                </a:ext>
              </a:extLst>
            </p:cNvPr>
            <p:cNvSpPr/>
            <p:nvPr/>
          </p:nvSpPr>
          <p:spPr>
            <a:xfrm>
              <a:off x="2386584" y="4133088"/>
              <a:ext cx="1175594" cy="58907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5224CE8-67C0-41D1-9DEB-4F0D3A6B03D3}"/>
                </a:ext>
              </a:extLst>
            </p:cNvPr>
            <p:cNvSpPr/>
            <p:nvPr/>
          </p:nvSpPr>
          <p:spPr>
            <a:xfrm>
              <a:off x="2202308" y="4192367"/>
              <a:ext cx="1359870" cy="479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错误处理</a:t>
              </a:r>
            </a:p>
          </p:txBody>
        </p:sp>
      </p:grp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34B354F8-4836-4ED4-853E-D68A0B6EB678}"/>
              </a:ext>
            </a:extLst>
          </p:cNvPr>
          <p:cNvCxnSpPr>
            <a:cxnSpLocks/>
            <a:stCxn id="37" idx="0"/>
            <a:endCxn id="75" idx="1"/>
          </p:cNvCxnSpPr>
          <p:nvPr/>
        </p:nvCxnSpPr>
        <p:spPr>
          <a:xfrm rot="5400000" flipH="1" flipV="1">
            <a:off x="1235404" y="2851983"/>
            <a:ext cx="785970" cy="603780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CC3D0DD4-3876-4B43-828D-655268B54E49}"/>
              </a:ext>
            </a:extLst>
          </p:cNvPr>
          <p:cNvCxnSpPr>
            <a:cxnSpLocks/>
            <a:stCxn id="49" idx="0"/>
            <a:endCxn id="74" idx="3"/>
          </p:cNvCxnSpPr>
          <p:nvPr/>
        </p:nvCxnSpPr>
        <p:spPr>
          <a:xfrm rot="16200000" flipV="1">
            <a:off x="3212979" y="2860036"/>
            <a:ext cx="808775" cy="598775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21BEDF7-C316-427E-A196-8F0A79D4E16E}"/>
              </a:ext>
            </a:extLst>
          </p:cNvPr>
          <p:cNvCxnSpPr>
            <a:cxnSpLocks/>
            <a:stCxn id="38" idx="3"/>
            <a:endCxn id="99" idx="1"/>
          </p:cNvCxnSpPr>
          <p:nvPr/>
        </p:nvCxnSpPr>
        <p:spPr>
          <a:xfrm>
            <a:off x="1469684" y="4226335"/>
            <a:ext cx="329169" cy="85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9FCFBD2-1E70-449B-BD4C-E2BFBFC49B24}"/>
              </a:ext>
            </a:extLst>
          </p:cNvPr>
          <p:cNvCxnSpPr>
            <a:cxnSpLocks/>
            <a:stCxn id="49" idx="1"/>
            <a:endCxn id="99" idx="3"/>
          </p:cNvCxnSpPr>
          <p:nvPr/>
        </p:nvCxnSpPr>
        <p:spPr>
          <a:xfrm flipH="1">
            <a:off x="3424295" y="4225531"/>
            <a:ext cx="349272" cy="165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0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1082</TotalTime>
  <Words>1116</Words>
  <Application>Microsoft Office PowerPoint</Application>
  <PresentationFormat>宽屏</PresentationFormat>
  <Paragraphs>225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李开心</dc:creator>
  <cp:lastModifiedBy>李开心</cp:lastModifiedBy>
  <cp:revision>377</cp:revision>
  <dcterms:created xsi:type="dcterms:W3CDTF">2018-05-31T01:54:46Z</dcterms:created>
  <dcterms:modified xsi:type="dcterms:W3CDTF">2018-06-03T07:21:43Z</dcterms:modified>
</cp:coreProperties>
</file>