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8" r:id="rId9"/>
    <p:sldId id="271" r:id="rId10"/>
    <p:sldId id="272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6" r:id="rId20"/>
    <p:sldId id="28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E5"/>
    <a:srgbClr val="FF2121"/>
    <a:srgbClr val="00D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5852" autoAdjust="0"/>
  </p:normalViewPr>
  <p:slideViewPr>
    <p:cSldViewPr snapToGrid="0">
      <p:cViewPr varScale="1">
        <p:scale>
          <a:sx n="91" d="100"/>
          <a:sy n="91" d="100"/>
        </p:scale>
        <p:origin x="96" y="235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DCDE-B8AC-4354-8FAE-172A39517EE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A94C9-7537-42BE-891E-274805ED7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各位老师好，我是计算机</a:t>
            </a:r>
            <a:r>
              <a:rPr lang="en-US" altLang="zh-CN" dirty="0"/>
              <a:t>1401</a:t>
            </a:r>
            <a:r>
              <a:rPr lang="zh-CN" altLang="en-US" dirty="0"/>
              <a:t>班的李开心，我的论文题目是</a:t>
            </a:r>
            <a:r>
              <a:rPr lang="en-US" altLang="zh-CN" dirty="0"/>
              <a:t>【</a:t>
            </a:r>
            <a:r>
              <a:rPr lang="zh-CN" altLang="en-US" dirty="0"/>
              <a:t>程序设计语言</a:t>
            </a:r>
            <a:r>
              <a:rPr lang="en-US" altLang="zh-CN" dirty="0"/>
              <a:t>C--</a:t>
            </a:r>
            <a:r>
              <a:rPr lang="zh-CN" altLang="en-US" dirty="0"/>
              <a:t>的编译器设计与实现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符号用于记录词法单元的各种属性，是符号表的基本组成部分。符号的内部结构如下图所示。</a:t>
            </a:r>
            <a:endParaRPr lang="en-US" altLang="zh-CN" dirty="0"/>
          </a:p>
          <a:p>
            <a:r>
              <a:rPr lang="en-US" altLang="zh-CN" dirty="0"/>
              <a:t>argsType</a:t>
            </a:r>
            <a:r>
              <a:rPr lang="zh-CN" altLang="en-US" dirty="0"/>
              <a:t> 是函数各个参数的类型，用于语法分析中函数调用时进行类型匹配</a:t>
            </a:r>
            <a:endParaRPr lang="en-US" altLang="zh-CN" dirty="0"/>
          </a:p>
          <a:p>
            <a:r>
              <a:rPr lang="en-US" altLang="zh-CN" dirty="0"/>
              <a:t>scope </a:t>
            </a:r>
            <a:r>
              <a:rPr lang="zh-CN" altLang="en-US" dirty="0"/>
              <a:t>记录符号所处的作用域</a:t>
            </a:r>
            <a:endParaRPr lang="en-US" altLang="zh-CN" dirty="0"/>
          </a:p>
          <a:p>
            <a:r>
              <a:rPr lang="en-US" altLang="zh-CN" dirty="0"/>
              <a:t>type </a:t>
            </a:r>
            <a:r>
              <a:rPr lang="zh-CN" altLang="en-US" dirty="0"/>
              <a:t>记录符号的类型，如自定义标识符</a:t>
            </a:r>
            <a:r>
              <a:rPr lang="en-US" altLang="zh-CN" dirty="0"/>
              <a:t>ID</a:t>
            </a:r>
            <a:r>
              <a:rPr lang="zh-CN" altLang="en-US" dirty="0"/>
              <a:t>、关键字</a:t>
            </a:r>
            <a:r>
              <a:rPr lang="en-US" altLang="zh-CN" dirty="0"/>
              <a:t>IF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name </a:t>
            </a:r>
            <a:r>
              <a:rPr lang="zh-CN" altLang="en-US" dirty="0"/>
              <a:t>是符号的名字</a:t>
            </a:r>
            <a:endParaRPr lang="en-US" altLang="zh-CN" dirty="0"/>
          </a:p>
          <a:p>
            <a:r>
              <a:rPr lang="en-US" altLang="zh-CN" dirty="0"/>
              <a:t>hash </a:t>
            </a:r>
            <a:r>
              <a:rPr lang="zh-CN" altLang="en-US" dirty="0"/>
              <a:t>是符号名字的</a:t>
            </a:r>
            <a:r>
              <a:rPr lang="en-US" altLang="zh-CN" dirty="0"/>
              <a:t>hash</a:t>
            </a:r>
            <a:r>
              <a:rPr lang="zh-CN" altLang="en-US" dirty="0"/>
              <a:t>值，用于优化符号表的查找速度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zh-CN" altLang="en-US" dirty="0"/>
              <a:t>是符号的种类，用于区分全局变量、局部变量、函数等</a:t>
            </a:r>
            <a:endParaRPr lang="en-US" altLang="zh-CN" dirty="0"/>
          </a:p>
          <a:p>
            <a:r>
              <a:rPr lang="en-US" altLang="zh-CN" dirty="0"/>
              <a:t>dataType </a:t>
            </a:r>
            <a:r>
              <a:rPr lang="zh-CN" altLang="en-US" dirty="0"/>
              <a:t>记录符号的数据类型</a:t>
            </a:r>
            <a:endParaRPr lang="en-US" altLang="zh-CN" dirty="0"/>
          </a:p>
          <a:p>
            <a:r>
              <a:rPr lang="en-US" altLang="zh-CN" dirty="0"/>
              <a:t>value </a:t>
            </a:r>
            <a:r>
              <a:rPr lang="zh-CN" altLang="en-US" dirty="0"/>
              <a:t>记录符号的值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7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符号表用于。。。下面是符号表的内部结构</a:t>
            </a:r>
            <a:endParaRPr lang="en-US" altLang="zh-CN" dirty="0"/>
          </a:p>
          <a:p>
            <a:r>
              <a:rPr lang="en-US" altLang="zh-CN" dirty="0"/>
              <a:t>table</a:t>
            </a:r>
            <a:r>
              <a:rPr lang="zh-CN" altLang="en-US" dirty="0"/>
              <a:t> 是符号的列表，存储产生的所有符号</a:t>
            </a:r>
            <a:endParaRPr lang="en-US" altLang="zh-CN" dirty="0"/>
          </a:p>
          <a:p>
            <a:r>
              <a:rPr lang="en-US" altLang="zh-CN" dirty="0"/>
              <a:t>scope </a:t>
            </a:r>
            <a:r>
              <a:rPr lang="zh-CN" altLang="en-US" dirty="0"/>
              <a:t>记录解析过程所在的作用域</a:t>
            </a:r>
            <a:endParaRPr lang="en-US" altLang="zh-CN" dirty="0"/>
          </a:p>
          <a:p>
            <a:r>
              <a:rPr lang="en-US" altLang="zh-CN" dirty="0"/>
              <a:t>mainIndex </a:t>
            </a:r>
            <a:r>
              <a:rPr lang="zh-CN" altLang="en-US" dirty="0"/>
              <a:t>记录</a:t>
            </a:r>
            <a:r>
              <a:rPr lang="en-US" altLang="zh-CN" dirty="0"/>
              <a:t>main</a:t>
            </a:r>
            <a:r>
              <a:rPr lang="zh-CN" altLang="en-US" dirty="0"/>
              <a:t>符号在</a:t>
            </a:r>
            <a:r>
              <a:rPr lang="en-US" altLang="zh-CN" dirty="0"/>
              <a:t>table</a:t>
            </a:r>
            <a:r>
              <a:rPr lang="zh-CN" altLang="en-US" dirty="0"/>
              <a:t>中的位置，便于编译结束后设置虚拟机中 </a:t>
            </a:r>
            <a:r>
              <a:rPr lang="en-US" altLang="zh-CN" dirty="0"/>
              <a:t>pc </a:t>
            </a:r>
            <a:r>
              <a:rPr lang="zh-CN" altLang="en-US" dirty="0"/>
              <a:t>寄存器的值</a:t>
            </a:r>
            <a:endParaRPr lang="en-US" altLang="zh-CN" dirty="0"/>
          </a:p>
          <a:p>
            <a:r>
              <a:rPr lang="en-US" altLang="zh-CN" dirty="0"/>
              <a:t>scopeIndex </a:t>
            </a:r>
            <a:r>
              <a:rPr lang="zh-CN" altLang="en-US" dirty="0"/>
              <a:t>记录当前作用域的编号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7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解析模块需要词法单元时，就调用词法分析子程序拉取词法单元。</a:t>
            </a:r>
            <a:endParaRPr lang="en-US" altLang="zh-CN" dirty="0"/>
          </a:p>
          <a:p>
            <a:r>
              <a:rPr lang="zh-CN" altLang="en-US" dirty="0"/>
              <a:t>右边是解析模块的内部结构。</a:t>
            </a:r>
            <a:r>
              <a:rPr lang="en-US" altLang="zh-CN" dirty="0"/>
              <a:t>lexer </a:t>
            </a:r>
            <a:r>
              <a:rPr lang="zh-CN" altLang="en-US" dirty="0"/>
              <a:t>是词法分析器的指针，</a:t>
            </a:r>
            <a:r>
              <a:rPr lang="en-US" altLang="zh-CN" dirty="0"/>
              <a:t>table</a:t>
            </a:r>
            <a:r>
              <a:rPr lang="zh-CN" altLang="en-US" dirty="0"/>
              <a:t> 是符号表的指针，</a:t>
            </a:r>
            <a:r>
              <a:rPr lang="en-US" altLang="zh-CN" dirty="0"/>
              <a:t>vm </a:t>
            </a:r>
            <a:r>
              <a:rPr lang="zh-CN" altLang="en-US" dirty="0"/>
              <a:t>是虚拟机的指针。</a:t>
            </a:r>
            <a:endParaRPr lang="en-US" altLang="zh-CN" dirty="0"/>
          </a:p>
          <a:p>
            <a:r>
              <a:rPr lang="en-US" altLang="zh-CN" dirty="0"/>
              <a:t>tokenInfo </a:t>
            </a:r>
            <a:r>
              <a:rPr lang="zh-CN" altLang="en-US" dirty="0"/>
              <a:t>记录获取到的词法单元，</a:t>
            </a:r>
            <a:r>
              <a:rPr lang="en-US" altLang="zh-CN" dirty="0"/>
              <a:t>baseType </a:t>
            </a:r>
            <a:r>
              <a:rPr lang="zh-CN" altLang="en-US" dirty="0"/>
              <a:t>记录变量定义中的类型，</a:t>
            </a:r>
            <a:r>
              <a:rPr lang="en-US" altLang="zh-CN" dirty="0"/>
              <a:t>exprType </a:t>
            </a:r>
            <a:r>
              <a:rPr lang="zh-CN" altLang="en-US" dirty="0"/>
              <a:t>记录表达式的类型， </a:t>
            </a:r>
            <a:r>
              <a:rPr lang="en-US" altLang="zh-CN" dirty="0"/>
              <a:t>indexOfBP </a:t>
            </a:r>
            <a:r>
              <a:rPr lang="zh-CN" altLang="en-US" dirty="0"/>
              <a:t>记录变量相对于 </a:t>
            </a:r>
            <a:r>
              <a:rPr lang="en-US" altLang="zh-CN" dirty="0"/>
              <a:t>bp </a:t>
            </a:r>
            <a:r>
              <a:rPr lang="zh-CN" altLang="en-US" dirty="0"/>
              <a:t>寄存器的位置。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8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语法分析部分采用递归下降法实现。。。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8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文法定义中，复制表达式由两个 </a:t>
            </a:r>
            <a:r>
              <a:rPr lang="en-US" altLang="zh-CN" dirty="0"/>
              <a:t>or </a:t>
            </a:r>
            <a:r>
              <a:rPr lang="zh-CN" altLang="en-US" dirty="0"/>
              <a:t>表达式组成</a:t>
            </a:r>
            <a:endParaRPr lang="en-US" altLang="zh-CN" dirty="0"/>
          </a:p>
          <a:p>
            <a:r>
              <a:rPr lang="zh-CN" altLang="en-US" dirty="0"/>
              <a:t>首先匹配一个或表达式，解析出</a:t>
            </a:r>
            <a:r>
              <a:rPr lang="en-US" altLang="zh-CN" dirty="0"/>
              <a:t> a</a:t>
            </a:r>
            <a:r>
              <a:rPr lang="zh-CN" altLang="en-US" dirty="0"/>
              <a:t>，并用 </a:t>
            </a:r>
            <a:r>
              <a:rPr lang="en-US" altLang="zh-CN" dirty="0" err="1"/>
              <a:t>tempType</a:t>
            </a:r>
            <a:r>
              <a:rPr lang="en-US" altLang="zh-CN" dirty="0"/>
              <a:t> </a:t>
            </a:r>
            <a:r>
              <a:rPr lang="zh-CN" altLang="en-US" dirty="0"/>
              <a:t>记录其类型，然后匹配一个等于符号</a:t>
            </a:r>
            <a:endParaRPr lang="en-US" altLang="zh-CN" dirty="0"/>
          </a:p>
          <a:p>
            <a:r>
              <a:rPr lang="zh-CN" altLang="en-US" dirty="0"/>
              <a:t>之后再匹配一个或表达式，解析出 </a:t>
            </a:r>
            <a:r>
              <a:rPr lang="en-US" altLang="zh-CN" dirty="0" err="1"/>
              <a:t>b+c</a:t>
            </a:r>
            <a:r>
              <a:rPr lang="zh-CN" altLang="en-US" dirty="0"/>
              <a:t>，</a:t>
            </a:r>
            <a:r>
              <a:rPr lang="en-US" altLang="zh-CN" dirty="0"/>
              <a:t>exprType </a:t>
            </a:r>
            <a:r>
              <a:rPr lang="zh-CN" altLang="en-US" dirty="0"/>
              <a:t>记录其类型。</a:t>
            </a:r>
            <a:endParaRPr lang="en-US" altLang="zh-CN" dirty="0"/>
          </a:p>
          <a:p>
            <a:r>
              <a:rPr lang="zh-CN" altLang="en-US" dirty="0"/>
              <a:t>最后比较两个表达式的类型，如果不相同则报 </a:t>
            </a:r>
            <a:r>
              <a:rPr lang="en-US" altLang="zh-CN" dirty="0"/>
              <a:t>WARNING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这样就实现了表达式的语义分析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63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vm : stack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讲述栈帧结构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0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函数定义。。。生成的目标代码是右边的图，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vm : text</a:t>
            </a:r>
          </a:p>
          <a:p>
            <a:pPr marL="0" indent="0">
              <a:buNone/>
            </a:pPr>
            <a:r>
              <a:rPr lang="en-US" altLang="zh-CN" dirty="0"/>
              <a:t>2. ENT 2</a:t>
            </a:r>
          </a:p>
          <a:p>
            <a:pPr marL="0" indent="0">
              <a:buNone/>
            </a:pPr>
            <a:r>
              <a:rPr lang="en-US" altLang="zh-CN" dirty="0"/>
              <a:t>3. LEV</a:t>
            </a:r>
          </a:p>
          <a:p>
            <a:pPr marL="0" indent="0">
              <a:buNone/>
            </a:pPr>
            <a:r>
              <a:rPr lang="en-US" altLang="zh-CN" dirty="0"/>
              <a:t>4. CALL 0xAAAA</a:t>
            </a:r>
          </a:p>
          <a:p>
            <a:pPr marL="0" indent="0">
              <a:buNone/>
            </a:pPr>
            <a:r>
              <a:rPr lang="en-US" altLang="zh-CN" dirty="0"/>
              <a:t>5. ADJ 2</a:t>
            </a:r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四条指令的解释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60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解析</a:t>
            </a:r>
            <a:r>
              <a:rPr lang="en-US" altLang="zh-CN" dirty="0"/>
              <a:t> if </a:t>
            </a:r>
            <a:r>
              <a:rPr lang="zh-CN" altLang="en-US" dirty="0"/>
              <a:t>语句的伪代码中，首先匹配</a:t>
            </a:r>
            <a:r>
              <a:rPr lang="en-US" altLang="zh-CN" dirty="0"/>
              <a:t> if </a:t>
            </a:r>
            <a:r>
              <a:rPr lang="zh-CN" altLang="en-US" dirty="0"/>
              <a:t>关键字，然后解析 </a:t>
            </a:r>
            <a:r>
              <a:rPr lang="en-US" altLang="zh-CN" dirty="0"/>
              <a:t>expr </a:t>
            </a:r>
            <a:r>
              <a:rPr lang="zh-CN" altLang="en-US" dirty="0"/>
              <a:t>表达式，再生成 </a:t>
            </a:r>
            <a:r>
              <a:rPr lang="en-US" altLang="zh-CN" dirty="0"/>
              <a:t>JZ </a:t>
            </a:r>
            <a:r>
              <a:rPr lang="zh-CN" altLang="en-US" dirty="0"/>
              <a:t>指令，然后解析 </a:t>
            </a:r>
            <a:r>
              <a:rPr lang="en-US" altLang="zh-CN" dirty="0"/>
              <a:t>S1</a:t>
            </a:r>
            <a:r>
              <a:rPr lang="zh-CN" altLang="en-US" dirty="0"/>
              <a:t> 语句。</a:t>
            </a:r>
            <a:endParaRPr lang="en-US" altLang="zh-CN" dirty="0"/>
          </a:p>
          <a:p>
            <a:r>
              <a:rPr lang="zh-CN" altLang="en-US" dirty="0"/>
              <a:t>如果有 </a:t>
            </a:r>
            <a:r>
              <a:rPr lang="en-US" altLang="zh-CN" dirty="0"/>
              <a:t>else </a:t>
            </a:r>
            <a:r>
              <a:rPr lang="zh-CN" altLang="en-US" dirty="0"/>
              <a:t>关键字，则进入匹配 </a:t>
            </a:r>
            <a:r>
              <a:rPr lang="en-US" altLang="zh-CN" dirty="0"/>
              <a:t>else </a:t>
            </a:r>
            <a:r>
              <a:rPr lang="zh-CN" altLang="en-US" dirty="0"/>
              <a:t>关键字并生成</a:t>
            </a:r>
            <a:r>
              <a:rPr lang="en-US" altLang="zh-CN" dirty="0"/>
              <a:t>JMP</a:t>
            </a:r>
            <a:r>
              <a:rPr lang="zh-CN" altLang="en-US" dirty="0"/>
              <a:t>指令， 再解析 </a:t>
            </a:r>
            <a:r>
              <a:rPr lang="en-US" altLang="zh-CN" dirty="0"/>
              <a:t>S2 </a:t>
            </a:r>
            <a:r>
              <a:rPr lang="zh-CN" altLang="en-US" dirty="0"/>
              <a:t>语句。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zh-CN" altLang="en-US" dirty="0"/>
              <a:t>语句生成的目标代码结构如右图所示。</a:t>
            </a:r>
            <a:endParaRPr lang="en-US" altLang="zh-CN" dirty="0"/>
          </a:p>
          <a:p>
            <a:r>
              <a:rPr lang="zh-CN" altLang="en-US" dirty="0"/>
              <a:t>首先是 </a:t>
            </a:r>
            <a:r>
              <a:rPr lang="en-US" altLang="zh-CN" dirty="0"/>
              <a:t>expr </a:t>
            </a:r>
            <a:r>
              <a:rPr lang="zh-CN" altLang="en-US" dirty="0"/>
              <a:t>生成的代码，如果结果为 </a:t>
            </a:r>
            <a:r>
              <a:rPr lang="en-US" altLang="zh-CN" dirty="0"/>
              <a:t>false</a:t>
            </a:r>
            <a:r>
              <a:rPr lang="zh-CN" altLang="en-US" dirty="0"/>
              <a:t>，则跳转到 </a:t>
            </a:r>
            <a:r>
              <a:rPr lang="en-US" altLang="zh-CN" dirty="0"/>
              <a:t>0xAAAA </a:t>
            </a:r>
            <a:r>
              <a:rPr lang="zh-CN" altLang="en-US" dirty="0"/>
              <a:t>即 </a:t>
            </a:r>
            <a:r>
              <a:rPr lang="en-US" altLang="zh-CN" dirty="0"/>
              <a:t>S2</a:t>
            </a:r>
            <a:r>
              <a:rPr lang="zh-CN" altLang="en-US" dirty="0"/>
              <a:t> 语句，否则执行 </a:t>
            </a:r>
            <a:r>
              <a:rPr lang="en-US" altLang="zh-CN" dirty="0"/>
              <a:t>S1 </a:t>
            </a:r>
            <a:r>
              <a:rPr lang="zh-CN" altLang="en-US" dirty="0"/>
              <a:t>语句，并跳到 </a:t>
            </a:r>
            <a:r>
              <a:rPr lang="en-US" altLang="zh-CN" dirty="0"/>
              <a:t>if </a:t>
            </a:r>
            <a:r>
              <a:rPr lang="zh-CN" altLang="en-US" dirty="0"/>
              <a:t>语句末尾。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35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解析</a:t>
            </a:r>
            <a:r>
              <a:rPr lang="en-US" altLang="zh-CN" dirty="0"/>
              <a:t> while </a:t>
            </a:r>
            <a:r>
              <a:rPr lang="zh-CN" altLang="en-US" dirty="0"/>
              <a:t>语句的伪代码中，首先匹配 </a:t>
            </a:r>
            <a:r>
              <a:rPr lang="en-US" altLang="zh-CN" dirty="0"/>
              <a:t>while </a:t>
            </a:r>
            <a:r>
              <a:rPr lang="zh-CN" altLang="en-US" dirty="0"/>
              <a:t>关键字，然后解析 </a:t>
            </a:r>
            <a:r>
              <a:rPr lang="en-US" altLang="zh-CN" dirty="0"/>
              <a:t>expr </a:t>
            </a:r>
            <a:r>
              <a:rPr lang="zh-CN" altLang="en-US" dirty="0"/>
              <a:t>表达式，再生成 </a:t>
            </a:r>
            <a:r>
              <a:rPr lang="en-US" altLang="zh-CN" dirty="0"/>
              <a:t>JZ </a:t>
            </a:r>
            <a:r>
              <a:rPr lang="zh-CN" altLang="en-US" dirty="0"/>
              <a:t>指令，然后解析 </a:t>
            </a:r>
            <a:r>
              <a:rPr lang="en-US" altLang="zh-CN" dirty="0"/>
              <a:t>S </a:t>
            </a:r>
            <a:r>
              <a:rPr lang="zh-CN" altLang="en-US" dirty="0"/>
              <a:t>语句，最后生成 </a:t>
            </a:r>
            <a:r>
              <a:rPr lang="en-US" altLang="zh-CN" dirty="0"/>
              <a:t>JMP </a:t>
            </a:r>
            <a:r>
              <a:rPr lang="zh-CN" altLang="en-US" dirty="0"/>
              <a:t>指令。</a:t>
            </a:r>
            <a:endParaRPr lang="en-US" altLang="zh-CN" dirty="0"/>
          </a:p>
          <a:p>
            <a:r>
              <a:rPr lang="en-US" altLang="zh-CN" dirty="0"/>
              <a:t>while </a:t>
            </a:r>
            <a:r>
              <a:rPr lang="zh-CN" altLang="en-US" dirty="0"/>
              <a:t>语句生成的目标代码结构中，首先是 </a:t>
            </a:r>
            <a:r>
              <a:rPr lang="en-US" altLang="zh-CN" dirty="0"/>
              <a:t>expr </a:t>
            </a:r>
            <a:r>
              <a:rPr lang="zh-CN" altLang="en-US" dirty="0"/>
              <a:t>表达式的代码，</a:t>
            </a:r>
            <a:r>
              <a:rPr lang="en-US" altLang="zh-CN" dirty="0"/>
              <a:t>JZ </a:t>
            </a:r>
            <a:r>
              <a:rPr lang="zh-CN" altLang="en-US" dirty="0"/>
              <a:t>指令判断表达式的值，如果为</a:t>
            </a:r>
            <a:r>
              <a:rPr lang="en-US" altLang="zh-CN" dirty="0"/>
              <a:t> 0 </a:t>
            </a:r>
            <a:r>
              <a:rPr lang="zh-CN" altLang="en-US" dirty="0"/>
              <a:t>则跳转到 </a:t>
            </a:r>
            <a:r>
              <a:rPr lang="en-US" altLang="zh-CN" dirty="0"/>
              <a:t>while </a:t>
            </a:r>
            <a:r>
              <a:rPr lang="zh-CN" altLang="en-US" dirty="0"/>
              <a:t>语句之后，否则</a:t>
            </a:r>
            <a:endParaRPr lang="en-US" altLang="zh-CN" dirty="0"/>
          </a:p>
          <a:p>
            <a:r>
              <a:rPr lang="zh-CN" altLang="en-US" dirty="0"/>
              <a:t>执行 </a:t>
            </a:r>
            <a:r>
              <a:rPr lang="en-US" altLang="zh-CN" dirty="0"/>
              <a:t>S </a:t>
            </a:r>
            <a:r>
              <a:rPr lang="zh-CN" altLang="en-US" dirty="0"/>
              <a:t>语句的代码，并再次跳转到 </a:t>
            </a:r>
            <a:r>
              <a:rPr lang="en-US" altLang="zh-CN" dirty="0"/>
              <a:t>while </a:t>
            </a:r>
            <a:r>
              <a:rPr lang="zh-CN" altLang="en-US" dirty="0"/>
              <a:t>语句开始处。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6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通过前面的方法就可以实现编译器，下面来展示编译器的实际运行状况。</a:t>
            </a:r>
            <a:endParaRPr lang="en-US" altLang="zh-CN" dirty="0"/>
          </a:p>
          <a:p>
            <a:r>
              <a:rPr lang="zh-CN" altLang="en-US" dirty="0"/>
              <a:t>首先是正确性演示，使用正确的</a:t>
            </a:r>
            <a:r>
              <a:rPr lang="en-US" altLang="zh-CN" dirty="0"/>
              <a:t> C-- </a:t>
            </a:r>
            <a:r>
              <a:rPr lang="zh-CN" altLang="en-US" dirty="0"/>
              <a:t>源代码编译，查看程序是否能够正确运行</a:t>
            </a:r>
            <a:endParaRPr lang="en-US" altLang="zh-CN" dirty="0"/>
          </a:p>
          <a:p>
            <a:r>
              <a:rPr lang="zh-CN" altLang="en-US" dirty="0"/>
              <a:t>然后是健壮性演示，使用带有错误的 </a:t>
            </a:r>
            <a:r>
              <a:rPr lang="en-US" altLang="zh-CN" dirty="0"/>
              <a:t>C-- </a:t>
            </a:r>
            <a:r>
              <a:rPr lang="zh-CN" altLang="en-US" dirty="0"/>
              <a:t>源代码编译，查看编译器能否找到源程序中的错误。</a:t>
            </a:r>
            <a:endParaRPr lang="en-US" altLang="zh-CN" dirty="0"/>
          </a:p>
          <a:p>
            <a:r>
              <a:rPr lang="zh-CN" altLang="en-US" dirty="0"/>
              <a:t>最后是目标代码展示，展示编译器将 </a:t>
            </a:r>
            <a:r>
              <a:rPr lang="en-US" altLang="zh-CN" dirty="0"/>
              <a:t>C-- </a:t>
            </a:r>
            <a:r>
              <a:rPr lang="zh-CN" altLang="en-US" dirty="0"/>
              <a:t>源代码被翻译成的目标代码。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8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主要分为</a:t>
            </a:r>
            <a:r>
              <a:rPr lang="en-US" altLang="zh-CN" dirty="0"/>
              <a:t> 4 </a:t>
            </a:r>
            <a:r>
              <a:rPr lang="zh-CN" altLang="en-US" dirty="0"/>
              <a:t>个部分讲述。</a:t>
            </a:r>
            <a:endParaRPr lang="en-US" altLang="zh-CN" dirty="0"/>
          </a:p>
          <a:p>
            <a:r>
              <a:rPr lang="zh-CN" altLang="en-US" dirty="0"/>
              <a:t>首先是</a:t>
            </a:r>
            <a:r>
              <a:rPr lang="en-US" altLang="zh-CN" dirty="0"/>
              <a:t>【</a:t>
            </a:r>
            <a:r>
              <a:rPr lang="zh-CN" altLang="en-US" dirty="0"/>
              <a:t>研究背景与意义</a:t>
            </a:r>
            <a:r>
              <a:rPr lang="en-US" altLang="zh-CN" dirty="0"/>
              <a:t>】</a:t>
            </a:r>
            <a:r>
              <a:rPr lang="zh-CN" altLang="en-US" dirty="0"/>
              <a:t>，主要讲编译器是什么，以及实现编译器的意义。</a:t>
            </a:r>
            <a:endParaRPr lang="en-US" altLang="zh-CN" dirty="0"/>
          </a:p>
          <a:p>
            <a:r>
              <a:rPr lang="zh-CN" altLang="en-US" dirty="0"/>
              <a:t>之后是</a:t>
            </a:r>
            <a:r>
              <a:rPr lang="en-US" altLang="zh-CN" dirty="0"/>
              <a:t>【C--</a:t>
            </a:r>
            <a:r>
              <a:rPr lang="zh-CN" altLang="en-US" dirty="0"/>
              <a:t>语言与</a:t>
            </a:r>
            <a:r>
              <a:rPr lang="en-US" altLang="zh-CN" dirty="0"/>
              <a:t>Puppy</a:t>
            </a:r>
            <a:r>
              <a:rPr lang="zh-CN" altLang="en-US" dirty="0"/>
              <a:t>虚拟机</a:t>
            </a:r>
            <a:r>
              <a:rPr lang="en-US" altLang="zh-CN" dirty="0"/>
              <a:t>】</a:t>
            </a:r>
            <a:r>
              <a:rPr lang="zh-CN" altLang="en-US" dirty="0"/>
              <a:t>，主要描述</a:t>
            </a:r>
            <a:r>
              <a:rPr lang="en-US" altLang="zh-CN" dirty="0"/>
              <a:t>C--</a:t>
            </a:r>
            <a:r>
              <a:rPr lang="zh-CN" altLang="en-US" dirty="0"/>
              <a:t>语言支持哪些功能，以及虚拟机的内部结构</a:t>
            </a:r>
            <a:endParaRPr lang="en-US" altLang="zh-CN" dirty="0"/>
          </a:p>
          <a:p>
            <a:r>
              <a:rPr lang="zh-CN" altLang="en-US" dirty="0"/>
              <a:t>然后是</a:t>
            </a:r>
            <a:r>
              <a:rPr lang="en-US" altLang="zh-CN" dirty="0"/>
              <a:t>【</a:t>
            </a:r>
            <a:r>
              <a:rPr lang="zh-CN" altLang="en-US" dirty="0"/>
              <a:t>编译器设计与实现</a:t>
            </a:r>
            <a:r>
              <a:rPr lang="en-US" altLang="zh-CN" dirty="0"/>
              <a:t>】</a:t>
            </a:r>
            <a:r>
              <a:rPr lang="zh-CN" altLang="en-US" dirty="0"/>
              <a:t>，主要讲述编译器的设计以及编译器各个模块的实现方案</a:t>
            </a:r>
            <a:endParaRPr lang="en-US" altLang="zh-CN" dirty="0"/>
          </a:p>
          <a:p>
            <a:r>
              <a:rPr lang="zh-CN" altLang="en-US" dirty="0"/>
              <a:t>最后是</a:t>
            </a:r>
            <a:r>
              <a:rPr lang="en-US" altLang="zh-CN" dirty="0"/>
              <a:t>【</a:t>
            </a:r>
            <a:r>
              <a:rPr lang="zh-CN" altLang="en-US" dirty="0"/>
              <a:t>编译器演示</a:t>
            </a:r>
            <a:r>
              <a:rPr lang="en-US" altLang="zh-CN" dirty="0"/>
              <a:t>】</a:t>
            </a:r>
            <a:r>
              <a:rPr lang="zh-CN" altLang="en-US" dirty="0"/>
              <a:t>，对编译器进行实际的演示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95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8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编译器是一个语言翻译程序，可以将源程序翻译成目标程序。编译器为大多数开发者屏蔽了计算机内部繁琐的细节，让开发者专注于程序的逻辑实现。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5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既然可以不用过于关注程序语言的内部实现细节，也能够完成开发任务，那么实现一个编译器的意义是什么？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通常完成开发后，点击小三角就可以编译并运行程序，但是在这个过程中，源代码是如何别翻译成目标代码的？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程序中定义的全局变量、局部变量等数据是如何进行存储的？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函数的调用是如何被实现的？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各种语句是如何被解析，以及如何完成其应有的功能？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程序是如何被运行的？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实现编译器，就能够对这些内容有更加深入的了解，在进行开发时，能够避免很多</a:t>
            </a:r>
            <a:r>
              <a:rPr lang="en-US" altLang="zh-CN" dirty="0"/>
              <a:t>bug</a:t>
            </a:r>
            <a:r>
              <a:rPr lang="zh-CN" altLang="en-US" dirty="0"/>
              <a:t>，并能写出更加高效的代码。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8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在实现编译器之前，需要先对</a:t>
            </a:r>
            <a:r>
              <a:rPr lang="en-US" altLang="zh-CN" dirty="0"/>
              <a:t>C--</a:t>
            </a:r>
            <a:r>
              <a:rPr lang="zh-CN" altLang="en-US" dirty="0"/>
              <a:t>语言进行完整的定义，确定其所有支持的功能。</a:t>
            </a:r>
            <a:endParaRPr lang="en-US" altLang="zh-CN" dirty="0"/>
          </a:p>
          <a:p>
            <a:r>
              <a:rPr lang="en-US" altLang="zh-CN" dirty="0"/>
              <a:t>C--</a:t>
            </a:r>
            <a:r>
              <a:rPr lang="zh-CN" altLang="en-US" dirty="0"/>
              <a:t>语言是</a:t>
            </a:r>
            <a:r>
              <a:rPr lang="en-US" altLang="zh-CN" dirty="0"/>
              <a:t>C</a:t>
            </a:r>
            <a:r>
              <a:rPr lang="zh-CN" altLang="en-US" dirty="0"/>
              <a:t>语言的子集，对</a:t>
            </a:r>
            <a:r>
              <a:rPr lang="en-US" altLang="zh-CN" dirty="0"/>
              <a:t>C</a:t>
            </a:r>
            <a:r>
              <a:rPr lang="zh-CN" altLang="en-US" dirty="0"/>
              <a:t>语言进行了精简。左边是</a:t>
            </a:r>
            <a:r>
              <a:rPr lang="en-US" altLang="zh-CN" dirty="0"/>
              <a:t>C--</a:t>
            </a:r>
            <a:r>
              <a:rPr lang="zh-CN" altLang="en-US" dirty="0"/>
              <a:t>语言所支持的功能，右边则是</a:t>
            </a:r>
            <a:r>
              <a:rPr lang="en-US" altLang="zh-CN" dirty="0"/>
              <a:t>C--</a:t>
            </a:r>
            <a:r>
              <a:rPr lang="zh-CN" altLang="en-US" dirty="0"/>
              <a:t>语言没有实现的</a:t>
            </a:r>
            <a:r>
              <a:rPr lang="en-US" altLang="zh-CN" dirty="0"/>
              <a:t>C</a:t>
            </a:r>
            <a:r>
              <a:rPr lang="zh-CN" altLang="en-US" dirty="0"/>
              <a:t>语言的功能。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C--</a:t>
            </a:r>
            <a:r>
              <a:rPr lang="zh-CN" altLang="en-US" dirty="0"/>
              <a:t>语言支持两种数据类型，</a:t>
            </a:r>
            <a:r>
              <a:rPr lang="en-US" altLang="zh-CN" dirty="0"/>
              <a:t>int</a:t>
            </a:r>
            <a:r>
              <a:rPr lang="zh-CN" altLang="en-US" dirty="0"/>
              <a:t>型和</a:t>
            </a:r>
            <a:r>
              <a:rPr lang="en-US" altLang="zh-CN" dirty="0"/>
              <a:t>char</a:t>
            </a:r>
            <a:r>
              <a:rPr lang="zh-CN" altLang="en-US" dirty="0"/>
              <a:t>型，还有其多级指针。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支持变量定义和枚举定义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支持函数定义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支持嵌套的作用域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支持几种简单的语句，如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、各种表达式语句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支持部分</a:t>
            </a:r>
            <a:r>
              <a:rPr lang="en-US" altLang="zh-CN" dirty="0"/>
              <a:t>C</a:t>
            </a:r>
            <a:r>
              <a:rPr lang="zh-CN" altLang="en-US" dirty="0"/>
              <a:t>语言库函数，如</a:t>
            </a:r>
            <a:r>
              <a:rPr lang="en-US" altLang="zh-CN" dirty="0"/>
              <a:t>printf</a:t>
            </a:r>
            <a:r>
              <a:rPr lang="zh-CN" altLang="en-US" dirty="0"/>
              <a:t>、</a:t>
            </a:r>
            <a:r>
              <a:rPr lang="en-US" altLang="zh-CN" dirty="0"/>
              <a:t>scanf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2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C-- </a:t>
            </a:r>
            <a:r>
              <a:rPr lang="zh-CN" altLang="en-US" dirty="0"/>
              <a:t>语言的目标机器是一个虚拟机。自定义虚拟机可以自行设计指令集，让编译器更加方便地生成目标代码，同时也能学习到各种指令的实现方法，以及程序运行的各种内容。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Puppy </a:t>
            </a:r>
            <a:r>
              <a:rPr lang="zh-CN" altLang="en-US" dirty="0"/>
              <a:t>虚拟机是一个基于栈的虚拟机，即所有计算操作都在栈上执行，而非寄存器中。它可以运行编译生成的虚拟机指令，得到程序的运行结果。</a:t>
            </a:r>
            <a:endParaRPr lang="en-US" altLang="zh-CN" dirty="0"/>
          </a:p>
          <a:p>
            <a:r>
              <a:rPr lang="zh-CN" altLang="en-US" dirty="0"/>
              <a:t>左边是 </a:t>
            </a:r>
            <a:r>
              <a:rPr lang="en-US" altLang="zh-CN" dirty="0"/>
              <a:t>C-- </a:t>
            </a:r>
            <a:r>
              <a:rPr lang="zh-CN" altLang="en-US" dirty="0"/>
              <a:t>源程序的编译、运行过程。</a:t>
            </a:r>
            <a:r>
              <a:rPr lang="en-US" altLang="zh-CN" dirty="0"/>
              <a:t>C-- </a:t>
            </a:r>
            <a:r>
              <a:rPr lang="zh-CN" altLang="en-US" dirty="0"/>
              <a:t>源程序被编译器翻译成虚拟机指令，然后虚拟机运行虚拟机指令得到程序运行结果。</a:t>
            </a:r>
            <a:endParaRPr lang="en-US" altLang="zh-CN" dirty="0"/>
          </a:p>
          <a:p>
            <a:r>
              <a:rPr lang="zh-CN" altLang="en-US" dirty="0"/>
              <a:t>右边是虚拟机的内部结构。</a:t>
            </a:r>
            <a:endParaRPr lang="en-US" altLang="zh-CN" dirty="0"/>
          </a:p>
          <a:p>
            <a:r>
              <a:rPr lang="en-US" altLang="zh-CN" dirty="0"/>
              <a:t>stack </a:t>
            </a:r>
            <a:r>
              <a:rPr lang="zh-CN" altLang="en-US" dirty="0"/>
              <a:t>是运行栈，用于存放程序运行中的数据，</a:t>
            </a:r>
            <a:endParaRPr lang="en-US" altLang="zh-CN" dirty="0"/>
          </a:p>
          <a:p>
            <a:r>
              <a:rPr lang="en-US" altLang="zh-CN" dirty="0"/>
              <a:t>text</a:t>
            </a:r>
            <a:r>
              <a:rPr lang="zh-CN" altLang="en-US" dirty="0"/>
              <a:t> 是代码段，用于存放生成的虚拟机指令，</a:t>
            </a:r>
            <a:endParaRPr lang="en-US" altLang="zh-CN" dirty="0"/>
          </a:p>
          <a:p>
            <a:r>
              <a:rPr lang="en-US" altLang="zh-CN" dirty="0"/>
              <a:t>data </a:t>
            </a:r>
            <a:r>
              <a:rPr lang="zh-CN" altLang="en-US" dirty="0"/>
              <a:t>是数据段，用于存放源程序中的数据，如全局变量、数组、字符串等数据。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 寄存器用于指向下一条待运行的指令，</a:t>
            </a:r>
            <a:r>
              <a:rPr lang="en-US" altLang="zh-CN" dirty="0"/>
              <a:t>sp</a:t>
            </a:r>
            <a:r>
              <a:rPr lang="zh-CN" altLang="en-US" dirty="0"/>
              <a:t> 寄存器指向栈顶，</a:t>
            </a:r>
            <a:r>
              <a:rPr lang="en-US" altLang="zh-CN" dirty="0"/>
              <a:t>bp </a:t>
            </a:r>
            <a:r>
              <a:rPr lang="zh-CN" altLang="en-US" dirty="0"/>
              <a:t>寄存器是函数调用栈帧寄存器，</a:t>
            </a:r>
            <a:r>
              <a:rPr lang="en-US" altLang="zh-CN" dirty="0"/>
              <a:t>ax </a:t>
            </a:r>
            <a:r>
              <a:rPr lang="zh-CN" altLang="en-US" dirty="0"/>
              <a:t>寄存器用于存储表达式计算结果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7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。。。念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编译器通常分为多个步骤，如。。。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3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C-- </a:t>
            </a:r>
            <a:r>
              <a:rPr lang="zh-CN" altLang="en-US" dirty="0"/>
              <a:t>编译器采用。。。主要有四个模块。</a:t>
            </a:r>
            <a:endParaRPr lang="en-US" altLang="zh-CN" dirty="0"/>
          </a:p>
          <a:p>
            <a:r>
              <a:rPr lang="zh-CN" altLang="en-US" dirty="0"/>
              <a:t>词法分析模块完成词法单元的截取，它别设计为一个子程序，用于被解析模块调用。</a:t>
            </a:r>
            <a:endParaRPr lang="en-US" altLang="zh-CN" dirty="0"/>
          </a:p>
          <a:p>
            <a:r>
              <a:rPr lang="zh-CN" altLang="en-US" dirty="0"/>
              <a:t>解析模块中，语法分析、语义分析和代码生成同时进行。</a:t>
            </a:r>
            <a:endParaRPr lang="en-US" altLang="zh-CN" dirty="0"/>
          </a:p>
          <a:p>
            <a:r>
              <a:rPr lang="zh-CN" altLang="en-US" dirty="0"/>
              <a:t>符号表管理模块则对编译过程中产生的符号进行管理。</a:t>
            </a:r>
            <a:endParaRPr lang="en-US" altLang="zh-CN" dirty="0"/>
          </a:p>
          <a:p>
            <a:r>
              <a:rPr lang="zh-CN" altLang="en-US" dirty="0"/>
              <a:t>错误处理模块对编译过程中产生的问题进行处理。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4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词法分析模块完成。。。</a:t>
            </a:r>
            <a:br>
              <a:rPr lang="en-US" altLang="zh-CN" dirty="0"/>
            </a:br>
            <a:r>
              <a:rPr lang="zh-CN" altLang="en-US" dirty="0"/>
              <a:t>左边是词法分析模块的内部结构。</a:t>
            </a:r>
            <a:endParaRPr lang="en-US" altLang="zh-CN" dirty="0"/>
          </a:p>
          <a:p>
            <a:r>
              <a:rPr lang="en-US" altLang="zh-CN" dirty="0"/>
              <a:t>source</a:t>
            </a:r>
            <a:r>
              <a:rPr lang="zh-CN" altLang="en-US" dirty="0"/>
              <a:t> 用于保存源代码</a:t>
            </a:r>
            <a:endParaRPr lang="en-US" altLang="zh-CN" dirty="0"/>
          </a:p>
          <a:p>
            <a:r>
              <a:rPr lang="en-US" altLang="zh-CN" dirty="0"/>
              <a:t>Table </a:t>
            </a:r>
            <a:r>
              <a:rPr lang="zh-CN" altLang="en-US" dirty="0"/>
              <a:t>是一个指向符号表的指针，用于更新符号表信息</a:t>
            </a:r>
            <a:endParaRPr lang="en-US" altLang="zh-CN" dirty="0"/>
          </a:p>
          <a:p>
            <a:r>
              <a:rPr lang="en-US" altLang="zh-CN" dirty="0"/>
              <a:t>vm </a:t>
            </a:r>
            <a:r>
              <a:rPr lang="zh-CN" altLang="en-US" dirty="0"/>
              <a:t>是一个指向虚拟机的指针，用于向虚拟机中写入数据</a:t>
            </a:r>
            <a:endParaRPr lang="en-US" altLang="zh-CN" dirty="0"/>
          </a:p>
          <a:p>
            <a:r>
              <a:rPr lang="en-US" altLang="zh-CN" dirty="0"/>
              <a:t>index </a:t>
            </a:r>
            <a:r>
              <a:rPr lang="zh-CN" altLang="en-US" dirty="0"/>
              <a:t>记录当前扫描的符号在源代码中的位置</a:t>
            </a:r>
            <a:endParaRPr lang="en-US" altLang="zh-CN" dirty="0"/>
          </a:p>
          <a:p>
            <a:r>
              <a:rPr lang="en-US" altLang="zh-CN" dirty="0"/>
              <a:t>line </a:t>
            </a:r>
            <a:r>
              <a:rPr lang="zh-CN" altLang="en-US" dirty="0"/>
              <a:t>记录当前扫描位置在源代码中的行号，便于错误处理时提示错误位置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2C20-8192-405D-B543-DD202F5E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871B1-9538-4B96-8785-8939433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F7AD-492A-46A1-8621-CD04BAF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51A9-1770-467A-8BDE-4BD4759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C21C-06C0-4495-B006-3512874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7CD5-637F-4153-BC7B-4022070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DA943-74F3-4CD1-95AE-D0E0A0C7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AD3D-73F9-4E6E-A28C-7BCBAD7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2D391-F8D4-42D0-940F-8C681A6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7EA2C-D723-407A-BBE1-52E6792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DC482-7F6A-4BFD-9308-0BF0F4D3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D9DF0-45DD-4596-A932-72DE2A1F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A97D-12EA-48C9-BC7D-88CDE394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CB73-AA76-4A04-9F7B-CA838EFC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BC9F-1FD0-44D7-883B-D24EE8E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3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B6C5-B052-4192-9249-2F01A392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A323F-B2CD-48FE-91FC-D66B150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235E-E70B-4527-B5A0-8C3B2BA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2CA4C-8648-4321-BD07-6E8528C0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6684-40DD-4961-83E2-E263418A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2B66-5C6E-4716-BAD2-0F740167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56A80-3CC5-4B26-B264-728CD492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BAFF3-F078-4537-8EDD-A353A154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9C48-8DF6-4F80-A853-EA48AEB5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F5F8-767F-4D74-A61C-6DA052C2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85663-6DFD-474C-BB8B-40396326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40A5B-CEFD-4441-9702-598A127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9D651-53AC-4BBE-89AD-B137F63F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7ECB-8C9E-4385-AE74-B19FEC7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52B98-3A5C-474A-824D-1A12C49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5611F-4FFF-4770-B384-DDF5815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E9C0-A2B1-4126-AE0C-C34BD52B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6A63B-63DD-46A8-9E48-EE36B49A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9C4F-3951-4DD8-BE67-E9D867AB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447A-D161-4C70-B5DC-E0D55D18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6D57-33C1-4150-A576-60D0167A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79E3C-A814-4EB7-A600-AE9FE00E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ED3F1-DB72-4ED6-AD92-8EF471CD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58A59-D5BA-4E75-99ED-AC6CE81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F1EA-490D-4AFB-8BD4-3955E16A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18948-0897-45EE-8982-FBE4FE3D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2234D-328A-4CD6-B1EE-950B100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5F04-3DFE-4669-A330-522C552E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EAAAB-ED34-45AD-9AF4-A41C3E73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66E5B-B1FD-4400-B8C1-3E91E1C9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646EB-8560-4868-A481-B7B2F4AF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3740F-9A42-47E4-ADA9-D20340F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E1B8-DCC8-4807-8EC5-69AD5DCA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70E1E-C8CF-4C89-9AFA-E5740574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C9241-C82D-4EC0-95CE-DCB0AE2B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DCB1-D3C4-4679-8130-9112B2E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28A45-D936-4B27-843F-ACD6DDAC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1F89-9296-4E2E-B2E7-5FA2E51F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0B523-203A-46B6-88B2-E71FD1581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3EA9A-43A6-422B-8916-45B578C2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27C48-2C0C-462A-B6E1-E990B846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C4044-1060-4433-981B-65657380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83471-B5F0-453A-A64D-0CE364F6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BAB9C-BC41-4DF9-A7CB-8A637DD7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A9B7A-5F96-43F2-B21A-9570E8C3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B1D84-6A1F-49C0-B1A5-629A0D12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4F10F-F65F-4C8F-BC53-A590CA49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6458D-839E-46E0-9808-80ACBE0A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56A0B8-10B5-46F1-9954-4BAEED177F3C}"/>
              </a:ext>
            </a:extLst>
          </p:cNvPr>
          <p:cNvGrpSpPr/>
          <p:nvPr/>
        </p:nvGrpSpPr>
        <p:grpSpPr>
          <a:xfrm>
            <a:off x="0" y="1481092"/>
            <a:ext cx="12192000" cy="2632624"/>
            <a:chOff x="0" y="2112688"/>
            <a:chExt cx="12192000" cy="26326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1981C7-83C5-4CA6-9A15-9C08488D7E80}"/>
                </a:ext>
              </a:extLst>
            </p:cNvPr>
            <p:cNvSpPr/>
            <p:nvPr/>
          </p:nvSpPr>
          <p:spPr>
            <a:xfrm>
              <a:off x="0" y="2112688"/>
              <a:ext cx="12192000" cy="2632624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AC34792-0EE4-431C-BFBD-FECF52F0EB1C}"/>
                </a:ext>
              </a:extLst>
            </p:cNvPr>
            <p:cNvSpPr txBox="1"/>
            <p:nvPr/>
          </p:nvSpPr>
          <p:spPr>
            <a:xfrm>
              <a:off x="1242060" y="2292631"/>
              <a:ext cx="9707880" cy="227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zh-CN" altLang="en-US" sz="6000" dirty="0">
                  <a:solidFill>
                    <a:schemeClr val="bg1"/>
                  </a:solidFill>
                  <a:ea typeface="+mj-ea"/>
                </a:rPr>
                <a:t>程序设计语言</a:t>
              </a:r>
              <a:r>
                <a:rPr lang="en-US" altLang="zh-CN" sz="6000" dirty="0">
                  <a:solidFill>
                    <a:schemeClr val="bg1"/>
                  </a:solidFill>
                  <a:ea typeface="+mj-ea"/>
                </a:rPr>
                <a:t>C--</a:t>
              </a:r>
              <a:r>
                <a:rPr lang="zh-CN" altLang="en-US" sz="6000" dirty="0">
                  <a:solidFill>
                    <a:schemeClr val="bg1"/>
                  </a:solidFill>
                  <a:ea typeface="+mj-ea"/>
                </a:rPr>
                <a:t>的编译器</a:t>
              </a:r>
              <a:endParaRPr lang="en-US" altLang="zh-CN" sz="6000" dirty="0">
                <a:solidFill>
                  <a:schemeClr val="bg1"/>
                </a:solidFill>
                <a:ea typeface="+mj-ea"/>
              </a:endParaRPr>
            </a:p>
            <a:p>
              <a:pPr algn="ctr">
                <a:lnSpc>
                  <a:spcPts val="8800"/>
                </a:lnSpc>
              </a:pPr>
              <a:r>
                <a:rPr lang="zh-CN" altLang="en-US" sz="6000" dirty="0">
                  <a:solidFill>
                    <a:schemeClr val="bg1"/>
                  </a:solidFill>
                  <a:ea typeface="+mj-ea"/>
                </a:rPr>
                <a:t>设计与实现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DB57050-BCB9-400E-9B08-3A6C7D4D797B}"/>
              </a:ext>
            </a:extLst>
          </p:cNvPr>
          <p:cNvSpPr txBox="1"/>
          <p:nvPr/>
        </p:nvSpPr>
        <p:spPr>
          <a:xfrm>
            <a:off x="7945753" y="4826769"/>
            <a:ext cx="364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姓   名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李开心</a:t>
            </a:r>
            <a:endParaRPr lang="en-US" altLang="zh-CN" sz="24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学   号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:   0121310870605</a:t>
            </a: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导   师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林   泓</a:t>
            </a:r>
            <a:endParaRPr lang="en-US" altLang="zh-CN" sz="2400" dirty="0">
              <a:solidFill>
                <a:srgbClr val="237FE5"/>
              </a:solidFill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32808-78ED-479F-8248-B5CA31067187}"/>
              </a:ext>
            </a:extLst>
          </p:cNvPr>
          <p:cNvSpPr txBox="1"/>
          <p:nvPr/>
        </p:nvSpPr>
        <p:spPr>
          <a:xfrm>
            <a:off x="234413" y="375815"/>
            <a:ext cx="231648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37FE5"/>
                </a:solidFill>
              </a:rPr>
              <a:t>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589823636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544270"/>
            <a:ext cx="3322086" cy="738664"/>
            <a:chOff x="1344760" y="1626399"/>
            <a:chExt cx="3322086" cy="7386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44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符号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用于记录词法单元的各种属性。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369AB8-4578-4750-B8FF-FC93C24402B0}"/>
              </a:ext>
            </a:extLst>
          </p:cNvPr>
          <p:cNvSpPr/>
          <p:nvPr/>
        </p:nvSpPr>
        <p:spPr>
          <a:xfrm>
            <a:off x="1995848" y="5899120"/>
            <a:ext cx="165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符号的内部结构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06795A5-1CE0-4FD7-8208-77B6A85B047C}"/>
              </a:ext>
            </a:extLst>
          </p:cNvPr>
          <p:cNvSpPr/>
          <p:nvPr/>
        </p:nvSpPr>
        <p:spPr>
          <a:xfrm>
            <a:off x="6772037" y="2150728"/>
            <a:ext cx="505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函数各个参数的类型，用于语义分析中类型匹配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FF18EB-8DD1-4650-987C-43DA575C3728}"/>
              </a:ext>
            </a:extLst>
          </p:cNvPr>
          <p:cNvSpPr/>
          <p:nvPr/>
        </p:nvSpPr>
        <p:spPr>
          <a:xfrm>
            <a:off x="6772038" y="260811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符号所在的作用域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9E79DEC-AF27-477E-8265-9CF4E2B84A5E}"/>
              </a:ext>
            </a:extLst>
          </p:cNvPr>
          <p:cNvSpPr/>
          <p:nvPr/>
        </p:nvSpPr>
        <p:spPr>
          <a:xfrm>
            <a:off x="6772037" y="306860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符号的类型，如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E839B36-CBEA-40F8-B90C-2F0D6DBD481D}"/>
              </a:ext>
            </a:extLst>
          </p:cNvPr>
          <p:cNvSpPr/>
          <p:nvPr/>
        </p:nvSpPr>
        <p:spPr>
          <a:xfrm>
            <a:off x="6792924" y="4973571"/>
            <a:ext cx="501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符号的数据类型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E589FE5-A569-4D3C-8177-81978163A44F}"/>
              </a:ext>
            </a:extLst>
          </p:cNvPr>
          <p:cNvSpPr/>
          <p:nvPr/>
        </p:nvSpPr>
        <p:spPr>
          <a:xfrm>
            <a:off x="1038642" y="2230017"/>
            <a:ext cx="3738637" cy="349509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565D6D9-1AAF-4EE5-80FD-00E64E850472}"/>
              </a:ext>
            </a:extLst>
          </p:cNvPr>
          <p:cNvSpPr/>
          <p:nvPr/>
        </p:nvSpPr>
        <p:spPr>
          <a:xfrm>
            <a:off x="3441335" y="249878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02750EA-3224-4296-8057-F0B529FCFA22}"/>
              </a:ext>
            </a:extLst>
          </p:cNvPr>
          <p:cNvSpPr/>
          <p:nvPr/>
        </p:nvSpPr>
        <p:spPr>
          <a:xfrm>
            <a:off x="2504335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168A9B3-299B-42FA-90B8-192C1BE36A13}"/>
              </a:ext>
            </a:extLst>
          </p:cNvPr>
          <p:cNvSpPr/>
          <p:nvPr/>
        </p:nvSpPr>
        <p:spPr>
          <a:xfrm>
            <a:off x="2504335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B4A90A0-6354-46D6-8000-107BDFA928CD}"/>
              </a:ext>
            </a:extLst>
          </p:cNvPr>
          <p:cNvSpPr/>
          <p:nvPr/>
        </p:nvSpPr>
        <p:spPr>
          <a:xfrm>
            <a:off x="2504335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552D7F5-865D-4528-92D2-019A98290907}"/>
              </a:ext>
            </a:extLst>
          </p:cNvPr>
          <p:cNvSpPr/>
          <p:nvPr/>
        </p:nvSpPr>
        <p:spPr>
          <a:xfrm>
            <a:off x="2504335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4B9721-65CF-47B1-B33C-6B668B01BA68}"/>
              </a:ext>
            </a:extLst>
          </p:cNvPr>
          <p:cNvSpPr/>
          <p:nvPr/>
        </p:nvSpPr>
        <p:spPr>
          <a:xfrm>
            <a:off x="2504335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2A9FF9-F70F-4CAA-AB7C-11D62406D8C6}"/>
              </a:ext>
            </a:extLst>
          </p:cNvPr>
          <p:cNvSpPr/>
          <p:nvPr/>
        </p:nvSpPr>
        <p:spPr>
          <a:xfrm>
            <a:off x="2504335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3FC533-EE10-4B1A-82C1-23D572349900}"/>
              </a:ext>
            </a:extLst>
          </p:cNvPr>
          <p:cNvSpPr/>
          <p:nvPr/>
        </p:nvSpPr>
        <p:spPr>
          <a:xfrm>
            <a:off x="2504335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A533E-C30C-4D6B-A3DD-0C4E264E3DE0}"/>
              </a:ext>
            </a:extLst>
          </p:cNvPr>
          <p:cNvSpPr/>
          <p:nvPr/>
        </p:nvSpPr>
        <p:spPr>
          <a:xfrm>
            <a:off x="2504335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E99CFB-EB69-4C39-BFE7-27D288F90DAA}"/>
              </a:ext>
            </a:extLst>
          </p:cNvPr>
          <p:cNvSpPr/>
          <p:nvPr/>
        </p:nvSpPr>
        <p:spPr>
          <a:xfrm>
            <a:off x="2504335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6ECAF78-C643-4293-A56C-03D7997E4AB3}"/>
              </a:ext>
            </a:extLst>
          </p:cNvPr>
          <p:cNvSpPr/>
          <p:nvPr/>
        </p:nvSpPr>
        <p:spPr>
          <a:xfrm>
            <a:off x="2504335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8EE7D85-BE20-47C0-B15C-F67602A31335}"/>
              </a:ext>
            </a:extLst>
          </p:cNvPr>
          <p:cNvSpPr/>
          <p:nvPr/>
        </p:nvSpPr>
        <p:spPr>
          <a:xfrm>
            <a:off x="2504335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3F424CC-A29F-4B69-9347-7BDB40E25092}"/>
              </a:ext>
            </a:extLst>
          </p:cNvPr>
          <p:cNvSpPr/>
          <p:nvPr/>
        </p:nvSpPr>
        <p:spPr>
          <a:xfrm>
            <a:off x="2504335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E9CA920-8508-4255-8FCA-6C86524EDD30}"/>
              </a:ext>
            </a:extLst>
          </p:cNvPr>
          <p:cNvSpPr/>
          <p:nvPr/>
        </p:nvSpPr>
        <p:spPr>
          <a:xfrm>
            <a:off x="2425323" y="5088988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1530064-1297-4305-8AEE-269FBD2F0661}"/>
              </a:ext>
            </a:extLst>
          </p:cNvPr>
          <p:cNvSpPr/>
          <p:nvPr/>
        </p:nvSpPr>
        <p:spPr>
          <a:xfrm>
            <a:off x="3441335" y="458946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55DA2FD-F4C1-4555-AC97-4E0A8F4577E4}"/>
              </a:ext>
            </a:extLst>
          </p:cNvPr>
          <p:cNvSpPr/>
          <p:nvPr/>
        </p:nvSpPr>
        <p:spPr>
          <a:xfrm>
            <a:off x="3442494" y="302021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63D11B4-672E-4D09-A49A-3D5623BF3100}"/>
              </a:ext>
            </a:extLst>
          </p:cNvPr>
          <p:cNvSpPr/>
          <p:nvPr/>
        </p:nvSpPr>
        <p:spPr>
          <a:xfrm>
            <a:off x="3441335" y="354660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7EBF613-5B70-4C36-9EB7-BE8A59826C0B}"/>
              </a:ext>
            </a:extLst>
          </p:cNvPr>
          <p:cNvSpPr/>
          <p:nvPr/>
        </p:nvSpPr>
        <p:spPr>
          <a:xfrm>
            <a:off x="3441335" y="406803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B7C90E5-486E-4640-BD02-89047EDC4EDE}"/>
              </a:ext>
            </a:extLst>
          </p:cNvPr>
          <p:cNvSpPr/>
          <p:nvPr/>
        </p:nvSpPr>
        <p:spPr>
          <a:xfrm>
            <a:off x="3441335" y="511089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811AAE8-BFCE-4F51-9D8B-EB7C60A7ECC0}"/>
              </a:ext>
            </a:extLst>
          </p:cNvPr>
          <p:cNvSpPr/>
          <p:nvPr/>
        </p:nvSpPr>
        <p:spPr>
          <a:xfrm>
            <a:off x="2504335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E718549-C86C-41D2-96BF-1CDB10D09E63}"/>
              </a:ext>
            </a:extLst>
          </p:cNvPr>
          <p:cNvSpPr/>
          <p:nvPr/>
        </p:nvSpPr>
        <p:spPr>
          <a:xfrm>
            <a:off x="2504335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7562DB2-BDEA-4647-A7E9-B304D7A0EBD8}"/>
              </a:ext>
            </a:extLst>
          </p:cNvPr>
          <p:cNvSpPr/>
          <p:nvPr/>
        </p:nvSpPr>
        <p:spPr>
          <a:xfrm>
            <a:off x="1454204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CCF5DC9-B081-4954-83A8-66B01AF16875}"/>
              </a:ext>
            </a:extLst>
          </p:cNvPr>
          <p:cNvSpPr/>
          <p:nvPr/>
        </p:nvSpPr>
        <p:spPr>
          <a:xfrm>
            <a:off x="1454204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B205B8C-8340-44E3-9174-AFA77EB8A69C}"/>
              </a:ext>
            </a:extLst>
          </p:cNvPr>
          <p:cNvSpPr/>
          <p:nvPr/>
        </p:nvSpPr>
        <p:spPr>
          <a:xfrm>
            <a:off x="1454204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787DA1D-EE95-457C-AAE8-F0A2B2FDEB86}"/>
              </a:ext>
            </a:extLst>
          </p:cNvPr>
          <p:cNvSpPr/>
          <p:nvPr/>
        </p:nvSpPr>
        <p:spPr>
          <a:xfrm>
            <a:off x="1454204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3F68936-940F-436D-9EF0-787555BDBE43}"/>
              </a:ext>
            </a:extLst>
          </p:cNvPr>
          <p:cNvSpPr/>
          <p:nvPr/>
        </p:nvSpPr>
        <p:spPr>
          <a:xfrm>
            <a:off x="1454204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2A28C4D-828D-427A-8BAD-74C9F4C96743}"/>
              </a:ext>
            </a:extLst>
          </p:cNvPr>
          <p:cNvSpPr/>
          <p:nvPr/>
        </p:nvSpPr>
        <p:spPr>
          <a:xfrm>
            <a:off x="1454204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12D127-FD38-4177-BAF9-814E787AC13D}"/>
              </a:ext>
            </a:extLst>
          </p:cNvPr>
          <p:cNvSpPr/>
          <p:nvPr/>
        </p:nvSpPr>
        <p:spPr>
          <a:xfrm>
            <a:off x="1454204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B5D7DC4-C22F-4DF5-9F89-28B5576046E5}"/>
              </a:ext>
            </a:extLst>
          </p:cNvPr>
          <p:cNvSpPr/>
          <p:nvPr/>
        </p:nvSpPr>
        <p:spPr>
          <a:xfrm>
            <a:off x="1454204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4AA3A51-A761-4F78-9CA0-203ED943DF74}"/>
              </a:ext>
            </a:extLst>
          </p:cNvPr>
          <p:cNvSpPr/>
          <p:nvPr/>
        </p:nvSpPr>
        <p:spPr>
          <a:xfrm>
            <a:off x="1454204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691712E-D56F-48D3-8F8B-C169FB4CEF32}"/>
              </a:ext>
            </a:extLst>
          </p:cNvPr>
          <p:cNvSpPr/>
          <p:nvPr/>
        </p:nvSpPr>
        <p:spPr>
          <a:xfrm>
            <a:off x="1454204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BDED29-27A4-4CC9-9CD8-464F915BD528}"/>
              </a:ext>
            </a:extLst>
          </p:cNvPr>
          <p:cNvSpPr/>
          <p:nvPr/>
        </p:nvSpPr>
        <p:spPr>
          <a:xfrm>
            <a:off x="1454204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BDA1690-C27C-4C94-BF54-9F8FFC9B7ECD}"/>
              </a:ext>
            </a:extLst>
          </p:cNvPr>
          <p:cNvSpPr/>
          <p:nvPr/>
        </p:nvSpPr>
        <p:spPr>
          <a:xfrm>
            <a:off x="1454204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F27BA7-0BCF-4D56-A728-E3EE6A8E5507}"/>
              </a:ext>
            </a:extLst>
          </p:cNvPr>
          <p:cNvSpPr/>
          <p:nvPr/>
        </p:nvSpPr>
        <p:spPr>
          <a:xfrm>
            <a:off x="1207539" y="5088988"/>
            <a:ext cx="1101952" cy="5078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argsType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3155DF4-8816-4F64-AD22-E746B74DB8AA}"/>
              </a:ext>
            </a:extLst>
          </p:cNvPr>
          <p:cNvSpPr/>
          <p:nvPr/>
        </p:nvSpPr>
        <p:spPr>
          <a:xfrm>
            <a:off x="1454204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156EBE1-711A-4AC3-B2CD-71F6143DF489}"/>
              </a:ext>
            </a:extLst>
          </p:cNvPr>
          <p:cNvSpPr/>
          <p:nvPr/>
        </p:nvSpPr>
        <p:spPr>
          <a:xfrm>
            <a:off x="1454204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D227120-9666-4214-BF9E-F2E462D3E733}"/>
              </a:ext>
            </a:extLst>
          </p:cNvPr>
          <p:cNvSpPr/>
          <p:nvPr/>
        </p:nvSpPr>
        <p:spPr>
          <a:xfrm>
            <a:off x="5129080" y="203088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argsType: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F5F769F-FC8B-4257-8BC8-BA06B9B51BB1}"/>
              </a:ext>
            </a:extLst>
          </p:cNvPr>
          <p:cNvSpPr/>
          <p:nvPr/>
        </p:nvSpPr>
        <p:spPr>
          <a:xfrm>
            <a:off x="5129080" y="250416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E23563E-D35E-4C05-859C-5342B424B6BB}"/>
              </a:ext>
            </a:extLst>
          </p:cNvPr>
          <p:cNvSpPr/>
          <p:nvPr/>
        </p:nvSpPr>
        <p:spPr>
          <a:xfrm>
            <a:off x="5129080" y="297745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D295A25-C3E3-4114-9E89-4152A6E911CA}"/>
              </a:ext>
            </a:extLst>
          </p:cNvPr>
          <p:cNvSpPr/>
          <p:nvPr/>
        </p:nvSpPr>
        <p:spPr>
          <a:xfrm>
            <a:off x="5129080" y="345073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608EBE5-33F2-4F7F-AEE6-E697B333BED7}"/>
              </a:ext>
            </a:extLst>
          </p:cNvPr>
          <p:cNvSpPr/>
          <p:nvPr/>
        </p:nvSpPr>
        <p:spPr>
          <a:xfrm>
            <a:off x="5129080" y="392402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4CAE78E-037F-4656-8631-3F66F72CCB78}"/>
              </a:ext>
            </a:extLst>
          </p:cNvPr>
          <p:cNvSpPr/>
          <p:nvPr/>
        </p:nvSpPr>
        <p:spPr>
          <a:xfrm>
            <a:off x="5129080" y="439730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3BCF3E6-B1A8-41E5-A15E-E617055C5561}"/>
              </a:ext>
            </a:extLst>
          </p:cNvPr>
          <p:cNvSpPr/>
          <p:nvPr/>
        </p:nvSpPr>
        <p:spPr>
          <a:xfrm>
            <a:off x="5129080" y="487059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53D26BC-046D-4BC2-9C02-F27029664F43}"/>
              </a:ext>
            </a:extLst>
          </p:cNvPr>
          <p:cNvSpPr/>
          <p:nvPr/>
        </p:nvSpPr>
        <p:spPr>
          <a:xfrm>
            <a:off x="5129080" y="534387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8B7F281-F1AA-4B30-8FC3-F03377EBE8FB}"/>
              </a:ext>
            </a:extLst>
          </p:cNvPr>
          <p:cNvSpPr/>
          <p:nvPr/>
        </p:nvSpPr>
        <p:spPr>
          <a:xfrm>
            <a:off x="6772037" y="355468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符号的名字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075A8EA-6B84-4288-956D-AE37275D7ED1}"/>
              </a:ext>
            </a:extLst>
          </p:cNvPr>
          <p:cNvSpPr/>
          <p:nvPr/>
        </p:nvSpPr>
        <p:spPr>
          <a:xfrm>
            <a:off x="6772037" y="4034672"/>
            <a:ext cx="4073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值，优化符号表的查找速度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4517C1-BD85-4C53-B2F9-1C212B3DDFD3}"/>
              </a:ext>
            </a:extLst>
          </p:cNvPr>
          <p:cNvSpPr/>
          <p:nvPr/>
        </p:nvSpPr>
        <p:spPr>
          <a:xfrm>
            <a:off x="6777449" y="4486141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符号的种类，如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LOCAL_VARIABLE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SYS_FUNC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B537276-2AE6-4237-98C0-3F91237F5959}"/>
              </a:ext>
            </a:extLst>
          </p:cNvPr>
          <p:cNvSpPr/>
          <p:nvPr/>
        </p:nvSpPr>
        <p:spPr>
          <a:xfrm>
            <a:off x="6782480" y="5440184"/>
            <a:ext cx="11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符号的值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CAC2F93-A1DA-4DBD-90CA-EE9D29A0B75B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47291479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00C8A-6B34-4AA7-94C8-2A45B5A5A763}"/>
              </a:ext>
            </a:extLst>
          </p:cNvPr>
          <p:cNvSpPr/>
          <p:nvPr/>
        </p:nvSpPr>
        <p:spPr>
          <a:xfrm>
            <a:off x="814675" y="853352"/>
            <a:ext cx="1067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符号表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用于管理编译过程中的符号信息。符号表还记录了作用域信息，以支持嵌套的作用域。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E1E65-726B-4D33-9943-72FCCA9F27A7}"/>
              </a:ext>
            </a:extLst>
          </p:cNvPr>
          <p:cNvSpPr/>
          <p:nvPr/>
        </p:nvSpPr>
        <p:spPr>
          <a:xfrm>
            <a:off x="901865" y="2191134"/>
            <a:ext cx="3738637" cy="294457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38706-3BA2-414C-B14A-3F7F8BFF9302}"/>
              </a:ext>
            </a:extLst>
          </p:cNvPr>
          <p:cNvSpPr/>
          <p:nvPr/>
        </p:nvSpPr>
        <p:spPr>
          <a:xfrm>
            <a:off x="3115748" y="2386851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B1D50-B857-4015-80A5-241DBBB1D6E8}"/>
              </a:ext>
            </a:extLst>
          </p:cNvPr>
          <p:cNvSpPr/>
          <p:nvPr/>
        </p:nvSpPr>
        <p:spPr>
          <a:xfrm>
            <a:off x="1113209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4FF8-6B35-4F5C-B819-E5CBE6EE5CDA}"/>
              </a:ext>
            </a:extLst>
          </p:cNvPr>
          <p:cNvSpPr/>
          <p:nvPr/>
        </p:nvSpPr>
        <p:spPr>
          <a:xfrm>
            <a:off x="1113209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82D9-D2B2-4264-B2D2-C9535AB9C4FB}"/>
              </a:ext>
            </a:extLst>
          </p:cNvPr>
          <p:cNvSpPr/>
          <p:nvPr/>
        </p:nvSpPr>
        <p:spPr>
          <a:xfrm>
            <a:off x="1113209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F43B45-A6A5-4E62-B5F7-272D373F2DD9}"/>
              </a:ext>
            </a:extLst>
          </p:cNvPr>
          <p:cNvSpPr/>
          <p:nvPr/>
        </p:nvSpPr>
        <p:spPr>
          <a:xfrm>
            <a:off x="1113209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14EB84-6F12-4339-BCBE-41C2C1A4962D}"/>
              </a:ext>
            </a:extLst>
          </p:cNvPr>
          <p:cNvSpPr/>
          <p:nvPr/>
        </p:nvSpPr>
        <p:spPr>
          <a:xfrm>
            <a:off x="1113209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156213-29D5-4817-B91D-D2D4CD5797ED}"/>
              </a:ext>
            </a:extLst>
          </p:cNvPr>
          <p:cNvSpPr/>
          <p:nvPr/>
        </p:nvSpPr>
        <p:spPr>
          <a:xfrm>
            <a:off x="1113209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078200-7BCF-4E3D-80A4-57E57D475A96}"/>
              </a:ext>
            </a:extLst>
          </p:cNvPr>
          <p:cNvSpPr/>
          <p:nvPr/>
        </p:nvSpPr>
        <p:spPr>
          <a:xfrm>
            <a:off x="1113209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DA1536-D3E2-400A-AD36-C3F94795753F}"/>
              </a:ext>
            </a:extLst>
          </p:cNvPr>
          <p:cNvSpPr/>
          <p:nvPr/>
        </p:nvSpPr>
        <p:spPr>
          <a:xfrm>
            <a:off x="1113209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9C185F-6CC5-4F8F-BF32-7DB4EADBBA28}"/>
              </a:ext>
            </a:extLst>
          </p:cNvPr>
          <p:cNvSpPr/>
          <p:nvPr/>
        </p:nvSpPr>
        <p:spPr>
          <a:xfrm>
            <a:off x="1113209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5DFF8F-02E5-47A7-ACB3-699D3D735E00}"/>
              </a:ext>
            </a:extLst>
          </p:cNvPr>
          <p:cNvSpPr/>
          <p:nvPr/>
        </p:nvSpPr>
        <p:spPr>
          <a:xfrm>
            <a:off x="1113209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2F49F2-5986-4F96-B511-953E9DC26EC8}"/>
              </a:ext>
            </a:extLst>
          </p:cNvPr>
          <p:cNvSpPr/>
          <p:nvPr/>
        </p:nvSpPr>
        <p:spPr>
          <a:xfrm>
            <a:off x="1113209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0AC11C-96EE-4C13-B747-3776062D8200}"/>
              </a:ext>
            </a:extLst>
          </p:cNvPr>
          <p:cNvSpPr/>
          <p:nvPr/>
        </p:nvSpPr>
        <p:spPr>
          <a:xfrm>
            <a:off x="1113209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B2C0EC-06DD-4F42-A4D3-544C249A8BB5}"/>
              </a:ext>
            </a:extLst>
          </p:cNvPr>
          <p:cNvSpPr/>
          <p:nvPr/>
        </p:nvSpPr>
        <p:spPr>
          <a:xfrm>
            <a:off x="1063218" y="464625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5A6EA-A5CC-445A-8C17-8D37E95D10A1}"/>
              </a:ext>
            </a:extLst>
          </p:cNvPr>
          <p:cNvSpPr/>
          <p:nvPr/>
        </p:nvSpPr>
        <p:spPr>
          <a:xfrm>
            <a:off x="2009707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1B792C-BFDD-46FE-BCE6-3F7C46027081}"/>
              </a:ext>
            </a:extLst>
          </p:cNvPr>
          <p:cNvSpPr/>
          <p:nvPr/>
        </p:nvSpPr>
        <p:spPr>
          <a:xfrm>
            <a:off x="2009707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06CBDA-E1B7-4E8E-9D16-878A69CDF67A}"/>
              </a:ext>
            </a:extLst>
          </p:cNvPr>
          <p:cNvSpPr/>
          <p:nvPr/>
        </p:nvSpPr>
        <p:spPr>
          <a:xfrm>
            <a:off x="2009707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4DEF3E-1F8B-4438-84C9-8D857958B7D4}"/>
              </a:ext>
            </a:extLst>
          </p:cNvPr>
          <p:cNvSpPr/>
          <p:nvPr/>
        </p:nvSpPr>
        <p:spPr>
          <a:xfrm>
            <a:off x="2009707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71B985-38AB-4F7E-BA44-AE35179BE84E}"/>
              </a:ext>
            </a:extLst>
          </p:cNvPr>
          <p:cNvSpPr/>
          <p:nvPr/>
        </p:nvSpPr>
        <p:spPr>
          <a:xfrm>
            <a:off x="2009707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5C7402-371A-4152-B983-E5D1D8CFC1A3}"/>
              </a:ext>
            </a:extLst>
          </p:cNvPr>
          <p:cNvSpPr/>
          <p:nvPr/>
        </p:nvSpPr>
        <p:spPr>
          <a:xfrm>
            <a:off x="2009707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BC6109-EFC7-4EEE-83FC-D4953D4D7F40}"/>
              </a:ext>
            </a:extLst>
          </p:cNvPr>
          <p:cNvSpPr/>
          <p:nvPr/>
        </p:nvSpPr>
        <p:spPr>
          <a:xfrm>
            <a:off x="2009707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C0AB9B-B60F-433A-BCC3-2FC751B6A4E7}"/>
              </a:ext>
            </a:extLst>
          </p:cNvPr>
          <p:cNvSpPr/>
          <p:nvPr/>
        </p:nvSpPr>
        <p:spPr>
          <a:xfrm>
            <a:off x="2009707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643B7E-650D-445C-9D95-EB7ABE8DB698}"/>
              </a:ext>
            </a:extLst>
          </p:cNvPr>
          <p:cNvSpPr/>
          <p:nvPr/>
        </p:nvSpPr>
        <p:spPr>
          <a:xfrm>
            <a:off x="2009707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821032-8D2D-4E2C-84B6-CFE4AED4C0BE}"/>
              </a:ext>
            </a:extLst>
          </p:cNvPr>
          <p:cNvSpPr/>
          <p:nvPr/>
        </p:nvSpPr>
        <p:spPr>
          <a:xfrm>
            <a:off x="2009707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B60E96-B155-4CEA-8F52-D9A4462EDD06}"/>
              </a:ext>
            </a:extLst>
          </p:cNvPr>
          <p:cNvSpPr/>
          <p:nvPr/>
        </p:nvSpPr>
        <p:spPr>
          <a:xfrm>
            <a:off x="2009707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A0BD2A-B48C-4A2F-878B-15B4A98D9574}"/>
              </a:ext>
            </a:extLst>
          </p:cNvPr>
          <p:cNvSpPr/>
          <p:nvPr/>
        </p:nvSpPr>
        <p:spPr>
          <a:xfrm>
            <a:off x="2009707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D371D8-1633-43EC-8FC6-13782628B8E0}"/>
              </a:ext>
            </a:extLst>
          </p:cNvPr>
          <p:cNvSpPr/>
          <p:nvPr/>
        </p:nvSpPr>
        <p:spPr>
          <a:xfrm>
            <a:off x="1930695" y="4627882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B74C3A-BEE1-4E62-8B7D-76D18B8056BB}"/>
              </a:ext>
            </a:extLst>
          </p:cNvPr>
          <p:cNvSpPr/>
          <p:nvPr/>
        </p:nvSpPr>
        <p:spPr>
          <a:xfrm>
            <a:off x="3115748" y="2951703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0AD3B7-8CA2-4CB8-B4A7-339CA0D91046}"/>
              </a:ext>
            </a:extLst>
          </p:cNvPr>
          <p:cNvSpPr/>
          <p:nvPr/>
        </p:nvSpPr>
        <p:spPr>
          <a:xfrm>
            <a:off x="1859070" y="530972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符号表的内部结构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37BE1B-9B07-4213-A418-6F597C0C4366}"/>
              </a:ext>
            </a:extLst>
          </p:cNvPr>
          <p:cNvSpPr/>
          <p:nvPr/>
        </p:nvSpPr>
        <p:spPr>
          <a:xfrm>
            <a:off x="6455671" y="2144481"/>
            <a:ext cx="3938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符号的列表，存储产生的所有符号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E623BCD-36FF-46BA-8191-13CB3E16BFF4}"/>
              </a:ext>
            </a:extLst>
          </p:cNvPr>
          <p:cNvSpPr/>
          <p:nvPr/>
        </p:nvSpPr>
        <p:spPr>
          <a:xfrm>
            <a:off x="6455671" y="286524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当前作用域，记录解析过程中当前所在的作用域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19F7B2-04FB-4C29-B8B2-3A62C39786D5}"/>
              </a:ext>
            </a:extLst>
          </p:cNvPr>
          <p:cNvSpPr/>
          <p:nvPr/>
        </p:nvSpPr>
        <p:spPr>
          <a:xfrm>
            <a:off x="6455671" y="3586017"/>
            <a:ext cx="5032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中的位置，便于编译结束后可以设置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Puppy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虚拟机中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寄存器的值，运行程序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1EEF4D-F642-4E23-9F09-6DF00CC9BFF1}"/>
              </a:ext>
            </a:extLst>
          </p:cNvPr>
          <p:cNvSpPr/>
          <p:nvPr/>
        </p:nvSpPr>
        <p:spPr>
          <a:xfrm>
            <a:off x="6455670" y="4860784"/>
            <a:ext cx="2495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记录当前作用域的编号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9CE636-E4A5-4183-97EB-CA37AC221257}"/>
              </a:ext>
            </a:extLst>
          </p:cNvPr>
          <p:cNvSpPr/>
          <p:nvPr/>
        </p:nvSpPr>
        <p:spPr>
          <a:xfrm>
            <a:off x="5727333" y="2040314"/>
            <a:ext cx="728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235F24-E9E1-4FCD-9446-75221CFBD00F}"/>
              </a:ext>
            </a:extLst>
          </p:cNvPr>
          <p:cNvSpPr/>
          <p:nvPr/>
        </p:nvSpPr>
        <p:spPr>
          <a:xfrm>
            <a:off x="5634026" y="2743383"/>
            <a:ext cx="821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8951D7-9E4A-422D-8E9B-E6E1330D9A63}"/>
              </a:ext>
            </a:extLst>
          </p:cNvPr>
          <p:cNvSpPr/>
          <p:nvPr/>
        </p:nvSpPr>
        <p:spPr>
          <a:xfrm>
            <a:off x="5167494" y="3469902"/>
            <a:ext cx="1288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A42992-6868-44CB-9DB5-4DDA71D5B98E}"/>
              </a:ext>
            </a:extLst>
          </p:cNvPr>
          <p:cNvSpPr/>
          <p:nvPr/>
        </p:nvSpPr>
        <p:spPr>
          <a:xfrm>
            <a:off x="5127225" y="4748803"/>
            <a:ext cx="13284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EDABC-9EC0-4795-9BC3-19C911D48CA7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489273805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544270"/>
            <a:ext cx="3322086" cy="673005"/>
            <a:chOff x="1344760" y="1626399"/>
            <a:chExt cx="3322086" cy="6730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解析模块的实现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102656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解析模块将语法分析、语义分析与代码生成组合在一起完成解析。在语法分析过程中，插入语义分析及代码生成的语句完成解析。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E9D61F0-D0D9-44FB-8A77-D704AE5811FE}"/>
              </a:ext>
            </a:extLst>
          </p:cNvPr>
          <p:cNvSpPr/>
          <p:nvPr/>
        </p:nvSpPr>
        <p:spPr>
          <a:xfrm>
            <a:off x="5563886" y="6120806"/>
            <a:ext cx="1045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解析流程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89BA295-10F9-4EF5-998F-C7F9B854199D}"/>
              </a:ext>
            </a:extLst>
          </p:cNvPr>
          <p:cNvSpPr/>
          <p:nvPr/>
        </p:nvSpPr>
        <p:spPr>
          <a:xfrm>
            <a:off x="4377610" y="2638586"/>
            <a:ext cx="3436779" cy="335902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E007DC8-0272-4B8B-998F-8D235034A940}"/>
              </a:ext>
            </a:extLst>
          </p:cNvPr>
          <p:cNvGrpSpPr/>
          <p:nvPr/>
        </p:nvGrpSpPr>
        <p:grpSpPr>
          <a:xfrm>
            <a:off x="4895594" y="3845122"/>
            <a:ext cx="2335520" cy="1808753"/>
            <a:chOff x="2168977" y="4310160"/>
            <a:chExt cx="1327354" cy="951960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902ACEA-4EAA-4589-9744-E76C0F2D6319}"/>
                </a:ext>
              </a:extLst>
            </p:cNvPr>
            <p:cNvSpPr/>
            <p:nvPr/>
          </p:nvSpPr>
          <p:spPr>
            <a:xfrm>
              <a:off x="2168977" y="4310160"/>
              <a:ext cx="1327354" cy="951960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8877957-7A5A-47B1-8D08-C626C867A22A}"/>
                </a:ext>
              </a:extLst>
            </p:cNvPr>
            <p:cNvSpPr/>
            <p:nvPr/>
          </p:nvSpPr>
          <p:spPr>
            <a:xfrm>
              <a:off x="2168977" y="4326369"/>
              <a:ext cx="604834" cy="178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语法分析</a:t>
              </a:r>
            </a:p>
          </p:txBody>
        </p:sp>
      </p:grpSp>
      <p:sp>
        <p:nvSpPr>
          <p:cNvPr id="205" name="矩形 204">
            <a:extLst>
              <a:ext uri="{FF2B5EF4-FFF2-40B4-BE49-F238E27FC236}">
                <a16:creationId xmlns:a16="http://schemas.microsoft.com/office/drawing/2014/main" id="{49034F33-D739-45F0-AE20-CC18FDFDEEA0}"/>
              </a:ext>
            </a:extLst>
          </p:cNvPr>
          <p:cNvSpPr/>
          <p:nvPr/>
        </p:nvSpPr>
        <p:spPr>
          <a:xfrm>
            <a:off x="5531243" y="4374561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8141DD5-2F52-47F0-AED0-FFD4BE108FA1}"/>
              </a:ext>
            </a:extLst>
          </p:cNvPr>
          <p:cNvSpPr/>
          <p:nvPr/>
        </p:nvSpPr>
        <p:spPr>
          <a:xfrm>
            <a:off x="5537450" y="5005345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代码生成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105D63-CD89-48AD-837C-018F475575A0}"/>
              </a:ext>
            </a:extLst>
          </p:cNvPr>
          <p:cNvSpPr/>
          <p:nvPr/>
        </p:nvSpPr>
        <p:spPr>
          <a:xfrm>
            <a:off x="5554556" y="2914179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F0AF662-11F0-4605-BAAD-8B94AD35A954}"/>
              </a:ext>
            </a:extLst>
          </p:cNvPr>
          <p:cNvCxnSpPr>
            <a:cxnSpLocks/>
          </p:cNvCxnSpPr>
          <p:nvPr/>
        </p:nvCxnSpPr>
        <p:spPr>
          <a:xfrm>
            <a:off x="6095998" y="3304268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A4AB9E0-5062-4140-9C59-10D753FA4DA4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443D0B-A6BA-4C0D-A418-08BD855453EF}"/>
              </a:ext>
            </a:extLst>
          </p:cNvPr>
          <p:cNvSpPr>
            <a:spLocks noChangeAspect="1"/>
          </p:cNvSpPr>
          <p:nvPr/>
        </p:nvSpPr>
        <p:spPr>
          <a:xfrm>
            <a:off x="643424" y="900651"/>
            <a:ext cx="144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63242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704545"/>
            <a:ext cx="1067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采用递归下降法实现，即为每个文法编写一个递归过程来匹配符合该文法的句子。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496858"/>
            <a:ext cx="97942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如文法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&lt;func_decl&gt; ::= ‘(‘ &lt;func_param&gt; ‘)’ ‘{‘ &lt;func_body&gt; ‘}’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，编写的递归程序为：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C5B538D5-3136-47F7-BCEF-FA0DD024C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64" y="2378829"/>
            <a:ext cx="4132580" cy="349788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5701708" y="6022695"/>
            <a:ext cx="2453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匹配函数的递归下降过程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8FADEC-7528-42B1-85EE-85C84876E84D}"/>
              </a:ext>
            </a:extLst>
          </p:cNvPr>
          <p:cNvSpPr/>
          <p:nvPr/>
        </p:nvSpPr>
        <p:spPr>
          <a:xfrm>
            <a:off x="2056448" y="3062776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func_param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子程序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547E58-5C71-4F28-86C3-2E15D343BA58}"/>
              </a:ext>
            </a:extLst>
          </p:cNvPr>
          <p:cNvSpPr/>
          <p:nvPr/>
        </p:nvSpPr>
        <p:spPr>
          <a:xfrm>
            <a:off x="2056448" y="4594729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func_body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子程序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202D77-DD42-4F4F-AC86-155D08B550F0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850201610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545313"/>
            <a:ext cx="103820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语义分析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完成函数调用时参数类型匹配、表达式的操作数类型匹配等。通过在语法分析中插入语义分析语句来完成语义分析。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593073"/>
            <a:ext cx="4503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如表达式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b + 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，则解析过程如下：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6477987" y="6136241"/>
            <a:ext cx="2527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赋值表达式中的语义分析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31511C-BCC4-402F-B436-8F74B7D9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08" y="2309122"/>
            <a:ext cx="6457370" cy="374980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EEFC59-D6E9-4DF3-B4B8-3D819D33E088}"/>
              </a:ext>
            </a:extLst>
          </p:cNvPr>
          <p:cNvSpPr/>
          <p:nvPr/>
        </p:nvSpPr>
        <p:spPr>
          <a:xfrm>
            <a:off x="1663655" y="2489968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6EB6F8-4E0B-4EB3-A197-4BE725A8ABB9}"/>
              </a:ext>
            </a:extLst>
          </p:cNvPr>
          <p:cNvSpPr/>
          <p:nvPr/>
        </p:nvSpPr>
        <p:spPr>
          <a:xfrm>
            <a:off x="1663655" y="3722360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b+c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057344-F600-473A-9C93-4C6974BA3A50}"/>
              </a:ext>
            </a:extLst>
          </p:cNvPr>
          <p:cNvSpPr/>
          <p:nvPr/>
        </p:nvSpPr>
        <p:spPr>
          <a:xfrm>
            <a:off x="1663655" y="2822775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51FCDB-B10A-4570-BF24-C99321CF2F7C}"/>
              </a:ext>
            </a:extLst>
          </p:cNvPr>
          <p:cNvSpPr/>
          <p:nvPr/>
        </p:nvSpPr>
        <p:spPr>
          <a:xfrm>
            <a:off x="1663655" y="4070703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比较左右操作数的类型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ABAACC-9BAE-421C-91F5-FFA7FB51A3F0}"/>
              </a:ext>
            </a:extLst>
          </p:cNvPr>
          <p:cNvSpPr/>
          <p:nvPr/>
        </p:nvSpPr>
        <p:spPr>
          <a:xfrm>
            <a:off x="1520890" y="4419046"/>
            <a:ext cx="294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类型不同则报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WARNING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A8F66F-019A-4931-B13E-4EC17C578599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84468912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3" y="739666"/>
            <a:ext cx="10382060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生成虚拟机指令。通过在语法分析中插入代码生成语句来完成。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CA70C-B25F-492C-8934-95667E8FA262}"/>
              </a:ext>
            </a:extLst>
          </p:cNvPr>
          <p:cNvSpPr/>
          <p:nvPr/>
        </p:nvSpPr>
        <p:spPr>
          <a:xfrm>
            <a:off x="814673" y="1658387"/>
            <a:ext cx="103820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只有函数定义会生成目标代码。对于左图的函数定义，函数调用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func(1, 2)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创建的栈帧结构如右图所示：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D6ED55-F1B8-43F2-9538-66760F82785C}"/>
              </a:ext>
            </a:extLst>
          </p:cNvPr>
          <p:cNvSpPr/>
          <p:nvPr/>
        </p:nvSpPr>
        <p:spPr>
          <a:xfrm>
            <a:off x="2918692" y="4925769"/>
            <a:ext cx="138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7692E5-9C8D-48DD-9B43-78153C891AFC}"/>
              </a:ext>
            </a:extLst>
          </p:cNvPr>
          <p:cNvSpPr/>
          <p:nvPr/>
        </p:nvSpPr>
        <p:spPr>
          <a:xfrm>
            <a:off x="7989238" y="278696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9B30E8-FC32-4F8A-842F-45FD0FCC26D9}"/>
              </a:ext>
            </a:extLst>
          </p:cNvPr>
          <p:cNvSpPr/>
          <p:nvPr/>
        </p:nvSpPr>
        <p:spPr>
          <a:xfrm>
            <a:off x="7989238" y="318707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622F51-FD0F-48E7-9E23-6B9E1CC1DB22}"/>
              </a:ext>
            </a:extLst>
          </p:cNvPr>
          <p:cNvSpPr/>
          <p:nvPr/>
        </p:nvSpPr>
        <p:spPr>
          <a:xfrm>
            <a:off x="7989238" y="358718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0F0218-D889-4E4B-AA70-EF25B0AC74C7}"/>
              </a:ext>
            </a:extLst>
          </p:cNvPr>
          <p:cNvSpPr/>
          <p:nvPr/>
        </p:nvSpPr>
        <p:spPr>
          <a:xfrm>
            <a:off x="7989238" y="398729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pc+1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9FEFFA-DF85-45E0-86C2-64CD2263A89D}"/>
              </a:ext>
            </a:extLst>
          </p:cNvPr>
          <p:cNvSpPr/>
          <p:nvPr/>
        </p:nvSpPr>
        <p:spPr>
          <a:xfrm>
            <a:off x="7989238" y="438740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CD9D56-094B-497F-AF90-E7A8DDA45E38}"/>
              </a:ext>
            </a:extLst>
          </p:cNvPr>
          <p:cNvSpPr/>
          <p:nvPr/>
        </p:nvSpPr>
        <p:spPr>
          <a:xfrm>
            <a:off x="7989238" y="478751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64E33F-1053-40A0-A082-4376C31762E0}"/>
              </a:ext>
            </a:extLst>
          </p:cNvPr>
          <p:cNvSpPr/>
          <p:nvPr/>
        </p:nvSpPr>
        <p:spPr>
          <a:xfrm>
            <a:off x="7989238" y="518762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66F897-251F-46AB-A5FC-A719FC037B0D}"/>
              </a:ext>
            </a:extLst>
          </p:cNvPr>
          <p:cNvSpPr/>
          <p:nvPr/>
        </p:nvSpPr>
        <p:spPr>
          <a:xfrm>
            <a:off x="9137104" y="3125518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D4E8189-157B-4109-8103-E4503A9BDA1C}"/>
              </a:ext>
            </a:extLst>
          </p:cNvPr>
          <p:cNvSpPr/>
          <p:nvPr/>
        </p:nvSpPr>
        <p:spPr>
          <a:xfrm>
            <a:off x="9137104" y="3521680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2B7B829-05F5-4925-8820-601554040BA8}"/>
              </a:ext>
            </a:extLst>
          </p:cNvPr>
          <p:cNvSpPr/>
          <p:nvPr/>
        </p:nvSpPr>
        <p:spPr>
          <a:xfrm>
            <a:off x="9137104" y="3927173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函数返回地址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4FF6ED-AEA4-4E28-AC0F-31C9A1522C0C}"/>
              </a:ext>
            </a:extLst>
          </p:cNvPr>
          <p:cNvSpPr/>
          <p:nvPr/>
        </p:nvSpPr>
        <p:spPr>
          <a:xfrm>
            <a:off x="9137104" y="4323047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bp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寄存器旧值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F584544-C39D-491F-A2A0-423E24F96DE2}"/>
              </a:ext>
            </a:extLst>
          </p:cNvPr>
          <p:cNvSpPr/>
          <p:nvPr/>
        </p:nvSpPr>
        <p:spPr>
          <a:xfrm>
            <a:off x="9137104" y="4709974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D3F0BB-FBCB-4626-A915-D18BD36F0814}"/>
              </a:ext>
            </a:extLst>
          </p:cNvPr>
          <p:cNvSpPr/>
          <p:nvPr/>
        </p:nvSpPr>
        <p:spPr>
          <a:xfrm>
            <a:off x="9137104" y="5106328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0799AE-5AA2-4F77-8D38-D667666457A6}"/>
              </a:ext>
            </a:extLst>
          </p:cNvPr>
          <p:cNvSpPr/>
          <p:nvPr/>
        </p:nvSpPr>
        <p:spPr>
          <a:xfrm>
            <a:off x="6956043" y="6180264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func(1, 2)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创建的栈帧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6A1BDA-F989-408F-99D7-3C9CA3846E6D}"/>
              </a:ext>
            </a:extLst>
          </p:cNvPr>
          <p:cNvSpPr/>
          <p:nvPr/>
        </p:nvSpPr>
        <p:spPr>
          <a:xfrm>
            <a:off x="6956043" y="4343083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274E43-56AA-4CCD-878C-B2A0994F1247}"/>
              </a:ext>
            </a:extLst>
          </p:cNvPr>
          <p:cNvSpPr/>
          <p:nvPr/>
        </p:nvSpPr>
        <p:spPr>
          <a:xfrm>
            <a:off x="6956043" y="5156845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426A3A-C7C9-4E20-875A-A277A7DB0BEB}"/>
              </a:ext>
            </a:extLst>
          </p:cNvPr>
          <p:cNvSpPr/>
          <p:nvPr/>
        </p:nvSpPr>
        <p:spPr>
          <a:xfrm>
            <a:off x="7989238" y="558773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25BAE6-D6FF-42DA-8B9F-FD86D3C4C90D}"/>
              </a:ext>
            </a:extLst>
          </p:cNvPr>
          <p:cNvSpPr/>
          <p:nvPr/>
        </p:nvSpPr>
        <p:spPr>
          <a:xfrm>
            <a:off x="6776910" y="2769849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8799A3-D8F2-487B-9D2E-A7568CDE000A}"/>
              </a:ext>
            </a:extLst>
          </p:cNvPr>
          <p:cNvSpPr/>
          <p:nvPr/>
        </p:nvSpPr>
        <p:spPr>
          <a:xfrm>
            <a:off x="6776911" y="5556010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42D97-5CC9-492A-BAB1-C6F79407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7" y="3124510"/>
            <a:ext cx="5352487" cy="1695377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E60D38F-08D6-43CE-8939-75F173030E68}"/>
              </a:ext>
            </a:extLst>
          </p:cNvPr>
          <p:cNvSpPr/>
          <p:nvPr/>
        </p:nvSpPr>
        <p:spPr>
          <a:xfrm>
            <a:off x="7957006" y="2287238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 stack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FDAAEC-00BA-439F-94D6-4CE55785688F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758405410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CDE21A6-8C15-4DCC-BEAF-227B67205526}"/>
              </a:ext>
            </a:extLst>
          </p:cNvPr>
          <p:cNvSpPr/>
          <p:nvPr/>
        </p:nvSpPr>
        <p:spPr>
          <a:xfrm>
            <a:off x="1681431" y="434602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C3A2F-C315-439C-A2F8-F0C1EB2E92F8}"/>
              </a:ext>
            </a:extLst>
          </p:cNvPr>
          <p:cNvSpPr/>
          <p:nvPr/>
        </p:nvSpPr>
        <p:spPr>
          <a:xfrm>
            <a:off x="1681431" y="474613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0xAAAA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3CCB99-4576-4FC7-B33F-2F14BBD864DE}"/>
              </a:ext>
            </a:extLst>
          </p:cNvPr>
          <p:cNvSpPr/>
          <p:nvPr/>
        </p:nvSpPr>
        <p:spPr>
          <a:xfrm>
            <a:off x="1681431" y="514624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 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370AD6-924A-4885-AD4C-0ECC3C58BD46}"/>
              </a:ext>
            </a:extLst>
          </p:cNvPr>
          <p:cNvSpPr/>
          <p:nvPr/>
        </p:nvSpPr>
        <p:spPr>
          <a:xfrm>
            <a:off x="1681431" y="554635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35DE45-EE8A-4996-B7F2-2C0E13C240A3}"/>
              </a:ext>
            </a:extLst>
          </p:cNvPr>
          <p:cNvSpPr/>
          <p:nvPr/>
        </p:nvSpPr>
        <p:spPr>
          <a:xfrm>
            <a:off x="6547233" y="326070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764B9F-108D-434F-99F0-97122B675357}"/>
              </a:ext>
            </a:extLst>
          </p:cNvPr>
          <p:cNvSpPr/>
          <p:nvPr/>
        </p:nvSpPr>
        <p:spPr>
          <a:xfrm>
            <a:off x="6547233" y="366081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 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584C4D-68E5-4031-869A-6F1F51A540D8}"/>
              </a:ext>
            </a:extLst>
          </p:cNvPr>
          <p:cNvSpPr/>
          <p:nvPr/>
        </p:nvSpPr>
        <p:spPr>
          <a:xfrm>
            <a:off x="6547233" y="406092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8568F3-3A46-4854-A3E5-D7D006AA0570}"/>
              </a:ext>
            </a:extLst>
          </p:cNvPr>
          <p:cNvSpPr/>
          <p:nvPr/>
        </p:nvSpPr>
        <p:spPr>
          <a:xfrm>
            <a:off x="6547233" y="446103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5D962A-23DA-402C-B01D-79E2D33A7160}"/>
              </a:ext>
            </a:extLst>
          </p:cNvPr>
          <p:cNvSpPr/>
          <p:nvPr/>
        </p:nvSpPr>
        <p:spPr>
          <a:xfrm>
            <a:off x="6547233" y="486114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9F71DB-F1D5-4630-A917-85E3D2AF2897}"/>
              </a:ext>
            </a:extLst>
          </p:cNvPr>
          <p:cNvSpPr/>
          <p:nvPr/>
        </p:nvSpPr>
        <p:spPr>
          <a:xfrm>
            <a:off x="6547233" y="526125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36DF8E-DC42-49E3-9826-0A11C6B94764}"/>
              </a:ext>
            </a:extLst>
          </p:cNvPr>
          <p:cNvSpPr/>
          <p:nvPr/>
        </p:nvSpPr>
        <p:spPr>
          <a:xfrm>
            <a:off x="6547233" y="566136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C86D89-AB61-4E0A-9CD9-61AD7DF8E497}"/>
              </a:ext>
            </a:extLst>
          </p:cNvPr>
          <p:cNvCxnSpPr>
            <a:cxnSpLocks/>
          </p:cNvCxnSpPr>
          <p:nvPr/>
        </p:nvCxnSpPr>
        <p:spPr>
          <a:xfrm flipV="1">
            <a:off x="4052301" y="4003912"/>
            <a:ext cx="2270416" cy="86828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FCADA8D-EA8F-46E6-AEB9-0EF3F95EA040}"/>
              </a:ext>
            </a:extLst>
          </p:cNvPr>
          <p:cNvCxnSpPr>
            <a:cxnSpLocks/>
          </p:cNvCxnSpPr>
          <p:nvPr/>
        </p:nvCxnSpPr>
        <p:spPr>
          <a:xfrm flipH="1" flipV="1">
            <a:off x="4016576" y="4974714"/>
            <a:ext cx="2306142" cy="5054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CE97456-4888-4F61-B352-777F91203857}"/>
              </a:ext>
            </a:extLst>
          </p:cNvPr>
          <p:cNvCxnSpPr>
            <a:cxnSpLocks/>
          </p:cNvCxnSpPr>
          <p:nvPr/>
        </p:nvCxnSpPr>
        <p:spPr>
          <a:xfrm flipH="1">
            <a:off x="6322718" y="4117484"/>
            <a:ext cx="1" cy="12853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BC9D062-9127-48CF-ABEE-A6D6AE88E4ED}"/>
              </a:ext>
            </a:extLst>
          </p:cNvPr>
          <p:cNvSpPr/>
          <p:nvPr/>
        </p:nvSpPr>
        <p:spPr>
          <a:xfrm>
            <a:off x="1207849" y="6125412"/>
            <a:ext cx="3448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func(1, 2)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生成的目标代码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703E20-7CE8-4649-A3EB-BE82B319A8B5}"/>
              </a:ext>
            </a:extLst>
          </p:cNvPr>
          <p:cNvSpPr/>
          <p:nvPr/>
        </p:nvSpPr>
        <p:spPr>
          <a:xfrm>
            <a:off x="6111359" y="6125412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函数定义生成的目标代码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293B99-2C18-456A-9991-2EA52A64F7DE}"/>
              </a:ext>
            </a:extLst>
          </p:cNvPr>
          <p:cNvSpPr/>
          <p:nvPr/>
        </p:nvSpPr>
        <p:spPr>
          <a:xfrm>
            <a:off x="814675" y="510064"/>
            <a:ext cx="4954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定义与函数调用的目标代码生成：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362AA8-871B-4339-8ADA-80E9948A3192}"/>
              </a:ext>
            </a:extLst>
          </p:cNvPr>
          <p:cNvSpPr/>
          <p:nvPr/>
        </p:nvSpPr>
        <p:spPr>
          <a:xfrm>
            <a:off x="1595775" y="2968750"/>
            <a:ext cx="3448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4CEAA6F-94A2-444E-8AA8-93C31B773F1E}"/>
              </a:ext>
            </a:extLst>
          </p:cNvPr>
          <p:cNvSpPr/>
          <p:nvPr/>
        </p:nvSpPr>
        <p:spPr>
          <a:xfrm>
            <a:off x="8901486" y="3584433"/>
            <a:ext cx="16930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0xAAAA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81D373-3282-405A-8EA8-8C6F81C2AB81}"/>
              </a:ext>
            </a:extLst>
          </p:cNvPr>
          <p:cNvSpPr/>
          <p:nvPr/>
        </p:nvSpPr>
        <p:spPr>
          <a:xfrm>
            <a:off x="8901486" y="5191401"/>
            <a:ext cx="16930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0xBBBB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7CCFA98-7B37-410E-9BB9-84AD400CB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6" y="1285144"/>
            <a:ext cx="5190300" cy="1644005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73D690F9-0AF9-46C2-99C9-435C15EF5F1A}"/>
              </a:ext>
            </a:extLst>
          </p:cNvPr>
          <p:cNvSpPr/>
          <p:nvPr/>
        </p:nvSpPr>
        <p:spPr>
          <a:xfrm>
            <a:off x="7337640" y="1222378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保存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寄存器，并跳转到函数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4A42595-C69B-4A52-84C3-22C28DE41127}"/>
              </a:ext>
            </a:extLst>
          </p:cNvPr>
          <p:cNvSpPr/>
          <p:nvPr/>
        </p:nvSpPr>
        <p:spPr>
          <a:xfrm>
            <a:off x="6322717" y="1197550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: 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8096EF9-8D9B-4836-B8EA-696D5B6437D5}"/>
              </a:ext>
            </a:extLst>
          </p:cNvPr>
          <p:cNvSpPr/>
          <p:nvPr/>
        </p:nvSpPr>
        <p:spPr>
          <a:xfrm>
            <a:off x="6322717" y="1602903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 : 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F3AE6AC-74DE-4DF0-AC51-9399A8F6FA26}"/>
              </a:ext>
            </a:extLst>
          </p:cNvPr>
          <p:cNvSpPr/>
          <p:nvPr/>
        </p:nvSpPr>
        <p:spPr>
          <a:xfrm>
            <a:off x="6322717" y="2013008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 : 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D06610A-55DB-4A88-ACA5-20C8F927F476}"/>
              </a:ext>
            </a:extLst>
          </p:cNvPr>
          <p:cNvSpPr/>
          <p:nvPr/>
        </p:nvSpPr>
        <p:spPr>
          <a:xfrm>
            <a:off x="6322717" y="2418711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 : 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DF8F0A-62A2-464A-BD48-0A63D5C0CAD4}"/>
              </a:ext>
            </a:extLst>
          </p:cNvPr>
          <p:cNvSpPr/>
          <p:nvPr/>
        </p:nvSpPr>
        <p:spPr>
          <a:xfrm>
            <a:off x="7337640" y="1602903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寄存器，为局部变量预留空间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FE8200-FEC6-4CCA-9117-678CBD779607}"/>
              </a:ext>
            </a:extLst>
          </p:cNvPr>
          <p:cNvSpPr/>
          <p:nvPr/>
        </p:nvSpPr>
        <p:spPr>
          <a:xfrm>
            <a:off x="7337640" y="2009643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离开函数调用，恢复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780A1CF-F873-4C8E-B1A3-7F6DE211AB78}"/>
              </a:ext>
            </a:extLst>
          </p:cNvPr>
          <p:cNvSpPr/>
          <p:nvPr/>
        </p:nvSpPr>
        <p:spPr>
          <a:xfrm>
            <a:off x="7337640" y="2416383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参数出栈，恢复调用现场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0B7143-D982-45CA-ACB8-AEC2CDE2A9EB}"/>
              </a:ext>
            </a:extLst>
          </p:cNvPr>
          <p:cNvSpPr/>
          <p:nvPr/>
        </p:nvSpPr>
        <p:spPr>
          <a:xfrm>
            <a:off x="2246521" y="3895891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 text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5AEC06-26EF-4327-A8C2-F792ABC1CFAA}"/>
              </a:ext>
            </a:extLst>
          </p:cNvPr>
          <p:cNvSpPr/>
          <p:nvPr/>
        </p:nvSpPr>
        <p:spPr>
          <a:xfrm>
            <a:off x="7112322" y="2833906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 text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99E757-9623-4DE8-86F3-475BB39DCBC0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127757638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AE1C31-F0A3-4FE2-B2BC-D6B8DE48A586}"/>
              </a:ext>
            </a:extLst>
          </p:cNvPr>
          <p:cNvSpPr/>
          <p:nvPr/>
        </p:nvSpPr>
        <p:spPr>
          <a:xfrm>
            <a:off x="814676" y="551734"/>
            <a:ext cx="2210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的格式为：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57B6C2-D514-4FDE-8760-8007A6501E4A}"/>
              </a:ext>
            </a:extLst>
          </p:cNvPr>
          <p:cNvSpPr/>
          <p:nvPr/>
        </p:nvSpPr>
        <p:spPr>
          <a:xfrm>
            <a:off x="7435109" y="293739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CEFCE0-7CF3-4E17-B97B-C8F1B36AD9BF}"/>
              </a:ext>
            </a:extLst>
          </p:cNvPr>
          <p:cNvSpPr/>
          <p:nvPr/>
        </p:nvSpPr>
        <p:spPr>
          <a:xfrm>
            <a:off x="7435109" y="333750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B0894-F51D-4928-949F-DAF67D8C8C87}"/>
              </a:ext>
            </a:extLst>
          </p:cNvPr>
          <p:cNvSpPr/>
          <p:nvPr/>
        </p:nvSpPr>
        <p:spPr>
          <a:xfrm>
            <a:off x="7435109" y="373761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JZ 0xAAAA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418421-C550-452D-9E5D-6F0C81A965F2}"/>
              </a:ext>
            </a:extLst>
          </p:cNvPr>
          <p:cNvSpPr/>
          <p:nvPr/>
        </p:nvSpPr>
        <p:spPr>
          <a:xfrm>
            <a:off x="7435109" y="413772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0D7100-776B-41F4-9AD3-30D8FCF57883}"/>
              </a:ext>
            </a:extLst>
          </p:cNvPr>
          <p:cNvSpPr/>
          <p:nvPr/>
        </p:nvSpPr>
        <p:spPr>
          <a:xfrm>
            <a:off x="7435109" y="453783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JMP 0xBBBB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826EF3-0765-4AEF-802C-7164F156CBB1}"/>
              </a:ext>
            </a:extLst>
          </p:cNvPr>
          <p:cNvSpPr/>
          <p:nvPr/>
        </p:nvSpPr>
        <p:spPr>
          <a:xfrm>
            <a:off x="7435109" y="493794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EAE3C0-2E54-4756-9C3F-A1F53E025FFC}"/>
              </a:ext>
            </a:extLst>
          </p:cNvPr>
          <p:cNvSpPr/>
          <p:nvPr/>
        </p:nvSpPr>
        <p:spPr>
          <a:xfrm>
            <a:off x="6130428" y="4868094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0xAAAA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531704-1FFD-4B43-830B-28C05CAEF1E2}"/>
              </a:ext>
            </a:extLst>
          </p:cNvPr>
          <p:cNvSpPr/>
          <p:nvPr/>
        </p:nvSpPr>
        <p:spPr>
          <a:xfrm>
            <a:off x="6073866" y="5252455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0xBBBB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E35EF0-DE6A-47CD-85F8-9D1C0388A8D9}"/>
              </a:ext>
            </a:extLst>
          </p:cNvPr>
          <p:cNvSpPr/>
          <p:nvPr/>
        </p:nvSpPr>
        <p:spPr>
          <a:xfrm>
            <a:off x="7435109" y="533805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5556D68-2AB2-4DFA-92BD-E3CD54031CEE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rot="10800000" flipV="1">
            <a:off x="7435110" y="3973332"/>
            <a:ext cx="12700" cy="120033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E207E94-E6AC-4948-8B28-5BEFE37B4D76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7435110" y="4773552"/>
            <a:ext cx="12700" cy="80022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69DA414-D9B8-4C16-88DF-6C25C9551DD6}"/>
              </a:ext>
            </a:extLst>
          </p:cNvPr>
          <p:cNvSpPr/>
          <p:nvPr/>
        </p:nvSpPr>
        <p:spPr>
          <a:xfrm>
            <a:off x="9798734" y="3275950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expr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32CC9D-86AD-46BC-B3F7-A7F241D5641C}"/>
              </a:ext>
            </a:extLst>
          </p:cNvPr>
          <p:cNvSpPr/>
          <p:nvPr/>
        </p:nvSpPr>
        <p:spPr>
          <a:xfrm>
            <a:off x="9798735" y="4076170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S1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3B813D-9D7A-45D1-AB86-AD04C2161131}"/>
              </a:ext>
            </a:extLst>
          </p:cNvPr>
          <p:cNvSpPr/>
          <p:nvPr/>
        </p:nvSpPr>
        <p:spPr>
          <a:xfrm>
            <a:off x="9798734" y="4886848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S2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511EF7-D343-4126-8CF3-217A696D281C}"/>
              </a:ext>
            </a:extLst>
          </p:cNvPr>
          <p:cNvSpPr/>
          <p:nvPr/>
        </p:nvSpPr>
        <p:spPr>
          <a:xfrm>
            <a:off x="3053868" y="713756"/>
            <a:ext cx="2185214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(expr) S1 </a:t>
            </a:r>
            <a:r>
              <a:rPr lang="en-US" altLang="zh-CN" sz="2000" dirty="0">
                <a:solidFill>
                  <a:srgbClr val="0000FF"/>
                </a:solidFill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</a:rPr>
              <a:t> S2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71F6172-24A3-4A64-821F-1F199C3B2910}"/>
              </a:ext>
            </a:extLst>
          </p:cNvPr>
          <p:cNvSpPr/>
          <p:nvPr/>
        </p:nvSpPr>
        <p:spPr>
          <a:xfrm>
            <a:off x="5239082" y="602895"/>
            <a:ext cx="62539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为控制表达式，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为非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时执行的语句，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2249130-A50E-4221-9BF3-BE7B6AC472D0}"/>
              </a:ext>
            </a:extLst>
          </p:cNvPr>
          <p:cNvSpPr/>
          <p:nvPr/>
        </p:nvSpPr>
        <p:spPr>
          <a:xfrm>
            <a:off x="814676" y="1235773"/>
            <a:ext cx="3568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时执行的语句。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C92003-8606-4416-B68A-E073C1BC90D0}"/>
              </a:ext>
            </a:extLst>
          </p:cNvPr>
          <p:cNvSpPr/>
          <p:nvPr/>
        </p:nvSpPr>
        <p:spPr>
          <a:xfrm>
            <a:off x="1633312" y="6002337"/>
            <a:ext cx="3130613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语句的伪代码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70D641-572E-48D4-AE1B-A618157FEB23}"/>
              </a:ext>
            </a:extLst>
          </p:cNvPr>
          <p:cNvSpPr/>
          <p:nvPr/>
        </p:nvSpPr>
        <p:spPr>
          <a:xfrm>
            <a:off x="6999237" y="5964827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语句生成的目标代码结构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62845DD-5A5C-4402-AD3A-D477B1C6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94" y="2008857"/>
            <a:ext cx="4514850" cy="3857625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2C69AA7A-05C7-4164-A731-FEF9AE6EF514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7BB011-AD4B-4041-8D0B-A3C2C6DD9376}"/>
              </a:ext>
            </a:extLst>
          </p:cNvPr>
          <p:cNvSpPr/>
          <p:nvPr/>
        </p:nvSpPr>
        <p:spPr>
          <a:xfrm>
            <a:off x="9798734" y="5271351"/>
            <a:ext cx="1694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if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语句之后</a:t>
            </a:r>
          </a:p>
        </p:txBody>
      </p:sp>
    </p:spTree>
    <p:extLst>
      <p:ext uri="{BB962C8B-B14F-4D97-AF65-F5344CB8AC3E}">
        <p14:creationId xmlns:p14="http://schemas.microsoft.com/office/powerpoint/2010/main" val="3049235375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90E9A3-78A6-4DB6-BF68-AA818AB0D935}"/>
              </a:ext>
            </a:extLst>
          </p:cNvPr>
          <p:cNvSpPr/>
          <p:nvPr/>
        </p:nvSpPr>
        <p:spPr>
          <a:xfrm>
            <a:off x="811280" y="1454953"/>
            <a:ext cx="2765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的格式为：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C387C2-AA25-4447-916C-144ECE091EC9}"/>
              </a:ext>
            </a:extLst>
          </p:cNvPr>
          <p:cNvSpPr/>
          <p:nvPr/>
        </p:nvSpPr>
        <p:spPr>
          <a:xfrm>
            <a:off x="3577160" y="1608841"/>
            <a:ext cx="1653017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while </a:t>
            </a:r>
            <a:r>
              <a:rPr lang="en-US" altLang="zh-CN" sz="2000" dirty="0">
                <a:solidFill>
                  <a:srgbClr val="000000"/>
                </a:solidFill>
              </a:rPr>
              <a:t>(expr) S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94ED2-035E-419B-A61D-982F1CCEE1E8}"/>
              </a:ext>
            </a:extLst>
          </p:cNvPr>
          <p:cNvSpPr/>
          <p:nvPr/>
        </p:nvSpPr>
        <p:spPr>
          <a:xfrm>
            <a:off x="5230177" y="1501119"/>
            <a:ext cx="63023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为控制表达式，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为非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时执行的语句。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43F003-C0F6-42F9-81C2-FE3D5DC04301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770BDA-2261-4024-A904-073FD7BB9E9F}"/>
              </a:ext>
            </a:extLst>
          </p:cNvPr>
          <p:cNvSpPr/>
          <p:nvPr/>
        </p:nvSpPr>
        <p:spPr>
          <a:xfrm>
            <a:off x="811280" y="2639829"/>
            <a:ext cx="295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的格式为：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9719061-A709-4410-87DC-63610104265D}"/>
              </a:ext>
            </a:extLst>
          </p:cNvPr>
          <p:cNvSpPr/>
          <p:nvPr/>
        </p:nvSpPr>
        <p:spPr>
          <a:xfrm>
            <a:off x="3684971" y="2792123"/>
            <a:ext cx="909223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;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559843C-37BB-44F3-96E0-5DD70C1B5D1B}"/>
              </a:ext>
            </a:extLst>
          </p:cNvPr>
          <p:cNvSpPr/>
          <p:nvPr/>
        </p:nvSpPr>
        <p:spPr>
          <a:xfrm>
            <a:off x="4616442" y="2688469"/>
            <a:ext cx="4686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2F5C4B9-B8DE-445B-9EEA-F01D7D23320A}"/>
              </a:ext>
            </a:extLst>
          </p:cNvPr>
          <p:cNvSpPr/>
          <p:nvPr/>
        </p:nvSpPr>
        <p:spPr>
          <a:xfrm>
            <a:off x="5044700" y="2792123"/>
            <a:ext cx="1457450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return </a:t>
            </a:r>
            <a:r>
              <a:rPr lang="en-US" altLang="zh-CN" sz="2000" dirty="0"/>
              <a:t>expr;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D754C49-D2A7-4B1D-8109-F3CCC26468BD}"/>
              </a:ext>
            </a:extLst>
          </p:cNvPr>
          <p:cNvSpPr/>
          <p:nvPr/>
        </p:nvSpPr>
        <p:spPr>
          <a:xfrm>
            <a:off x="6591597" y="2717653"/>
            <a:ext cx="4278387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，第二种格式会向函数调用方返回表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E83AF7C-7FFC-4A0E-818C-4A060051EEB7}"/>
              </a:ext>
            </a:extLst>
          </p:cNvPr>
          <p:cNvSpPr/>
          <p:nvPr/>
        </p:nvSpPr>
        <p:spPr>
          <a:xfrm>
            <a:off x="811280" y="3204910"/>
            <a:ext cx="192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达式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的值。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0036C1E-2AD6-4247-A2E2-62828A8A6156}"/>
              </a:ext>
            </a:extLst>
          </p:cNvPr>
          <p:cNvSpPr/>
          <p:nvPr/>
        </p:nvSpPr>
        <p:spPr>
          <a:xfrm>
            <a:off x="811280" y="4023166"/>
            <a:ext cx="102172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表达式语句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包括一元表达式和二元表达式。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一元表达式形如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 expr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或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op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，二元表达式形如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expr1 op expr2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2005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C6DECB6C-0696-4779-926D-8D82BEA2F3C2}"/>
              </a:ext>
            </a:extLst>
          </p:cNvPr>
          <p:cNvGrpSpPr/>
          <p:nvPr/>
        </p:nvGrpSpPr>
        <p:grpSpPr>
          <a:xfrm>
            <a:off x="0" y="0"/>
            <a:ext cx="12192000" cy="1369215"/>
            <a:chOff x="0" y="0"/>
            <a:chExt cx="12192000" cy="136921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1B90216-7F59-4189-B772-A4BBFF339EFD}"/>
                </a:ext>
              </a:extLst>
            </p:cNvPr>
            <p:cNvSpPr/>
            <p:nvPr/>
          </p:nvSpPr>
          <p:spPr>
            <a:xfrm>
              <a:off x="0" y="0"/>
              <a:ext cx="12192000" cy="1369215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4F9945E-B143-4181-9083-CA281D06681F}"/>
                </a:ext>
              </a:extLst>
            </p:cNvPr>
            <p:cNvSpPr txBox="1"/>
            <p:nvPr/>
          </p:nvSpPr>
          <p:spPr>
            <a:xfrm>
              <a:off x="3544633" y="74183"/>
              <a:ext cx="5776920" cy="122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altLang="zh-CN" sz="4800" dirty="0">
                  <a:solidFill>
                    <a:schemeClr val="bg1"/>
                  </a:solidFill>
                  <a:ea typeface="+mj-ea"/>
                </a:rPr>
                <a:t>4. </a:t>
              </a:r>
              <a:r>
                <a:rPr lang="zh-CN" altLang="en-US" sz="4800" dirty="0">
                  <a:solidFill>
                    <a:schemeClr val="bg1"/>
                  </a:solidFill>
                  <a:ea typeface="+mj-ea"/>
                </a:rPr>
                <a:t>编译器演示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A32278CF-937F-4414-801B-58AFDE40AD47}"/>
              </a:ext>
            </a:extLst>
          </p:cNvPr>
          <p:cNvSpPr/>
          <p:nvPr/>
        </p:nvSpPr>
        <p:spPr>
          <a:xfrm>
            <a:off x="4678973" y="2065083"/>
            <a:ext cx="3508239" cy="3262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正确性演示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健壮性演示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目标代码演示</a:t>
            </a:r>
          </a:p>
        </p:txBody>
      </p:sp>
    </p:spTree>
    <p:extLst>
      <p:ext uri="{BB962C8B-B14F-4D97-AF65-F5344CB8AC3E}">
        <p14:creationId xmlns:p14="http://schemas.microsoft.com/office/powerpoint/2010/main" val="3462427122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51758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1242060" y="186680"/>
            <a:ext cx="9707880" cy="11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DB6C7-5855-420A-9DBE-21A1A9C159BA}"/>
              </a:ext>
            </a:extLst>
          </p:cNvPr>
          <p:cNvSpPr txBox="1"/>
          <p:nvPr/>
        </p:nvSpPr>
        <p:spPr>
          <a:xfrm>
            <a:off x="3397459" y="1704264"/>
            <a:ext cx="5397082" cy="43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1.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 研究背景与意义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2. C--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语言与</a:t>
            </a: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Puppy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虚拟机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3. 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编译器设计与实现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4. 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编译器演示</a:t>
            </a:r>
          </a:p>
        </p:txBody>
      </p:sp>
    </p:spTree>
    <p:extLst>
      <p:ext uri="{BB962C8B-B14F-4D97-AF65-F5344CB8AC3E}">
        <p14:creationId xmlns:p14="http://schemas.microsoft.com/office/powerpoint/2010/main" val="1714179302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7286C0-D143-43B6-837C-404CEFA62F56}"/>
              </a:ext>
            </a:extLst>
          </p:cNvPr>
          <p:cNvSpPr/>
          <p:nvPr/>
        </p:nvSpPr>
        <p:spPr>
          <a:xfrm>
            <a:off x="3868845" y="2367171"/>
            <a:ext cx="4454309" cy="1917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rgbClr val="237FE5"/>
                </a:solidFill>
              </a:rPr>
              <a:t>Thanks</a:t>
            </a:r>
            <a:endParaRPr lang="zh-CN" altLang="en-US" sz="8800" dirty="0">
              <a:solidFill>
                <a:srgbClr val="237F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39097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102733" cy="11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ea typeface="+mj-ea"/>
              </a:rPr>
              <a:t>1. </a:t>
            </a:r>
            <a:r>
              <a:rPr lang="zh-CN" altLang="en-US" sz="4800" dirty="0">
                <a:solidFill>
                  <a:schemeClr val="bg1"/>
                </a:solidFill>
                <a:ea typeface="+mj-ea"/>
              </a:rPr>
              <a:t>研究背景与意义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000728" cy="1015663"/>
            <a:chOff x="1242060" y="1726070"/>
            <a:chExt cx="380095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2751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编译器概述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A1B643-B3FB-436D-9C9F-6A45BD1C0EDF}"/>
              </a:ext>
            </a:extLst>
          </p:cNvPr>
          <p:cNvGrpSpPr/>
          <p:nvPr/>
        </p:nvGrpSpPr>
        <p:grpSpPr>
          <a:xfrm>
            <a:off x="1487206" y="3841032"/>
            <a:ext cx="1700784" cy="703535"/>
            <a:chOff x="2386584" y="4060489"/>
            <a:chExt cx="1700784" cy="7035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B98E7-0A6B-46BA-A149-01A8821F5A66}"/>
                </a:ext>
              </a:extLst>
            </p:cNvPr>
            <p:cNvSpPr/>
            <p:nvPr/>
          </p:nvSpPr>
          <p:spPr>
            <a:xfrm>
              <a:off x="2386584" y="4133088"/>
              <a:ext cx="1700784" cy="630936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6A7394-0A86-428D-A41D-8E83E929F617}"/>
                </a:ext>
              </a:extLst>
            </p:cNvPr>
            <p:cNvSpPr/>
            <p:nvPr/>
          </p:nvSpPr>
          <p:spPr>
            <a:xfrm>
              <a:off x="2614904" y="4060489"/>
              <a:ext cx="1286467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59E6CE7-FDEF-4B71-8791-9AC02D4032EE}"/>
              </a:ext>
            </a:extLst>
          </p:cNvPr>
          <p:cNvSpPr/>
          <p:nvPr/>
        </p:nvSpPr>
        <p:spPr>
          <a:xfrm>
            <a:off x="1715526" y="2751111"/>
            <a:ext cx="128646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EEDD5B-499E-4041-A2CD-E71EE6F6B4DA}"/>
              </a:ext>
            </a:extLst>
          </p:cNvPr>
          <p:cNvSpPr/>
          <p:nvPr/>
        </p:nvSpPr>
        <p:spPr>
          <a:xfrm>
            <a:off x="1518929" y="5028489"/>
            <a:ext cx="163733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C0B8A3-D902-4A76-8701-6EBABD1807C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2358760" y="3424116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9B0685-1FA3-4A18-B2DE-090676D11906}"/>
              </a:ext>
            </a:extLst>
          </p:cNvPr>
          <p:cNvCxnSpPr/>
          <p:nvPr/>
        </p:nvCxnSpPr>
        <p:spPr>
          <a:xfrm>
            <a:off x="2358759" y="4701228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4296945" y="2751111"/>
            <a:ext cx="6977607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编译器是计算机系统的基础组成部分，是把一种语言书写的程序翻译成另一种语言书写的等价程序。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编译器使得大多数计算机用户不必考虑机器相关的繁琐细节。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0A5A2A-3903-40E8-B778-180373563415}"/>
              </a:ext>
            </a:extLst>
          </p:cNvPr>
          <p:cNvSpPr/>
          <p:nvPr/>
        </p:nvSpPr>
        <p:spPr>
          <a:xfrm>
            <a:off x="1259149" y="2851785"/>
            <a:ext cx="2199219" cy="305186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CCA62E-413B-499B-8FB1-9642AB855A08}"/>
              </a:ext>
            </a:extLst>
          </p:cNvPr>
          <p:cNvSpPr/>
          <p:nvPr/>
        </p:nvSpPr>
        <p:spPr>
          <a:xfrm>
            <a:off x="1624367" y="5997244"/>
            <a:ext cx="1448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编译器的作用</a:t>
            </a:r>
          </a:p>
        </p:txBody>
      </p:sp>
    </p:spTree>
    <p:extLst>
      <p:ext uri="{BB962C8B-B14F-4D97-AF65-F5344CB8AC3E}">
        <p14:creationId xmlns:p14="http://schemas.microsoft.com/office/powerpoint/2010/main" val="246077510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B7D0C3-D6F0-48B4-A05B-EFD4EF01A02C}"/>
              </a:ext>
            </a:extLst>
          </p:cNvPr>
          <p:cNvGrpSpPr/>
          <p:nvPr/>
        </p:nvGrpSpPr>
        <p:grpSpPr>
          <a:xfrm>
            <a:off x="616458" y="545860"/>
            <a:ext cx="4824222" cy="921855"/>
            <a:chOff x="1242060" y="1726070"/>
            <a:chExt cx="4583331" cy="9218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7BA6E9-AD73-4CD4-95A9-9D5843EBE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E0ED5D-D200-49B2-B87C-AFE80F54C1D4}"/>
                </a:ext>
              </a:extLst>
            </p:cNvPr>
            <p:cNvSpPr/>
            <p:nvPr/>
          </p:nvSpPr>
          <p:spPr>
            <a:xfrm>
              <a:off x="1767840" y="1726070"/>
              <a:ext cx="4057551" cy="921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实现编译器的意义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86D47A-A6AD-4D21-B4CD-CC177166BD46}"/>
              </a:ext>
            </a:extLst>
          </p:cNvPr>
          <p:cNvGrpSpPr/>
          <p:nvPr/>
        </p:nvGrpSpPr>
        <p:grpSpPr>
          <a:xfrm>
            <a:off x="1344760" y="1869593"/>
            <a:ext cx="5385225" cy="738664"/>
            <a:chOff x="1344760" y="1626399"/>
            <a:chExt cx="5385225" cy="73866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01FC79-E2E0-4547-AE3A-11FB71202BEF}"/>
                </a:ext>
              </a:extLst>
            </p:cNvPr>
            <p:cNvSpPr/>
            <p:nvPr/>
          </p:nvSpPr>
          <p:spPr>
            <a:xfrm>
              <a:off x="1581353" y="1626399"/>
              <a:ext cx="51486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源程序如何被翻译成目标程序？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34094F-317D-4A22-AC00-5A8A30617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EF93CCE-84EE-4DB5-947D-F32100BDFBE2}"/>
              </a:ext>
            </a:extLst>
          </p:cNvPr>
          <p:cNvGrpSpPr/>
          <p:nvPr/>
        </p:nvGrpSpPr>
        <p:grpSpPr>
          <a:xfrm>
            <a:off x="1344760" y="2608257"/>
            <a:ext cx="2760896" cy="738664"/>
            <a:chOff x="1344760" y="1626399"/>
            <a:chExt cx="2760896" cy="73866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0562A65-01B2-4083-B85F-AC657A43900A}"/>
                </a:ext>
              </a:extLst>
            </p:cNvPr>
            <p:cNvSpPr/>
            <p:nvPr/>
          </p:nvSpPr>
          <p:spPr>
            <a:xfrm>
              <a:off x="1581353" y="1626399"/>
              <a:ext cx="25243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数据如何存储？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B40038-5AE9-4FCB-AD34-E7B847976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4C637D5-7935-4236-B5A0-812E5D37D95E}"/>
              </a:ext>
            </a:extLst>
          </p:cNvPr>
          <p:cNvGrpSpPr/>
          <p:nvPr/>
        </p:nvGrpSpPr>
        <p:grpSpPr>
          <a:xfrm>
            <a:off x="1344760" y="3346921"/>
            <a:ext cx="4351952" cy="738664"/>
            <a:chOff x="1344760" y="1626399"/>
            <a:chExt cx="4351952" cy="7386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86C17EC-491A-41F9-83F8-DE0017D5A84A}"/>
                </a:ext>
              </a:extLst>
            </p:cNvPr>
            <p:cNvSpPr/>
            <p:nvPr/>
          </p:nvSpPr>
          <p:spPr>
            <a:xfrm>
              <a:off x="1581353" y="1626399"/>
              <a:ext cx="411535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函数调用如何被实现？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1A40904-3AE0-443A-A0A6-C13320CFD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881CC7B-B0EC-4171-A0B3-F5239015270D}"/>
              </a:ext>
            </a:extLst>
          </p:cNvPr>
          <p:cNvGrpSpPr/>
          <p:nvPr/>
        </p:nvGrpSpPr>
        <p:grpSpPr>
          <a:xfrm>
            <a:off x="1344760" y="4085585"/>
            <a:ext cx="3875310" cy="738664"/>
            <a:chOff x="1344760" y="1626399"/>
            <a:chExt cx="3875310" cy="73866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DFF2280-4394-4730-B08D-26F5626F721E}"/>
                </a:ext>
              </a:extLst>
            </p:cNvPr>
            <p:cNvSpPr/>
            <p:nvPr/>
          </p:nvSpPr>
          <p:spPr>
            <a:xfrm>
              <a:off x="1581353" y="1626399"/>
              <a:ext cx="363871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各种语句如何被解析？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C4429A-5D1D-4AF8-8A59-5BB1C039D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E93BE24-C667-4B3F-9036-61FC05025F09}"/>
              </a:ext>
            </a:extLst>
          </p:cNvPr>
          <p:cNvGrpSpPr/>
          <p:nvPr/>
        </p:nvGrpSpPr>
        <p:grpSpPr>
          <a:xfrm>
            <a:off x="1353624" y="4824249"/>
            <a:ext cx="2752032" cy="738664"/>
            <a:chOff x="1344760" y="1626399"/>
            <a:chExt cx="2752032" cy="73866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9207432-8F5B-4184-A327-FDFFC00BF4BC}"/>
                </a:ext>
              </a:extLst>
            </p:cNvPr>
            <p:cNvSpPr/>
            <p:nvPr/>
          </p:nvSpPr>
          <p:spPr>
            <a:xfrm>
              <a:off x="1581353" y="1626399"/>
              <a:ext cx="251543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F9CF92-A613-4C2C-8DEF-0D192AD79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084492E-A2BC-4427-B8A0-31A88096F16E}"/>
              </a:ext>
            </a:extLst>
          </p:cNvPr>
          <p:cNvSpPr>
            <a:spLocks/>
          </p:cNvSpPr>
          <p:nvPr/>
        </p:nvSpPr>
        <p:spPr>
          <a:xfrm>
            <a:off x="0" y="0"/>
            <a:ext cx="2286000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1. </a:t>
            </a:r>
            <a:r>
              <a:rPr lang="zh-CN" altLang="en-US" sz="2000" dirty="0"/>
              <a:t>研究背景与意义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594309392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51059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ea typeface="+mj-ea"/>
              </a:rPr>
              <a:t>2. C--</a:t>
            </a:r>
            <a:r>
              <a:rPr lang="zh-CN" altLang="en-US" sz="4800" dirty="0">
                <a:solidFill>
                  <a:schemeClr val="bg1"/>
                </a:solidFill>
                <a:ea typeface="+mj-ea"/>
              </a:rPr>
              <a:t>语言与虚拟机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2598964" cy="1015663"/>
            <a:chOff x="1242060" y="1726070"/>
            <a:chExt cx="2469188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19434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</a:rPr>
                <a:t>C--</a:t>
              </a:r>
              <a:r>
                <a:rPr lang="zh-CN" altLang="en-US" sz="4000" dirty="0">
                  <a:solidFill>
                    <a:srgbClr val="237FE5"/>
                  </a:solidFill>
                </a:rPr>
                <a:t>语言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42440" y="2394259"/>
            <a:ext cx="10086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语言是对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语言进行精简的高级程序设计语言。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支持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不支持：</a:t>
            </a: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74F2B71D-36DA-477C-BA5A-4F84333113B6}"/>
              </a:ext>
            </a:extLst>
          </p:cNvPr>
          <p:cNvSpPr>
            <a:spLocks noChangeAspect="1"/>
          </p:cNvSpPr>
          <p:nvPr/>
        </p:nvSpPr>
        <p:spPr>
          <a:xfrm>
            <a:off x="1281936" y="394225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: 空心 23">
            <a:extLst>
              <a:ext uri="{FF2B5EF4-FFF2-40B4-BE49-F238E27FC236}">
                <a16:creationId xmlns:a16="http://schemas.microsoft.com/office/drawing/2014/main" id="{5B07F767-4CFD-45D3-BCA4-E80E8D68D115}"/>
              </a:ext>
            </a:extLst>
          </p:cNvPr>
          <p:cNvSpPr>
            <a:spLocks noChangeAspect="1"/>
          </p:cNvSpPr>
          <p:nvPr/>
        </p:nvSpPr>
        <p:spPr>
          <a:xfrm>
            <a:off x="1281936" y="4385698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8D1588F6-92F3-4576-89C7-900AF2AC6A61}"/>
              </a:ext>
            </a:extLst>
          </p:cNvPr>
          <p:cNvSpPr>
            <a:spLocks noChangeAspect="1"/>
          </p:cNvSpPr>
          <p:nvPr/>
        </p:nvSpPr>
        <p:spPr>
          <a:xfrm>
            <a:off x="1281936" y="4829146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BDD45E17-25DA-41C8-9B26-E7E22B404795}"/>
              </a:ext>
            </a:extLst>
          </p:cNvPr>
          <p:cNvSpPr>
            <a:spLocks noChangeAspect="1"/>
          </p:cNvSpPr>
          <p:nvPr/>
        </p:nvSpPr>
        <p:spPr>
          <a:xfrm>
            <a:off x="1281936" y="5272594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54DA72-0D50-4003-AE3B-1028A4927451}"/>
              </a:ext>
            </a:extLst>
          </p:cNvPr>
          <p:cNvSpPr/>
          <p:nvPr/>
        </p:nvSpPr>
        <p:spPr>
          <a:xfrm>
            <a:off x="1559921" y="3854191"/>
            <a:ext cx="4049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类型及其多级指针</a:t>
            </a:r>
            <a:endParaRPr lang="zh-CN" altLang="en-US" sz="2000" dirty="0"/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75CFFF2A-63AB-4973-B683-56DA21C8AF77}"/>
              </a:ext>
            </a:extLst>
          </p:cNvPr>
          <p:cNvSpPr>
            <a:spLocks noChangeAspect="1"/>
          </p:cNvSpPr>
          <p:nvPr/>
        </p:nvSpPr>
        <p:spPr>
          <a:xfrm>
            <a:off x="1281936" y="5716042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1E7789-CE2F-4876-B863-61464AD77EF5}"/>
              </a:ext>
            </a:extLst>
          </p:cNvPr>
          <p:cNvSpPr/>
          <p:nvPr/>
        </p:nvSpPr>
        <p:spPr>
          <a:xfrm>
            <a:off x="1559920" y="4293643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变量、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enum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定义</a:t>
            </a:r>
            <a:endParaRPr lang="zh-CN" altLang="en-US" sz="2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F8292F-073A-4796-B088-B147E72C0144}"/>
              </a:ext>
            </a:extLst>
          </p:cNvPr>
          <p:cNvSpPr/>
          <p:nvPr/>
        </p:nvSpPr>
        <p:spPr>
          <a:xfrm>
            <a:off x="1559921" y="47370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0907B7-C20C-41F0-9A22-F28CF4FC1127}"/>
              </a:ext>
            </a:extLst>
          </p:cNvPr>
          <p:cNvSpPr/>
          <p:nvPr/>
        </p:nvSpPr>
        <p:spPr>
          <a:xfrm>
            <a:off x="1559920" y="5180539"/>
            <a:ext cx="1741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嵌套的作用域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8BD182-EC56-4ED4-A69E-5797E0551C51}"/>
              </a:ext>
            </a:extLst>
          </p:cNvPr>
          <p:cNvSpPr/>
          <p:nvPr/>
        </p:nvSpPr>
        <p:spPr>
          <a:xfrm>
            <a:off x="1559920" y="5623987"/>
            <a:ext cx="4256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、各种表达式语句</a:t>
            </a:r>
            <a:endParaRPr lang="zh-CN" altLang="en-US" sz="2000" dirty="0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E33F3BB2-5F45-4670-85D6-76ADF7E369AA}"/>
              </a:ext>
            </a:extLst>
          </p:cNvPr>
          <p:cNvSpPr>
            <a:spLocks noChangeAspect="1"/>
          </p:cNvSpPr>
          <p:nvPr/>
        </p:nvSpPr>
        <p:spPr>
          <a:xfrm>
            <a:off x="6297912" y="3942250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1017BF5A-AC07-401F-9E46-370A81161519}"/>
              </a:ext>
            </a:extLst>
          </p:cNvPr>
          <p:cNvSpPr>
            <a:spLocks noChangeAspect="1"/>
          </p:cNvSpPr>
          <p:nvPr/>
        </p:nvSpPr>
        <p:spPr>
          <a:xfrm>
            <a:off x="6297912" y="527259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B2E84DED-D002-4C01-91FE-F68507AB18ED}"/>
              </a:ext>
            </a:extLst>
          </p:cNvPr>
          <p:cNvSpPr>
            <a:spLocks noChangeAspect="1"/>
          </p:cNvSpPr>
          <p:nvPr/>
        </p:nvSpPr>
        <p:spPr>
          <a:xfrm>
            <a:off x="6297912" y="5716042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DBCD2C19-4C59-41DD-A171-6706E0A5787C}"/>
              </a:ext>
            </a:extLst>
          </p:cNvPr>
          <p:cNvSpPr>
            <a:spLocks noChangeAspect="1"/>
          </p:cNvSpPr>
          <p:nvPr/>
        </p:nvSpPr>
        <p:spPr>
          <a:xfrm>
            <a:off x="6297912" y="4388385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214444-8982-4695-8034-19960CB2DE8A}"/>
              </a:ext>
            </a:extLst>
          </p:cNvPr>
          <p:cNvSpPr/>
          <p:nvPr/>
        </p:nvSpPr>
        <p:spPr>
          <a:xfrm>
            <a:off x="6550488" y="3850195"/>
            <a:ext cx="3004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多文件、宏定义、预处理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F4CF12-913A-4C8E-8E50-E85648FE0108}"/>
              </a:ext>
            </a:extLst>
          </p:cNvPr>
          <p:cNvSpPr/>
          <p:nvPr/>
        </p:nvSpPr>
        <p:spPr>
          <a:xfrm>
            <a:off x="6550486" y="5623987"/>
            <a:ext cx="3366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do-while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switch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</a:t>
            </a:r>
            <a:endParaRPr lang="zh-CN" altLang="en-US" sz="2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632E80-7315-4343-B405-19DD8FB75979}"/>
              </a:ext>
            </a:extLst>
          </p:cNvPr>
          <p:cNvSpPr/>
          <p:nvPr/>
        </p:nvSpPr>
        <p:spPr>
          <a:xfrm>
            <a:off x="6550486" y="5180408"/>
            <a:ext cx="120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函数声明</a:t>
            </a:r>
            <a:endParaRPr lang="zh-CN" altLang="en-US" sz="2000" dirty="0"/>
          </a:p>
        </p:txBody>
      </p:sp>
      <p:sp>
        <p:nvSpPr>
          <p:cNvPr id="51" name="乘号 50">
            <a:extLst>
              <a:ext uri="{FF2B5EF4-FFF2-40B4-BE49-F238E27FC236}">
                <a16:creationId xmlns:a16="http://schemas.microsoft.com/office/drawing/2014/main" id="{C3953304-6878-4A01-A37E-42B3D5B67A5B}"/>
              </a:ext>
            </a:extLst>
          </p:cNvPr>
          <p:cNvSpPr>
            <a:spLocks noChangeAspect="1"/>
          </p:cNvSpPr>
          <p:nvPr/>
        </p:nvSpPr>
        <p:spPr>
          <a:xfrm>
            <a:off x="6297912" y="482617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5320A0-D249-44B7-8EF1-3B5D31D007BD}"/>
              </a:ext>
            </a:extLst>
          </p:cNvPr>
          <p:cNvSpPr/>
          <p:nvPr/>
        </p:nvSpPr>
        <p:spPr>
          <a:xfrm>
            <a:off x="6556250" y="4736829"/>
            <a:ext cx="4020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typedef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类型定义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147AE1-193D-4AAB-AD3F-B04CA0215AB0}"/>
              </a:ext>
            </a:extLst>
          </p:cNvPr>
          <p:cNvSpPr/>
          <p:nvPr/>
        </p:nvSpPr>
        <p:spPr>
          <a:xfrm>
            <a:off x="6580302" y="4293643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goto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关键字</a:t>
            </a:r>
            <a:endParaRPr lang="zh-CN" altLang="en-US" sz="2000" dirty="0"/>
          </a:p>
        </p:txBody>
      </p:sp>
      <p:sp>
        <p:nvSpPr>
          <p:cNvPr id="44" name="圆: 空心 43">
            <a:extLst>
              <a:ext uri="{FF2B5EF4-FFF2-40B4-BE49-F238E27FC236}">
                <a16:creationId xmlns:a16="http://schemas.microsoft.com/office/drawing/2014/main" id="{C9C5146B-4EEF-4675-9F4F-D60BA543B367}"/>
              </a:ext>
            </a:extLst>
          </p:cNvPr>
          <p:cNvSpPr>
            <a:spLocks noChangeAspect="1"/>
          </p:cNvSpPr>
          <p:nvPr/>
        </p:nvSpPr>
        <p:spPr>
          <a:xfrm>
            <a:off x="1278078" y="615949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C79FD7-4B5A-4113-9D0F-987BE086624C}"/>
              </a:ext>
            </a:extLst>
          </p:cNvPr>
          <p:cNvSpPr/>
          <p:nvPr/>
        </p:nvSpPr>
        <p:spPr>
          <a:xfrm>
            <a:off x="1559920" y="6067435"/>
            <a:ext cx="4365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语言库函数，如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scanf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7020064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616458" y="299730"/>
            <a:ext cx="3654500" cy="1015663"/>
            <a:chOff x="1242060" y="1726070"/>
            <a:chExt cx="347201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29462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</a:rPr>
                <a:t>Puppy</a:t>
              </a:r>
              <a:r>
                <a:rPr lang="zh-CN" altLang="en-US" sz="4000" dirty="0">
                  <a:solidFill>
                    <a:srgbClr val="237FE5"/>
                  </a:solidFill>
                </a:rPr>
                <a:t>虚拟机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69872" y="1340862"/>
            <a:ext cx="10238733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Puppy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虚拟机是一个基于栈的虚拟机，是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语言的目标机器，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可以运行虚拟机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指令得到程序的执行结果。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CA2B059-33E1-44D4-9969-45CA328F2ED2}"/>
              </a:ext>
            </a:extLst>
          </p:cNvPr>
          <p:cNvSpPr/>
          <p:nvPr/>
        </p:nvSpPr>
        <p:spPr>
          <a:xfrm>
            <a:off x="5733420" y="538622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79DBAF-8A2B-4350-A532-8ADB71E9D604}"/>
              </a:ext>
            </a:extLst>
          </p:cNvPr>
          <p:cNvSpPr/>
          <p:nvPr/>
        </p:nvSpPr>
        <p:spPr>
          <a:xfrm>
            <a:off x="8898989" y="3134862"/>
            <a:ext cx="877472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7874C1-8104-497F-AD14-3F307E7F6763}"/>
              </a:ext>
            </a:extLst>
          </p:cNvPr>
          <p:cNvSpPr/>
          <p:nvPr/>
        </p:nvSpPr>
        <p:spPr>
          <a:xfrm>
            <a:off x="8898984" y="3771874"/>
            <a:ext cx="877477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95F1C7-5781-4506-ACD4-03B5290C5C42}"/>
              </a:ext>
            </a:extLst>
          </p:cNvPr>
          <p:cNvSpPr/>
          <p:nvPr/>
        </p:nvSpPr>
        <p:spPr>
          <a:xfrm>
            <a:off x="8898984" y="4408886"/>
            <a:ext cx="877478" cy="38429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F941A8-A147-4BB9-A801-AB0B486BF2CF}"/>
              </a:ext>
            </a:extLst>
          </p:cNvPr>
          <p:cNvSpPr/>
          <p:nvPr/>
        </p:nvSpPr>
        <p:spPr>
          <a:xfrm>
            <a:off x="8895520" y="5045898"/>
            <a:ext cx="880941" cy="34033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9A5D01-B0DA-4614-8661-E59BA3B34706}"/>
              </a:ext>
            </a:extLst>
          </p:cNvPr>
          <p:cNvSpPr/>
          <p:nvPr/>
        </p:nvSpPr>
        <p:spPr>
          <a:xfrm>
            <a:off x="6823458" y="5394269"/>
            <a:ext cx="5634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FDAFB6-2CE9-4DDB-ABEF-FB9F8489598C}"/>
              </a:ext>
            </a:extLst>
          </p:cNvPr>
          <p:cNvSpPr/>
          <p:nvPr/>
        </p:nvSpPr>
        <p:spPr>
          <a:xfrm>
            <a:off x="7753445" y="5402015"/>
            <a:ext cx="630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46DC21F-D3EC-44C0-B712-8E25620C29E5}"/>
              </a:ext>
            </a:extLst>
          </p:cNvPr>
          <p:cNvSpPr/>
          <p:nvPr/>
        </p:nvSpPr>
        <p:spPr>
          <a:xfrm>
            <a:off x="5783411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D3F1ED8-AFFF-42C5-BC7E-7C4A0676AD41}"/>
              </a:ext>
            </a:extLst>
          </p:cNvPr>
          <p:cNvSpPr/>
          <p:nvPr/>
        </p:nvSpPr>
        <p:spPr>
          <a:xfrm>
            <a:off x="5783411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7328A5F-1D01-4940-8FCA-084BE9E33B3D}"/>
              </a:ext>
            </a:extLst>
          </p:cNvPr>
          <p:cNvSpPr/>
          <p:nvPr/>
        </p:nvSpPr>
        <p:spPr>
          <a:xfrm>
            <a:off x="5783411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21786F-11EE-44B7-8D74-2E88384C3F5E}"/>
              </a:ext>
            </a:extLst>
          </p:cNvPr>
          <p:cNvSpPr/>
          <p:nvPr/>
        </p:nvSpPr>
        <p:spPr>
          <a:xfrm>
            <a:off x="5783411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F917309-E420-48A2-BA5B-8EFDA20A58F1}"/>
              </a:ext>
            </a:extLst>
          </p:cNvPr>
          <p:cNvSpPr/>
          <p:nvPr/>
        </p:nvSpPr>
        <p:spPr>
          <a:xfrm>
            <a:off x="5783411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4D1F63F-8F78-4790-8A29-42B9A20EC76C}"/>
              </a:ext>
            </a:extLst>
          </p:cNvPr>
          <p:cNvSpPr/>
          <p:nvPr/>
        </p:nvSpPr>
        <p:spPr>
          <a:xfrm>
            <a:off x="5783411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BB100C1-EC89-466D-9C38-473E7221A13E}"/>
              </a:ext>
            </a:extLst>
          </p:cNvPr>
          <p:cNvSpPr/>
          <p:nvPr/>
        </p:nvSpPr>
        <p:spPr>
          <a:xfrm>
            <a:off x="5783411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20DC850-6EF1-4E78-ABA4-63AA4F0516EF}"/>
              </a:ext>
            </a:extLst>
          </p:cNvPr>
          <p:cNvSpPr/>
          <p:nvPr/>
        </p:nvSpPr>
        <p:spPr>
          <a:xfrm>
            <a:off x="5783411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A75AF48-B5A6-40DF-9B43-846D91FAA442}"/>
              </a:ext>
            </a:extLst>
          </p:cNvPr>
          <p:cNvSpPr/>
          <p:nvPr/>
        </p:nvSpPr>
        <p:spPr>
          <a:xfrm>
            <a:off x="5783411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6D2CD86-879F-4447-B899-DD0F84F554DC}"/>
              </a:ext>
            </a:extLst>
          </p:cNvPr>
          <p:cNvSpPr/>
          <p:nvPr/>
        </p:nvSpPr>
        <p:spPr>
          <a:xfrm>
            <a:off x="5783411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8F1542B-BA69-4B75-95E0-77950AA7157E}"/>
              </a:ext>
            </a:extLst>
          </p:cNvPr>
          <p:cNvSpPr/>
          <p:nvPr/>
        </p:nvSpPr>
        <p:spPr>
          <a:xfrm>
            <a:off x="5783411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DEF6B54-6BCD-42D6-BF4B-20C88A47F6D6}"/>
              </a:ext>
            </a:extLst>
          </p:cNvPr>
          <p:cNvSpPr/>
          <p:nvPr/>
        </p:nvSpPr>
        <p:spPr>
          <a:xfrm>
            <a:off x="5783411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CEFD79-609A-4926-BD6C-CDF854CB7A90}"/>
              </a:ext>
            </a:extLst>
          </p:cNvPr>
          <p:cNvSpPr/>
          <p:nvPr/>
        </p:nvSpPr>
        <p:spPr>
          <a:xfrm>
            <a:off x="6768428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80FE868-5CF5-4E45-8C5A-21F730314F4F}"/>
              </a:ext>
            </a:extLst>
          </p:cNvPr>
          <p:cNvSpPr/>
          <p:nvPr/>
        </p:nvSpPr>
        <p:spPr>
          <a:xfrm>
            <a:off x="6768428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E822281-5266-4C9F-A0AA-888BFF6ABEFC}"/>
              </a:ext>
            </a:extLst>
          </p:cNvPr>
          <p:cNvSpPr/>
          <p:nvPr/>
        </p:nvSpPr>
        <p:spPr>
          <a:xfrm>
            <a:off x="6768428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83404-576F-428D-B7C9-9E9C4D913295}"/>
              </a:ext>
            </a:extLst>
          </p:cNvPr>
          <p:cNvSpPr/>
          <p:nvPr/>
        </p:nvSpPr>
        <p:spPr>
          <a:xfrm>
            <a:off x="6768428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24F4290-E910-4637-B7B6-4A02ABF3ACBC}"/>
              </a:ext>
            </a:extLst>
          </p:cNvPr>
          <p:cNvSpPr/>
          <p:nvPr/>
        </p:nvSpPr>
        <p:spPr>
          <a:xfrm>
            <a:off x="6768428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33BC32D-D41C-4DDC-99C1-79C2B7796C59}"/>
              </a:ext>
            </a:extLst>
          </p:cNvPr>
          <p:cNvSpPr/>
          <p:nvPr/>
        </p:nvSpPr>
        <p:spPr>
          <a:xfrm>
            <a:off x="6768428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395905A-7A8B-497D-A859-B427271E65A8}"/>
              </a:ext>
            </a:extLst>
          </p:cNvPr>
          <p:cNvSpPr/>
          <p:nvPr/>
        </p:nvSpPr>
        <p:spPr>
          <a:xfrm>
            <a:off x="6768428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FEF808E-8DDD-41F9-929A-9985E378BE7A}"/>
              </a:ext>
            </a:extLst>
          </p:cNvPr>
          <p:cNvSpPr/>
          <p:nvPr/>
        </p:nvSpPr>
        <p:spPr>
          <a:xfrm>
            <a:off x="6768428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7ABBDF-D3ED-40CD-B49A-B3866876DBBC}"/>
              </a:ext>
            </a:extLst>
          </p:cNvPr>
          <p:cNvSpPr/>
          <p:nvPr/>
        </p:nvSpPr>
        <p:spPr>
          <a:xfrm>
            <a:off x="6768428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8CC4380-7A53-4DDF-9752-75852C85CFCF}"/>
              </a:ext>
            </a:extLst>
          </p:cNvPr>
          <p:cNvSpPr/>
          <p:nvPr/>
        </p:nvSpPr>
        <p:spPr>
          <a:xfrm>
            <a:off x="6768428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283A7D-08ED-46A9-B4AB-F530009878E0}"/>
              </a:ext>
            </a:extLst>
          </p:cNvPr>
          <p:cNvSpPr/>
          <p:nvPr/>
        </p:nvSpPr>
        <p:spPr>
          <a:xfrm>
            <a:off x="6768428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74B340-280E-4551-8200-EB34B96CCE2F}"/>
              </a:ext>
            </a:extLst>
          </p:cNvPr>
          <p:cNvSpPr/>
          <p:nvPr/>
        </p:nvSpPr>
        <p:spPr>
          <a:xfrm>
            <a:off x="6768428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7CACAB6-36E1-4F4D-955A-496CE75A05D7}"/>
              </a:ext>
            </a:extLst>
          </p:cNvPr>
          <p:cNvSpPr/>
          <p:nvPr/>
        </p:nvSpPr>
        <p:spPr>
          <a:xfrm>
            <a:off x="7753445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2BA5723-33E0-4EFD-8B48-217214A2BE3D}"/>
              </a:ext>
            </a:extLst>
          </p:cNvPr>
          <p:cNvSpPr/>
          <p:nvPr/>
        </p:nvSpPr>
        <p:spPr>
          <a:xfrm>
            <a:off x="7753445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241A14-0119-4A3F-90BA-370013B27FD0}"/>
              </a:ext>
            </a:extLst>
          </p:cNvPr>
          <p:cNvSpPr/>
          <p:nvPr/>
        </p:nvSpPr>
        <p:spPr>
          <a:xfrm>
            <a:off x="7753445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942176C-9CB0-4373-A0E8-48FD4D1846B0}"/>
              </a:ext>
            </a:extLst>
          </p:cNvPr>
          <p:cNvSpPr/>
          <p:nvPr/>
        </p:nvSpPr>
        <p:spPr>
          <a:xfrm>
            <a:off x="7753445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D61C21-88E1-4A59-AE74-4AFA84FB3859}"/>
              </a:ext>
            </a:extLst>
          </p:cNvPr>
          <p:cNvSpPr/>
          <p:nvPr/>
        </p:nvSpPr>
        <p:spPr>
          <a:xfrm>
            <a:off x="7753445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ACFEAE3-0F44-4DFF-B958-B9C60DBF5538}"/>
              </a:ext>
            </a:extLst>
          </p:cNvPr>
          <p:cNvSpPr/>
          <p:nvPr/>
        </p:nvSpPr>
        <p:spPr>
          <a:xfrm>
            <a:off x="7753445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05A86F4-9D9B-476A-91F4-329D3E4FE2A8}"/>
              </a:ext>
            </a:extLst>
          </p:cNvPr>
          <p:cNvSpPr/>
          <p:nvPr/>
        </p:nvSpPr>
        <p:spPr>
          <a:xfrm>
            <a:off x="7753445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ABAE33-EFB8-468D-8403-81F454467FB5}"/>
              </a:ext>
            </a:extLst>
          </p:cNvPr>
          <p:cNvSpPr/>
          <p:nvPr/>
        </p:nvSpPr>
        <p:spPr>
          <a:xfrm>
            <a:off x="7753445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229AAE-37BF-4623-8E27-7496D0812BDB}"/>
              </a:ext>
            </a:extLst>
          </p:cNvPr>
          <p:cNvSpPr/>
          <p:nvPr/>
        </p:nvSpPr>
        <p:spPr>
          <a:xfrm>
            <a:off x="7753445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24D80F3-DDA4-41FA-8CA4-5E7E6986DBB1}"/>
              </a:ext>
            </a:extLst>
          </p:cNvPr>
          <p:cNvSpPr/>
          <p:nvPr/>
        </p:nvSpPr>
        <p:spPr>
          <a:xfrm>
            <a:off x="7753445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8E9AFC-1359-4585-A972-3E796D38E183}"/>
              </a:ext>
            </a:extLst>
          </p:cNvPr>
          <p:cNvSpPr/>
          <p:nvPr/>
        </p:nvSpPr>
        <p:spPr>
          <a:xfrm>
            <a:off x="7753445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77162AE-C0B9-4076-8B4B-52A3A4928D79}"/>
              </a:ext>
            </a:extLst>
          </p:cNvPr>
          <p:cNvSpPr/>
          <p:nvPr/>
        </p:nvSpPr>
        <p:spPr>
          <a:xfrm>
            <a:off x="7753445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32C20C-FAEE-441C-9CC7-5576D430A1C0}"/>
              </a:ext>
            </a:extLst>
          </p:cNvPr>
          <p:cNvGrpSpPr/>
          <p:nvPr/>
        </p:nvGrpSpPr>
        <p:grpSpPr>
          <a:xfrm>
            <a:off x="1604539" y="2815077"/>
            <a:ext cx="2079694" cy="3145060"/>
            <a:chOff x="1604539" y="2764907"/>
            <a:chExt cx="2034773" cy="37520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2137CB7-C8AB-40A7-9382-BEF946E67423}"/>
                </a:ext>
              </a:extLst>
            </p:cNvPr>
            <p:cNvSpPr/>
            <p:nvPr/>
          </p:nvSpPr>
          <p:spPr>
            <a:xfrm>
              <a:off x="1925647" y="2764907"/>
              <a:ext cx="1392556" cy="60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C--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源程序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7ACD6ED-BA81-4F82-BF8F-AF1BE8048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97" y="3279400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97A68D7-8805-4B88-9100-A03503410D49}"/>
                </a:ext>
              </a:extLst>
            </p:cNvPr>
            <p:cNvSpPr/>
            <p:nvPr/>
          </p:nvSpPr>
          <p:spPr>
            <a:xfrm>
              <a:off x="1880328" y="4339460"/>
              <a:ext cx="1483195" cy="60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虚拟机指令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7E33189-5BC1-45C4-B86F-33E522F78A56}"/>
                </a:ext>
              </a:extLst>
            </p:cNvPr>
            <p:cNvSpPr/>
            <p:nvPr/>
          </p:nvSpPr>
          <p:spPr>
            <a:xfrm>
              <a:off x="1976946" y="5914014"/>
              <a:ext cx="1204700" cy="602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运行结果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6E0F89D-82E8-4546-B10C-88EC0E7E6D2E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4187403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6E500F-3055-43B0-BB7C-58D07C201F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6217" y="4856224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CE3B89B-0153-4958-9D0D-6C334B441EF6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5781131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608977D-5F7B-4CAC-BB19-155081C614EE}"/>
                </a:ext>
              </a:extLst>
            </p:cNvPr>
            <p:cNvGrpSpPr/>
            <p:nvPr/>
          </p:nvGrpSpPr>
          <p:grpSpPr>
            <a:xfrm>
              <a:off x="1961751" y="3533460"/>
              <a:ext cx="1204700" cy="605838"/>
              <a:chOff x="2386583" y="4048350"/>
              <a:chExt cx="1285382" cy="677613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6F64C58-8FEE-4860-954F-B5A92543BEDE}"/>
                  </a:ext>
                </a:extLst>
              </p:cNvPr>
              <p:cNvSpPr/>
              <p:nvPr/>
            </p:nvSpPr>
            <p:spPr>
              <a:xfrm>
                <a:off x="2386583" y="4133089"/>
                <a:ext cx="1285382" cy="52982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DA1AD49-D24B-4E9A-95BD-333B7EB72676}"/>
                  </a:ext>
                </a:extLst>
              </p:cNvPr>
              <p:cNvSpPr/>
              <p:nvPr/>
            </p:nvSpPr>
            <p:spPr>
              <a:xfrm>
                <a:off x="2538062" y="4048350"/>
                <a:ext cx="1011329" cy="677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编译器</a:t>
                </a: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DE3D9F3-8C24-40B4-9EF4-2DF58BE27859}"/>
                </a:ext>
              </a:extLst>
            </p:cNvPr>
            <p:cNvSpPr/>
            <p:nvPr/>
          </p:nvSpPr>
          <p:spPr>
            <a:xfrm>
              <a:off x="2102070" y="5117492"/>
              <a:ext cx="947850" cy="60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虚拟机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36E3A97-350C-40EA-B54E-8218C1012B85}"/>
                </a:ext>
              </a:extLst>
            </p:cNvPr>
            <p:cNvSpPr/>
            <p:nvPr/>
          </p:nvSpPr>
          <p:spPr>
            <a:xfrm>
              <a:off x="1604539" y="2879885"/>
              <a:ext cx="2034773" cy="361970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0BDE21E-03D9-4B52-86A3-9BCDA142F075}"/>
              </a:ext>
            </a:extLst>
          </p:cNvPr>
          <p:cNvSpPr/>
          <p:nvPr/>
        </p:nvSpPr>
        <p:spPr>
          <a:xfrm>
            <a:off x="5484033" y="2879885"/>
            <a:ext cx="4597227" cy="308025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55719A9-EF17-418A-8CF3-47A61DC5384F}"/>
              </a:ext>
            </a:extLst>
          </p:cNvPr>
          <p:cNvSpPr/>
          <p:nvPr/>
        </p:nvSpPr>
        <p:spPr>
          <a:xfrm>
            <a:off x="1207480" y="6071942"/>
            <a:ext cx="2755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源程序的编译、运行过程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FCC6B4-8DB4-4B6E-B6DE-881DA605E8C5}"/>
              </a:ext>
            </a:extLst>
          </p:cNvPr>
          <p:cNvSpPr/>
          <p:nvPr/>
        </p:nvSpPr>
        <p:spPr>
          <a:xfrm>
            <a:off x="1955817" y="4864672"/>
            <a:ext cx="1231296" cy="39706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A0CFAA5-1C48-491E-A496-F3E9C0E1A65B}"/>
              </a:ext>
            </a:extLst>
          </p:cNvPr>
          <p:cNvSpPr/>
          <p:nvPr/>
        </p:nvSpPr>
        <p:spPr>
          <a:xfrm>
            <a:off x="6683739" y="6081936"/>
            <a:ext cx="2197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Puppy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虚拟机内部结构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64A23B4-7368-45DE-BE44-516BD578136F}"/>
              </a:ext>
            </a:extLst>
          </p:cNvPr>
          <p:cNvSpPr>
            <a:spLocks/>
          </p:cNvSpPr>
          <p:nvPr/>
        </p:nvSpPr>
        <p:spPr>
          <a:xfrm>
            <a:off x="0" y="0"/>
            <a:ext cx="3129280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2. C--</a:t>
            </a:r>
            <a:r>
              <a:rPr lang="zh-CN" altLang="en-US" sz="2000" dirty="0"/>
              <a:t>语言与</a:t>
            </a:r>
            <a:r>
              <a:rPr lang="en-US" altLang="zh-CN" sz="2000" dirty="0"/>
              <a:t>Puppy</a:t>
            </a:r>
            <a:r>
              <a:rPr lang="zh-CN" altLang="en-US" sz="2000" dirty="0"/>
              <a:t>虚拟机</a:t>
            </a:r>
          </a:p>
        </p:txBody>
      </p:sp>
    </p:spTree>
    <p:extLst>
      <p:ext uri="{BB962C8B-B14F-4D97-AF65-F5344CB8AC3E}">
        <p14:creationId xmlns:p14="http://schemas.microsoft.com/office/powerpoint/2010/main" val="3314679587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77692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ea typeface="+mj-ea"/>
              </a:rPr>
              <a:t>3. </a:t>
            </a:r>
            <a:r>
              <a:rPr lang="zh-CN" altLang="en-US" sz="4800" dirty="0">
                <a:solidFill>
                  <a:schemeClr val="bg1"/>
                </a:solidFill>
                <a:ea typeface="+mj-ea"/>
              </a:rPr>
              <a:t>编译器设计与实现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178282" cy="1015663"/>
            <a:chOff x="1242060" y="1726070"/>
            <a:chExt cx="3969645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443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编译器概况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207A7A2-C29D-4AD7-8E9F-6C5CCE68E3F9}"/>
              </a:ext>
            </a:extLst>
          </p:cNvPr>
          <p:cNvSpPr/>
          <p:nvPr/>
        </p:nvSpPr>
        <p:spPr>
          <a:xfrm>
            <a:off x="1142438" y="2467411"/>
            <a:ext cx="10424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编译器是一种语言翻译程序，通常划分为两个部分多个阶段。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D46DD69-C8B0-4221-BC3D-ED500181099A}"/>
              </a:ext>
            </a:extLst>
          </p:cNvPr>
          <p:cNvGrpSpPr/>
          <p:nvPr/>
        </p:nvGrpSpPr>
        <p:grpSpPr>
          <a:xfrm>
            <a:off x="1283297" y="3165528"/>
            <a:ext cx="5490366" cy="553998"/>
            <a:chOff x="1399624" y="1711831"/>
            <a:chExt cx="5490366" cy="553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1EFA97D-EB84-4C56-9561-5E3C9757E0F6}"/>
                </a:ext>
              </a:extLst>
            </p:cNvPr>
            <p:cNvSpPr/>
            <p:nvPr/>
          </p:nvSpPr>
          <p:spPr>
            <a:xfrm>
              <a:off x="1572209" y="1711831"/>
              <a:ext cx="53177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编译器前端：对源程序进行分析获得中间表示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418B722-317B-4883-ADDA-F4C46C147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FB2629D8-4C9F-4137-BF12-EC6992494CAB}"/>
              </a:ext>
            </a:extLst>
          </p:cNvPr>
          <p:cNvGrpSpPr/>
          <p:nvPr/>
        </p:nvGrpSpPr>
        <p:grpSpPr>
          <a:xfrm>
            <a:off x="1283297" y="3565607"/>
            <a:ext cx="6002834" cy="553998"/>
            <a:chOff x="1399624" y="1711831"/>
            <a:chExt cx="6002834" cy="553998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04405D6-78F6-437B-B587-502B48759147}"/>
                </a:ext>
              </a:extLst>
            </p:cNvPr>
            <p:cNvSpPr/>
            <p:nvPr/>
          </p:nvSpPr>
          <p:spPr>
            <a:xfrm>
              <a:off x="1572209" y="1711831"/>
              <a:ext cx="58302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编译器后端：对中间表示进行优化并构造目标程序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7302F8B-9D8F-4756-9163-B5EF7F730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97DABC9B-31AE-4BD5-845E-8EAE0003945D}"/>
              </a:ext>
            </a:extLst>
          </p:cNvPr>
          <p:cNvSpPr/>
          <p:nvPr/>
        </p:nvSpPr>
        <p:spPr>
          <a:xfrm>
            <a:off x="3019697" y="4807742"/>
            <a:ext cx="927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1F099C5-9BEA-4B54-9F16-B4C66A608434}"/>
              </a:ext>
            </a:extLst>
          </p:cNvPr>
          <p:cNvCxnSpPr>
            <a:cxnSpLocks/>
          </p:cNvCxnSpPr>
          <p:nvPr/>
        </p:nvCxnSpPr>
        <p:spPr>
          <a:xfrm>
            <a:off x="3874161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6F50F15D-3A3D-4EAF-A2C0-C1C017B0A9F8}"/>
              </a:ext>
            </a:extLst>
          </p:cNvPr>
          <p:cNvSpPr/>
          <p:nvPr/>
        </p:nvSpPr>
        <p:spPr>
          <a:xfrm>
            <a:off x="417066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ADA3404-7B9A-46AD-9439-D15FAE9B9A5E}"/>
              </a:ext>
            </a:extLst>
          </p:cNvPr>
          <p:cNvCxnSpPr>
            <a:cxnSpLocks/>
          </p:cNvCxnSpPr>
          <p:nvPr/>
        </p:nvCxnSpPr>
        <p:spPr>
          <a:xfrm>
            <a:off x="4576975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DAE265BD-170B-42CC-A4AD-173288CFC1BE}"/>
              </a:ext>
            </a:extLst>
          </p:cNvPr>
          <p:cNvSpPr/>
          <p:nvPr/>
        </p:nvSpPr>
        <p:spPr>
          <a:xfrm>
            <a:off x="4871507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3CC8EEC-3E04-41D1-BA42-5B846FB13FB1}"/>
              </a:ext>
            </a:extLst>
          </p:cNvPr>
          <p:cNvSpPr/>
          <p:nvPr/>
        </p:nvSpPr>
        <p:spPr>
          <a:xfrm>
            <a:off x="5572345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30747BB-8057-4A1C-BC9B-96A53821BC57}"/>
              </a:ext>
            </a:extLst>
          </p:cNvPr>
          <p:cNvCxnSpPr>
            <a:cxnSpLocks/>
          </p:cNvCxnSpPr>
          <p:nvPr/>
        </p:nvCxnSpPr>
        <p:spPr>
          <a:xfrm>
            <a:off x="5279790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22A08A0-5912-487D-8898-19265D04126B}"/>
              </a:ext>
            </a:extLst>
          </p:cNvPr>
          <p:cNvSpPr/>
          <p:nvPr/>
        </p:nvSpPr>
        <p:spPr>
          <a:xfrm>
            <a:off x="6273183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中间代码生成</a:t>
            </a: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C0BCCD6-DC23-41AF-90E6-633525F3EB81}"/>
              </a:ext>
            </a:extLst>
          </p:cNvPr>
          <p:cNvCxnSpPr>
            <a:cxnSpLocks/>
          </p:cNvCxnSpPr>
          <p:nvPr/>
        </p:nvCxnSpPr>
        <p:spPr>
          <a:xfrm>
            <a:off x="6679489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9BD04C91-4F31-4DDD-A9F3-10829CE2C2AF}"/>
              </a:ext>
            </a:extLst>
          </p:cNvPr>
          <p:cNvSpPr/>
          <p:nvPr/>
        </p:nvSpPr>
        <p:spPr>
          <a:xfrm>
            <a:off x="6974021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代码优化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E4530D7-4073-4940-A6E9-E7BFC7D09137}"/>
              </a:ext>
            </a:extLst>
          </p:cNvPr>
          <p:cNvSpPr/>
          <p:nvPr/>
        </p:nvSpPr>
        <p:spPr>
          <a:xfrm>
            <a:off x="767485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587B456-2834-479C-B3E5-32660E5E32AF}"/>
              </a:ext>
            </a:extLst>
          </p:cNvPr>
          <p:cNvCxnSpPr>
            <a:cxnSpLocks/>
          </p:cNvCxnSpPr>
          <p:nvPr/>
        </p:nvCxnSpPr>
        <p:spPr>
          <a:xfrm>
            <a:off x="7382304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3CEC3C1-5F2C-4FE7-97C0-7DF108853B8C}"/>
              </a:ext>
            </a:extLst>
          </p:cNvPr>
          <p:cNvCxnSpPr>
            <a:cxnSpLocks/>
          </p:cNvCxnSpPr>
          <p:nvPr/>
        </p:nvCxnSpPr>
        <p:spPr>
          <a:xfrm>
            <a:off x="6000360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4275259-BECB-41B1-B247-9EAE2B080D80}"/>
              </a:ext>
            </a:extLst>
          </p:cNvPr>
          <p:cNvCxnSpPr>
            <a:cxnSpLocks/>
          </p:cNvCxnSpPr>
          <p:nvPr/>
        </p:nvCxnSpPr>
        <p:spPr>
          <a:xfrm>
            <a:off x="4170669" y="5845947"/>
            <a:ext cx="24146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ABDE7D77-CA0C-4E2F-9076-083D1C54F502}"/>
              </a:ext>
            </a:extLst>
          </p:cNvPr>
          <p:cNvSpPr/>
          <p:nvPr/>
        </p:nvSpPr>
        <p:spPr>
          <a:xfrm>
            <a:off x="5093618" y="5736274"/>
            <a:ext cx="66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前端</a:t>
            </a: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087185B-0E52-4B54-B6A0-B4AFED7056F4}"/>
              </a:ext>
            </a:extLst>
          </p:cNvPr>
          <p:cNvCxnSpPr>
            <a:cxnSpLocks/>
          </p:cNvCxnSpPr>
          <p:nvPr/>
        </p:nvCxnSpPr>
        <p:spPr>
          <a:xfrm>
            <a:off x="6974021" y="5845947"/>
            <a:ext cx="1012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F2495CAD-B5DA-4F10-A97F-5EBEEB3D2C4A}"/>
              </a:ext>
            </a:extLst>
          </p:cNvPr>
          <p:cNvSpPr/>
          <p:nvPr/>
        </p:nvSpPr>
        <p:spPr>
          <a:xfrm>
            <a:off x="7145906" y="5755028"/>
            <a:ext cx="669178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后端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CC24DCB-23ED-41D6-B19E-44CC49C5046F}"/>
              </a:ext>
            </a:extLst>
          </p:cNvPr>
          <p:cNvSpPr/>
          <p:nvPr/>
        </p:nvSpPr>
        <p:spPr>
          <a:xfrm>
            <a:off x="8264135" y="4842051"/>
            <a:ext cx="1099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ED3A501-3563-4A35-92F3-A765EE0D4902}"/>
              </a:ext>
            </a:extLst>
          </p:cNvPr>
          <p:cNvCxnSpPr>
            <a:cxnSpLocks/>
          </p:cNvCxnSpPr>
          <p:nvPr/>
        </p:nvCxnSpPr>
        <p:spPr>
          <a:xfrm>
            <a:off x="8082087" y="5113496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10FAFD41-1A63-4FE6-B015-550346344982}"/>
              </a:ext>
            </a:extLst>
          </p:cNvPr>
          <p:cNvSpPr/>
          <p:nvPr/>
        </p:nvSpPr>
        <p:spPr>
          <a:xfrm>
            <a:off x="2900057" y="4264063"/>
            <a:ext cx="6609703" cy="193387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BA9383E-BB87-4DCA-BC07-F076415F9977}"/>
              </a:ext>
            </a:extLst>
          </p:cNvPr>
          <p:cNvSpPr/>
          <p:nvPr/>
        </p:nvSpPr>
        <p:spPr>
          <a:xfrm>
            <a:off x="5296536" y="6216187"/>
            <a:ext cx="1607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编译的各个步骤</a:t>
            </a:r>
          </a:p>
        </p:txBody>
      </p:sp>
    </p:spTree>
    <p:extLst>
      <p:ext uri="{BB962C8B-B14F-4D97-AF65-F5344CB8AC3E}">
        <p14:creationId xmlns:p14="http://schemas.microsoft.com/office/powerpoint/2010/main" val="1210218456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C22313FB-E079-4E5D-A0ED-BA45B4A70C06}"/>
              </a:ext>
            </a:extLst>
          </p:cNvPr>
          <p:cNvSpPr/>
          <p:nvPr/>
        </p:nvSpPr>
        <p:spPr>
          <a:xfrm>
            <a:off x="2141796" y="1640417"/>
            <a:ext cx="961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9BCEAD9-94EF-4CBA-9DCC-45FD4A607CEC}"/>
              </a:ext>
            </a:extLst>
          </p:cNvPr>
          <p:cNvGrpSpPr/>
          <p:nvPr/>
        </p:nvGrpSpPr>
        <p:grpSpPr>
          <a:xfrm>
            <a:off x="1930279" y="2530055"/>
            <a:ext cx="1468630" cy="461665"/>
            <a:chOff x="2386582" y="4079188"/>
            <a:chExt cx="1359870" cy="67901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8FDD11-8A43-4B90-B51E-ACAB229636E2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4DB607B-7957-41A9-B9B5-9A55D71526C3}"/>
                </a:ext>
              </a:extLst>
            </p:cNvPr>
            <p:cNvSpPr/>
            <p:nvPr/>
          </p:nvSpPr>
          <p:spPr>
            <a:xfrm>
              <a:off x="2386582" y="4079188"/>
              <a:ext cx="1359870" cy="679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D8D649C-E70A-4E18-AF04-B0089D4CF9F1}"/>
              </a:ext>
            </a:extLst>
          </p:cNvPr>
          <p:cNvCxnSpPr>
            <a:cxnSpLocks/>
          </p:cNvCxnSpPr>
          <p:nvPr/>
        </p:nvCxnSpPr>
        <p:spPr>
          <a:xfrm>
            <a:off x="2618612" y="2195687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096B062-724B-4E25-97F7-0578489E8CD7}"/>
              </a:ext>
            </a:extLst>
          </p:cNvPr>
          <p:cNvSpPr/>
          <p:nvPr/>
        </p:nvSpPr>
        <p:spPr>
          <a:xfrm>
            <a:off x="1798853" y="3430758"/>
            <a:ext cx="1625442" cy="159286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DCC4BB1-2C10-4102-8B5F-50D1ECFCCAAB}"/>
              </a:ext>
            </a:extLst>
          </p:cNvPr>
          <p:cNvSpPr/>
          <p:nvPr/>
        </p:nvSpPr>
        <p:spPr>
          <a:xfrm>
            <a:off x="2125886" y="4581179"/>
            <a:ext cx="10774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解析模块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D99549C-C5EF-4C53-877A-E1B78C83E6C9}"/>
              </a:ext>
            </a:extLst>
          </p:cNvPr>
          <p:cNvGrpSpPr/>
          <p:nvPr/>
        </p:nvGrpSpPr>
        <p:grpSpPr>
          <a:xfrm>
            <a:off x="1909073" y="3546854"/>
            <a:ext cx="357894" cy="1077218"/>
            <a:chOff x="2202308" y="4133088"/>
            <a:chExt cx="1469206" cy="566948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94E3048-1251-48F1-A075-E8432A0D089A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DD751B-9B2F-41BC-82B3-7C5DC99BB96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273D5E-C5B1-4C6F-AB12-1DF799CF01CB}"/>
              </a:ext>
            </a:extLst>
          </p:cNvPr>
          <p:cNvGrpSpPr/>
          <p:nvPr/>
        </p:nvGrpSpPr>
        <p:grpSpPr>
          <a:xfrm>
            <a:off x="2436833" y="3546854"/>
            <a:ext cx="357894" cy="1077218"/>
            <a:chOff x="2202308" y="4133088"/>
            <a:chExt cx="1469206" cy="56694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4630ED0-3CD8-437E-9AC9-091F61DAA071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C3D1F62-3514-4CE8-B135-0112199898BE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语义分析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95FD6A4-7050-4DE9-9FF6-C0D5F4A6C897}"/>
              </a:ext>
            </a:extLst>
          </p:cNvPr>
          <p:cNvGrpSpPr/>
          <p:nvPr/>
        </p:nvGrpSpPr>
        <p:grpSpPr>
          <a:xfrm>
            <a:off x="2937959" y="3548041"/>
            <a:ext cx="357894" cy="1077218"/>
            <a:chOff x="2202308" y="4133088"/>
            <a:chExt cx="1469206" cy="56694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0A3A0FF9-7ED8-4111-B82E-83FC6D541953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370EFAE-4E6A-4350-B18E-B0C02CD7F70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代码生成</a:t>
              </a:r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DA950F4-60D5-4AE0-BF50-5E519F2070B0}"/>
              </a:ext>
            </a:extLst>
          </p:cNvPr>
          <p:cNvCxnSpPr>
            <a:cxnSpLocks/>
          </p:cNvCxnSpPr>
          <p:nvPr/>
        </p:nvCxnSpPr>
        <p:spPr>
          <a:xfrm>
            <a:off x="2623912" y="5133102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D1D03C3-2889-4CE2-BE80-644ED33D1169}"/>
              </a:ext>
            </a:extLst>
          </p:cNvPr>
          <p:cNvSpPr/>
          <p:nvPr/>
        </p:nvSpPr>
        <p:spPr>
          <a:xfrm>
            <a:off x="2002332" y="5307163"/>
            <a:ext cx="1232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553B81-783D-4B4F-9853-E1E7C2D700A6}"/>
              </a:ext>
            </a:extLst>
          </p:cNvPr>
          <p:cNvCxnSpPr>
            <a:cxnSpLocks/>
          </p:cNvCxnSpPr>
          <p:nvPr/>
        </p:nvCxnSpPr>
        <p:spPr>
          <a:xfrm>
            <a:off x="2642267" y="2943370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E4610C1-ADE1-464F-8CA6-9C06FA080CA1}"/>
              </a:ext>
            </a:extLst>
          </p:cNvPr>
          <p:cNvSpPr/>
          <p:nvPr/>
        </p:nvSpPr>
        <p:spPr>
          <a:xfrm>
            <a:off x="968726" y="1684499"/>
            <a:ext cx="3344915" cy="417666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5EE7C9-1E1B-4AB2-9CFD-2E5354B7CF3E}"/>
              </a:ext>
            </a:extLst>
          </p:cNvPr>
          <p:cNvSpPr/>
          <p:nvPr/>
        </p:nvSpPr>
        <p:spPr>
          <a:xfrm>
            <a:off x="1798853" y="5951177"/>
            <a:ext cx="178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编译器的结构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0252DC-6F07-4334-8356-D38AB16EDC04}"/>
              </a:ext>
            </a:extLst>
          </p:cNvPr>
          <p:cNvGrpSpPr/>
          <p:nvPr/>
        </p:nvGrpSpPr>
        <p:grpSpPr>
          <a:xfrm>
            <a:off x="643424" y="553997"/>
            <a:ext cx="4570602" cy="738664"/>
            <a:chOff x="1344760" y="1626399"/>
            <a:chExt cx="4570602" cy="73866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1E960B-9969-4FE3-881E-0614CDDD6FB9}"/>
                </a:ext>
              </a:extLst>
            </p:cNvPr>
            <p:cNvSpPr/>
            <p:nvPr/>
          </p:nvSpPr>
          <p:spPr>
            <a:xfrm>
              <a:off x="1581353" y="1626399"/>
              <a:ext cx="433400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单趟式实现的 </a:t>
              </a: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C-- 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编译器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D71BDD6-9746-4AE5-91CD-2D76D6754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EAA1475-464D-489A-97DA-29B96A365857}"/>
              </a:ext>
            </a:extLst>
          </p:cNvPr>
          <p:cNvSpPr/>
          <p:nvPr/>
        </p:nvSpPr>
        <p:spPr>
          <a:xfrm>
            <a:off x="4642810" y="1684499"/>
            <a:ext cx="69304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C--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编译器采用单趟式实现，只需对源代码进行一遍扫描就可完成编译。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词法分析模块作为子程序供解析模块调用，每次调用提供一个词法单元。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解析模块中，语法分析、语义分析及代码生成同时进行。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9384AD-25C0-4A22-ADB0-20A70FABA1D4}"/>
              </a:ext>
            </a:extLst>
          </p:cNvPr>
          <p:cNvGrpSpPr/>
          <p:nvPr/>
        </p:nvGrpSpPr>
        <p:grpSpPr>
          <a:xfrm>
            <a:off x="1138424" y="3546858"/>
            <a:ext cx="331260" cy="1341197"/>
            <a:chOff x="2202308" y="4133088"/>
            <a:chExt cx="1359870" cy="59698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D6BB709-FFAA-49A1-92A5-742AEBD4D07F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D415A32-E420-498E-A22E-CC1534A1099C}"/>
                </a:ext>
              </a:extLst>
            </p:cNvPr>
            <p:cNvSpPr/>
            <p:nvPr/>
          </p:nvSpPr>
          <p:spPr>
            <a:xfrm>
              <a:off x="2202308" y="4140992"/>
              <a:ext cx="1359870" cy="58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符号表管理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4DD9DE0-43E7-45B4-82C3-01FBF4E93F5D}"/>
              </a:ext>
            </a:extLst>
          </p:cNvPr>
          <p:cNvGrpSpPr/>
          <p:nvPr/>
        </p:nvGrpSpPr>
        <p:grpSpPr>
          <a:xfrm>
            <a:off x="3728678" y="3563811"/>
            <a:ext cx="331260" cy="1323440"/>
            <a:chOff x="2202308" y="4133088"/>
            <a:chExt cx="1359870" cy="58907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E34F0D-21BF-4A9C-A7C2-F02BCE391AE6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5224CE8-67C0-41D1-9DEB-4F0D3A6B03D3}"/>
                </a:ext>
              </a:extLst>
            </p:cNvPr>
            <p:cNvSpPr/>
            <p:nvPr/>
          </p:nvSpPr>
          <p:spPr>
            <a:xfrm>
              <a:off x="2202308" y="4192367"/>
              <a:ext cx="1359870" cy="479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错误处理</a:t>
              </a:r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4B354F8-4836-4ED4-853E-D68A0B6EB678}"/>
              </a:ext>
            </a:extLst>
          </p:cNvPr>
          <p:cNvCxnSpPr>
            <a:cxnSpLocks/>
            <a:stCxn id="37" idx="0"/>
            <a:endCxn id="75" idx="1"/>
          </p:cNvCxnSpPr>
          <p:nvPr/>
        </p:nvCxnSpPr>
        <p:spPr>
          <a:xfrm rot="5400000" flipH="1" flipV="1">
            <a:off x="1235404" y="2851983"/>
            <a:ext cx="785970" cy="6037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C3D0DD4-3876-4B43-828D-655268B54E49}"/>
              </a:ext>
            </a:extLst>
          </p:cNvPr>
          <p:cNvCxnSpPr>
            <a:cxnSpLocks/>
            <a:stCxn id="49" idx="0"/>
            <a:endCxn id="74" idx="3"/>
          </p:cNvCxnSpPr>
          <p:nvPr/>
        </p:nvCxnSpPr>
        <p:spPr>
          <a:xfrm rot="16200000" flipV="1">
            <a:off x="3212979" y="2860036"/>
            <a:ext cx="808775" cy="59877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21BEDF7-C316-427E-A196-8F0A79D4E16E}"/>
              </a:ext>
            </a:extLst>
          </p:cNvPr>
          <p:cNvCxnSpPr>
            <a:cxnSpLocks/>
            <a:stCxn id="38" idx="3"/>
            <a:endCxn id="99" idx="1"/>
          </p:cNvCxnSpPr>
          <p:nvPr/>
        </p:nvCxnSpPr>
        <p:spPr>
          <a:xfrm>
            <a:off x="1469684" y="4226335"/>
            <a:ext cx="329169" cy="8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FCFBD2-1E70-449B-BD4C-E2BFBFC49B24}"/>
              </a:ext>
            </a:extLst>
          </p:cNvPr>
          <p:cNvCxnSpPr>
            <a:cxnSpLocks/>
            <a:stCxn id="49" idx="1"/>
            <a:endCxn id="99" idx="3"/>
          </p:cNvCxnSpPr>
          <p:nvPr/>
        </p:nvCxnSpPr>
        <p:spPr>
          <a:xfrm flipH="1">
            <a:off x="3424295" y="4225531"/>
            <a:ext cx="349272" cy="165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BD1E6C7-6EAF-461D-9468-C3F1BEB1E349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644301541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EB1A3EA-F2C1-47D6-96DC-91F8DAF2F019}"/>
              </a:ext>
            </a:extLst>
          </p:cNvPr>
          <p:cNvGrpSpPr/>
          <p:nvPr/>
        </p:nvGrpSpPr>
        <p:grpSpPr>
          <a:xfrm>
            <a:off x="616458" y="419402"/>
            <a:ext cx="5317810" cy="1015663"/>
            <a:chOff x="1242060" y="1726070"/>
            <a:chExt cx="5052272" cy="1015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46563B-FCDA-44EB-B11B-DA45573F2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4ABF8B-5AA6-4686-9467-5B6EA5B5ACF0}"/>
                </a:ext>
              </a:extLst>
            </p:cNvPr>
            <p:cNvSpPr/>
            <p:nvPr/>
          </p:nvSpPr>
          <p:spPr>
            <a:xfrm>
              <a:off x="1767839" y="1726070"/>
              <a:ext cx="45264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各个模块的实现方案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5C8F24-46C0-46F4-9552-428DF3227A3D}"/>
              </a:ext>
            </a:extLst>
          </p:cNvPr>
          <p:cNvGrpSpPr/>
          <p:nvPr/>
        </p:nvGrpSpPr>
        <p:grpSpPr>
          <a:xfrm>
            <a:off x="1405789" y="1435065"/>
            <a:ext cx="3642072" cy="738664"/>
            <a:chOff x="1344760" y="1626399"/>
            <a:chExt cx="3642072" cy="738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0D511F-ACE6-46B6-9753-94B95A5BCDDC}"/>
                </a:ext>
              </a:extLst>
            </p:cNvPr>
            <p:cNvSpPr/>
            <p:nvPr/>
          </p:nvSpPr>
          <p:spPr>
            <a:xfrm>
              <a:off x="1581353" y="1626399"/>
              <a:ext cx="34054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5AC1A5-A2BB-4E63-AAD1-D87A485DB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CF2947-42FD-4C85-AC10-C55ABF1BBA7E}"/>
              </a:ext>
            </a:extLst>
          </p:cNvPr>
          <p:cNvGrpSpPr/>
          <p:nvPr/>
        </p:nvGrpSpPr>
        <p:grpSpPr>
          <a:xfrm>
            <a:off x="1702891" y="2553042"/>
            <a:ext cx="2490366" cy="3022215"/>
            <a:chOff x="1549790" y="2413374"/>
            <a:chExt cx="2490366" cy="302221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386954-A477-43A6-96A7-29CF7CC8FCE0}"/>
                </a:ext>
              </a:extLst>
            </p:cNvPr>
            <p:cNvSpPr/>
            <p:nvPr/>
          </p:nvSpPr>
          <p:spPr>
            <a:xfrm>
              <a:off x="1723368" y="4927758"/>
              <a:ext cx="8709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source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A0575C-44A8-4C3B-883E-2E0FFB619A5E}"/>
                </a:ext>
              </a:extLst>
            </p:cNvPr>
            <p:cNvSpPr/>
            <p:nvPr/>
          </p:nvSpPr>
          <p:spPr>
            <a:xfrm>
              <a:off x="2902680" y="2668350"/>
              <a:ext cx="877472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*table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442FC6-031F-4216-BC3E-2D27DD1D178D}"/>
                </a:ext>
              </a:extLst>
            </p:cNvPr>
            <p:cNvSpPr/>
            <p:nvPr/>
          </p:nvSpPr>
          <p:spPr>
            <a:xfrm>
              <a:off x="2902675" y="3305362"/>
              <a:ext cx="877477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*vm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B16D94D-3D55-4B96-8AAF-4F383AB3CA39}"/>
                </a:ext>
              </a:extLst>
            </p:cNvPr>
            <p:cNvSpPr/>
            <p:nvPr/>
          </p:nvSpPr>
          <p:spPr>
            <a:xfrm>
              <a:off x="2902675" y="3942374"/>
              <a:ext cx="877478" cy="384295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index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0E2F3-7FCC-4883-9741-05FB742724EA}"/>
                </a:ext>
              </a:extLst>
            </p:cNvPr>
            <p:cNvSpPr/>
            <p:nvPr/>
          </p:nvSpPr>
          <p:spPr>
            <a:xfrm>
              <a:off x="2899211" y="4579386"/>
              <a:ext cx="880941" cy="34033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318EA2-5B1E-499F-B447-0592EFF0EA5C}"/>
                </a:ext>
              </a:extLst>
            </p:cNvPr>
            <p:cNvSpPr/>
            <p:nvPr/>
          </p:nvSpPr>
          <p:spPr>
            <a:xfrm>
              <a:off x="1849167" y="266835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14AF119-E6BB-4625-ACC6-260E71E11C4F}"/>
                </a:ext>
              </a:extLst>
            </p:cNvPr>
            <p:cNvSpPr/>
            <p:nvPr/>
          </p:nvSpPr>
          <p:spPr>
            <a:xfrm>
              <a:off x="1849167" y="285663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1898B7-48CC-4D70-BA82-36070DE985CC}"/>
                </a:ext>
              </a:extLst>
            </p:cNvPr>
            <p:cNvSpPr/>
            <p:nvPr/>
          </p:nvSpPr>
          <p:spPr>
            <a:xfrm>
              <a:off x="1849167" y="304491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00ED7B0-E686-4976-8AED-1B6BFF59C244}"/>
                </a:ext>
              </a:extLst>
            </p:cNvPr>
            <p:cNvSpPr/>
            <p:nvPr/>
          </p:nvSpPr>
          <p:spPr>
            <a:xfrm>
              <a:off x="1849167" y="323320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346420-AE7E-4D79-9D81-E23505B2BFD5}"/>
                </a:ext>
              </a:extLst>
            </p:cNvPr>
            <p:cNvSpPr/>
            <p:nvPr/>
          </p:nvSpPr>
          <p:spPr>
            <a:xfrm>
              <a:off x="1849167" y="342148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ABEA6C0-50C6-4950-BB17-E9F9C59D0E75}"/>
                </a:ext>
              </a:extLst>
            </p:cNvPr>
            <p:cNvSpPr/>
            <p:nvPr/>
          </p:nvSpPr>
          <p:spPr>
            <a:xfrm>
              <a:off x="1849167" y="360977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580156-C9FC-4E0E-B81F-B8E86E953766}"/>
                </a:ext>
              </a:extLst>
            </p:cNvPr>
            <p:cNvSpPr/>
            <p:nvPr/>
          </p:nvSpPr>
          <p:spPr>
            <a:xfrm>
              <a:off x="1849167" y="379805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45D70BF-6431-4BA5-9FC6-8136D702215F}"/>
                </a:ext>
              </a:extLst>
            </p:cNvPr>
            <p:cNvSpPr/>
            <p:nvPr/>
          </p:nvSpPr>
          <p:spPr>
            <a:xfrm>
              <a:off x="1849167" y="398633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DA69174-B420-498C-ABDE-C488168426E2}"/>
                </a:ext>
              </a:extLst>
            </p:cNvPr>
            <p:cNvSpPr/>
            <p:nvPr/>
          </p:nvSpPr>
          <p:spPr>
            <a:xfrm>
              <a:off x="1849167" y="417462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0FD9A7-FA81-47E4-A7AB-E29D1774FDD9}"/>
                </a:ext>
              </a:extLst>
            </p:cNvPr>
            <p:cNvSpPr/>
            <p:nvPr/>
          </p:nvSpPr>
          <p:spPr>
            <a:xfrm>
              <a:off x="1849167" y="436290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8D0EF51-142B-4184-992D-AD581EB835E1}"/>
                </a:ext>
              </a:extLst>
            </p:cNvPr>
            <p:cNvSpPr/>
            <p:nvPr/>
          </p:nvSpPr>
          <p:spPr>
            <a:xfrm>
              <a:off x="1849167" y="455119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D1B179-A6C5-4903-AF28-4B8358E94758}"/>
                </a:ext>
              </a:extLst>
            </p:cNvPr>
            <p:cNvSpPr/>
            <p:nvPr/>
          </p:nvSpPr>
          <p:spPr>
            <a:xfrm>
              <a:off x="1849167" y="473947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62681CB-187E-4026-B5F3-8997482C7DEB}"/>
                </a:ext>
              </a:extLst>
            </p:cNvPr>
            <p:cNvSpPr/>
            <p:nvPr/>
          </p:nvSpPr>
          <p:spPr>
            <a:xfrm>
              <a:off x="1549790" y="2413374"/>
              <a:ext cx="2490366" cy="302221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24E106B5-60D1-4C98-B08B-C6EEAD3E946B}"/>
              </a:ext>
            </a:extLst>
          </p:cNvPr>
          <p:cNvSpPr/>
          <p:nvPr/>
        </p:nvSpPr>
        <p:spPr>
          <a:xfrm>
            <a:off x="1776029" y="5633065"/>
            <a:ext cx="2344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词法分析模块内部结构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9B8048-2C57-4065-9D21-E05B1A866D21}"/>
              </a:ext>
            </a:extLst>
          </p:cNvPr>
          <p:cNvSpPr/>
          <p:nvPr/>
        </p:nvSpPr>
        <p:spPr>
          <a:xfrm>
            <a:off x="4936089" y="2300186"/>
            <a:ext cx="65219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词法分析模块完成对源代码单词的截取，更新符号表信息，并向解析模块提供获得的词法单元。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02C6540-907C-4793-9C18-7112C6A56E22}"/>
              </a:ext>
            </a:extLst>
          </p:cNvPr>
          <p:cNvSpPr/>
          <p:nvPr/>
        </p:nvSpPr>
        <p:spPr>
          <a:xfrm>
            <a:off x="5898748" y="3576938"/>
            <a:ext cx="555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存储源代码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839F08-7C63-4E8A-B878-D48BA872C7C6}"/>
              </a:ext>
            </a:extLst>
          </p:cNvPr>
          <p:cNvSpPr/>
          <p:nvPr/>
        </p:nvSpPr>
        <p:spPr>
          <a:xfrm>
            <a:off x="5898746" y="4141747"/>
            <a:ext cx="555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符号表的指针，用于更新符号表信息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FB1B97B-7C2C-409C-B953-DD124C145A26}"/>
              </a:ext>
            </a:extLst>
          </p:cNvPr>
          <p:cNvSpPr/>
          <p:nvPr/>
        </p:nvSpPr>
        <p:spPr>
          <a:xfrm>
            <a:off x="5896334" y="4690053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虚拟机的指针，用于向虚拟机中写入数据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07A5583-4D12-45F4-BEB9-3C4E159A6CDD}"/>
              </a:ext>
            </a:extLst>
          </p:cNvPr>
          <p:cNvSpPr/>
          <p:nvPr/>
        </p:nvSpPr>
        <p:spPr>
          <a:xfrm>
            <a:off x="4936089" y="346304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172F7E0-6C94-41A1-AE79-EB75409CF913}"/>
              </a:ext>
            </a:extLst>
          </p:cNvPr>
          <p:cNvSpPr/>
          <p:nvPr/>
        </p:nvSpPr>
        <p:spPr>
          <a:xfrm>
            <a:off x="4936089" y="4024993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83EA30C-76FF-408D-9186-458FE5703018}"/>
              </a:ext>
            </a:extLst>
          </p:cNvPr>
          <p:cNvSpPr/>
          <p:nvPr/>
        </p:nvSpPr>
        <p:spPr>
          <a:xfrm>
            <a:off x="4936089" y="4586941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6A32BB2-37E3-4DD4-926A-3978ACA3E104}"/>
              </a:ext>
            </a:extLst>
          </p:cNvPr>
          <p:cNvSpPr/>
          <p:nvPr/>
        </p:nvSpPr>
        <p:spPr>
          <a:xfrm>
            <a:off x="4936089" y="516871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4878D13-2397-4C43-9C5A-90161362F0F5}"/>
              </a:ext>
            </a:extLst>
          </p:cNvPr>
          <p:cNvSpPr/>
          <p:nvPr/>
        </p:nvSpPr>
        <p:spPr>
          <a:xfrm>
            <a:off x="5896334" y="527294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记录当前扫描的字符在源代码中的位置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1E5AA7-F9EF-4142-BF8B-F2DF4AE25C34}"/>
              </a:ext>
            </a:extLst>
          </p:cNvPr>
          <p:cNvSpPr/>
          <p:nvPr/>
        </p:nvSpPr>
        <p:spPr>
          <a:xfrm>
            <a:off x="4936088" y="5736104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E13E57-E3E1-4147-84B6-AAA82769638A}"/>
              </a:ext>
            </a:extLst>
          </p:cNvPr>
          <p:cNvSpPr/>
          <p:nvPr/>
        </p:nvSpPr>
        <p:spPr>
          <a:xfrm>
            <a:off x="5896333" y="583193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记录当前扫描位置的源代码行号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A5F7-CEAE-49C6-BBB9-A073763A2537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924942994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2106</TotalTime>
  <Words>2715</Words>
  <Application>Microsoft Office PowerPoint</Application>
  <PresentationFormat>宽屏</PresentationFormat>
  <Paragraphs>384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李开心</dc:creator>
  <cp:lastModifiedBy>李开心</cp:lastModifiedBy>
  <cp:revision>656</cp:revision>
  <dcterms:created xsi:type="dcterms:W3CDTF">2018-05-31T01:54:46Z</dcterms:created>
  <dcterms:modified xsi:type="dcterms:W3CDTF">2018-06-06T13:46:52Z</dcterms:modified>
</cp:coreProperties>
</file>