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71" r:id="rId11"/>
    <p:sldId id="273" r:id="rId12"/>
    <p:sldId id="272" r:id="rId13"/>
    <p:sldId id="274" r:id="rId14"/>
    <p:sldId id="269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3758" autoAdjust="0"/>
  </p:normalViewPr>
  <p:slideViewPr>
    <p:cSldViewPr snapToGrid="0">
      <p:cViewPr varScale="1">
        <p:scale>
          <a:sx n="81" d="100"/>
          <a:sy n="81" d="100"/>
        </p:scale>
        <p:origin x="95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最后一条是和虚拟机相关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8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 a, b; </a:t>
            </a:r>
            <a:r>
              <a:rPr lang="zh-CN" altLang="en-US" dirty="0"/>
              <a:t>定义中，解析完</a:t>
            </a:r>
            <a:r>
              <a:rPr lang="en-US" altLang="zh-CN" dirty="0"/>
              <a:t>a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也需要知道类型，因此用</a:t>
            </a:r>
            <a:r>
              <a:rPr lang="en-US" altLang="zh-CN" dirty="0"/>
              <a:t>baseType</a:t>
            </a:r>
            <a:r>
              <a:rPr lang="zh-CN" altLang="en-US" dirty="0"/>
              <a:t>来记录定义表达式定义语句的基础类型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目标代码只有函数会生成，因此需要先设计函数调用栈帧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参数顺序入栈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pc+1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Bp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1981C7-83C5-4CA6-9A15-9C08488D7E80}"/>
              </a:ext>
            </a:extLst>
          </p:cNvPr>
          <p:cNvSpPr/>
          <p:nvPr/>
        </p:nvSpPr>
        <p:spPr>
          <a:xfrm>
            <a:off x="0" y="2112688"/>
            <a:ext cx="12192000" cy="263262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34792-0EE4-431C-BFBD-FECF52F0EB1C}"/>
              </a:ext>
            </a:extLst>
          </p:cNvPr>
          <p:cNvSpPr txBox="1"/>
          <p:nvPr/>
        </p:nvSpPr>
        <p:spPr>
          <a:xfrm>
            <a:off x="1242060" y="2292631"/>
            <a:ext cx="9707880" cy="22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程序设计语言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C--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的编译器</a:t>
            </a:r>
            <a:endParaRPr lang="en-US" altLang="zh-CN" sz="6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设计与实现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7899663" y="5098871"/>
            <a:ext cx="3893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答  辩  人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latin typeface="+mj-lt"/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学       号 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0121310870605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指导老师 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林   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43840" y="243840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302666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318329"/>
            <a:ext cx="3642072" cy="738664"/>
            <a:chOff x="1344760" y="1626399"/>
            <a:chExt cx="3642072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05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F2947-42FD-4C85-AC10-C55ABF1BBA7E}"/>
              </a:ext>
            </a:extLst>
          </p:cNvPr>
          <p:cNvGrpSpPr/>
          <p:nvPr/>
        </p:nvGrpSpPr>
        <p:grpSpPr>
          <a:xfrm>
            <a:off x="1702891" y="2553042"/>
            <a:ext cx="2490366" cy="3022215"/>
            <a:chOff x="1549790" y="2413374"/>
            <a:chExt cx="2490366" cy="302221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386954-A477-43A6-96A7-29CF7CC8FCE0}"/>
                </a:ext>
              </a:extLst>
            </p:cNvPr>
            <p:cNvSpPr/>
            <p:nvPr/>
          </p:nvSpPr>
          <p:spPr>
            <a:xfrm>
              <a:off x="1747463" y="4927758"/>
              <a:ext cx="82272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source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A0575C-44A8-4C3B-883E-2E0FFB619A5E}"/>
                </a:ext>
              </a:extLst>
            </p:cNvPr>
            <p:cNvSpPr/>
            <p:nvPr/>
          </p:nvSpPr>
          <p:spPr>
            <a:xfrm>
              <a:off x="2902680" y="2668350"/>
              <a:ext cx="877472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*table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442FC6-031F-4216-BC3E-2D27DD1D178D}"/>
                </a:ext>
              </a:extLst>
            </p:cNvPr>
            <p:cNvSpPr/>
            <p:nvPr/>
          </p:nvSpPr>
          <p:spPr>
            <a:xfrm>
              <a:off x="2902675" y="3305362"/>
              <a:ext cx="877477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*vm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6D94D-3D55-4B96-8AAF-4F383AB3CA39}"/>
                </a:ext>
              </a:extLst>
            </p:cNvPr>
            <p:cNvSpPr/>
            <p:nvPr/>
          </p:nvSpPr>
          <p:spPr>
            <a:xfrm>
              <a:off x="2902675" y="3942374"/>
              <a:ext cx="877478" cy="384295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0E2F3-7FCC-4883-9741-05FB742724EA}"/>
                </a:ext>
              </a:extLst>
            </p:cNvPr>
            <p:cNvSpPr/>
            <p:nvPr/>
          </p:nvSpPr>
          <p:spPr>
            <a:xfrm>
              <a:off x="2899211" y="4579386"/>
              <a:ext cx="880941" cy="34033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318EA2-5B1E-499F-B447-0592EFF0EA5C}"/>
                </a:ext>
              </a:extLst>
            </p:cNvPr>
            <p:cNvSpPr/>
            <p:nvPr/>
          </p:nvSpPr>
          <p:spPr>
            <a:xfrm>
              <a:off x="1849167" y="266835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4AF119-E6BB-4625-ACC6-260E71E11C4F}"/>
                </a:ext>
              </a:extLst>
            </p:cNvPr>
            <p:cNvSpPr/>
            <p:nvPr/>
          </p:nvSpPr>
          <p:spPr>
            <a:xfrm>
              <a:off x="1849167" y="285663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898B7-48CC-4D70-BA82-36070DE985CC}"/>
                </a:ext>
              </a:extLst>
            </p:cNvPr>
            <p:cNvSpPr/>
            <p:nvPr/>
          </p:nvSpPr>
          <p:spPr>
            <a:xfrm>
              <a:off x="1849167" y="304491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0ED7B0-E686-4976-8AED-1B6BFF59C244}"/>
                </a:ext>
              </a:extLst>
            </p:cNvPr>
            <p:cNvSpPr/>
            <p:nvPr/>
          </p:nvSpPr>
          <p:spPr>
            <a:xfrm>
              <a:off x="1849167" y="323320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346420-AE7E-4D79-9D81-E23505B2BFD5}"/>
                </a:ext>
              </a:extLst>
            </p:cNvPr>
            <p:cNvSpPr/>
            <p:nvPr/>
          </p:nvSpPr>
          <p:spPr>
            <a:xfrm>
              <a:off x="1849167" y="342148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BEA6C0-50C6-4950-BB17-E9F9C59D0E75}"/>
                </a:ext>
              </a:extLst>
            </p:cNvPr>
            <p:cNvSpPr/>
            <p:nvPr/>
          </p:nvSpPr>
          <p:spPr>
            <a:xfrm>
              <a:off x="1849167" y="360977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580156-C9FC-4E0E-B81F-B8E86E953766}"/>
                </a:ext>
              </a:extLst>
            </p:cNvPr>
            <p:cNvSpPr/>
            <p:nvPr/>
          </p:nvSpPr>
          <p:spPr>
            <a:xfrm>
              <a:off x="1849167" y="379805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5D70BF-6431-4BA5-9FC6-8136D702215F}"/>
                </a:ext>
              </a:extLst>
            </p:cNvPr>
            <p:cNvSpPr/>
            <p:nvPr/>
          </p:nvSpPr>
          <p:spPr>
            <a:xfrm>
              <a:off x="1849167" y="398633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DA69174-B420-498C-ABDE-C488168426E2}"/>
                </a:ext>
              </a:extLst>
            </p:cNvPr>
            <p:cNvSpPr/>
            <p:nvPr/>
          </p:nvSpPr>
          <p:spPr>
            <a:xfrm>
              <a:off x="1849167" y="417462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0FD9A7-FA81-47E4-A7AB-E29D1774FDD9}"/>
                </a:ext>
              </a:extLst>
            </p:cNvPr>
            <p:cNvSpPr/>
            <p:nvPr/>
          </p:nvSpPr>
          <p:spPr>
            <a:xfrm>
              <a:off x="1849167" y="436290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D0EF51-142B-4184-992D-AD581EB835E1}"/>
                </a:ext>
              </a:extLst>
            </p:cNvPr>
            <p:cNvSpPr/>
            <p:nvPr/>
          </p:nvSpPr>
          <p:spPr>
            <a:xfrm>
              <a:off x="1849167" y="455119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D1B179-A6C5-4903-AF28-4B8358E94758}"/>
                </a:ext>
              </a:extLst>
            </p:cNvPr>
            <p:cNvSpPr/>
            <p:nvPr/>
          </p:nvSpPr>
          <p:spPr>
            <a:xfrm>
              <a:off x="1849167" y="473947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681CB-187E-4026-B5F3-8997482C7DEB}"/>
                </a:ext>
              </a:extLst>
            </p:cNvPr>
            <p:cNvSpPr/>
            <p:nvPr/>
          </p:nvSpPr>
          <p:spPr>
            <a:xfrm>
              <a:off x="1549790" y="2413374"/>
              <a:ext cx="2490366" cy="302221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4E106B5-60D1-4C98-B08B-C6EEAD3E946B}"/>
              </a:ext>
            </a:extLst>
          </p:cNvPr>
          <p:cNvSpPr/>
          <p:nvPr/>
        </p:nvSpPr>
        <p:spPr>
          <a:xfrm>
            <a:off x="1776029" y="5633065"/>
            <a:ext cx="234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词法分析模块内部结构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B8048-2C57-4065-9D21-E05B1A866D21}"/>
              </a:ext>
            </a:extLst>
          </p:cNvPr>
          <p:cNvSpPr/>
          <p:nvPr/>
        </p:nvSpPr>
        <p:spPr>
          <a:xfrm>
            <a:off x="4936089" y="2300186"/>
            <a:ext cx="6521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词法分析模块完成对源代码单词的截取，更新符号表信息，并向解析模块提供获得的词法单元。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2C6540-907C-4793-9C18-7112C6A56E22}"/>
              </a:ext>
            </a:extLst>
          </p:cNvPr>
          <p:cNvSpPr/>
          <p:nvPr/>
        </p:nvSpPr>
        <p:spPr>
          <a:xfrm>
            <a:off x="5898748" y="3576938"/>
            <a:ext cx="55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存储源代码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839F08-7C63-4E8A-B878-D48BA872C7C6}"/>
              </a:ext>
            </a:extLst>
          </p:cNvPr>
          <p:cNvSpPr/>
          <p:nvPr/>
        </p:nvSpPr>
        <p:spPr>
          <a:xfrm>
            <a:off x="5898746" y="4141747"/>
            <a:ext cx="55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符号表的指针，用于更新符号表信息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B1B97B-7C2C-409C-B953-DD124C145A26}"/>
              </a:ext>
            </a:extLst>
          </p:cNvPr>
          <p:cNvSpPr/>
          <p:nvPr/>
        </p:nvSpPr>
        <p:spPr>
          <a:xfrm>
            <a:off x="5896334" y="4690053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虚拟机的指针，用于向虚拟机中写入数据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7A5583-4D12-45F4-BEB9-3C4E159A6CDD}"/>
              </a:ext>
            </a:extLst>
          </p:cNvPr>
          <p:cNvSpPr/>
          <p:nvPr/>
        </p:nvSpPr>
        <p:spPr>
          <a:xfrm>
            <a:off x="4936089" y="346304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source: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72F7E0-6C94-41A1-AE79-EB75409CF913}"/>
              </a:ext>
            </a:extLst>
          </p:cNvPr>
          <p:cNvSpPr/>
          <p:nvPr/>
        </p:nvSpPr>
        <p:spPr>
          <a:xfrm>
            <a:off x="4936089" y="4024993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3EA30C-76FF-408D-9186-458FE5703018}"/>
              </a:ext>
            </a:extLst>
          </p:cNvPr>
          <p:cNvSpPr/>
          <p:nvPr/>
        </p:nvSpPr>
        <p:spPr>
          <a:xfrm>
            <a:off x="4936089" y="4586941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vm: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6A32BB2-37E3-4DD4-926A-3978ACA3E104}"/>
              </a:ext>
            </a:extLst>
          </p:cNvPr>
          <p:cNvSpPr/>
          <p:nvPr/>
        </p:nvSpPr>
        <p:spPr>
          <a:xfrm>
            <a:off x="4936089" y="516871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878D13-2397-4C43-9C5A-90161362F0F5}"/>
              </a:ext>
            </a:extLst>
          </p:cNvPr>
          <p:cNvSpPr/>
          <p:nvPr/>
        </p:nvSpPr>
        <p:spPr>
          <a:xfrm>
            <a:off x="5896334" y="527294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记录当前符号在源代码中的位置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1E5AA7-F9EF-4142-BF8B-F2DF4AE25C34}"/>
              </a:ext>
            </a:extLst>
          </p:cNvPr>
          <p:cNvSpPr/>
          <p:nvPr/>
        </p:nvSpPr>
        <p:spPr>
          <a:xfrm>
            <a:off x="4936088" y="5736104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line: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E13E57-E3E1-4147-84B6-AAA82769638A}"/>
              </a:ext>
            </a:extLst>
          </p:cNvPr>
          <p:cNvSpPr/>
          <p:nvPr/>
        </p:nvSpPr>
        <p:spPr>
          <a:xfrm>
            <a:off x="5896333" y="583193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记录当前扫描位置的源代码行号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2D8B20-A88F-4E88-A1DE-73EEDB54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75" y="539909"/>
            <a:ext cx="5829235" cy="560497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28BC9-CF05-4133-9C80-8E36241519C2}"/>
              </a:ext>
            </a:extLst>
          </p:cNvPr>
          <p:cNvSpPr/>
          <p:nvPr/>
        </p:nvSpPr>
        <p:spPr>
          <a:xfrm>
            <a:off x="8167566" y="6172877"/>
            <a:ext cx="187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词法分析总控程序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05678-54DF-4AFC-8D0C-9C379BE757AA}"/>
              </a:ext>
            </a:extLst>
          </p:cNvPr>
          <p:cNvSpPr/>
          <p:nvPr/>
        </p:nvSpPr>
        <p:spPr>
          <a:xfrm>
            <a:off x="522710" y="539909"/>
            <a:ext cx="5448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词法分析算法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部分采用硬编码方式实现，即根据词法单元的符号组成，直接匹配符号。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6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43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用于记录词法单元的各种属性。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369AB8-4578-4750-B8FF-FC93C24402B0}"/>
              </a:ext>
            </a:extLst>
          </p:cNvPr>
          <p:cNvSpPr/>
          <p:nvPr/>
        </p:nvSpPr>
        <p:spPr>
          <a:xfrm>
            <a:off x="1995848" y="5899120"/>
            <a:ext cx="165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符号的内部结构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6795A5-1CE0-4FD7-8208-77B6A85B047C}"/>
              </a:ext>
            </a:extLst>
          </p:cNvPr>
          <p:cNvSpPr/>
          <p:nvPr/>
        </p:nvSpPr>
        <p:spPr>
          <a:xfrm>
            <a:off x="6772037" y="2150728"/>
            <a:ext cx="505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函数各个参数的类型，用于语法分析中类型匹配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FF18EB-8DD1-4650-987C-43DA575C3728}"/>
              </a:ext>
            </a:extLst>
          </p:cNvPr>
          <p:cNvSpPr/>
          <p:nvPr/>
        </p:nvSpPr>
        <p:spPr>
          <a:xfrm>
            <a:off x="6772038" y="260811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符号所在的作用域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9E79DEC-AF27-477E-8265-9CF4E2B84A5E}"/>
              </a:ext>
            </a:extLst>
          </p:cNvPr>
          <p:cNvSpPr/>
          <p:nvPr/>
        </p:nvSpPr>
        <p:spPr>
          <a:xfrm>
            <a:off x="6772037" y="306860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符号的类型，如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ASSIGN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等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E839B36-CBEA-40F8-B90C-2F0D6DBD481D}"/>
              </a:ext>
            </a:extLst>
          </p:cNvPr>
          <p:cNvSpPr/>
          <p:nvPr/>
        </p:nvSpPr>
        <p:spPr>
          <a:xfrm>
            <a:off x="6792924" y="4973571"/>
            <a:ext cx="50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符号的数据类型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E589FE5-A569-4D3C-8177-81978163A44F}"/>
              </a:ext>
            </a:extLst>
          </p:cNvPr>
          <p:cNvSpPr/>
          <p:nvPr/>
        </p:nvSpPr>
        <p:spPr>
          <a:xfrm>
            <a:off x="1038642" y="2230017"/>
            <a:ext cx="3738637" cy="349509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65D6D9-1AAF-4EE5-80FD-00E64E850472}"/>
              </a:ext>
            </a:extLst>
          </p:cNvPr>
          <p:cNvSpPr/>
          <p:nvPr/>
        </p:nvSpPr>
        <p:spPr>
          <a:xfrm>
            <a:off x="3441335" y="249878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02750EA-3224-4296-8057-F0B529FCFA22}"/>
              </a:ext>
            </a:extLst>
          </p:cNvPr>
          <p:cNvSpPr/>
          <p:nvPr/>
        </p:nvSpPr>
        <p:spPr>
          <a:xfrm>
            <a:off x="2504335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168A9B3-299B-42FA-90B8-192C1BE36A13}"/>
              </a:ext>
            </a:extLst>
          </p:cNvPr>
          <p:cNvSpPr/>
          <p:nvPr/>
        </p:nvSpPr>
        <p:spPr>
          <a:xfrm>
            <a:off x="2504335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B4A90A0-6354-46D6-8000-107BDFA928CD}"/>
              </a:ext>
            </a:extLst>
          </p:cNvPr>
          <p:cNvSpPr/>
          <p:nvPr/>
        </p:nvSpPr>
        <p:spPr>
          <a:xfrm>
            <a:off x="2504335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52D7F5-865D-4528-92D2-019A98290907}"/>
              </a:ext>
            </a:extLst>
          </p:cNvPr>
          <p:cNvSpPr/>
          <p:nvPr/>
        </p:nvSpPr>
        <p:spPr>
          <a:xfrm>
            <a:off x="2504335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4B9721-65CF-47B1-B33C-6B668B01BA68}"/>
              </a:ext>
            </a:extLst>
          </p:cNvPr>
          <p:cNvSpPr/>
          <p:nvPr/>
        </p:nvSpPr>
        <p:spPr>
          <a:xfrm>
            <a:off x="2504335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2A9FF9-F70F-4CAA-AB7C-11D62406D8C6}"/>
              </a:ext>
            </a:extLst>
          </p:cNvPr>
          <p:cNvSpPr/>
          <p:nvPr/>
        </p:nvSpPr>
        <p:spPr>
          <a:xfrm>
            <a:off x="2504335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3FC533-EE10-4B1A-82C1-23D572349900}"/>
              </a:ext>
            </a:extLst>
          </p:cNvPr>
          <p:cNvSpPr/>
          <p:nvPr/>
        </p:nvSpPr>
        <p:spPr>
          <a:xfrm>
            <a:off x="2504335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A533E-C30C-4D6B-A3DD-0C4E264E3DE0}"/>
              </a:ext>
            </a:extLst>
          </p:cNvPr>
          <p:cNvSpPr/>
          <p:nvPr/>
        </p:nvSpPr>
        <p:spPr>
          <a:xfrm>
            <a:off x="2504335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E99CFB-EB69-4C39-BFE7-27D288F90DAA}"/>
              </a:ext>
            </a:extLst>
          </p:cNvPr>
          <p:cNvSpPr/>
          <p:nvPr/>
        </p:nvSpPr>
        <p:spPr>
          <a:xfrm>
            <a:off x="2504335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6ECAF78-C643-4293-A56C-03D7997E4AB3}"/>
              </a:ext>
            </a:extLst>
          </p:cNvPr>
          <p:cNvSpPr/>
          <p:nvPr/>
        </p:nvSpPr>
        <p:spPr>
          <a:xfrm>
            <a:off x="2504335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8EE7D85-BE20-47C0-B15C-F67602A31335}"/>
              </a:ext>
            </a:extLst>
          </p:cNvPr>
          <p:cNvSpPr/>
          <p:nvPr/>
        </p:nvSpPr>
        <p:spPr>
          <a:xfrm>
            <a:off x="2504335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F424CC-A29F-4B69-9347-7BDB40E25092}"/>
              </a:ext>
            </a:extLst>
          </p:cNvPr>
          <p:cNvSpPr/>
          <p:nvPr/>
        </p:nvSpPr>
        <p:spPr>
          <a:xfrm>
            <a:off x="2504335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9CA920-8508-4255-8FCA-6C86524EDD30}"/>
              </a:ext>
            </a:extLst>
          </p:cNvPr>
          <p:cNvSpPr/>
          <p:nvPr/>
        </p:nvSpPr>
        <p:spPr>
          <a:xfrm>
            <a:off x="2425323" y="5088988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530064-1297-4305-8AEE-269FBD2F0661}"/>
              </a:ext>
            </a:extLst>
          </p:cNvPr>
          <p:cNvSpPr/>
          <p:nvPr/>
        </p:nvSpPr>
        <p:spPr>
          <a:xfrm>
            <a:off x="3441335" y="458946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55DA2FD-F4C1-4555-AC97-4E0A8F4577E4}"/>
              </a:ext>
            </a:extLst>
          </p:cNvPr>
          <p:cNvSpPr/>
          <p:nvPr/>
        </p:nvSpPr>
        <p:spPr>
          <a:xfrm>
            <a:off x="3442494" y="302021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3D11B4-672E-4D09-A49A-3D5623BF3100}"/>
              </a:ext>
            </a:extLst>
          </p:cNvPr>
          <p:cNvSpPr/>
          <p:nvPr/>
        </p:nvSpPr>
        <p:spPr>
          <a:xfrm>
            <a:off x="3441335" y="354660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7EBF613-5B70-4C36-9EB7-BE8A59826C0B}"/>
              </a:ext>
            </a:extLst>
          </p:cNvPr>
          <p:cNvSpPr/>
          <p:nvPr/>
        </p:nvSpPr>
        <p:spPr>
          <a:xfrm>
            <a:off x="3441335" y="406803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7C90E5-486E-4640-BD02-89047EDC4EDE}"/>
              </a:ext>
            </a:extLst>
          </p:cNvPr>
          <p:cNvSpPr/>
          <p:nvPr/>
        </p:nvSpPr>
        <p:spPr>
          <a:xfrm>
            <a:off x="3441335" y="511089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811AAE8-BFCE-4F51-9D8B-EB7C60A7ECC0}"/>
              </a:ext>
            </a:extLst>
          </p:cNvPr>
          <p:cNvSpPr/>
          <p:nvPr/>
        </p:nvSpPr>
        <p:spPr>
          <a:xfrm>
            <a:off x="2504335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718549-C86C-41D2-96BF-1CDB10D09E63}"/>
              </a:ext>
            </a:extLst>
          </p:cNvPr>
          <p:cNvSpPr/>
          <p:nvPr/>
        </p:nvSpPr>
        <p:spPr>
          <a:xfrm>
            <a:off x="2504335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7562DB2-BDEA-4647-A7E9-B304D7A0EBD8}"/>
              </a:ext>
            </a:extLst>
          </p:cNvPr>
          <p:cNvSpPr/>
          <p:nvPr/>
        </p:nvSpPr>
        <p:spPr>
          <a:xfrm>
            <a:off x="1454204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CCF5DC9-B081-4954-83A8-66B01AF16875}"/>
              </a:ext>
            </a:extLst>
          </p:cNvPr>
          <p:cNvSpPr/>
          <p:nvPr/>
        </p:nvSpPr>
        <p:spPr>
          <a:xfrm>
            <a:off x="1454204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B205B8C-8340-44E3-9174-AFA77EB8A69C}"/>
              </a:ext>
            </a:extLst>
          </p:cNvPr>
          <p:cNvSpPr/>
          <p:nvPr/>
        </p:nvSpPr>
        <p:spPr>
          <a:xfrm>
            <a:off x="1454204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787DA1D-EE95-457C-AAE8-F0A2B2FDEB86}"/>
              </a:ext>
            </a:extLst>
          </p:cNvPr>
          <p:cNvSpPr/>
          <p:nvPr/>
        </p:nvSpPr>
        <p:spPr>
          <a:xfrm>
            <a:off x="1454204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3F68936-940F-436D-9EF0-787555BDBE43}"/>
              </a:ext>
            </a:extLst>
          </p:cNvPr>
          <p:cNvSpPr/>
          <p:nvPr/>
        </p:nvSpPr>
        <p:spPr>
          <a:xfrm>
            <a:off x="1454204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2A28C4D-828D-427A-8BAD-74C9F4C96743}"/>
              </a:ext>
            </a:extLst>
          </p:cNvPr>
          <p:cNvSpPr/>
          <p:nvPr/>
        </p:nvSpPr>
        <p:spPr>
          <a:xfrm>
            <a:off x="1454204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12D127-FD38-4177-BAF9-814E787AC13D}"/>
              </a:ext>
            </a:extLst>
          </p:cNvPr>
          <p:cNvSpPr/>
          <p:nvPr/>
        </p:nvSpPr>
        <p:spPr>
          <a:xfrm>
            <a:off x="1454204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B5D7DC4-C22F-4DF5-9F89-28B5576046E5}"/>
              </a:ext>
            </a:extLst>
          </p:cNvPr>
          <p:cNvSpPr/>
          <p:nvPr/>
        </p:nvSpPr>
        <p:spPr>
          <a:xfrm>
            <a:off x="1454204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4AA3A51-A761-4F78-9CA0-203ED943DF74}"/>
              </a:ext>
            </a:extLst>
          </p:cNvPr>
          <p:cNvSpPr/>
          <p:nvPr/>
        </p:nvSpPr>
        <p:spPr>
          <a:xfrm>
            <a:off x="1454204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91712E-D56F-48D3-8F8B-C169FB4CEF32}"/>
              </a:ext>
            </a:extLst>
          </p:cNvPr>
          <p:cNvSpPr/>
          <p:nvPr/>
        </p:nvSpPr>
        <p:spPr>
          <a:xfrm>
            <a:off x="1454204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DED29-27A4-4CC9-9CD8-464F915BD528}"/>
              </a:ext>
            </a:extLst>
          </p:cNvPr>
          <p:cNvSpPr/>
          <p:nvPr/>
        </p:nvSpPr>
        <p:spPr>
          <a:xfrm>
            <a:off x="1454204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BDA1690-C27C-4C94-BF54-9F8FFC9B7ECD}"/>
              </a:ext>
            </a:extLst>
          </p:cNvPr>
          <p:cNvSpPr/>
          <p:nvPr/>
        </p:nvSpPr>
        <p:spPr>
          <a:xfrm>
            <a:off x="1454204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F27BA7-0BCF-4D56-A728-E3EE6A8E5507}"/>
              </a:ext>
            </a:extLst>
          </p:cNvPr>
          <p:cNvSpPr/>
          <p:nvPr/>
        </p:nvSpPr>
        <p:spPr>
          <a:xfrm>
            <a:off x="1005689" y="5089690"/>
            <a:ext cx="1610611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argsDataType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155DF4-8816-4F64-AD22-E746B74DB8AA}"/>
              </a:ext>
            </a:extLst>
          </p:cNvPr>
          <p:cNvSpPr/>
          <p:nvPr/>
        </p:nvSpPr>
        <p:spPr>
          <a:xfrm>
            <a:off x="1454204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56EBE1-711A-4AC3-B2CD-71F6143DF489}"/>
              </a:ext>
            </a:extLst>
          </p:cNvPr>
          <p:cNvSpPr/>
          <p:nvPr/>
        </p:nvSpPr>
        <p:spPr>
          <a:xfrm>
            <a:off x="1454204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227120-9666-4214-BF9E-F2E462D3E733}"/>
              </a:ext>
            </a:extLst>
          </p:cNvPr>
          <p:cNvSpPr/>
          <p:nvPr/>
        </p:nvSpPr>
        <p:spPr>
          <a:xfrm>
            <a:off x="5129080" y="203088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argsDataType: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5F769F-FC8B-4257-8BC8-BA06B9B51BB1}"/>
              </a:ext>
            </a:extLst>
          </p:cNvPr>
          <p:cNvSpPr/>
          <p:nvPr/>
        </p:nvSpPr>
        <p:spPr>
          <a:xfrm>
            <a:off x="5129080" y="250416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23563E-D35E-4C05-859C-5342B424B6BB}"/>
              </a:ext>
            </a:extLst>
          </p:cNvPr>
          <p:cNvSpPr/>
          <p:nvPr/>
        </p:nvSpPr>
        <p:spPr>
          <a:xfrm>
            <a:off x="5129080" y="297745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D295A25-C3E3-4114-9E89-4152A6E911CA}"/>
              </a:ext>
            </a:extLst>
          </p:cNvPr>
          <p:cNvSpPr/>
          <p:nvPr/>
        </p:nvSpPr>
        <p:spPr>
          <a:xfrm>
            <a:off x="5129080" y="345073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name: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8EBE5-33F2-4F7F-AEE6-E697B333BED7}"/>
              </a:ext>
            </a:extLst>
          </p:cNvPr>
          <p:cNvSpPr/>
          <p:nvPr/>
        </p:nvSpPr>
        <p:spPr>
          <a:xfrm>
            <a:off x="5129080" y="392402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hash: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4CAE78E-037F-4656-8631-3F66F72CCB78}"/>
              </a:ext>
            </a:extLst>
          </p:cNvPr>
          <p:cNvSpPr/>
          <p:nvPr/>
        </p:nvSpPr>
        <p:spPr>
          <a:xfrm>
            <a:off x="5129080" y="439730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klass: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3BCF3E6-B1A8-41E5-A15E-E617055C5561}"/>
              </a:ext>
            </a:extLst>
          </p:cNvPr>
          <p:cNvSpPr/>
          <p:nvPr/>
        </p:nvSpPr>
        <p:spPr>
          <a:xfrm>
            <a:off x="5129080" y="487059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3D26BC-046D-4BC2-9C02-F27029664F43}"/>
              </a:ext>
            </a:extLst>
          </p:cNvPr>
          <p:cNvSpPr/>
          <p:nvPr/>
        </p:nvSpPr>
        <p:spPr>
          <a:xfrm>
            <a:off x="5129080" y="534387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value: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8B7F281-F1AA-4B30-8FC3-F03377EBE8FB}"/>
              </a:ext>
            </a:extLst>
          </p:cNvPr>
          <p:cNvSpPr/>
          <p:nvPr/>
        </p:nvSpPr>
        <p:spPr>
          <a:xfrm>
            <a:off x="6772037" y="355468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符号的名字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075A8EA-6B84-4288-956D-AE37275D7ED1}"/>
              </a:ext>
            </a:extLst>
          </p:cNvPr>
          <p:cNvSpPr/>
          <p:nvPr/>
        </p:nvSpPr>
        <p:spPr>
          <a:xfrm>
            <a:off x="6772037" y="4034672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hash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值，优化对符号表的查找速度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4517C1-BD85-4C53-B2F9-1C212B3DDFD3}"/>
              </a:ext>
            </a:extLst>
          </p:cNvPr>
          <p:cNvSpPr/>
          <p:nvPr/>
        </p:nvSpPr>
        <p:spPr>
          <a:xfrm>
            <a:off x="6777449" y="4486141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符号的种类，如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LOCAL_VARIABLE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SYS_FUNC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等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537276-2AE6-4237-98C0-3F91237F5959}"/>
              </a:ext>
            </a:extLst>
          </p:cNvPr>
          <p:cNvSpPr/>
          <p:nvPr/>
        </p:nvSpPr>
        <p:spPr>
          <a:xfrm>
            <a:off x="6782480" y="5440184"/>
            <a:ext cx="11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00C8A-6B34-4AA7-94C8-2A45B5A5A763}"/>
              </a:ext>
            </a:extLst>
          </p:cNvPr>
          <p:cNvSpPr/>
          <p:nvPr/>
        </p:nvSpPr>
        <p:spPr>
          <a:xfrm>
            <a:off x="814675" y="853352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符号表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用于管理编译过程中的符号信息。符号表还记录了作用域信息，以支持嵌套的作用域。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1E65-726B-4D33-9943-72FCCA9F27A7}"/>
              </a:ext>
            </a:extLst>
          </p:cNvPr>
          <p:cNvSpPr/>
          <p:nvPr/>
        </p:nvSpPr>
        <p:spPr>
          <a:xfrm>
            <a:off x="901865" y="2191134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38706-3BA2-414C-B14A-3F7F8BFF9302}"/>
              </a:ext>
            </a:extLst>
          </p:cNvPr>
          <p:cNvSpPr/>
          <p:nvPr/>
        </p:nvSpPr>
        <p:spPr>
          <a:xfrm>
            <a:off x="3115748" y="2386851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B1D50-B857-4015-80A5-241DBBB1D6E8}"/>
              </a:ext>
            </a:extLst>
          </p:cNvPr>
          <p:cNvSpPr/>
          <p:nvPr/>
        </p:nvSpPr>
        <p:spPr>
          <a:xfrm>
            <a:off x="1113209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4FF8-6B35-4F5C-B819-E5CBE6EE5CDA}"/>
              </a:ext>
            </a:extLst>
          </p:cNvPr>
          <p:cNvSpPr/>
          <p:nvPr/>
        </p:nvSpPr>
        <p:spPr>
          <a:xfrm>
            <a:off x="1113209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82D9-D2B2-4264-B2D2-C9535AB9C4FB}"/>
              </a:ext>
            </a:extLst>
          </p:cNvPr>
          <p:cNvSpPr/>
          <p:nvPr/>
        </p:nvSpPr>
        <p:spPr>
          <a:xfrm>
            <a:off x="1113209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43B45-A6A5-4E62-B5F7-272D373F2DD9}"/>
              </a:ext>
            </a:extLst>
          </p:cNvPr>
          <p:cNvSpPr/>
          <p:nvPr/>
        </p:nvSpPr>
        <p:spPr>
          <a:xfrm>
            <a:off x="1113209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14EB84-6F12-4339-BCBE-41C2C1A4962D}"/>
              </a:ext>
            </a:extLst>
          </p:cNvPr>
          <p:cNvSpPr/>
          <p:nvPr/>
        </p:nvSpPr>
        <p:spPr>
          <a:xfrm>
            <a:off x="1113209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56213-29D5-4817-B91D-D2D4CD5797ED}"/>
              </a:ext>
            </a:extLst>
          </p:cNvPr>
          <p:cNvSpPr/>
          <p:nvPr/>
        </p:nvSpPr>
        <p:spPr>
          <a:xfrm>
            <a:off x="1113209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078200-7BCF-4E3D-80A4-57E57D475A96}"/>
              </a:ext>
            </a:extLst>
          </p:cNvPr>
          <p:cNvSpPr/>
          <p:nvPr/>
        </p:nvSpPr>
        <p:spPr>
          <a:xfrm>
            <a:off x="1113209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DA1536-D3E2-400A-AD36-C3F94795753F}"/>
              </a:ext>
            </a:extLst>
          </p:cNvPr>
          <p:cNvSpPr/>
          <p:nvPr/>
        </p:nvSpPr>
        <p:spPr>
          <a:xfrm>
            <a:off x="1113209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C185F-6CC5-4F8F-BF32-7DB4EADBBA28}"/>
              </a:ext>
            </a:extLst>
          </p:cNvPr>
          <p:cNvSpPr/>
          <p:nvPr/>
        </p:nvSpPr>
        <p:spPr>
          <a:xfrm>
            <a:off x="1113209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5DFF8F-02E5-47A7-ACB3-699D3D735E00}"/>
              </a:ext>
            </a:extLst>
          </p:cNvPr>
          <p:cNvSpPr/>
          <p:nvPr/>
        </p:nvSpPr>
        <p:spPr>
          <a:xfrm>
            <a:off x="1113209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2F49F2-5986-4F96-B511-953E9DC26EC8}"/>
              </a:ext>
            </a:extLst>
          </p:cNvPr>
          <p:cNvSpPr/>
          <p:nvPr/>
        </p:nvSpPr>
        <p:spPr>
          <a:xfrm>
            <a:off x="1113209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0AC11C-96EE-4C13-B747-3776062D8200}"/>
              </a:ext>
            </a:extLst>
          </p:cNvPr>
          <p:cNvSpPr/>
          <p:nvPr/>
        </p:nvSpPr>
        <p:spPr>
          <a:xfrm>
            <a:off x="1113209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B2C0EC-06DD-4F42-A4D3-544C249A8BB5}"/>
              </a:ext>
            </a:extLst>
          </p:cNvPr>
          <p:cNvSpPr/>
          <p:nvPr/>
        </p:nvSpPr>
        <p:spPr>
          <a:xfrm>
            <a:off x="1063218" y="4646259"/>
            <a:ext cx="719300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5A6EA-A5CC-445A-8C17-8D37E95D10A1}"/>
              </a:ext>
            </a:extLst>
          </p:cNvPr>
          <p:cNvSpPr/>
          <p:nvPr/>
        </p:nvSpPr>
        <p:spPr>
          <a:xfrm>
            <a:off x="2009707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1B792C-BFDD-46FE-BCE6-3F7C46027081}"/>
              </a:ext>
            </a:extLst>
          </p:cNvPr>
          <p:cNvSpPr/>
          <p:nvPr/>
        </p:nvSpPr>
        <p:spPr>
          <a:xfrm>
            <a:off x="2009707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06CBDA-E1B7-4E8E-9D16-878A69CDF67A}"/>
              </a:ext>
            </a:extLst>
          </p:cNvPr>
          <p:cNvSpPr/>
          <p:nvPr/>
        </p:nvSpPr>
        <p:spPr>
          <a:xfrm>
            <a:off x="2009707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4DEF3E-1F8B-4438-84C9-8D857958B7D4}"/>
              </a:ext>
            </a:extLst>
          </p:cNvPr>
          <p:cNvSpPr/>
          <p:nvPr/>
        </p:nvSpPr>
        <p:spPr>
          <a:xfrm>
            <a:off x="2009707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1B985-38AB-4F7E-BA44-AE35179BE84E}"/>
              </a:ext>
            </a:extLst>
          </p:cNvPr>
          <p:cNvSpPr/>
          <p:nvPr/>
        </p:nvSpPr>
        <p:spPr>
          <a:xfrm>
            <a:off x="2009707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C7402-371A-4152-B983-E5D1D8CFC1A3}"/>
              </a:ext>
            </a:extLst>
          </p:cNvPr>
          <p:cNvSpPr/>
          <p:nvPr/>
        </p:nvSpPr>
        <p:spPr>
          <a:xfrm>
            <a:off x="2009707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BC6109-EFC7-4EEE-83FC-D4953D4D7F40}"/>
              </a:ext>
            </a:extLst>
          </p:cNvPr>
          <p:cNvSpPr/>
          <p:nvPr/>
        </p:nvSpPr>
        <p:spPr>
          <a:xfrm>
            <a:off x="2009707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0AB9B-B60F-433A-BCC3-2FC751B6A4E7}"/>
              </a:ext>
            </a:extLst>
          </p:cNvPr>
          <p:cNvSpPr/>
          <p:nvPr/>
        </p:nvSpPr>
        <p:spPr>
          <a:xfrm>
            <a:off x="2009707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643B7E-650D-445C-9D95-EB7ABE8DB698}"/>
              </a:ext>
            </a:extLst>
          </p:cNvPr>
          <p:cNvSpPr/>
          <p:nvPr/>
        </p:nvSpPr>
        <p:spPr>
          <a:xfrm>
            <a:off x="2009707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821032-8D2D-4E2C-84B6-CFE4AED4C0BE}"/>
              </a:ext>
            </a:extLst>
          </p:cNvPr>
          <p:cNvSpPr/>
          <p:nvPr/>
        </p:nvSpPr>
        <p:spPr>
          <a:xfrm>
            <a:off x="2009707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B60E96-B155-4CEA-8F52-D9A4462EDD06}"/>
              </a:ext>
            </a:extLst>
          </p:cNvPr>
          <p:cNvSpPr/>
          <p:nvPr/>
        </p:nvSpPr>
        <p:spPr>
          <a:xfrm>
            <a:off x="2009707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0BD2A-B48C-4A2F-878B-15B4A98D9574}"/>
              </a:ext>
            </a:extLst>
          </p:cNvPr>
          <p:cNvSpPr/>
          <p:nvPr/>
        </p:nvSpPr>
        <p:spPr>
          <a:xfrm>
            <a:off x="2009707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371D8-1633-43EC-8FC6-13782628B8E0}"/>
              </a:ext>
            </a:extLst>
          </p:cNvPr>
          <p:cNvSpPr/>
          <p:nvPr/>
        </p:nvSpPr>
        <p:spPr>
          <a:xfrm>
            <a:off x="1930695" y="4627882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B74C3A-BEE1-4E62-8B7D-76D18B8056BB}"/>
              </a:ext>
            </a:extLst>
          </p:cNvPr>
          <p:cNvSpPr/>
          <p:nvPr/>
        </p:nvSpPr>
        <p:spPr>
          <a:xfrm>
            <a:off x="3115748" y="2951703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AD3B7-8CA2-4CB8-B4A7-339CA0D91046}"/>
              </a:ext>
            </a:extLst>
          </p:cNvPr>
          <p:cNvSpPr/>
          <p:nvPr/>
        </p:nvSpPr>
        <p:spPr>
          <a:xfrm>
            <a:off x="1859070" y="530972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符号表的内部结构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37BE1B-9B07-4213-A418-6F597C0C4366}"/>
              </a:ext>
            </a:extLst>
          </p:cNvPr>
          <p:cNvSpPr/>
          <p:nvPr/>
        </p:nvSpPr>
        <p:spPr>
          <a:xfrm>
            <a:off x="6455671" y="2144481"/>
            <a:ext cx="3166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符号的列表，存储所有的符号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623BCD-36FF-46BA-8191-13CB3E16BFF4}"/>
              </a:ext>
            </a:extLst>
          </p:cNvPr>
          <p:cNvSpPr/>
          <p:nvPr/>
        </p:nvSpPr>
        <p:spPr>
          <a:xfrm>
            <a:off x="6455671" y="286524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19F7B2-04FB-4C29-B8B2-3A62C39786D5}"/>
              </a:ext>
            </a:extLst>
          </p:cNvPr>
          <p:cNvSpPr/>
          <p:nvPr/>
        </p:nvSpPr>
        <p:spPr>
          <a:xfrm>
            <a:off x="6455671" y="3586017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寄存器的值，运行程序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EEF4D-F642-4E23-9F09-6DF00CC9BFF1}"/>
              </a:ext>
            </a:extLst>
          </p:cNvPr>
          <p:cNvSpPr/>
          <p:nvPr/>
        </p:nvSpPr>
        <p:spPr>
          <a:xfrm>
            <a:off x="6455670" y="4860784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记录当前作用域的编号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9CE636-E4A5-4183-97EB-CA37AC221257}"/>
              </a:ext>
            </a:extLst>
          </p:cNvPr>
          <p:cNvSpPr/>
          <p:nvPr/>
        </p:nvSpPr>
        <p:spPr>
          <a:xfrm>
            <a:off x="5727333" y="2040314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235F24-E9E1-4FCD-9446-75221CFBD00F}"/>
              </a:ext>
            </a:extLst>
          </p:cNvPr>
          <p:cNvSpPr/>
          <p:nvPr/>
        </p:nvSpPr>
        <p:spPr>
          <a:xfrm>
            <a:off x="5634026" y="2743383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8951D7-9E4A-422D-8E9B-E6E1330D9A63}"/>
              </a:ext>
            </a:extLst>
          </p:cNvPr>
          <p:cNvSpPr/>
          <p:nvPr/>
        </p:nvSpPr>
        <p:spPr>
          <a:xfrm>
            <a:off x="5167494" y="3469902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A42992-6868-44CB-9DB5-4DDA71D5B98E}"/>
              </a:ext>
            </a:extLst>
          </p:cNvPr>
          <p:cNvSpPr/>
          <p:nvPr/>
        </p:nvSpPr>
        <p:spPr>
          <a:xfrm>
            <a:off x="5127225" y="4748803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2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2CE3988-97CF-457C-9232-30F67BD2445A}"/>
              </a:ext>
            </a:extLst>
          </p:cNvPr>
          <p:cNvSpPr/>
          <p:nvPr/>
        </p:nvSpPr>
        <p:spPr>
          <a:xfrm>
            <a:off x="525453" y="415569"/>
            <a:ext cx="11100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可以实现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。实现方式如下：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初始化为空。将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末尾，设置全局作用域的标识为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进入新的作用域时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自增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内元素的排列顺序标识该作用域。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离开作用域，则将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末尾元素去除，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回到前一个作用域。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818A70-D4AA-48B0-BAF5-81886FF571AD}"/>
              </a:ext>
            </a:extLst>
          </p:cNvPr>
          <p:cNvSpPr/>
          <p:nvPr/>
        </p:nvSpPr>
        <p:spPr>
          <a:xfrm>
            <a:off x="4624496" y="2757434"/>
            <a:ext cx="62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4D3FB7-4FC2-477A-9464-8F7BFE9E0D89}"/>
              </a:ext>
            </a:extLst>
          </p:cNvPr>
          <p:cNvSpPr/>
          <p:nvPr/>
        </p:nvSpPr>
        <p:spPr>
          <a:xfrm>
            <a:off x="4610498" y="329374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6B884CE-3715-42E7-A9EF-60F83CE1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63" y="2907820"/>
            <a:ext cx="3083477" cy="32196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C86D7E2-8B74-4A81-8AE0-11D08ADE9E29}"/>
              </a:ext>
            </a:extLst>
          </p:cNvPr>
          <p:cNvSpPr/>
          <p:nvPr/>
        </p:nvSpPr>
        <p:spPr>
          <a:xfrm>
            <a:off x="4336650" y="6182234"/>
            <a:ext cx="1824225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嵌套作用域的标识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53E4-2B96-4FFA-A4CC-C3C7EC3E7591}"/>
              </a:ext>
            </a:extLst>
          </p:cNvPr>
          <p:cNvSpPr/>
          <p:nvPr/>
        </p:nvSpPr>
        <p:spPr>
          <a:xfrm>
            <a:off x="2820707" y="275743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AD1FB3-30E7-485B-9A96-C77F366DEA0F}"/>
              </a:ext>
            </a:extLst>
          </p:cNvPr>
          <p:cNvSpPr/>
          <p:nvPr/>
        </p:nvSpPr>
        <p:spPr>
          <a:xfrm>
            <a:off x="4610789" y="378742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E4D30D-9BA9-41EF-BB1B-21C99177A3C5}"/>
              </a:ext>
            </a:extLst>
          </p:cNvPr>
          <p:cNvSpPr/>
          <p:nvPr/>
        </p:nvSpPr>
        <p:spPr>
          <a:xfrm>
            <a:off x="4610498" y="408897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30FF07-9E48-4E28-ABFD-DE6590C9D1AE}"/>
              </a:ext>
            </a:extLst>
          </p:cNvPr>
          <p:cNvSpPr/>
          <p:nvPr/>
        </p:nvSpPr>
        <p:spPr>
          <a:xfrm>
            <a:off x="4610498" y="46164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5E454-F047-4DAD-9ED4-587C3542ED51}"/>
              </a:ext>
            </a:extLst>
          </p:cNvPr>
          <p:cNvSpPr/>
          <p:nvPr/>
        </p:nvSpPr>
        <p:spPr>
          <a:xfrm>
            <a:off x="4610498" y="514476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8D3041-69F2-49C6-AA3C-44B376C81699}"/>
              </a:ext>
            </a:extLst>
          </p:cNvPr>
          <p:cNvSpPr/>
          <p:nvPr/>
        </p:nvSpPr>
        <p:spPr>
          <a:xfrm>
            <a:off x="4610498" y="56861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B7CDB2-AB0E-4ED5-B8CA-581A7E71304C}"/>
              </a:ext>
            </a:extLst>
          </p:cNvPr>
          <p:cNvSpPr/>
          <p:nvPr/>
        </p:nvSpPr>
        <p:spPr>
          <a:xfrm>
            <a:off x="3765966" y="46164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0/1/3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D892E-7F60-4C4D-A7A4-87257C599C4A}"/>
              </a:ext>
            </a:extLst>
          </p:cNvPr>
          <p:cNvSpPr/>
          <p:nvPr/>
        </p:nvSpPr>
        <p:spPr>
          <a:xfrm>
            <a:off x="2322754" y="243207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93AF5-501E-4864-A0B8-9CBF5E5D2DEE}"/>
              </a:ext>
            </a:extLst>
          </p:cNvPr>
          <p:cNvSpPr/>
          <p:nvPr/>
        </p:nvSpPr>
        <p:spPr>
          <a:xfrm>
            <a:off x="3752401" y="243207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D4EB0A-8EA4-441E-803D-D40D82183764}"/>
              </a:ext>
            </a:extLst>
          </p:cNvPr>
          <p:cNvSpPr/>
          <p:nvPr/>
        </p:nvSpPr>
        <p:spPr>
          <a:xfrm>
            <a:off x="2820706" y="329884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90C852-3A7B-478D-8C65-E390E07ED830}"/>
              </a:ext>
            </a:extLst>
          </p:cNvPr>
          <p:cNvSpPr/>
          <p:nvPr/>
        </p:nvSpPr>
        <p:spPr>
          <a:xfrm>
            <a:off x="2820706" y="382713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A78CBF-3DCA-40DC-A70B-1E7B63C80E68}"/>
              </a:ext>
            </a:extLst>
          </p:cNvPr>
          <p:cNvSpPr/>
          <p:nvPr/>
        </p:nvSpPr>
        <p:spPr>
          <a:xfrm>
            <a:off x="2823939" y="411257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D5E1C4-44F0-48EC-918B-B1C57CB101F8}"/>
              </a:ext>
            </a:extLst>
          </p:cNvPr>
          <p:cNvSpPr/>
          <p:nvPr/>
        </p:nvSpPr>
        <p:spPr>
          <a:xfrm>
            <a:off x="2824821" y="463522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A6261-772A-4EDA-9AC5-1E12B90EF562}"/>
              </a:ext>
            </a:extLst>
          </p:cNvPr>
          <p:cNvSpPr/>
          <p:nvPr/>
        </p:nvSpPr>
        <p:spPr>
          <a:xfrm>
            <a:off x="2820706" y="516467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B3FE75-23A9-4F5E-93C2-FB65C4538B8E}"/>
              </a:ext>
            </a:extLst>
          </p:cNvPr>
          <p:cNvSpPr/>
          <p:nvPr/>
        </p:nvSpPr>
        <p:spPr>
          <a:xfrm>
            <a:off x="2829007" y="5683479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DA06C3-A147-4311-951F-CB4DF042A6DD}"/>
              </a:ext>
            </a:extLst>
          </p:cNvPr>
          <p:cNvSpPr/>
          <p:nvPr/>
        </p:nvSpPr>
        <p:spPr>
          <a:xfrm>
            <a:off x="3765041" y="2757433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BB9CEB-853D-4DE4-8F9F-D4B762934475}"/>
              </a:ext>
            </a:extLst>
          </p:cNvPr>
          <p:cNvSpPr/>
          <p:nvPr/>
        </p:nvSpPr>
        <p:spPr>
          <a:xfrm>
            <a:off x="3760717" y="329329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D832CE-4F94-4975-8446-7A52E5DA7A3C}"/>
              </a:ext>
            </a:extLst>
          </p:cNvPr>
          <p:cNvSpPr/>
          <p:nvPr/>
        </p:nvSpPr>
        <p:spPr>
          <a:xfrm>
            <a:off x="3767537" y="3829394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0/1/2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13CD2D-E4F0-4CFC-BB87-8C112DD6DC81}"/>
              </a:ext>
            </a:extLst>
          </p:cNvPr>
          <p:cNvSpPr/>
          <p:nvPr/>
        </p:nvSpPr>
        <p:spPr>
          <a:xfrm>
            <a:off x="3760717" y="4113857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C40BF3-2CBE-49A8-AE20-A2E24ED77C59}"/>
              </a:ext>
            </a:extLst>
          </p:cNvPr>
          <p:cNvSpPr/>
          <p:nvPr/>
        </p:nvSpPr>
        <p:spPr>
          <a:xfrm>
            <a:off x="3767326" y="514335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0ED6B3-B7BA-49A8-9FC0-CC681086CB88}"/>
              </a:ext>
            </a:extLst>
          </p:cNvPr>
          <p:cNvSpPr/>
          <p:nvPr/>
        </p:nvSpPr>
        <p:spPr>
          <a:xfrm>
            <a:off x="3760716" y="5686171"/>
            <a:ext cx="691877" cy="42415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DCC8C8-A26D-4578-82A8-BE8C43EE27ED}"/>
              </a:ext>
            </a:extLst>
          </p:cNvPr>
          <p:cNvSpPr/>
          <p:nvPr/>
        </p:nvSpPr>
        <p:spPr>
          <a:xfrm>
            <a:off x="3743860" y="3905379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6ACB4B2-D1AD-43F1-8F9E-3F9D14048875}"/>
              </a:ext>
            </a:extLst>
          </p:cNvPr>
          <p:cNvSpPr/>
          <p:nvPr/>
        </p:nvSpPr>
        <p:spPr>
          <a:xfrm>
            <a:off x="3737250" y="4721064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6B7DCF-CDFF-443C-92F9-D3800B80E29A}"/>
              </a:ext>
            </a:extLst>
          </p:cNvPr>
          <p:cNvSpPr/>
          <p:nvPr/>
        </p:nvSpPr>
        <p:spPr>
          <a:xfrm>
            <a:off x="3743860" y="3372343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0635BA7-F50D-4148-88E4-23B3CD582820}"/>
              </a:ext>
            </a:extLst>
          </p:cNvPr>
          <p:cNvSpPr/>
          <p:nvPr/>
        </p:nvSpPr>
        <p:spPr>
          <a:xfrm>
            <a:off x="3737249" y="2838700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673005"/>
            <a:chOff x="1344760" y="1626399"/>
            <a:chExt cx="3322086" cy="673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解析模块的实现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1026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解析模块将语法分析、语义分析与代码生成组合在一起完成解析。在语法分析过程中，插入语义分析及代码生成的语句完成解析。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9D61F0-D0D9-44FB-8A77-D704AE5811FE}"/>
              </a:ext>
            </a:extLst>
          </p:cNvPr>
          <p:cNvSpPr/>
          <p:nvPr/>
        </p:nvSpPr>
        <p:spPr>
          <a:xfrm>
            <a:off x="2781811" y="6147183"/>
            <a:ext cx="1045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解析流程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89BA295-10F9-4EF5-998F-C7F9B854199D}"/>
              </a:ext>
            </a:extLst>
          </p:cNvPr>
          <p:cNvSpPr/>
          <p:nvPr/>
        </p:nvSpPr>
        <p:spPr>
          <a:xfrm>
            <a:off x="1595535" y="2664963"/>
            <a:ext cx="3436779" cy="335902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E007DC8-0272-4B8B-998F-8D235034A940}"/>
              </a:ext>
            </a:extLst>
          </p:cNvPr>
          <p:cNvGrpSpPr/>
          <p:nvPr/>
        </p:nvGrpSpPr>
        <p:grpSpPr>
          <a:xfrm>
            <a:off x="2113519" y="3871499"/>
            <a:ext cx="2335520" cy="1808753"/>
            <a:chOff x="2168977" y="4310160"/>
            <a:chExt cx="1327354" cy="951960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902ACEA-4EAA-4589-9744-E76C0F2D6319}"/>
                </a:ext>
              </a:extLst>
            </p:cNvPr>
            <p:cNvSpPr/>
            <p:nvPr/>
          </p:nvSpPr>
          <p:spPr>
            <a:xfrm>
              <a:off x="2168977" y="4310160"/>
              <a:ext cx="1327354" cy="951960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8877957-7A5A-47B1-8D08-C626C867A22A}"/>
                </a:ext>
              </a:extLst>
            </p:cNvPr>
            <p:cNvSpPr/>
            <p:nvPr/>
          </p:nvSpPr>
          <p:spPr>
            <a:xfrm>
              <a:off x="2168977" y="4326369"/>
              <a:ext cx="604834" cy="178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sp>
        <p:nvSpPr>
          <p:cNvPr id="205" name="矩形 204">
            <a:extLst>
              <a:ext uri="{FF2B5EF4-FFF2-40B4-BE49-F238E27FC236}">
                <a16:creationId xmlns:a16="http://schemas.microsoft.com/office/drawing/2014/main" id="{49034F33-D739-45F0-AE20-CC18FDFDEEA0}"/>
              </a:ext>
            </a:extLst>
          </p:cNvPr>
          <p:cNvSpPr/>
          <p:nvPr/>
        </p:nvSpPr>
        <p:spPr>
          <a:xfrm>
            <a:off x="2749168" y="4400938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语义分析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8141DD5-2F52-47F0-AED0-FFD4BE108FA1}"/>
              </a:ext>
            </a:extLst>
          </p:cNvPr>
          <p:cNvSpPr/>
          <p:nvPr/>
        </p:nvSpPr>
        <p:spPr>
          <a:xfrm>
            <a:off x="2755375" y="5031722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代码生成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105D63-CD89-48AD-837C-018F475575A0}"/>
              </a:ext>
            </a:extLst>
          </p:cNvPr>
          <p:cNvSpPr/>
          <p:nvPr/>
        </p:nvSpPr>
        <p:spPr>
          <a:xfrm>
            <a:off x="2772481" y="2940556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F0AF662-11F0-4605-BAAD-8B94AD35A954}"/>
              </a:ext>
            </a:extLst>
          </p:cNvPr>
          <p:cNvCxnSpPr>
            <a:cxnSpLocks/>
          </p:cNvCxnSpPr>
          <p:nvPr/>
        </p:nvCxnSpPr>
        <p:spPr>
          <a:xfrm>
            <a:off x="3313923" y="3330645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F489FAF-6D70-4F21-BD2D-FFC8FAD7301F}"/>
              </a:ext>
            </a:extLst>
          </p:cNvPr>
          <p:cNvSpPr/>
          <p:nvPr/>
        </p:nvSpPr>
        <p:spPr>
          <a:xfrm>
            <a:off x="6750702" y="3008694"/>
            <a:ext cx="3738637" cy="301528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486B7C6-981B-490E-B9F1-F77D3F71472D}"/>
              </a:ext>
            </a:extLst>
          </p:cNvPr>
          <p:cNvSpPr/>
          <p:nvPr/>
        </p:nvSpPr>
        <p:spPr>
          <a:xfrm>
            <a:off x="7034171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*lexer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70910B5A-7543-4DA9-94A6-8B8027534611}"/>
              </a:ext>
            </a:extLst>
          </p:cNvPr>
          <p:cNvSpPr/>
          <p:nvPr/>
        </p:nvSpPr>
        <p:spPr>
          <a:xfrm>
            <a:off x="8763997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B4F3759-BD7D-48E9-A88F-45854F929F0A}"/>
              </a:ext>
            </a:extLst>
          </p:cNvPr>
          <p:cNvSpPr/>
          <p:nvPr/>
        </p:nvSpPr>
        <p:spPr>
          <a:xfrm>
            <a:off x="7707907" y="614718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解析器的内部结构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085C9CF-83BC-4CEF-8FE2-BE35E8DE0859}"/>
              </a:ext>
            </a:extLst>
          </p:cNvPr>
          <p:cNvSpPr/>
          <p:nvPr/>
        </p:nvSpPr>
        <p:spPr>
          <a:xfrm>
            <a:off x="7034171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*table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FDE1DD-53BE-48CA-B751-8486BDD784A9}"/>
              </a:ext>
            </a:extLst>
          </p:cNvPr>
          <p:cNvSpPr/>
          <p:nvPr/>
        </p:nvSpPr>
        <p:spPr>
          <a:xfrm>
            <a:off x="7034171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*vm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B8BFE608-9569-41E7-9CCA-8774E1A2EB73}"/>
              </a:ext>
            </a:extLst>
          </p:cNvPr>
          <p:cNvSpPr/>
          <p:nvPr/>
        </p:nvSpPr>
        <p:spPr>
          <a:xfrm>
            <a:off x="8761755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tokenInfo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59FCEC6-8BB0-4341-8574-6EA89710DA7D}"/>
              </a:ext>
            </a:extLst>
          </p:cNvPr>
          <p:cNvSpPr/>
          <p:nvPr/>
        </p:nvSpPr>
        <p:spPr>
          <a:xfrm>
            <a:off x="8761755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9816BA4-BB60-4FA2-BE59-6B301CA83AEE}"/>
              </a:ext>
            </a:extLst>
          </p:cNvPr>
          <p:cNvSpPr/>
          <p:nvPr/>
        </p:nvSpPr>
        <p:spPr>
          <a:xfrm>
            <a:off x="8761755" y="5326490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indexOfBP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6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6731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语法分析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采用递归下降法实现，即为每个文法编写一个递归过程，通过该过程匹配符合该文法的句子。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42994"/>
            <a:ext cx="97942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如文法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&lt;func_decl&gt; ::= ‘(‘ &lt;func_param&gt; ‘)’ ‘{‘ &lt;func_body&gt; ‘}’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，编写的递归程序为：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5B538D5-3136-47F7-BCEF-FA0DD024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51" y="2455052"/>
            <a:ext cx="4132580" cy="349788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4484944" y="6098918"/>
            <a:ext cx="2453692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匹配函数的递归下降过程</a:t>
            </a:r>
          </a:p>
        </p:txBody>
      </p:sp>
    </p:spTree>
    <p:extLst>
      <p:ext uri="{BB962C8B-B14F-4D97-AF65-F5344CB8AC3E}">
        <p14:creationId xmlns:p14="http://schemas.microsoft.com/office/powerpoint/2010/main" val="185020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语义分析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完成函数调用时参数类型匹配、表达式的操作数类型匹配等。通过在语法分析中插入语义分析语句来完成语义分析。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93073"/>
            <a:ext cx="4503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如表达式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= b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，则解析过程如下：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6477987" y="6136241"/>
            <a:ext cx="252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赋值表达式中的语义分析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1511C-BCC4-402F-B436-8F74B7D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08" y="2309122"/>
            <a:ext cx="6457370" cy="374980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EEFC59-D6E9-4DF3-B4B8-3D819D33E088}"/>
              </a:ext>
            </a:extLst>
          </p:cNvPr>
          <p:cNvSpPr/>
          <p:nvPr/>
        </p:nvSpPr>
        <p:spPr>
          <a:xfrm>
            <a:off x="1663655" y="2489968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EB6F8-4E0B-4EB3-A197-4BE725A8ABB9}"/>
              </a:ext>
            </a:extLst>
          </p:cNvPr>
          <p:cNvSpPr/>
          <p:nvPr/>
        </p:nvSpPr>
        <p:spPr>
          <a:xfrm>
            <a:off x="1663655" y="372236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b+c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57344-F600-473A-9C93-4C6974BA3A50}"/>
              </a:ext>
            </a:extLst>
          </p:cNvPr>
          <p:cNvSpPr/>
          <p:nvPr/>
        </p:nvSpPr>
        <p:spPr>
          <a:xfrm>
            <a:off x="1663655" y="2822775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51FCDB-B10A-4570-BF24-C99321CF2F7C}"/>
              </a:ext>
            </a:extLst>
          </p:cNvPr>
          <p:cNvSpPr/>
          <p:nvPr/>
        </p:nvSpPr>
        <p:spPr>
          <a:xfrm>
            <a:off x="1663655" y="4070703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比较左右操作数的类型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BAACC-9BAE-421C-91F5-FFA7FB51A3F0}"/>
              </a:ext>
            </a:extLst>
          </p:cNvPr>
          <p:cNvSpPr/>
          <p:nvPr/>
        </p:nvSpPr>
        <p:spPr>
          <a:xfrm>
            <a:off x="1520890" y="4419046"/>
            <a:ext cx="294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类型不同则报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WARNING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目标代码生成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完成虚拟机代码的生成。通过在语法分析中插入代码生成语句来完成代码生成。只有函数会生成目标代码。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CA70C-B25F-492C-8934-95667E8FA262}"/>
              </a:ext>
            </a:extLst>
          </p:cNvPr>
          <p:cNvSpPr/>
          <p:nvPr/>
        </p:nvSpPr>
        <p:spPr>
          <a:xfrm>
            <a:off x="814674" y="1658387"/>
            <a:ext cx="822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对于左图的函数定义，函数调用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func(1, 2)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创建的栈帧结构如右图所示：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1FD2DD-00A4-45E2-A074-803A31A6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3" y="2679959"/>
            <a:ext cx="5455288" cy="1698533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9D6ED55-F1B8-43F2-9538-66760F82785C}"/>
              </a:ext>
            </a:extLst>
          </p:cNvPr>
          <p:cNvSpPr/>
          <p:nvPr/>
        </p:nvSpPr>
        <p:spPr>
          <a:xfrm>
            <a:off x="2989549" y="4493313"/>
            <a:ext cx="13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函数定义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7692E5-9C8D-48DD-9B43-78153C891AFC}"/>
              </a:ext>
            </a:extLst>
          </p:cNvPr>
          <p:cNvSpPr/>
          <p:nvPr/>
        </p:nvSpPr>
        <p:spPr>
          <a:xfrm>
            <a:off x="7989238" y="267995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9B30E8-FC32-4F8A-842F-45FD0FCC26D9}"/>
              </a:ext>
            </a:extLst>
          </p:cNvPr>
          <p:cNvSpPr/>
          <p:nvPr/>
        </p:nvSpPr>
        <p:spPr>
          <a:xfrm>
            <a:off x="7989238" y="308006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622F51-FD0F-48E7-9E23-6B9E1CC1DB22}"/>
              </a:ext>
            </a:extLst>
          </p:cNvPr>
          <p:cNvSpPr/>
          <p:nvPr/>
        </p:nvSpPr>
        <p:spPr>
          <a:xfrm>
            <a:off x="7989238" y="348017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0F0218-D889-4E4B-AA70-EF25B0AC74C7}"/>
              </a:ext>
            </a:extLst>
          </p:cNvPr>
          <p:cNvSpPr/>
          <p:nvPr/>
        </p:nvSpPr>
        <p:spPr>
          <a:xfrm>
            <a:off x="7989238" y="388028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pc+1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9FEFFA-DF85-45E0-86C2-64CD2263A89D}"/>
              </a:ext>
            </a:extLst>
          </p:cNvPr>
          <p:cNvSpPr/>
          <p:nvPr/>
        </p:nvSpPr>
        <p:spPr>
          <a:xfrm>
            <a:off x="7989238" y="428039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CD9D56-094B-497F-AF90-E7A8DDA45E38}"/>
              </a:ext>
            </a:extLst>
          </p:cNvPr>
          <p:cNvSpPr/>
          <p:nvPr/>
        </p:nvSpPr>
        <p:spPr>
          <a:xfrm>
            <a:off x="7989238" y="468050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64E33F-1053-40A0-A082-4376C31762E0}"/>
              </a:ext>
            </a:extLst>
          </p:cNvPr>
          <p:cNvSpPr/>
          <p:nvPr/>
        </p:nvSpPr>
        <p:spPr>
          <a:xfrm>
            <a:off x="7989238" y="508061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66F897-251F-46AB-A5FC-A719FC037B0D}"/>
              </a:ext>
            </a:extLst>
          </p:cNvPr>
          <p:cNvSpPr/>
          <p:nvPr/>
        </p:nvSpPr>
        <p:spPr>
          <a:xfrm>
            <a:off x="9137104" y="3018514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param1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4E8189-157B-4109-8103-E4503A9BDA1C}"/>
              </a:ext>
            </a:extLst>
          </p:cNvPr>
          <p:cNvSpPr/>
          <p:nvPr/>
        </p:nvSpPr>
        <p:spPr>
          <a:xfrm>
            <a:off x="9137104" y="3414676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param2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B7B829-05F5-4925-8820-601554040BA8}"/>
              </a:ext>
            </a:extLst>
          </p:cNvPr>
          <p:cNvSpPr/>
          <p:nvPr/>
        </p:nvSpPr>
        <p:spPr>
          <a:xfrm>
            <a:off x="9137104" y="3820169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函数返回地址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FF6ED-AEA4-4E28-AC0F-31C9A1522C0C}"/>
              </a:ext>
            </a:extLst>
          </p:cNvPr>
          <p:cNvSpPr/>
          <p:nvPr/>
        </p:nvSpPr>
        <p:spPr>
          <a:xfrm>
            <a:off x="9137104" y="4216043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bp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寄存器旧值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F584544-C39D-491F-A2A0-423E24F96DE2}"/>
              </a:ext>
            </a:extLst>
          </p:cNvPr>
          <p:cNvSpPr/>
          <p:nvPr/>
        </p:nvSpPr>
        <p:spPr>
          <a:xfrm>
            <a:off x="9137104" y="4602970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D3F0BB-FBCB-4626-A915-D18BD36F0814}"/>
              </a:ext>
            </a:extLst>
          </p:cNvPr>
          <p:cNvSpPr/>
          <p:nvPr/>
        </p:nvSpPr>
        <p:spPr>
          <a:xfrm>
            <a:off x="9137104" y="4999324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j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0799AE-5AA2-4F77-8D38-D667666457A6}"/>
              </a:ext>
            </a:extLst>
          </p:cNvPr>
          <p:cNvSpPr/>
          <p:nvPr/>
        </p:nvSpPr>
        <p:spPr>
          <a:xfrm>
            <a:off x="6956043" y="6073260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创建的栈帧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6A1BDA-F989-408F-99D7-3C9CA3846E6D}"/>
              </a:ext>
            </a:extLst>
          </p:cNvPr>
          <p:cNvSpPr/>
          <p:nvPr/>
        </p:nvSpPr>
        <p:spPr>
          <a:xfrm>
            <a:off x="6956043" y="4236079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274E43-56AA-4CCD-878C-B2A0994F1247}"/>
              </a:ext>
            </a:extLst>
          </p:cNvPr>
          <p:cNvSpPr/>
          <p:nvPr/>
        </p:nvSpPr>
        <p:spPr>
          <a:xfrm>
            <a:off x="6956043" y="5049841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26A3A-C7C9-4E20-875A-A277A7DB0BEB}"/>
              </a:ext>
            </a:extLst>
          </p:cNvPr>
          <p:cNvSpPr/>
          <p:nvPr/>
        </p:nvSpPr>
        <p:spPr>
          <a:xfrm>
            <a:off x="7989238" y="548072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25BAE6-D6FF-42DA-8B9F-FD86D3C4C90D}"/>
              </a:ext>
            </a:extLst>
          </p:cNvPr>
          <p:cNvSpPr/>
          <p:nvPr/>
        </p:nvSpPr>
        <p:spPr>
          <a:xfrm>
            <a:off x="6776910" y="2662845"/>
            <a:ext cx="1128685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high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799A3-D8F2-487B-9D2E-A7568CDE000A}"/>
              </a:ext>
            </a:extLst>
          </p:cNvPr>
          <p:cNvSpPr/>
          <p:nvPr/>
        </p:nvSpPr>
        <p:spPr>
          <a:xfrm>
            <a:off x="6776911" y="5449006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low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40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7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915594" y="1935089"/>
            <a:ext cx="539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编译器演示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5.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编译器使得大多数计算机用户不必考虑及其相关的繁琐细节。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302666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626399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365063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103727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3842391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581055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AFBD65D-A4D5-4ADF-B518-F213759D37B0}"/>
              </a:ext>
            </a:extLst>
          </p:cNvPr>
          <p:cNvGrpSpPr/>
          <p:nvPr/>
        </p:nvGrpSpPr>
        <p:grpSpPr>
          <a:xfrm>
            <a:off x="1344760" y="5339314"/>
            <a:ext cx="2836623" cy="738664"/>
            <a:chOff x="1344760" y="1626399"/>
            <a:chExt cx="2836623" cy="73866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1EAD620-9E40-4B1A-9B3C-A067C0BCE2E7}"/>
                </a:ext>
              </a:extLst>
            </p:cNvPr>
            <p:cNvSpPr/>
            <p:nvPr/>
          </p:nvSpPr>
          <p:spPr>
            <a:xfrm>
              <a:off x="1581353" y="1626399"/>
              <a:ext cx="26000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01E3CDE-EABC-4C29-933C-5E1C62E8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支持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393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类型及其多级指针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045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、各种表达式语句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多文件、宏定义、预处理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133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函数声明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关键字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等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3F4AC-E248-4A57-B489-000A17462EE8}"/>
              </a:ext>
            </a:extLst>
          </p:cNvPr>
          <p:cNvGrpSpPr/>
          <p:nvPr/>
        </p:nvGrpSpPr>
        <p:grpSpPr>
          <a:xfrm>
            <a:off x="643424" y="330259"/>
            <a:ext cx="2099776" cy="738664"/>
            <a:chOff x="1344760" y="1626399"/>
            <a:chExt cx="2099776" cy="7386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BAFA91-5018-453E-B290-C28FA97E5F26}"/>
                </a:ext>
              </a:extLst>
            </p:cNvPr>
            <p:cNvSpPr/>
            <p:nvPr/>
          </p:nvSpPr>
          <p:spPr>
            <a:xfrm>
              <a:off x="1581353" y="1626399"/>
              <a:ext cx="18631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00A010-8778-44C3-A40F-5A8300780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F90D4B8-33B1-470A-A1D0-85D518FD61BC}"/>
              </a:ext>
            </a:extLst>
          </p:cNvPr>
          <p:cNvSpPr/>
          <p:nvPr/>
        </p:nvSpPr>
        <p:spPr>
          <a:xfrm>
            <a:off x="5255640" y="6068230"/>
            <a:ext cx="36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语言编写的求解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阶汉诺塔程序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4C22E4-B18F-4419-AE53-FB4822C08238}"/>
              </a:ext>
            </a:extLst>
          </p:cNvPr>
          <p:cNvSpPr/>
          <p:nvPr/>
        </p:nvSpPr>
        <p:spPr>
          <a:xfrm>
            <a:off x="1930537" y="1087211"/>
            <a:ext cx="148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全局变量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A842-21FC-4514-BDC7-9A6B301AD5B1}"/>
              </a:ext>
            </a:extLst>
          </p:cNvPr>
          <p:cNvSpPr/>
          <p:nvPr/>
        </p:nvSpPr>
        <p:spPr>
          <a:xfrm>
            <a:off x="1463746" y="1606595"/>
            <a:ext cx="187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printf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0114-2D8E-4E78-9F8C-4819DDFD4B96}"/>
              </a:ext>
            </a:extLst>
          </p:cNvPr>
          <p:cNvSpPr/>
          <p:nvPr/>
        </p:nvSpPr>
        <p:spPr>
          <a:xfrm>
            <a:off x="1810351" y="2395851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if-else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C19C0-BED6-4F64-A28D-FCEF3E4E615C}"/>
              </a:ext>
            </a:extLst>
          </p:cNvPr>
          <p:cNvSpPr/>
          <p:nvPr/>
        </p:nvSpPr>
        <p:spPr>
          <a:xfrm>
            <a:off x="1929384" y="4224620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程序起点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ACE8F-2F3E-412C-BB01-932743AC287D}"/>
              </a:ext>
            </a:extLst>
          </p:cNvPr>
          <p:cNvSpPr/>
          <p:nvPr/>
        </p:nvSpPr>
        <p:spPr>
          <a:xfrm>
            <a:off x="1929864" y="4494108"/>
            <a:ext cx="153854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1E38F6-3EAA-4711-B653-683A94165395}"/>
              </a:ext>
            </a:extLst>
          </p:cNvPr>
          <p:cNvSpPr/>
          <p:nvPr/>
        </p:nvSpPr>
        <p:spPr>
          <a:xfrm>
            <a:off x="1044770" y="2919129"/>
            <a:ext cx="2313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递归调用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hanoi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84F1A-396D-4D6E-A3AA-6D85B63E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2" y="1251682"/>
            <a:ext cx="7448550" cy="47053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EED0B4-A1A4-4EAA-8CB9-A7342C0B0444}"/>
              </a:ext>
            </a:extLst>
          </p:cNvPr>
          <p:cNvSpPr/>
          <p:nvPr/>
        </p:nvSpPr>
        <p:spPr>
          <a:xfrm>
            <a:off x="1473532" y="4760457"/>
            <a:ext cx="188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scanf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7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语言的目标机器，可以运行编译得到的虚拟机指令得到程序的执行结果。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2"/>
              <a:ext cx="1204700" cy="553997"/>
              <a:chOff x="2386583" y="4048350"/>
              <a:chExt cx="1285382" cy="61963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19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虚拟机内部结构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330259"/>
            <a:ext cx="4292560" cy="738664"/>
            <a:chOff x="1344760" y="1626399"/>
            <a:chExt cx="4292560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055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单趟式实现的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642810" y="1684499"/>
            <a:ext cx="6930446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C--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编译器采用单趟式实现，只需对源代码进行一遍扫描就可完成编译。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词法分析模块不是将源代码中所有词法单元截取并保存，而是作为子程序供解析模块调用，每次调用提供一个词法单元。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63811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cxnSpLocks/>
            <a:stCxn id="37" idx="0"/>
            <a:endCxn id="75" idx="1"/>
          </p:cNvCxnSpPr>
          <p:nvPr/>
        </p:nvCxnSpPr>
        <p:spPr>
          <a:xfrm rot="5400000" flipH="1" flipV="1">
            <a:off x="1235404" y="2851983"/>
            <a:ext cx="785970" cy="6037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2979" y="2860036"/>
            <a:ext cx="808775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3424295" y="4225531"/>
            <a:ext cx="349272" cy="165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1134</TotalTime>
  <Words>1285</Words>
  <Application>Microsoft Office PowerPoint</Application>
  <PresentationFormat>宽屏</PresentationFormat>
  <Paragraphs>257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414</cp:revision>
  <dcterms:created xsi:type="dcterms:W3CDTF">2018-05-31T01:54:46Z</dcterms:created>
  <dcterms:modified xsi:type="dcterms:W3CDTF">2018-06-04T00:24:06Z</dcterms:modified>
</cp:coreProperties>
</file>