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8" r:id="rId10"/>
    <p:sldId id="271" r:id="rId11"/>
    <p:sldId id="272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FE5"/>
    <a:srgbClr val="FF2121"/>
    <a:srgbClr val="00D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15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DCDE-B8AC-4354-8FAE-172A39517EE3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A94C9-7537-42BE-891E-274805ED7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5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4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42C20-8192-405D-B543-DD202F5E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3871B1-9538-4B96-8785-89394334C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8F7AD-492A-46A1-8621-CD04BAF6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551A9-1770-467A-8BDE-4BD4759F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DC21C-06C0-4495-B006-3512874B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B7CD5-637F-4153-BC7B-4022070A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DA943-74F3-4CD1-95AE-D0E0A0C7E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EAD3D-73F9-4E6E-A28C-7BCBAD7E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2D391-F8D4-42D0-940F-8C681A6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7EA2C-D723-407A-BBE1-52E6792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7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CDC482-7F6A-4BFD-9308-0BF0F4D3C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D9DF0-45DD-4596-A932-72DE2A1F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A97D-12EA-48C9-BC7D-88CDE394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CB73-AA76-4A04-9F7B-CA838EFC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BC9F-1FD0-44D7-883B-D24EE8E8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3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8B6C5-B052-4192-9249-2F01A392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A323F-B2CD-48FE-91FC-D66B150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7235E-E70B-4527-B5A0-8C3B2BA1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2CA4C-8648-4321-BD07-6E8528C0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96684-40DD-4961-83E2-E263418A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4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82B66-5C6E-4716-BAD2-0F740167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56A80-3CC5-4B26-B264-728CD492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BAFF3-F078-4537-8EDD-A353A154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99C48-8DF6-4F80-A853-EA48AEB5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AF5F8-767F-4D74-A61C-6DA052C2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85663-6DFD-474C-BB8B-40396326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40A5B-CEFD-4441-9702-598A127AB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9D651-53AC-4BBE-89AD-B137F63F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C7ECB-8C9E-4385-AE74-B19FEC7F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52B98-3A5C-474A-824D-1A12C49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5611F-4FFF-4770-B384-DDF58159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6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0E9C0-A2B1-4126-AE0C-C34BD52B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6A63B-63DD-46A8-9E48-EE36B49A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9C4F-3951-4DD8-BE67-E9D867AB0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7447A-D161-4C70-B5DC-E0D55D18D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46D57-33C1-4150-A576-60D0167A8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C79E3C-A814-4EB7-A600-AE9FE00E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ED3F1-DB72-4ED6-AD92-8EF471CD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058A59-D5BA-4E75-99ED-AC6CE817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6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F1EA-490D-4AFB-8BD4-3955E16A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218948-0897-45EE-8982-FBE4FE3D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2234D-328A-4CD6-B1EE-950B100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95F04-3DFE-4669-A330-522C552E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9EAAAB-ED34-45AD-9AF4-A41C3E73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66E5B-B1FD-4400-B8C1-3E91E1C9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646EB-8560-4868-A481-B7B2F4AF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3740F-9A42-47E4-ADA9-D20340F0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5E1B8-DCC8-4807-8EC5-69AD5DCA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70E1E-C8CF-4C89-9AFA-E5740574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C9241-C82D-4EC0-95CE-DCB0AE2B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DCB1-D3C4-4679-8130-9112B2EB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28A45-D936-4B27-843F-ACD6DDAC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4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1F89-9296-4E2E-B2E7-5FA2E51F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D0B523-203A-46B6-88B2-E71FD1581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3EA9A-43A6-422B-8916-45B578C2F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27C48-2C0C-462A-B6E1-E990B846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C4044-1060-4433-981B-65657380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83471-B5F0-453A-A64D-0CE364F6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3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CBAB9C-BC41-4DF9-A7CB-8A637DD7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A9B7A-5F96-43F2-B21A-9570E8C3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B1D84-6A1F-49C0-B1A5-629A0D126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9A81-BF25-4A87-AD34-E0275722D49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4F10F-F65F-4C8F-BC53-A590CA49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6458D-839E-46E0-9808-80ACBE0A0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7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1981C7-83C5-4CA6-9A15-9C08488D7E80}"/>
              </a:ext>
            </a:extLst>
          </p:cNvPr>
          <p:cNvSpPr/>
          <p:nvPr/>
        </p:nvSpPr>
        <p:spPr>
          <a:xfrm>
            <a:off x="0" y="2112688"/>
            <a:ext cx="12192000" cy="2632624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C34792-0EE4-431C-BFBD-FECF52F0EB1C}"/>
              </a:ext>
            </a:extLst>
          </p:cNvPr>
          <p:cNvSpPr txBox="1"/>
          <p:nvPr/>
        </p:nvSpPr>
        <p:spPr>
          <a:xfrm>
            <a:off x="1242060" y="2292631"/>
            <a:ext cx="9707880" cy="22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程序设计语言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C--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的编译器</a:t>
            </a:r>
            <a:endParaRPr lang="en-US" altLang="zh-CN" sz="6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设计与实现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B57050-BCB9-400E-9B08-3A6C7D4D797B}"/>
              </a:ext>
            </a:extLst>
          </p:cNvPr>
          <p:cNvSpPr txBox="1"/>
          <p:nvPr/>
        </p:nvSpPr>
        <p:spPr>
          <a:xfrm>
            <a:off x="8412480" y="5098871"/>
            <a:ext cx="3576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答辩人</a:t>
            </a:r>
            <a:r>
              <a:rPr lang="en-US" altLang="zh-CN" sz="2400" dirty="0">
                <a:solidFill>
                  <a:srgbClr val="237FE5"/>
                </a:solidFill>
                <a:latin typeface="+mj-lt"/>
                <a:ea typeface="+mj-ea"/>
              </a:rPr>
              <a:t>:   </a:t>
            </a: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李开心</a:t>
            </a:r>
            <a:endParaRPr lang="en-US" altLang="zh-CN" sz="2400" dirty="0">
              <a:solidFill>
                <a:srgbClr val="237FE5"/>
              </a:solidFill>
              <a:latin typeface="+mj-lt"/>
              <a:ea typeface="+mj-ea"/>
            </a:endParaRP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学    号</a:t>
            </a:r>
            <a:r>
              <a:rPr lang="en-US" altLang="zh-CN" sz="2400" dirty="0">
                <a:solidFill>
                  <a:srgbClr val="237FE5"/>
                </a:solidFill>
                <a:latin typeface="+mj-lt"/>
                <a:ea typeface="+mj-ea"/>
              </a:rPr>
              <a:t>:   0121310870605</a:t>
            </a: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导    师</a:t>
            </a:r>
            <a:r>
              <a:rPr lang="en-US" altLang="zh-CN" sz="2400" dirty="0">
                <a:solidFill>
                  <a:srgbClr val="237FE5"/>
                </a:solidFill>
                <a:latin typeface="+mj-lt"/>
                <a:ea typeface="+mj-ea"/>
              </a:rPr>
              <a:t>:   </a:t>
            </a: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林   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E32808-78ED-479F-8248-B5CA31067187}"/>
              </a:ext>
            </a:extLst>
          </p:cNvPr>
          <p:cNvSpPr txBox="1"/>
          <p:nvPr/>
        </p:nvSpPr>
        <p:spPr>
          <a:xfrm>
            <a:off x="243840" y="243840"/>
            <a:ext cx="231648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37FE5"/>
                </a:solidFill>
              </a:rPr>
              <a:t>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58982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EB1A3EA-F2C1-47D6-96DC-91F8DAF2F019}"/>
              </a:ext>
            </a:extLst>
          </p:cNvPr>
          <p:cNvGrpSpPr/>
          <p:nvPr/>
        </p:nvGrpSpPr>
        <p:grpSpPr>
          <a:xfrm>
            <a:off x="616458" y="302666"/>
            <a:ext cx="5317810" cy="1015663"/>
            <a:chOff x="1242060" y="1726070"/>
            <a:chExt cx="5052272" cy="10156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46563B-FCDA-44EB-B11B-DA45573F2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14ABF8B-5AA6-4686-9467-5B6EA5B5ACF0}"/>
                </a:ext>
              </a:extLst>
            </p:cNvPr>
            <p:cNvSpPr/>
            <p:nvPr/>
          </p:nvSpPr>
          <p:spPr>
            <a:xfrm>
              <a:off x="1767839" y="1726070"/>
              <a:ext cx="452649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各个模块的实现方案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5C8F24-46C0-46F4-9552-428DF3227A3D}"/>
              </a:ext>
            </a:extLst>
          </p:cNvPr>
          <p:cNvGrpSpPr/>
          <p:nvPr/>
        </p:nvGrpSpPr>
        <p:grpSpPr>
          <a:xfrm>
            <a:off x="1405789" y="1318329"/>
            <a:ext cx="3716716" cy="738664"/>
            <a:chOff x="1344760" y="1626399"/>
            <a:chExt cx="3716716" cy="73866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00D511F-ACE6-46B6-9753-94B95A5BCDDC}"/>
                </a:ext>
              </a:extLst>
            </p:cNvPr>
            <p:cNvSpPr/>
            <p:nvPr/>
          </p:nvSpPr>
          <p:spPr>
            <a:xfrm>
              <a:off x="1581353" y="1626399"/>
              <a:ext cx="348012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词法分析模块的实现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A5AC1A5-A2BB-4E63-AAD1-D87A485DB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DFF17B8C-54C8-4A7C-A1C4-D13FEDB10DF9}"/>
              </a:ext>
            </a:extLst>
          </p:cNvPr>
          <p:cNvSpPr/>
          <p:nvPr/>
        </p:nvSpPr>
        <p:spPr>
          <a:xfrm>
            <a:off x="1642383" y="2199962"/>
            <a:ext cx="4366531" cy="14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词法分析算法部分采用硬编码方式实现，即根据词法单元的符号组成，直接匹配符号。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66A1E3-5B46-414F-9894-70361EDB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790" y="810497"/>
            <a:ext cx="5482856" cy="5271921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3035267-810F-456F-AEA2-125753D824C3}"/>
              </a:ext>
            </a:extLst>
          </p:cNvPr>
          <p:cNvSpPr/>
          <p:nvPr/>
        </p:nvSpPr>
        <p:spPr>
          <a:xfrm>
            <a:off x="8083592" y="6165782"/>
            <a:ext cx="1873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词法分析总控程序</a:t>
            </a:r>
          </a:p>
        </p:txBody>
      </p:sp>
    </p:spTree>
    <p:extLst>
      <p:ext uri="{BB962C8B-B14F-4D97-AF65-F5344CB8AC3E}">
        <p14:creationId xmlns:p14="http://schemas.microsoft.com/office/powerpoint/2010/main" val="292494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B18297-9C40-45C9-A80D-6ADF94AD7E4A}"/>
              </a:ext>
            </a:extLst>
          </p:cNvPr>
          <p:cNvGrpSpPr/>
          <p:nvPr/>
        </p:nvGrpSpPr>
        <p:grpSpPr>
          <a:xfrm>
            <a:off x="643424" y="330259"/>
            <a:ext cx="3322086" cy="738664"/>
            <a:chOff x="1344760" y="1626399"/>
            <a:chExt cx="3322086" cy="73866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A7E80-4531-4063-9A45-A2011AE0FFC3}"/>
                </a:ext>
              </a:extLst>
            </p:cNvPr>
            <p:cNvSpPr/>
            <p:nvPr/>
          </p:nvSpPr>
          <p:spPr>
            <a:xfrm>
              <a:off x="1581353" y="1626399"/>
              <a:ext cx="308549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符号表模块的实现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CB6706-F3B4-4868-914D-D52DFEB0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317E160-5338-4BA0-90A0-5EA7F92D6353}"/>
              </a:ext>
            </a:extLst>
          </p:cNvPr>
          <p:cNvSpPr/>
          <p:nvPr/>
        </p:nvSpPr>
        <p:spPr>
          <a:xfrm>
            <a:off x="880016" y="1292646"/>
            <a:ext cx="106619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符号用于记录词法单元的各种属性，符号表用于管理编译过程中的符号信息。符号表还记录了作用域信息，用以支持嵌套的作用域。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0DC098-C838-432F-BE0A-A380A9BB7968}"/>
              </a:ext>
            </a:extLst>
          </p:cNvPr>
          <p:cNvSpPr/>
          <p:nvPr/>
        </p:nvSpPr>
        <p:spPr>
          <a:xfrm>
            <a:off x="880016" y="2705883"/>
            <a:ext cx="3738637" cy="294457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C9D9D5-3234-4F7A-909F-DCB294A8970F}"/>
              </a:ext>
            </a:extLst>
          </p:cNvPr>
          <p:cNvSpPr/>
          <p:nvPr/>
        </p:nvSpPr>
        <p:spPr>
          <a:xfrm>
            <a:off x="3093899" y="2901600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mainIndex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F5C533-848F-4F86-8F5A-6A47B9558639}"/>
              </a:ext>
            </a:extLst>
          </p:cNvPr>
          <p:cNvSpPr/>
          <p:nvPr/>
        </p:nvSpPr>
        <p:spPr>
          <a:xfrm>
            <a:off x="1091360" y="2901600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987386-FA88-4397-A679-FC3558D8920E}"/>
              </a:ext>
            </a:extLst>
          </p:cNvPr>
          <p:cNvSpPr/>
          <p:nvPr/>
        </p:nvSpPr>
        <p:spPr>
          <a:xfrm>
            <a:off x="1091360" y="3089884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8216AF-BCD7-4E01-AD80-1C725616CE2E}"/>
              </a:ext>
            </a:extLst>
          </p:cNvPr>
          <p:cNvSpPr/>
          <p:nvPr/>
        </p:nvSpPr>
        <p:spPr>
          <a:xfrm>
            <a:off x="1091360" y="3278168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B4D379-7EAB-4D73-B795-2891C3228C11}"/>
              </a:ext>
            </a:extLst>
          </p:cNvPr>
          <p:cNvSpPr/>
          <p:nvPr/>
        </p:nvSpPr>
        <p:spPr>
          <a:xfrm>
            <a:off x="1091360" y="3466452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CEF393-4730-43F2-886E-A95102678417}"/>
              </a:ext>
            </a:extLst>
          </p:cNvPr>
          <p:cNvSpPr/>
          <p:nvPr/>
        </p:nvSpPr>
        <p:spPr>
          <a:xfrm>
            <a:off x="1091360" y="3654736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A1DCF4-F092-40B6-8D79-D5C1DC6407EC}"/>
              </a:ext>
            </a:extLst>
          </p:cNvPr>
          <p:cNvSpPr/>
          <p:nvPr/>
        </p:nvSpPr>
        <p:spPr>
          <a:xfrm>
            <a:off x="1091360" y="3843020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480DE6-8B19-45F6-B913-040614801B15}"/>
              </a:ext>
            </a:extLst>
          </p:cNvPr>
          <p:cNvSpPr/>
          <p:nvPr/>
        </p:nvSpPr>
        <p:spPr>
          <a:xfrm>
            <a:off x="1091360" y="4031304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24386D-089F-43DE-B522-246893702D21}"/>
              </a:ext>
            </a:extLst>
          </p:cNvPr>
          <p:cNvSpPr/>
          <p:nvPr/>
        </p:nvSpPr>
        <p:spPr>
          <a:xfrm>
            <a:off x="1091360" y="4219588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C7C21B-EFFF-4C0D-986A-000C5E627860}"/>
              </a:ext>
            </a:extLst>
          </p:cNvPr>
          <p:cNvSpPr/>
          <p:nvPr/>
        </p:nvSpPr>
        <p:spPr>
          <a:xfrm>
            <a:off x="1091360" y="4407872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68AB8F-8781-452B-892B-A80C2CCB6A2C}"/>
              </a:ext>
            </a:extLst>
          </p:cNvPr>
          <p:cNvSpPr/>
          <p:nvPr/>
        </p:nvSpPr>
        <p:spPr>
          <a:xfrm>
            <a:off x="1091360" y="4596156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3132B2-E018-44CA-B165-7CFE73E4CE84}"/>
              </a:ext>
            </a:extLst>
          </p:cNvPr>
          <p:cNvSpPr/>
          <p:nvPr/>
        </p:nvSpPr>
        <p:spPr>
          <a:xfrm>
            <a:off x="1091360" y="4784440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81C573-4F79-4300-A73E-F0B84F412220}"/>
              </a:ext>
            </a:extLst>
          </p:cNvPr>
          <p:cNvSpPr/>
          <p:nvPr/>
        </p:nvSpPr>
        <p:spPr>
          <a:xfrm>
            <a:off x="1091360" y="4972724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DC3E0A4-0D37-45F3-BD5B-B4B80284EA5C}"/>
              </a:ext>
            </a:extLst>
          </p:cNvPr>
          <p:cNvSpPr/>
          <p:nvPr/>
        </p:nvSpPr>
        <p:spPr>
          <a:xfrm>
            <a:off x="1041369" y="5161008"/>
            <a:ext cx="719300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table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D52B255-F77A-43BB-814E-C3020BB89021}"/>
              </a:ext>
            </a:extLst>
          </p:cNvPr>
          <p:cNvSpPr/>
          <p:nvPr/>
        </p:nvSpPr>
        <p:spPr>
          <a:xfrm>
            <a:off x="1987858" y="2901600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01A9560-0338-461C-952D-55080DB6065B}"/>
              </a:ext>
            </a:extLst>
          </p:cNvPr>
          <p:cNvSpPr/>
          <p:nvPr/>
        </p:nvSpPr>
        <p:spPr>
          <a:xfrm>
            <a:off x="1987858" y="3089884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5CAE69-5B30-4D6C-BCE4-28041EA75BE3}"/>
              </a:ext>
            </a:extLst>
          </p:cNvPr>
          <p:cNvSpPr/>
          <p:nvPr/>
        </p:nvSpPr>
        <p:spPr>
          <a:xfrm>
            <a:off x="1987858" y="3278168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8BD9E01-3C1D-4335-AB55-8D40B1C0D06A}"/>
              </a:ext>
            </a:extLst>
          </p:cNvPr>
          <p:cNvSpPr/>
          <p:nvPr/>
        </p:nvSpPr>
        <p:spPr>
          <a:xfrm>
            <a:off x="1987858" y="3466452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4EC708B-BF38-4C61-A352-4BB055BD773F}"/>
              </a:ext>
            </a:extLst>
          </p:cNvPr>
          <p:cNvSpPr/>
          <p:nvPr/>
        </p:nvSpPr>
        <p:spPr>
          <a:xfrm>
            <a:off x="1987858" y="3654736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2DC118-FE4F-4243-9C3F-685F45A0E8DA}"/>
              </a:ext>
            </a:extLst>
          </p:cNvPr>
          <p:cNvSpPr/>
          <p:nvPr/>
        </p:nvSpPr>
        <p:spPr>
          <a:xfrm>
            <a:off x="1987858" y="3843020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B4244E5-9CA2-4B8C-A792-964DBB60897B}"/>
              </a:ext>
            </a:extLst>
          </p:cNvPr>
          <p:cNvSpPr/>
          <p:nvPr/>
        </p:nvSpPr>
        <p:spPr>
          <a:xfrm>
            <a:off x="1987858" y="4031304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D7E28E7-F609-4D43-BFA7-FE8C6C31CB5F}"/>
              </a:ext>
            </a:extLst>
          </p:cNvPr>
          <p:cNvSpPr/>
          <p:nvPr/>
        </p:nvSpPr>
        <p:spPr>
          <a:xfrm>
            <a:off x="1987858" y="4219588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C831A0-03C8-485E-AD0C-0F00BDA7BADF}"/>
              </a:ext>
            </a:extLst>
          </p:cNvPr>
          <p:cNvSpPr/>
          <p:nvPr/>
        </p:nvSpPr>
        <p:spPr>
          <a:xfrm>
            <a:off x="1987858" y="4407872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7AB09A3-92CB-4F36-A8CA-6C6B5E43FE31}"/>
              </a:ext>
            </a:extLst>
          </p:cNvPr>
          <p:cNvSpPr/>
          <p:nvPr/>
        </p:nvSpPr>
        <p:spPr>
          <a:xfrm>
            <a:off x="1987858" y="4596156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2918415-AC94-4249-A715-7E1BC6876CD8}"/>
              </a:ext>
            </a:extLst>
          </p:cNvPr>
          <p:cNvSpPr/>
          <p:nvPr/>
        </p:nvSpPr>
        <p:spPr>
          <a:xfrm>
            <a:off x="1987858" y="4784440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2E813B-94BD-4F18-99E3-BD64FC697446}"/>
              </a:ext>
            </a:extLst>
          </p:cNvPr>
          <p:cNvSpPr/>
          <p:nvPr/>
        </p:nvSpPr>
        <p:spPr>
          <a:xfrm>
            <a:off x="1987858" y="4972724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F043D3-F007-43AC-B623-A807E3AE406F}"/>
              </a:ext>
            </a:extLst>
          </p:cNvPr>
          <p:cNvSpPr/>
          <p:nvPr/>
        </p:nvSpPr>
        <p:spPr>
          <a:xfrm>
            <a:off x="1908846" y="5142631"/>
            <a:ext cx="7773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45889E-F15B-45B8-8547-A12326BCE31F}"/>
              </a:ext>
            </a:extLst>
          </p:cNvPr>
          <p:cNvSpPr/>
          <p:nvPr/>
        </p:nvSpPr>
        <p:spPr>
          <a:xfrm>
            <a:off x="3093899" y="3466452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787487B-3563-4D4F-A01D-1D0593E7C912}"/>
              </a:ext>
            </a:extLst>
          </p:cNvPr>
          <p:cNvSpPr/>
          <p:nvPr/>
        </p:nvSpPr>
        <p:spPr>
          <a:xfrm>
            <a:off x="1837221" y="5777820"/>
            <a:ext cx="182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符号表的内部结构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079EC34-D4A9-40FA-9C04-90C25984D176}"/>
              </a:ext>
            </a:extLst>
          </p:cNvPr>
          <p:cNvSpPr/>
          <p:nvPr/>
        </p:nvSpPr>
        <p:spPr>
          <a:xfrm>
            <a:off x="6509820" y="2705883"/>
            <a:ext cx="3185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符号的列表，存储所有的符号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57A4C95-6B25-4BB6-9BF2-D68B64146F8B}"/>
              </a:ext>
            </a:extLst>
          </p:cNvPr>
          <p:cNvSpPr/>
          <p:nvPr/>
        </p:nvSpPr>
        <p:spPr>
          <a:xfrm>
            <a:off x="6509820" y="3426651"/>
            <a:ext cx="5032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当前作用域，记录解析过程中当前所在的作用域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DDF22DA-518C-4DA3-AE8D-906E33061A2D}"/>
              </a:ext>
            </a:extLst>
          </p:cNvPr>
          <p:cNvSpPr/>
          <p:nvPr/>
        </p:nvSpPr>
        <p:spPr>
          <a:xfrm>
            <a:off x="6509820" y="4147419"/>
            <a:ext cx="5032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main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中的位置，便于编译结束后可以设置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Puppy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虚拟机中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寄存器的值，运行程序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4601D5C-5BED-48F5-BE4A-BE7AE12F46C2}"/>
              </a:ext>
            </a:extLst>
          </p:cNvPr>
          <p:cNvSpPr/>
          <p:nvPr/>
        </p:nvSpPr>
        <p:spPr>
          <a:xfrm>
            <a:off x="6509819" y="5422186"/>
            <a:ext cx="2495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记录当前作用域的编号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F392543-C435-455D-AF95-1688C309E9A8}"/>
              </a:ext>
            </a:extLst>
          </p:cNvPr>
          <p:cNvSpPr/>
          <p:nvPr/>
        </p:nvSpPr>
        <p:spPr>
          <a:xfrm>
            <a:off x="5781482" y="2601716"/>
            <a:ext cx="7283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table: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0AD6555-DFCE-43C7-879D-BBBF02CF887F}"/>
              </a:ext>
            </a:extLst>
          </p:cNvPr>
          <p:cNvSpPr/>
          <p:nvPr/>
        </p:nvSpPr>
        <p:spPr>
          <a:xfrm>
            <a:off x="5688175" y="3304785"/>
            <a:ext cx="8216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0B9F1B6-0C32-4987-B0E9-2AF45C65F73C}"/>
              </a:ext>
            </a:extLst>
          </p:cNvPr>
          <p:cNvSpPr/>
          <p:nvPr/>
        </p:nvSpPr>
        <p:spPr>
          <a:xfrm>
            <a:off x="5221643" y="4031304"/>
            <a:ext cx="12881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mainIndex: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21264CF-4883-4A0D-97F1-4A3E0156033C}"/>
              </a:ext>
            </a:extLst>
          </p:cNvPr>
          <p:cNvSpPr/>
          <p:nvPr/>
        </p:nvSpPr>
        <p:spPr>
          <a:xfrm>
            <a:off x="5181374" y="5310205"/>
            <a:ext cx="13284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291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B2CE3988-97CF-457C-9232-30F67BD2445A}"/>
              </a:ext>
            </a:extLst>
          </p:cNvPr>
          <p:cNvSpPr/>
          <p:nvPr/>
        </p:nvSpPr>
        <p:spPr>
          <a:xfrm>
            <a:off x="525453" y="415569"/>
            <a:ext cx="111004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根据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scopeIndex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可以实现嵌套的作用域。实现方式如下：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初始化为空。将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scopeIndex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初始化为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，并放入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末尾，表示全局作用域的标识为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进入新的作用域，则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scopeIndex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自增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，并放入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末尾，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内元素的排列标识该作用域。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离开作用域，则将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末尾元素去除，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回到前一个作用域。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818A70-D4AA-48B0-BAF5-81886FF571AD}"/>
              </a:ext>
            </a:extLst>
          </p:cNvPr>
          <p:cNvSpPr/>
          <p:nvPr/>
        </p:nvSpPr>
        <p:spPr>
          <a:xfrm>
            <a:off x="3878044" y="2565382"/>
            <a:ext cx="624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4D3FB7-4FC2-477A-9464-8F7BFE9E0D89}"/>
              </a:ext>
            </a:extLst>
          </p:cNvPr>
          <p:cNvSpPr/>
          <p:nvPr/>
        </p:nvSpPr>
        <p:spPr>
          <a:xfrm>
            <a:off x="3864046" y="3101695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56B884CE-3715-42E7-A9EF-60F83CE1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11" y="2715768"/>
            <a:ext cx="3083477" cy="321965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DC86D7E2-8B74-4A81-8AE0-11D08ADE9E29}"/>
              </a:ext>
            </a:extLst>
          </p:cNvPr>
          <p:cNvSpPr/>
          <p:nvPr/>
        </p:nvSpPr>
        <p:spPr>
          <a:xfrm>
            <a:off x="5086652" y="6075129"/>
            <a:ext cx="1824225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嵌套作用域的标识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1E53E4-2B96-4FFA-A4CC-C3C7EC3E7591}"/>
              </a:ext>
            </a:extLst>
          </p:cNvPr>
          <p:cNvSpPr/>
          <p:nvPr/>
        </p:nvSpPr>
        <p:spPr>
          <a:xfrm>
            <a:off x="1428078" y="2565382"/>
            <a:ext cx="2170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scopeIndex: 0  scope: 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E05A488-36D3-40A7-876C-5D3CBE04764D}"/>
              </a:ext>
            </a:extLst>
          </p:cNvPr>
          <p:cNvSpPr/>
          <p:nvPr/>
        </p:nvSpPr>
        <p:spPr>
          <a:xfrm>
            <a:off x="1428079" y="3109188"/>
            <a:ext cx="2349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scopeIndex: 1  scope: 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AD1FB3-30E7-485B-9A96-C77F366DEA0F}"/>
              </a:ext>
            </a:extLst>
          </p:cNvPr>
          <p:cNvSpPr/>
          <p:nvPr/>
        </p:nvSpPr>
        <p:spPr>
          <a:xfrm>
            <a:off x="3864337" y="3595375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EEFF5B0-A087-45BC-B1BA-CAC3023742A5}"/>
              </a:ext>
            </a:extLst>
          </p:cNvPr>
          <p:cNvSpPr/>
          <p:nvPr/>
        </p:nvSpPr>
        <p:spPr>
          <a:xfrm>
            <a:off x="1428079" y="3580060"/>
            <a:ext cx="255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scopeIndex: 2  scope: 0/1/2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2ADB3F1-AE90-43FB-9999-A6D7E4FEA661}"/>
              </a:ext>
            </a:extLst>
          </p:cNvPr>
          <p:cNvSpPr/>
          <p:nvPr/>
        </p:nvSpPr>
        <p:spPr>
          <a:xfrm>
            <a:off x="1428079" y="3896919"/>
            <a:ext cx="2349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scopeIndex: 2  scope: 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E4D30D-9BA9-41EF-BB1B-21C99177A3C5}"/>
              </a:ext>
            </a:extLst>
          </p:cNvPr>
          <p:cNvSpPr/>
          <p:nvPr/>
        </p:nvSpPr>
        <p:spPr>
          <a:xfrm>
            <a:off x="3864046" y="3896919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2B714EE-E119-4FF0-B7DB-0D72AD398437}"/>
              </a:ext>
            </a:extLst>
          </p:cNvPr>
          <p:cNvSpPr/>
          <p:nvPr/>
        </p:nvSpPr>
        <p:spPr>
          <a:xfrm>
            <a:off x="1428079" y="4432635"/>
            <a:ext cx="2556093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scopeIndex: 3  scope: 0/1/3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330FF07-9E48-4E28-ABFD-DE6590C9D1AE}"/>
              </a:ext>
            </a:extLst>
          </p:cNvPr>
          <p:cNvSpPr/>
          <p:nvPr/>
        </p:nvSpPr>
        <p:spPr>
          <a:xfrm>
            <a:off x="3864046" y="4424420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425E454-F047-4DAD-9ED4-587C3542ED51}"/>
              </a:ext>
            </a:extLst>
          </p:cNvPr>
          <p:cNvSpPr/>
          <p:nvPr/>
        </p:nvSpPr>
        <p:spPr>
          <a:xfrm>
            <a:off x="3864046" y="4952709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8D3041-69F2-49C6-AA3C-44B376C81699}"/>
              </a:ext>
            </a:extLst>
          </p:cNvPr>
          <p:cNvSpPr/>
          <p:nvPr/>
        </p:nvSpPr>
        <p:spPr>
          <a:xfrm>
            <a:off x="3864046" y="5494120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20754F1-24EC-4770-9F11-31B7A8062FCD}"/>
              </a:ext>
            </a:extLst>
          </p:cNvPr>
          <p:cNvSpPr/>
          <p:nvPr/>
        </p:nvSpPr>
        <p:spPr>
          <a:xfrm>
            <a:off x="1428079" y="4952709"/>
            <a:ext cx="2349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scopeIndex: 3  scope: 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17D577-FAED-453C-826B-D644E41A50F7}"/>
              </a:ext>
            </a:extLst>
          </p:cNvPr>
          <p:cNvSpPr/>
          <p:nvPr/>
        </p:nvSpPr>
        <p:spPr>
          <a:xfrm>
            <a:off x="1428079" y="5494119"/>
            <a:ext cx="2170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scopeIndex: 3  scope: 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526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517584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1242060" y="186680"/>
            <a:ext cx="9707880" cy="11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目  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BDB6C7-5855-420A-9DBE-21A1A9C159BA}"/>
              </a:ext>
            </a:extLst>
          </p:cNvPr>
          <p:cNvSpPr txBox="1"/>
          <p:nvPr/>
        </p:nvSpPr>
        <p:spPr>
          <a:xfrm>
            <a:off x="3915594" y="1935089"/>
            <a:ext cx="5397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1.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 研究背景与意义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2. C--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语言与</a:t>
            </a: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Puppy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虚拟机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3. 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编译器设计与实现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4. 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编译器演示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5. 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71417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102733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研究背景与意义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4000728" cy="1015663"/>
            <a:chOff x="1242060" y="1726070"/>
            <a:chExt cx="3800957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39" y="1726070"/>
              <a:ext cx="327517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编译器概述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4A1B643-B3FB-436D-9C9F-6A45BD1C0EDF}"/>
              </a:ext>
            </a:extLst>
          </p:cNvPr>
          <p:cNvGrpSpPr/>
          <p:nvPr/>
        </p:nvGrpSpPr>
        <p:grpSpPr>
          <a:xfrm>
            <a:off x="1487206" y="3841032"/>
            <a:ext cx="1700784" cy="703535"/>
            <a:chOff x="2386584" y="4060489"/>
            <a:chExt cx="1700784" cy="7035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C1B98E7-0A6B-46BA-A149-01A8821F5A66}"/>
                </a:ext>
              </a:extLst>
            </p:cNvPr>
            <p:cNvSpPr/>
            <p:nvPr/>
          </p:nvSpPr>
          <p:spPr>
            <a:xfrm>
              <a:off x="2386584" y="4133088"/>
              <a:ext cx="1700784" cy="630936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6A7394-0A86-428D-A41D-8E83E929F617}"/>
                </a:ext>
              </a:extLst>
            </p:cNvPr>
            <p:cNvSpPr/>
            <p:nvPr/>
          </p:nvSpPr>
          <p:spPr>
            <a:xfrm>
              <a:off x="2614904" y="4060489"/>
              <a:ext cx="1286467" cy="67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59E6CE7-FDEF-4B71-8791-9AC02D4032EE}"/>
              </a:ext>
            </a:extLst>
          </p:cNvPr>
          <p:cNvSpPr/>
          <p:nvPr/>
        </p:nvSpPr>
        <p:spPr>
          <a:xfrm>
            <a:off x="1715526" y="2751111"/>
            <a:ext cx="1286467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EEDD5B-499E-4041-A2CD-E71EE6F6B4DA}"/>
              </a:ext>
            </a:extLst>
          </p:cNvPr>
          <p:cNvSpPr/>
          <p:nvPr/>
        </p:nvSpPr>
        <p:spPr>
          <a:xfrm>
            <a:off x="1518929" y="5028489"/>
            <a:ext cx="1637337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6C0B8A3-D902-4A76-8701-6EBABD1807CF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2358760" y="3424116"/>
            <a:ext cx="0" cy="41691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69B0685-1FA3-4A18-B2DE-090676D11906}"/>
              </a:ext>
            </a:extLst>
          </p:cNvPr>
          <p:cNvCxnSpPr/>
          <p:nvPr/>
        </p:nvCxnSpPr>
        <p:spPr>
          <a:xfrm>
            <a:off x="2358759" y="4701228"/>
            <a:ext cx="0" cy="41691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4296945" y="2751111"/>
            <a:ext cx="697760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编译器是计算机系统的基础组成部分，是把一种语言书写的程序翻译成另一种语言书写的等价程序。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编译器使得大多数计算机用户不必考虑及其相关的繁琐细节。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0A5A2A-3903-40E8-B778-180373563415}"/>
              </a:ext>
            </a:extLst>
          </p:cNvPr>
          <p:cNvSpPr/>
          <p:nvPr/>
        </p:nvSpPr>
        <p:spPr>
          <a:xfrm>
            <a:off x="1259149" y="2851785"/>
            <a:ext cx="2199219" cy="305186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CCA62E-413B-499B-8FB1-9642AB855A08}"/>
              </a:ext>
            </a:extLst>
          </p:cNvPr>
          <p:cNvSpPr/>
          <p:nvPr/>
        </p:nvSpPr>
        <p:spPr>
          <a:xfrm>
            <a:off x="1624367" y="5997244"/>
            <a:ext cx="1448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编译器的作用</a:t>
            </a:r>
          </a:p>
        </p:txBody>
      </p:sp>
    </p:spTree>
    <p:extLst>
      <p:ext uri="{BB962C8B-B14F-4D97-AF65-F5344CB8AC3E}">
        <p14:creationId xmlns:p14="http://schemas.microsoft.com/office/powerpoint/2010/main" val="246077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CB7D0C3-D6F0-48B4-A05B-EFD4EF01A02C}"/>
              </a:ext>
            </a:extLst>
          </p:cNvPr>
          <p:cNvGrpSpPr/>
          <p:nvPr/>
        </p:nvGrpSpPr>
        <p:grpSpPr>
          <a:xfrm>
            <a:off x="616458" y="302666"/>
            <a:ext cx="4824222" cy="921855"/>
            <a:chOff x="1242060" y="1726070"/>
            <a:chExt cx="4583331" cy="92185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7BA6E9-AD73-4CD4-95A9-9D5843EBEF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4E0ED5D-D200-49B2-B87C-AFE80F54C1D4}"/>
                </a:ext>
              </a:extLst>
            </p:cNvPr>
            <p:cNvSpPr/>
            <p:nvPr/>
          </p:nvSpPr>
          <p:spPr>
            <a:xfrm>
              <a:off x="1767840" y="1726070"/>
              <a:ext cx="4057551" cy="921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实现编译器的意义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86D47A-A6AD-4D21-B4CD-CC177166BD46}"/>
              </a:ext>
            </a:extLst>
          </p:cNvPr>
          <p:cNvGrpSpPr/>
          <p:nvPr/>
        </p:nvGrpSpPr>
        <p:grpSpPr>
          <a:xfrm>
            <a:off x="1344760" y="1626399"/>
            <a:ext cx="5385225" cy="738664"/>
            <a:chOff x="1344760" y="1626399"/>
            <a:chExt cx="5385225" cy="73866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E01FC79-E2E0-4547-AE3A-11FB71202BEF}"/>
                </a:ext>
              </a:extLst>
            </p:cNvPr>
            <p:cNvSpPr/>
            <p:nvPr/>
          </p:nvSpPr>
          <p:spPr>
            <a:xfrm>
              <a:off x="1581353" y="1626399"/>
              <a:ext cx="51486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源程序如何被翻译成目标程序？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234094F-317D-4A22-AC00-5A8A30617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EF93CCE-84EE-4DB5-947D-F32100BDFBE2}"/>
              </a:ext>
            </a:extLst>
          </p:cNvPr>
          <p:cNvGrpSpPr/>
          <p:nvPr/>
        </p:nvGrpSpPr>
        <p:grpSpPr>
          <a:xfrm>
            <a:off x="1344760" y="2365063"/>
            <a:ext cx="2760896" cy="738664"/>
            <a:chOff x="1344760" y="1626399"/>
            <a:chExt cx="2760896" cy="73866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0562A65-01B2-4083-B85F-AC657A43900A}"/>
                </a:ext>
              </a:extLst>
            </p:cNvPr>
            <p:cNvSpPr/>
            <p:nvPr/>
          </p:nvSpPr>
          <p:spPr>
            <a:xfrm>
              <a:off x="1581353" y="1626399"/>
              <a:ext cx="252430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数据如何存储？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DB40038-5AE9-4FCB-AD34-E7B847976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4C637D5-7935-4236-B5A0-812E5D37D95E}"/>
              </a:ext>
            </a:extLst>
          </p:cNvPr>
          <p:cNvGrpSpPr/>
          <p:nvPr/>
        </p:nvGrpSpPr>
        <p:grpSpPr>
          <a:xfrm>
            <a:off x="1344760" y="3103727"/>
            <a:ext cx="4351952" cy="738664"/>
            <a:chOff x="1344760" y="1626399"/>
            <a:chExt cx="4351952" cy="73866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86C17EC-491A-41F9-83F8-DE0017D5A84A}"/>
                </a:ext>
              </a:extLst>
            </p:cNvPr>
            <p:cNvSpPr/>
            <p:nvPr/>
          </p:nvSpPr>
          <p:spPr>
            <a:xfrm>
              <a:off x="1581353" y="1626399"/>
              <a:ext cx="411535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函数调用如何被实现？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1A40904-3AE0-443A-A0A6-C13320CFD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881CC7B-B0EC-4171-A0B3-F5239015270D}"/>
              </a:ext>
            </a:extLst>
          </p:cNvPr>
          <p:cNvGrpSpPr/>
          <p:nvPr/>
        </p:nvGrpSpPr>
        <p:grpSpPr>
          <a:xfrm>
            <a:off x="1344760" y="3842391"/>
            <a:ext cx="3875310" cy="738664"/>
            <a:chOff x="1344760" y="1626399"/>
            <a:chExt cx="3875310" cy="73866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DFF2280-4394-4730-B08D-26F5626F721E}"/>
                </a:ext>
              </a:extLst>
            </p:cNvPr>
            <p:cNvSpPr/>
            <p:nvPr/>
          </p:nvSpPr>
          <p:spPr>
            <a:xfrm>
              <a:off x="1581353" y="1626399"/>
              <a:ext cx="363871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各种语句如何被解析？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C4429A-5D1D-4AF8-8A59-5BB1C039D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E93BE24-C667-4B3F-9036-61FC05025F09}"/>
              </a:ext>
            </a:extLst>
          </p:cNvPr>
          <p:cNvGrpSpPr/>
          <p:nvPr/>
        </p:nvGrpSpPr>
        <p:grpSpPr>
          <a:xfrm>
            <a:off x="1353624" y="4581055"/>
            <a:ext cx="2752032" cy="738664"/>
            <a:chOff x="1344760" y="1626399"/>
            <a:chExt cx="2752032" cy="73866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9207432-8F5B-4184-A327-FDFFC00BF4BC}"/>
                </a:ext>
              </a:extLst>
            </p:cNvPr>
            <p:cNvSpPr/>
            <p:nvPr/>
          </p:nvSpPr>
          <p:spPr>
            <a:xfrm>
              <a:off x="1581353" y="1626399"/>
              <a:ext cx="251543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程序如何运行？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CF9CF92-A613-4C2C-8DEF-0D192AD79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AFBD65D-A4D5-4ADF-B518-F213759D37B0}"/>
              </a:ext>
            </a:extLst>
          </p:cNvPr>
          <p:cNvGrpSpPr/>
          <p:nvPr/>
        </p:nvGrpSpPr>
        <p:grpSpPr>
          <a:xfrm>
            <a:off x="1344760" y="5339314"/>
            <a:ext cx="2836623" cy="738664"/>
            <a:chOff x="1344760" y="1626399"/>
            <a:chExt cx="2836623" cy="73866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1EAD620-9E40-4B1A-9B3C-A067C0BCE2E7}"/>
                </a:ext>
              </a:extLst>
            </p:cNvPr>
            <p:cNvSpPr/>
            <p:nvPr/>
          </p:nvSpPr>
          <p:spPr>
            <a:xfrm>
              <a:off x="1581353" y="1626399"/>
              <a:ext cx="260003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程序如何运行？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01E3CDE-EABC-4C29-933C-5E1C62E8E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30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51059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2. C--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语言与虚拟机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2598964" cy="1015663"/>
            <a:chOff x="1242060" y="1726070"/>
            <a:chExt cx="2469188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40" y="1726070"/>
              <a:ext cx="19434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000" dirty="0">
                  <a:solidFill>
                    <a:srgbClr val="237FE5"/>
                  </a:solidFill>
                  <a:latin typeface="+mj-ea"/>
                </a:rPr>
                <a:t>C--</a:t>
              </a: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语言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1142440" y="2394259"/>
            <a:ext cx="10086392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语言是对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语言进行精简的高级程序设计语言。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支持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不支持：</a:t>
            </a:r>
          </a:p>
        </p:txBody>
      </p:sp>
      <p:sp>
        <p:nvSpPr>
          <p:cNvPr id="2" name="圆: 空心 1">
            <a:extLst>
              <a:ext uri="{FF2B5EF4-FFF2-40B4-BE49-F238E27FC236}">
                <a16:creationId xmlns:a16="http://schemas.microsoft.com/office/drawing/2014/main" id="{74F2B71D-36DA-477C-BA5A-4F84333113B6}"/>
              </a:ext>
            </a:extLst>
          </p:cNvPr>
          <p:cNvSpPr>
            <a:spLocks noChangeAspect="1"/>
          </p:cNvSpPr>
          <p:nvPr/>
        </p:nvSpPr>
        <p:spPr>
          <a:xfrm>
            <a:off x="1281936" y="3942250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圆: 空心 23">
            <a:extLst>
              <a:ext uri="{FF2B5EF4-FFF2-40B4-BE49-F238E27FC236}">
                <a16:creationId xmlns:a16="http://schemas.microsoft.com/office/drawing/2014/main" id="{5B07F767-4CFD-45D3-BCA4-E80E8D68D115}"/>
              </a:ext>
            </a:extLst>
          </p:cNvPr>
          <p:cNvSpPr>
            <a:spLocks noChangeAspect="1"/>
          </p:cNvSpPr>
          <p:nvPr/>
        </p:nvSpPr>
        <p:spPr>
          <a:xfrm>
            <a:off x="1281936" y="4385698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8D1588F6-92F3-4576-89C7-900AF2AC6A61}"/>
              </a:ext>
            </a:extLst>
          </p:cNvPr>
          <p:cNvSpPr>
            <a:spLocks noChangeAspect="1"/>
          </p:cNvSpPr>
          <p:nvPr/>
        </p:nvSpPr>
        <p:spPr>
          <a:xfrm>
            <a:off x="1281936" y="4829146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BDD45E17-25DA-41C8-9B26-E7E22B404795}"/>
              </a:ext>
            </a:extLst>
          </p:cNvPr>
          <p:cNvSpPr>
            <a:spLocks noChangeAspect="1"/>
          </p:cNvSpPr>
          <p:nvPr/>
        </p:nvSpPr>
        <p:spPr>
          <a:xfrm>
            <a:off x="1281936" y="5272594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54DA72-0D50-4003-AE3B-1028A4927451}"/>
              </a:ext>
            </a:extLst>
          </p:cNvPr>
          <p:cNvSpPr/>
          <p:nvPr/>
        </p:nvSpPr>
        <p:spPr>
          <a:xfrm>
            <a:off x="1559921" y="3854191"/>
            <a:ext cx="3938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void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char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类型及其多级指针</a:t>
            </a:r>
            <a:endParaRPr lang="zh-CN" altLang="en-US" sz="2000" dirty="0">
              <a:latin typeface="+mj-lt"/>
            </a:endParaRPr>
          </a:p>
        </p:txBody>
      </p:sp>
      <p:sp>
        <p:nvSpPr>
          <p:cNvPr id="28" name="圆: 空心 27">
            <a:extLst>
              <a:ext uri="{FF2B5EF4-FFF2-40B4-BE49-F238E27FC236}">
                <a16:creationId xmlns:a16="http://schemas.microsoft.com/office/drawing/2014/main" id="{75CFFF2A-63AB-4973-B683-56DA21C8AF77}"/>
              </a:ext>
            </a:extLst>
          </p:cNvPr>
          <p:cNvSpPr>
            <a:spLocks noChangeAspect="1"/>
          </p:cNvSpPr>
          <p:nvPr/>
        </p:nvSpPr>
        <p:spPr>
          <a:xfrm>
            <a:off x="1281936" y="5716042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1E7789-CE2F-4876-B863-61464AD77EF5}"/>
              </a:ext>
            </a:extLst>
          </p:cNvPr>
          <p:cNvSpPr/>
          <p:nvPr/>
        </p:nvSpPr>
        <p:spPr>
          <a:xfrm>
            <a:off x="1559920" y="4293643"/>
            <a:ext cx="2082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变量、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enum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定义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F8292F-073A-4796-B088-B147E72C0144}"/>
              </a:ext>
            </a:extLst>
          </p:cNvPr>
          <p:cNvSpPr/>
          <p:nvPr/>
        </p:nvSpPr>
        <p:spPr>
          <a:xfrm>
            <a:off x="1559921" y="473709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函数定义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0907B7-C20C-41F0-9A22-F28CF4FC1127}"/>
              </a:ext>
            </a:extLst>
          </p:cNvPr>
          <p:cNvSpPr/>
          <p:nvPr/>
        </p:nvSpPr>
        <p:spPr>
          <a:xfrm>
            <a:off x="1559920" y="5180539"/>
            <a:ext cx="1741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嵌套的作用域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8BD182-EC56-4ED4-A69E-5797E0551C51}"/>
              </a:ext>
            </a:extLst>
          </p:cNvPr>
          <p:cNvSpPr/>
          <p:nvPr/>
        </p:nvSpPr>
        <p:spPr>
          <a:xfrm>
            <a:off x="1559920" y="5623987"/>
            <a:ext cx="4045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return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、各种表达式语句</a:t>
            </a:r>
            <a:endParaRPr lang="zh-CN" altLang="en-US" sz="2000" dirty="0">
              <a:latin typeface="+mj-lt"/>
            </a:endParaRPr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E33F3BB2-5F45-4670-85D6-76ADF7E369AA}"/>
              </a:ext>
            </a:extLst>
          </p:cNvPr>
          <p:cNvSpPr>
            <a:spLocks noChangeAspect="1"/>
          </p:cNvSpPr>
          <p:nvPr/>
        </p:nvSpPr>
        <p:spPr>
          <a:xfrm>
            <a:off x="6297912" y="3942250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1017BF5A-AC07-401F-9E46-370A81161519}"/>
              </a:ext>
            </a:extLst>
          </p:cNvPr>
          <p:cNvSpPr>
            <a:spLocks noChangeAspect="1"/>
          </p:cNvSpPr>
          <p:nvPr/>
        </p:nvSpPr>
        <p:spPr>
          <a:xfrm>
            <a:off x="6297912" y="5272594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乘号 36">
            <a:extLst>
              <a:ext uri="{FF2B5EF4-FFF2-40B4-BE49-F238E27FC236}">
                <a16:creationId xmlns:a16="http://schemas.microsoft.com/office/drawing/2014/main" id="{B2E84DED-D002-4C01-91FE-F68507AB18ED}"/>
              </a:ext>
            </a:extLst>
          </p:cNvPr>
          <p:cNvSpPr>
            <a:spLocks noChangeAspect="1"/>
          </p:cNvSpPr>
          <p:nvPr/>
        </p:nvSpPr>
        <p:spPr>
          <a:xfrm>
            <a:off x="6297912" y="5716042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乘号 37">
            <a:extLst>
              <a:ext uri="{FF2B5EF4-FFF2-40B4-BE49-F238E27FC236}">
                <a16:creationId xmlns:a16="http://schemas.microsoft.com/office/drawing/2014/main" id="{DBCD2C19-4C59-41DD-A171-6706E0A5787C}"/>
              </a:ext>
            </a:extLst>
          </p:cNvPr>
          <p:cNvSpPr>
            <a:spLocks noChangeAspect="1"/>
          </p:cNvSpPr>
          <p:nvPr/>
        </p:nvSpPr>
        <p:spPr>
          <a:xfrm>
            <a:off x="6297912" y="4388385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214444-8982-4695-8034-19960CB2DE8A}"/>
              </a:ext>
            </a:extLst>
          </p:cNvPr>
          <p:cNvSpPr/>
          <p:nvPr/>
        </p:nvSpPr>
        <p:spPr>
          <a:xfrm>
            <a:off x="6550488" y="3850195"/>
            <a:ext cx="3004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多文件、宏定义、预处理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CF4CF12-913A-4C8E-8E50-E85648FE0108}"/>
              </a:ext>
            </a:extLst>
          </p:cNvPr>
          <p:cNvSpPr/>
          <p:nvPr/>
        </p:nvSpPr>
        <p:spPr>
          <a:xfrm>
            <a:off x="6550486" y="5623987"/>
            <a:ext cx="3133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do-while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switch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语句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C632E80-7315-4343-B405-19DD8FB75979}"/>
              </a:ext>
            </a:extLst>
          </p:cNvPr>
          <p:cNvSpPr/>
          <p:nvPr/>
        </p:nvSpPr>
        <p:spPr>
          <a:xfrm>
            <a:off x="6550486" y="5180408"/>
            <a:ext cx="1203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函数声明</a:t>
            </a:r>
            <a:endParaRPr lang="zh-CN" altLang="en-US" sz="2000" dirty="0">
              <a:latin typeface="+mj-lt"/>
            </a:endParaRPr>
          </a:p>
        </p:txBody>
      </p:sp>
      <p:sp>
        <p:nvSpPr>
          <p:cNvPr id="51" name="乘号 50">
            <a:extLst>
              <a:ext uri="{FF2B5EF4-FFF2-40B4-BE49-F238E27FC236}">
                <a16:creationId xmlns:a16="http://schemas.microsoft.com/office/drawing/2014/main" id="{C3953304-6878-4A01-A37E-42B3D5B67A5B}"/>
              </a:ext>
            </a:extLst>
          </p:cNvPr>
          <p:cNvSpPr>
            <a:spLocks noChangeAspect="1"/>
          </p:cNvSpPr>
          <p:nvPr/>
        </p:nvSpPr>
        <p:spPr>
          <a:xfrm>
            <a:off x="6297912" y="4826174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5320A0-D249-44B7-8EF1-3B5D31D007BD}"/>
              </a:ext>
            </a:extLst>
          </p:cNvPr>
          <p:cNvSpPr/>
          <p:nvPr/>
        </p:nvSpPr>
        <p:spPr>
          <a:xfrm>
            <a:off x="6556250" y="4736829"/>
            <a:ext cx="3709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struct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typedef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类型定义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147AE1-193D-4AAB-AD3F-B04CA0215AB0}"/>
              </a:ext>
            </a:extLst>
          </p:cNvPr>
          <p:cNvSpPr/>
          <p:nvPr/>
        </p:nvSpPr>
        <p:spPr>
          <a:xfrm>
            <a:off x="6580302" y="4293643"/>
            <a:ext cx="3709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goto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break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continue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关键字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4" name="圆: 空心 43">
            <a:extLst>
              <a:ext uri="{FF2B5EF4-FFF2-40B4-BE49-F238E27FC236}">
                <a16:creationId xmlns:a16="http://schemas.microsoft.com/office/drawing/2014/main" id="{C9C5146B-4EEF-4675-9F4F-D60BA543B367}"/>
              </a:ext>
            </a:extLst>
          </p:cNvPr>
          <p:cNvSpPr>
            <a:spLocks noChangeAspect="1"/>
          </p:cNvSpPr>
          <p:nvPr/>
        </p:nvSpPr>
        <p:spPr>
          <a:xfrm>
            <a:off x="1278078" y="6159490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8C79FD7-4B5A-4113-9D0F-987BE086624C}"/>
              </a:ext>
            </a:extLst>
          </p:cNvPr>
          <p:cNvSpPr/>
          <p:nvPr/>
        </p:nvSpPr>
        <p:spPr>
          <a:xfrm>
            <a:off x="1559920" y="6067435"/>
            <a:ext cx="4365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部分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语言库函数，如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printf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scanf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等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702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9693F4AC-E248-4A57-B489-000A17462EE8}"/>
              </a:ext>
            </a:extLst>
          </p:cNvPr>
          <p:cNvGrpSpPr/>
          <p:nvPr/>
        </p:nvGrpSpPr>
        <p:grpSpPr>
          <a:xfrm>
            <a:off x="643424" y="330259"/>
            <a:ext cx="2099776" cy="738664"/>
            <a:chOff x="1344760" y="1626399"/>
            <a:chExt cx="2099776" cy="73866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CBAFA91-5018-453E-B290-C28FA97E5F26}"/>
                </a:ext>
              </a:extLst>
            </p:cNvPr>
            <p:cNvSpPr/>
            <p:nvPr/>
          </p:nvSpPr>
          <p:spPr>
            <a:xfrm>
              <a:off x="1581353" y="1626399"/>
              <a:ext cx="186318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C--</a:t>
              </a: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源程序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00A010-8778-44C3-A40F-5A8300780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F90D4B8-33B1-470A-A1D0-85D518FD61BC}"/>
              </a:ext>
            </a:extLst>
          </p:cNvPr>
          <p:cNvSpPr/>
          <p:nvPr/>
        </p:nvSpPr>
        <p:spPr>
          <a:xfrm>
            <a:off x="5255640" y="6068230"/>
            <a:ext cx="3653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语言编写的求解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阶汉诺塔程序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4C22E4-B18F-4419-AE53-FB4822C08238}"/>
              </a:ext>
            </a:extLst>
          </p:cNvPr>
          <p:cNvSpPr/>
          <p:nvPr/>
        </p:nvSpPr>
        <p:spPr>
          <a:xfrm>
            <a:off x="1930537" y="1087211"/>
            <a:ext cx="1482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全局变量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A842-21FC-4514-BDC7-9A6B301AD5B1}"/>
              </a:ext>
            </a:extLst>
          </p:cNvPr>
          <p:cNvSpPr/>
          <p:nvPr/>
        </p:nvSpPr>
        <p:spPr>
          <a:xfrm>
            <a:off x="1463746" y="1606595"/>
            <a:ext cx="1879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内建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printf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B0114-2D8E-4E78-9F8C-4819DDFD4B96}"/>
              </a:ext>
            </a:extLst>
          </p:cNvPr>
          <p:cNvSpPr/>
          <p:nvPr/>
        </p:nvSpPr>
        <p:spPr>
          <a:xfrm>
            <a:off x="1810351" y="2395851"/>
            <a:ext cx="1538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if-else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FC19C0-BED6-4F64-A28D-FCEF3E4E615C}"/>
              </a:ext>
            </a:extLst>
          </p:cNvPr>
          <p:cNvSpPr/>
          <p:nvPr/>
        </p:nvSpPr>
        <p:spPr>
          <a:xfrm>
            <a:off x="1929384" y="4224620"/>
            <a:ext cx="1538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程序起点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2ACE8F-2F3E-412C-BB01-932743AC287D}"/>
              </a:ext>
            </a:extLst>
          </p:cNvPr>
          <p:cNvSpPr/>
          <p:nvPr/>
        </p:nvSpPr>
        <p:spPr>
          <a:xfrm>
            <a:off x="1929864" y="4494108"/>
            <a:ext cx="153854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局部变量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1E38F6-3EAA-4711-B653-683A94165395}"/>
              </a:ext>
            </a:extLst>
          </p:cNvPr>
          <p:cNvSpPr/>
          <p:nvPr/>
        </p:nvSpPr>
        <p:spPr>
          <a:xfrm>
            <a:off x="1044770" y="2919129"/>
            <a:ext cx="2313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递归调用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hanoi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884F1A-396D-4D6E-A3AA-6D85B63E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2" y="1251682"/>
            <a:ext cx="7448550" cy="470535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6EED0B4-A1A4-4EAA-8CB9-A7342C0B0444}"/>
              </a:ext>
            </a:extLst>
          </p:cNvPr>
          <p:cNvSpPr/>
          <p:nvPr/>
        </p:nvSpPr>
        <p:spPr>
          <a:xfrm>
            <a:off x="1473532" y="4760457"/>
            <a:ext cx="1887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内建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scanf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789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616458" y="299730"/>
            <a:ext cx="3654500" cy="1015663"/>
            <a:chOff x="1242060" y="1726070"/>
            <a:chExt cx="3472017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40" y="1726070"/>
              <a:ext cx="294623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000" dirty="0">
                  <a:solidFill>
                    <a:srgbClr val="237FE5"/>
                  </a:solidFill>
                  <a:latin typeface="+mj-ea"/>
                </a:rPr>
                <a:t>Puppy</a:t>
              </a: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虚拟机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1169872" y="1340862"/>
            <a:ext cx="102387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Puppy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虚拟机是一个基于栈的虚拟机，是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语言的目标机器，可以运行编译得到的虚拟机指令得到程序的执行结果。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CA2B059-33E1-44D4-9969-45CA328F2ED2}"/>
              </a:ext>
            </a:extLst>
          </p:cNvPr>
          <p:cNvSpPr/>
          <p:nvPr/>
        </p:nvSpPr>
        <p:spPr>
          <a:xfrm>
            <a:off x="5733420" y="5386229"/>
            <a:ext cx="7193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stack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79DBAF-8A2B-4350-A532-8ADB71E9D604}"/>
              </a:ext>
            </a:extLst>
          </p:cNvPr>
          <p:cNvSpPr/>
          <p:nvPr/>
        </p:nvSpPr>
        <p:spPr>
          <a:xfrm>
            <a:off x="8898989" y="3134862"/>
            <a:ext cx="877472" cy="34837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7874C1-8104-497F-AD14-3F307E7F6763}"/>
              </a:ext>
            </a:extLst>
          </p:cNvPr>
          <p:cNvSpPr/>
          <p:nvPr/>
        </p:nvSpPr>
        <p:spPr>
          <a:xfrm>
            <a:off x="8898984" y="3771874"/>
            <a:ext cx="877477" cy="34837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95F1C7-5781-4506-ACD4-03B5290C5C42}"/>
              </a:ext>
            </a:extLst>
          </p:cNvPr>
          <p:cNvSpPr/>
          <p:nvPr/>
        </p:nvSpPr>
        <p:spPr>
          <a:xfrm>
            <a:off x="8898984" y="4408886"/>
            <a:ext cx="877478" cy="384295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F941A8-A147-4BB9-A801-AB0B486BF2CF}"/>
              </a:ext>
            </a:extLst>
          </p:cNvPr>
          <p:cNvSpPr/>
          <p:nvPr/>
        </p:nvSpPr>
        <p:spPr>
          <a:xfrm>
            <a:off x="8895520" y="5045898"/>
            <a:ext cx="880941" cy="34033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9A5D01-B0DA-4614-8661-E59BA3B34706}"/>
              </a:ext>
            </a:extLst>
          </p:cNvPr>
          <p:cNvSpPr/>
          <p:nvPr/>
        </p:nvSpPr>
        <p:spPr>
          <a:xfrm>
            <a:off x="6823458" y="5394269"/>
            <a:ext cx="5634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text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EFDAFB6-2CE9-4DDB-ABEF-FB9F8489598C}"/>
              </a:ext>
            </a:extLst>
          </p:cNvPr>
          <p:cNvSpPr/>
          <p:nvPr/>
        </p:nvSpPr>
        <p:spPr>
          <a:xfrm>
            <a:off x="7753445" y="5402015"/>
            <a:ext cx="630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data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46DC21F-D3EC-44C0-B712-8E25620C29E5}"/>
              </a:ext>
            </a:extLst>
          </p:cNvPr>
          <p:cNvSpPr/>
          <p:nvPr/>
        </p:nvSpPr>
        <p:spPr>
          <a:xfrm>
            <a:off x="5783411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D3F1ED8-AFFF-42C5-BC7E-7C4A0676AD41}"/>
              </a:ext>
            </a:extLst>
          </p:cNvPr>
          <p:cNvSpPr/>
          <p:nvPr/>
        </p:nvSpPr>
        <p:spPr>
          <a:xfrm>
            <a:off x="5783411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7328A5F-1D01-4940-8FCA-084BE9E33B3D}"/>
              </a:ext>
            </a:extLst>
          </p:cNvPr>
          <p:cNvSpPr/>
          <p:nvPr/>
        </p:nvSpPr>
        <p:spPr>
          <a:xfrm>
            <a:off x="5783411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C21786F-11EE-44B7-8D74-2E88384C3F5E}"/>
              </a:ext>
            </a:extLst>
          </p:cNvPr>
          <p:cNvSpPr/>
          <p:nvPr/>
        </p:nvSpPr>
        <p:spPr>
          <a:xfrm>
            <a:off x="5783411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F917309-E420-48A2-BA5B-8EFDA20A58F1}"/>
              </a:ext>
            </a:extLst>
          </p:cNvPr>
          <p:cNvSpPr/>
          <p:nvPr/>
        </p:nvSpPr>
        <p:spPr>
          <a:xfrm>
            <a:off x="5783411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4D1F63F-8F78-4790-8A29-42B9A20EC76C}"/>
              </a:ext>
            </a:extLst>
          </p:cNvPr>
          <p:cNvSpPr/>
          <p:nvPr/>
        </p:nvSpPr>
        <p:spPr>
          <a:xfrm>
            <a:off x="5783411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BB100C1-EC89-466D-9C38-473E7221A13E}"/>
              </a:ext>
            </a:extLst>
          </p:cNvPr>
          <p:cNvSpPr/>
          <p:nvPr/>
        </p:nvSpPr>
        <p:spPr>
          <a:xfrm>
            <a:off x="5783411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20DC850-6EF1-4E78-ABA4-63AA4F0516EF}"/>
              </a:ext>
            </a:extLst>
          </p:cNvPr>
          <p:cNvSpPr/>
          <p:nvPr/>
        </p:nvSpPr>
        <p:spPr>
          <a:xfrm>
            <a:off x="5783411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A75AF48-B5A6-40DF-9B43-846D91FAA442}"/>
              </a:ext>
            </a:extLst>
          </p:cNvPr>
          <p:cNvSpPr/>
          <p:nvPr/>
        </p:nvSpPr>
        <p:spPr>
          <a:xfrm>
            <a:off x="5783411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6D2CD86-879F-4447-B899-DD0F84F554DC}"/>
              </a:ext>
            </a:extLst>
          </p:cNvPr>
          <p:cNvSpPr/>
          <p:nvPr/>
        </p:nvSpPr>
        <p:spPr>
          <a:xfrm>
            <a:off x="5783411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8F1542B-BA69-4B75-95E0-77950AA7157E}"/>
              </a:ext>
            </a:extLst>
          </p:cNvPr>
          <p:cNvSpPr/>
          <p:nvPr/>
        </p:nvSpPr>
        <p:spPr>
          <a:xfrm>
            <a:off x="5783411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DEF6B54-6BCD-42D6-BF4B-20C88A47F6D6}"/>
              </a:ext>
            </a:extLst>
          </p:cNvPr>
          <p:cNvSpPr/>
          <p:nvPr/>
        </p:nvSpPr>
        <p:spPr>
          <a:xfrm>
            <a:off x="5783411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ACEFD79-609A-4926-BD6C-CDF854CB7A90}"/>
              </a:ext>
            </a:extLst>
          </p:cNvPr>
          <p:cNvSpPr/>
          <p:nvPr/>
        </p:nvSpPr>
        <p:spPr>
          <a:xfrm>
            <a:off x="6768428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80FE868-5CF5-4E45-8C5A-21F730314F4F}"/>
              </a:ext>
            </a:extLst>
          </p:cNvPr>
          <p:cNvSpPr/>
          <p:nvPr/>
        </p:nvSpPr>
        <p:spPr>
          <a:xfrm>
            <a:off x="6768428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E822281-5266-4C9F-A0AA-888BFF6ABEFC}"/>
              </a:ext>
            </a:extLst>
          </p:cNvPr>
          <p:cNvSpPr/>
          <p:nvPr/>
        </p:nvSpPr>
        <p:spPr>
          <a:xfrm>
            <a:off x="6768428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C983404-576F-428D-B7C9-9E9C4D913295}"/>
              </a:ext>
            </a:extLst>
          </p:cNvPr>
          <p:cNvSpPr/>
          <p:nvPr/>
        </p:nvSpPr>
        <p:spPr>
          <a:xfrm>
            <a:off x="6768428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24F4290-E910-4637-B7B6-4A02ABF3ACBC}"/>
              </a:ext>
            </a:extLst>
          </p:cNvPr>
          <p:cNvSpPr/>
          <p:nvPr/>
        </p:nvSpPr>
        <p:spPr>
          <a:xfrm>
            <a:off x="6768428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33BC32D-D41C-4DDC-99C1-79C2B7796C59}"/>
              </a:ext>
            </a:extLst>
          </p:cNvPr>
          <p:cNvSpPr/>
          <p:nvPr/>
        </p:nvSpPr>
        <p:spPr>
          <a:xfrm>
            <a:off x="6768428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395905A-7A8B-497D-A859-B427271E65A8}"/>
              </a:ext>
            </a:extLst>
          </p:cNvPr>
          <p:cNvSpPr/>
          <p:nvPr/>
        </p:nvSpPr>
        <p:spPr>
          <a:xfrm>
            <a:off x="6768428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FEF808E-8DDD-41F9-929A-9985E378BE7A}"/>
              </a:ext>
            </a:extLst>
          </p:cNvPr>
          <p:cNvSpPr/>
          <p:nvPr/>
        </p:nvSpPr>
        <p:spPr>
          <a:xfrm>
            <a:off x="6768428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57ABBDF-D3ED-40CD-B49A-B3866876DBBC}"/>
              </a:ext>
            </a:extLst>
          </p:cNvPr>
          <p:cNvSpPr/>
          <p:nvPr/>
        </p:nvSpPr>
        <p:spPr>
          <a:xfrm>
            <a:off x="6768428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8CC4380-7A53-4DDF-9752-75852C85CFCF}"/>
              </a:ext>
            </a:extLst>
          </p:cNvPr>
          <p:cNvSpPr/>
          <p:nvPr/>
        </p:nvSpPr>
        <p:spPr>
          <a:xfrm>
            <a:off x="6768428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E283A7D-08ED-46A9-B4AB-F530009878E0}"/>
              </a:ext>
            </a:extLst>
          </p:cNvPr>
          <p:cNvSpPr/>
          <p:nvPr/>
        </p:nvSpPr>
        <p:spPr>
          <a:xfrm>
            <a:off x="6768428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74B340-280E-4551-8200-EB34B96CCE2F}"/>
              </a:ext>
            </a:extLst>
          </p:cNvPr>
          <p:cNvSpPr/>
          <p:nvPr/>
        </p:nvSpPr>
        <p:spPr>
          <a:xfrm>
            <a:off x="6768428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7CACAB6-36E1-4F4D-955A-496CE75A05D7}"/>
              </a:ext>
            </a:extLst>
          </p:cNvPr>
          <p:cNvSpPr/>
          <p:nvPr/>
        </p:nvSpPr>
        <p:spPr>
          <a:xfrm>
            <a:off x="7753445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2BA5723-33E0-4EFD-8B48-217214A2BE3D}"/>
              </a:ext>
            </a:extLst>
          </p:cNvPr>
          <p:cNvSpPr/>
          <p:nvPr/>
        </p:nvSpPr>
        <p:spPr>
          <a:xfrm>
            <a:off x="7753445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9241A14-0119-4A3F-90BA-370013B27FD0}"/>
              </a:ext>
            </a:extLst>
          </p:cNvPr>
          <p:cNvSpPr/>
          <p:nvPr/>
        </p:nvSpPr>
        <p:spPr>
          <a:xfrm>
            <a:off x="7753445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942176C-9CB0-4373-A0E8-48FD4D1846B0}"/>
              </a:ext>
            </a:extLst>
          </p:cNvPr>
          <p:cNvSpPr/>
          <p:nvPr/>
        </p:nvSpPr>
        <p:spPr>
          <a:xfrm>
            <a:off x="7753445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D61C21-88E1-4A59-AE74-4AFA84FB3859}"/>
              </a:ext>
            </a:extLst>
          </p:cNvPr>
          <p:cNvSpPr/>
          <p:nvPr/>
        </p:nvSpPr>
        <p:spPr>
          <a:xfrm>
            <a:off x="7753445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ACFEAE3-0F44-4DFF-B958-B9C60DBF5538}"/>
              </a:ext>
            </a:extLst>
          </p:cNvPr>
          <p:cNvSpPr/>
          <p:nvPr/>
        </p:nvSpPr>
        <p:spPr>
          <a:xfrm>
            <a:off x="7753445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05A86F4-9D9B-476A-91F4-329D3E4FE2A8}"/>
              </a:ext>
            </a:extLst>
          </p:cNvPr>
          <p:cNvSpPr/>
          <p:nvPr/>
        </p:nvSpPr>
        <p:spPr>
          <a:xfrm>
            <a:off x="7753445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FABAE33-EFB8-468D-8403-81F454467FB5}"/>
              </a:ext>
            </a:extLst>
          </p:cNvPr>
          <p:cNvSpPr/>
          <p:nvPr/>
        </p:nvSpPr>
        <p:spPr>
          <a:xfrm>
            <a:off x="7753445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229AAE-37BF-4623-8E27-7496D0812BDB}"/>
              </a:ext>
            </a:extLst>
          </p:cNvPr>
          <p:cNvSpPr/>
          <p:nvPr/>
        </p:nvSpPr>
        <p:spPr>
          <a:xfrm>
            <a:off x="7753445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24D80F3-DDA4-41FA-8CA4-5E7E6986DBB1}"/>
              </a:ext>
            </a:extLst>
          </p:cNvPr>
          <p:cNvSpPr/>
          <p:nvPr/>
        </p:nvSpPr>
        <p:spPr>
          <a:xfrm>
            <a:off x="7753445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C8E9AFC-1359-4585-A972-3E796D38E183}"/>
              </a:ext>
            </a:extLst>
          </p:cNvPr>
          <p:cNvSpPr/>
          <p:nvPr/>
        </p:nvSpPr>
        <p:spPr>
          <a:xfrm>
            <a:off x="7753445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77162AE-C0B9-4076-8B4B-52A3A4928D79}"/>
              </a:ext>
            </a:extLst>
          </p:cNvPr>
          <p:cNvSpPr/>
          <p:nvPr/>
        </p:nvSpPr>
        <p:spPr>
          <a:xfrm>
            <a:off x="7753445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32C20C-FAEE-441C-9CC7-5576D430A1C0}"/>
              </a:ext>
            </a:extLst>
          </p:cNvPr>
          <p:cNvGrpSpPr/>
          <p:nvPr/>
        </p:nvGrpSpPr>
        <p:grpSpPr>
          <a:xfrm>
            <a:off x="1604539" y="2815077"/>
            <a:ext cx="2079694" cy="3145060"/>
            <a:chOff x="1604539" y="2764907"/>
            <a:chExt cx="2034773" cy="375203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2137CB7-C8AB-40A7-9382-BEF946E67423}"/>
                </a:ext>
              </a:extLst>
            </p:cNvPr>
            <p:cNvSpPr/>
            <p:nvPr/>
          </p:nvSpPr>
          <p:spPr>
            <a:xfrm>
              <a:off x="1925647" y="2764907"/>
              <a:ext cx="13925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C--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源程序</a:t>
              </a: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7ACD6ED-BA81-4F82-BF8F-AF1BE804840C}"/>
                </a:ext>
              </a:extLst>
            </p:cNvPr>
            <p:cNvCxnSpPr>
              <a:cxnSpLocks/>
            </p:cNvCxnSpPr>
            <p:nvPr/>
          </p:nvCxnSpPr>
          <p:spPr>
            <a:xfrm>
              <a:off x="2579297" y="3279400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97A68D7-8805-4B88-9100-A03503410D49}"/>
                </a:ext>
              </a:extLst>
            </p:cNvPr>
            <p:cNvSpPr/>
            <p:nvPr/>
          </p:nvSpPr>
          <p:spPr>
            <a:xfrm>
              <a:off x="1880328" y="4339460"/>
              <a:ext cx="148319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虚拟机指令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7E33189-5BC1-45C4-B86F-33E522F78A56}"/>
                </a:ext>
              </a:extLst>
            </p:cNvPr>
            <p:cNvSpPr/>
            <p:nvPr/>
          </p:nvSpPr>
          <p:spPr>
            <a:xfrm>
              <a:off x="1976946" y="5914014"/>
              <a:ext cx="1204700" cy="602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运行结果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6E0F89D-82E8-4546-B10C-88EC0E7E6D2E}"/>
                </a:ext>
              </a:extLst>
            </p:cNvPr>
            <p:cNvCxnSpPr>
              <a:cxnSpLocks/>
            </p:cNvCxnSpPr>
            <p:nvPr/>
          </p:nvCxnSpPr>
          <p:spPr>
            <a:xfrm>
              <a:off x="2557340" y="4187403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16E500F-3055-43B0-BB7C-58D07C201F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6217" y="4856224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CE3B89B-0153-4958-9D0D-6C334B441EF6}"/>
                </a:ext>
              </a:extLst>
            </p:cNvPr>
            <p:cNvCxnSpPr>
              <a:cxnSpLocks/>
            </p:cNvCxnSpPr>
            <p:nvPr/>
          </p:nvCxnSpPr>
          <p:spPr>
            <a:xfrm>
              <a:off x="2557340" y="5781131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4608977D-5F7B-4CAC-BB19-155081C614EE}"/>
                </a:ext>
              </a:extLst>
            </p:cNvPr>
            <p:cNvGrpSpPr/>
            <p:nvPr/>
          </p:nvGrpSpPr>
          <p:grpSpPr>
            <a:xfrm>
              <a:off x="1961751" y="3533462"/>
              <a:ext cx="1204700" cy="553997"/>
              <a:chOff x="2386583" y="4048350"/>
              <a:chExt cx="1285382" cy="619630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C6F64C58-8FEE-4860-954F-B5A92543BEDE}"/>
                  </a:ext>
                </a:extLst>
              </p:cNvPr>
              <p:cNvSpPr/>
              <p:nvPr/>
            </p:nvSpPr>
            <p:spPr>
              <a:xfrm>
                <a:off x="2386583" y="4133089"/>
                <a:ext cx="1285382" cy="529821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0DA1AD49-D24B-4E9A-95BD-333B7EB72676}"/>
                  </a:ext>
                </a:extLst>
              </p:cNvPr>
              <p:cNvSpPr/>
              <p:nvPr/>
            </p:nvSpPr>
            <p:spPr>
              <a:xfrm>
                <a:off x="2538062" y="4048350"/>
                <a:ext cx="1011329" cy="619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</a:rPr>
                  <a:t>编译器</a:t>
                </a:r>
              </a:p>
            </p:txBody>
          </p:sp>
        </p:grp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DE3D9F3-8C24-40B4-9EF4-2DF58BE27859}"/>
                </a:ext>
              </a:extLst>
            </p:cNvPr>
            <p:cNvSpPr/>
            <p:nvPr/>
          </p:nvSpPr>
          <p:spPr>
            <a:xfrm>
              <a:off x="2102070" y="5117492"/>
              <a:ext cx="94785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虚拟机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36E3A97-350C-40EA-B54E-8218C1012B85}"/>
                </a:ext>
              </a:extLst>
            </p:cNvPr>
            <p:cNvSpPr/>
            <p:nvPr/>
          </p:nvSpPr>
          <p:spPr>
            <a:xfrm>
              <a:off x="1604539" y="2879885"/>
              <a:ext cx="2034773" cy="3619703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50BDE21E-03D9-4B52-86A3-9BCDA142F075}"/>
              </a:ext>
            </a:extLst>
          </p:cNvPr>
          <p:cNvSpPr/>
          <p:nvPr/>
        </p:nvSpPr>
        <p:spPr>
          <a:xfrm>
            <a:off x="5484033" y="2879885"/>
            <a:ext cx="4597227" cy="3080251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55719A9-EF17-418A-8CF3-47A61DC5384F}"/>
              </a:ext>
            </a:extLst>
          </p:cNvPr>
          <p:cNvSpPr/>
          <p:nvPr/>
        </p:nvSpPr>
        <p:spPr>
          <a:xfrm>
            <a:off x="1207480" y="6071942"/>
            <a:ext cx="2755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源程序的编译、运行过程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FCC6B4-8DB4-4B6E-B6DE-881DA605E8C5}"/>
              </a:ext>
            </a:extLst>
          </p:cNvPr>
          <p:cNvSpPr/>
          <p:nvPr/>
        </p:nvSpPr>
        <p:spPr>
          <a:xfrm>
            <a:off x="1955817" y="4864672"/>
            <a:ext cx="1231296" cy="39706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A0CFAA5-1C48-491E-A496-F3E9C0E1A65B}"/>
              </a:ext>
            </a:extLst>
          </p:cNvPr>
          <p:cNvSpPr/>
          <p:nvPr/>
        </p:nvSpPr>
        <p:spPr>
          <a:xfrm>
            <a:off x="6683739" y="6081936"/>
            <a:ext cx="2197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Puppy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虚拟机内部结构</a:t>
            </a:r>
          </a:p>
        </p:txBody>
      </p:sp>
    </p:spTree>
    <p:extLst>
      <p:ext uri="{BB962C8B-B14F-4D97-AF65-F5344CB8AC3E}">
        <p14:creationId xmlns:p14="http://schemas.microsoft.com/office/powerpoint/2010/main" val="331467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77692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编译器设计与实现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4178282" cy="1015663"/>
            <a:chOff x="1242060" y="1726070"/>
            <a:chExt cx="3969645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39" y="1726070"/>
              <a:ext cx="344386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编译器概况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F207A7A2-C29D-4AD7-8E9F-6C5CCE68E3F9}"/>
              </a:ext>
            </a:extLst>
          </p:cNvPr>
          <p:cNvSpPr/>
          <p:nvPr/>
        </p:nvSpPr>
        <p:spPr>
          <a:xfrm>
            <a:off x="1142438" y="2467411"/>
            <a:ext cx="104247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编译器是一种语言翻译程序，通常划分为两个部分多个阶段。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D46DD69-C8B0-4221-BC3D-ED500181099A}"/>
              </a:ext>
            </a:extLst>
          </p:cNvPr>
          <p:cNvGrpSpPr/>
          <p:nvPr/>
        </p:nvGrpSpPr>
        <p:grpSpPr>
          <a:xfrm>
            <a:off x="1283297" y="3165528"/>
            <a:ext cx="5490366" cy="553998"/>
            <a:chOff x="1399624" y="1711831"/>
            <a:chExt cx="5490366" cy="553998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91EFA97D-EB84-4C56-9561-5E3C9757E0F6}"/>
                </a:ext>
              </a:extLst>
            </p:cNvPr>
            <p:cNvSpPr/>
            <p:nvPr/>
          </p:nvSpPr>
          <p:spPr>
            <a:xfrm>
              <a:off x="1572209" y="1711831"/>
              <a:ext cx="531778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编译器前端：对源程序进行分析获得中间表示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6418B722-317B-4883-ADDA-F4C46C147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9624" y="1982780"/>
              <a:ext cx="108000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FB2629D8-4C9F-4137-BF12-EC6992494CAB}"/>
              </a:ext>
            </a:extLst>
          </p:cNvPr>
          <p:cNvGrpSpPr/>
          <p:nvPr/>
        </p:nvGrpSpPr>
        <p:grpSpPr>
          <a:xfrm>
            <a:off x="1283297" y="3565607"/>
            <a:ext cx="6002834" cy="553998"/>
            <a:chOff x="1399624" y="1711831"/>
            <a:chExt cx="6002834" cy="553998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804405D6-78F6-437B-B587-502B48759147}"/>
                </a:ext>
              </a:extLst>
            </p:cNvPr>
            <p:cNvSpPr/>
            <p:nvPr/>
          </p:nvSpPr>
          <p:spPr>
            <a:xfrm>
              <a:off x="1572209" y="1711831"/>
              <a:ext cx="583024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编译器后端：对中间表示进行优化并构造目标程序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F7302F8B-9D8F-4756-9163-B5EF7F730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9624" y="1982780"/>
              <a:ext cx="108000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矩形 165">
            <a:extLst>
              <a:ext uri="{FF2B5EF4-FFF2-40B4-BE49-F238E27FC236}">
                <a16:creationId xmlns:a16="http://schemas.microsoft.com/office/drawing/2014/main" id="{97DABC9B-31AE-4BD5-845E-8EAE0003945D}"/>
              </a:ext>
            </a:extLst>
          </p:cNvPr>
          <p:cNvSpPr/>
          <p:nvPr/>
        </p:nvSpPr>
        <p:spPr>
          <a:xfrm>
            <a:off x="3019697" y="4807742"/>
            <a:ext cx="9275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61F099C5-9BEA-4B54-9F16-B4C66A608434}"/>
              </a:ext>
            </a:extLst>
          </p:cNvPr>
          <p:cNvCxnSpPr>
            <a:cxnSpLocks/>
          </p:cNvCxnSpPr>
          <p:nvPr/>
        </p:nvCxnSpPr>
        <p:spPr>
          <a:xfrm>
            <a:off x="3874161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6F50F15D-3A3D-4EAF-A2C0-C1C017B0A9F8}"/>
              </a:ext>
            </a:extLst>
          </p:cNvPr>
          <p:cNvSpPr/>
          <p:nvPr/>
        </p:nvSpPr>
        <p:spPr>
          <a:xfrm>
            <a:off x="4170669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</a:t>
            </a: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AADA3404-7B9A-46AD-9439-D15FAE9B9A5E}"/>
              </a:ext>
            </a:extLst>
          </p:cNvPr>
          <p:cNvCxnSpPr>
            <a:cxnSpLocks/>
          </p:cNvCxnSpPr>
          <p:nvPr/>
        </p:nvCxnSpPr>
        <p:spPr>
          <a:xfrm>
            <a:off x="4576975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DAE265BD-170B-42CC-A4AD-173288CFC1BE}"/>
              </a:ext>
            </a:extLst>
          </p:cNvPr>
          <p:cNvSpPr/>
          <p:nvPr/>
        </p:nvSpPr>
        <p:spPr>
          <a:xfrm>
            <a:off x="4871507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语法分析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3CC8EEC-3E04-41D1-BA42-5B846FB13FB1}"/>
              </a:ext>
            </a:extLst>
          </p:cNvPr>
          <p:cNvSpPr/>
          <p:nvPr/>
        </p:nvSpPr>
        <p:spPr>
          <a:xfrm>
            <a:off x="5572345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语义分析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830747BB-8057-4A1C-BC9B-96A53821BC57}"/>
              </a:ext>
            </a:extLst>
          </p:cNvPr>
          <p:cNvCxnSpPr>
            <a:cxnSpLocks/>
          </p:cNvCxnSpPr>
          <p:nvPr/>
        </p:nvCxnSpPr>
        <p:spPr>
          <a:xfrm>
            <a:off x="5279790" y="5101269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422A08A0-5912-487D-8898-19265D04126B}"/>
              </a:ext>
            </a:extLst>
          </p:cNvPr>
          <p:cNvSpPr/>
          <p:nvPr/>
        </p:nvSpPr>
        <p:spPr>
          <a:xfrm>
            <a:off x="6273183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中间代码生成</a:t>
            </a: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C0BCCD6-DC23-41AF-90E6-633525F3EB81}"/>
              </a:ext>
            </a:extLst>
          </p:cNvPr>
          <p:cNvCxnSpPr>
            <a:cxnSpLocks/>
          </p:cNvCxnSpPr>
          <p:nvPr/>
        </p:nvCxnSpPr>
        <p:spPr>
          <a:xfrm>
            <a:off x="6679489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9BD04C91-4F31-4DDD-A9F3-10829CE2C2AF}"/>
              </a:ext>
            </a:extLst>
          </p:cNvPr>
          <p:cNvSpPr/>
          <p:nvPr/>
        </p:nvSpPr>
        <p:spPr>
          <a:xfrm>
            <a:off x="6974021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代码优化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E4530D7-4073-4940-A6E9-E7BFC7D09137}"/>
              </a:ext>
            </a:extLst>
          </p:cNvPr>
          <p:cNvSpPr/>
          <p:nvPr/>
        </p:nvSpPr>
        <p:spPr>
          <a:xfrm>
            <a:off x="7674859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目标代码生成</a:t>
            </a: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E587B456-2834-479C-B3E5-32660E5E32AF}"/>
              </a:ext>
            </a:extLst>
          </p:cNvPr>
          <p:cNvCxnSpPr>
            <a:cxnSpLocks/>
          </p:cNvCxnSpPr>
          <p:nvPr/>
        </p:nvCxnSpPr>
        <p:spPr>
          <a:xfrm>
            <a:off x="7382304" y="5101269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3CEC3C1-5F2C-4FE7-97C0-7DF108853B8C}"/>
              </a:ext>
            </a:extLst>
          </p:cNvPr>
          <p:cNvCxnSpPr>
            <a:cxnSpLocks/>
          </p:cNvCxnSpPr>
          <p:nvPr/>
        </p:nvCxnSpPr>
        <p:spPr>
          <a:xfrm>
            <a:off x="6000360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4275259-BECB-41B1-B247-9EAE2B080D80}"/>
              </a:ext>
            </a:extLst>
          </p:cNvPr>
          <p:cNvCxnSpPr>
            <a:cxnSpLocks/>
          </p:cNvCxnSpPr>
          <p:nvPr/>
        </p:nvCxnSpPr>
        <p:spPr>
          <a:xfrm>
            <a:off x="4170669" y="5845947"/>
            <a:ext cx="24146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ABDE7D77-CA0C-4E2F-9076-083D1C54F502}"/>
              </a:ext>
            </a:extLst>
          </p:cNvPr>
          <p:cNvSpPr/>
          <p:nvPr/>
        </p:nvSpPr>
        <p:spPr>
          <a:xfrm>
            <a:off x="5093618" y="5736274"/>
            <a:ext cx="669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前端</a:t>
            </a: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6087185B-0E52-4B54-B6A0-B4AFED7056F4}"/>
              </a:ext>
            </a:extLst>
          </p:cNvPr>
          <p:cNvCxnSpPr>
            <a:cxnSpLocks/>
          </p:cNvCxnSpPr>
          <p:nvPr/>
        </p:nvCxnSpPr>
        <p:spPr>
          <a:xfrm>
            <a:off x="6974021" y="5845947"/>
            <a:ext cx="1012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F2495CAD-B5DA-4F10-A97F-5EBEEB3D2C4A}"/>
              </a:ext>
            </a:extLst>
          </p:cNvPr>
          <p:cNvSpPr/>
          <p:nvPr/>
        </p:nvSpPr>
        <p:spPr>
          <a:xfrm>
            <a:off x="7145906" y="5755028"/>
            <a:ext cx="669178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后端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CC24DCB-23ED-41D6-B19E-44CC49C5046F}"/>
              </a:ext>
            </a:extLst>
          </p:cNvPr>
          <p:cNvSpPr/>
          <p:nvPr/>
        </p:nvSpPr>
        <p:spPr>
          <a:xfrm>
            <a:off x="8264135" y="4842051"/>
            <a:ext cx="10993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ED3A501-3563-4A35-92F3-A765EE0D4902}"/>
              </a:ext>
            </a:extLst>
          </p:cNvPr>
          <p:cNvCxnSpPr>
            <a:cxnSpLocks/>
          </p:cNvCxnSpPr>
          <p:nvPr/>
        </p:nvCxnSpPr>
        <p:spPr>
          <a:xfrm>
            <a:off x="8082087" y="5113496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10FAFD41-1A63-4FE6-B015-550346344982}"/>
              </a:ext>
            </a:extLst>
          </p:cNvPr>
          <p:cNvSpPr/>
          <p:nvPr/>
        </p:nvSpPr>
        <p:spPr>
          <a:xfrm>
            <a:off x="2900057" y="4264063"/>
            <a:ext cx="6609703" cy="193387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3BA9383E-BB87-4DCA-BC07-F076415F9977}"/>
              </a:ext>
            </a:extLst>
          </p:cNvPr>
          <p:cNvSpPr/>
          <p:nvPr/>
        </p:nvSpPr>
        <p:spPr>
          <a:xfrm>
            <a:off x="5296536" y="6216187"/>
            <a:ext cx="1607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编译的各个步骤</a:t>
            </a:r>
          </a:p>
        </p:txBody>
      </p:sp>
    </p:spTree>
    <p:extLst>
      <p:ext uri="{BB962C8B-B14F-4D97-AF65-F5344CB8AC3E}">
        <p14:creationId xmlns:p14="http://schemas.microsoft.com/office/powerpoint/2010/main" val="121021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C22313FB-E079-4E5D-A0ED-BA45B4A70C06}"/>
              </a:ext>
            </a:extLst>
          </p:cNvPr>
          <p:cNvSpPr/>
          <p:nvPr/>
        </p:nvSpPr>
        <p:spPr>
          <a:xfrm>
            <a:off x="2141796" y="1640417"/>
            <a:ext cx="9617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9BCEAD9-94EF-4CBA-9DCC-45FD4A607CEC}"/>
              </a:ext>
            </a:extLst>
          </p:cNvPr>
          <p:cNvGrpSpPr/>
          <p:nvPr/>
        </p:nvGrpSpPr>
        <p:grpSpPr>
          <a:xfrm>
            <a:off x="1930279" y="2530055"/>
            <a:ext cx="1468630" cy="461665"/>
            <a:chOff x="2386582" y="4079188"/>
            <a:chExt cx="1359870" cy="67901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08FDD11-8A43-4B90-B51E-ACAB229636E2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4DB607B-7957-41A9-B9B5-9A55D71526C3}"/>
                </a:ext>
              </a:extLst>
            </p:cNvPr>
            <p:cNvSpPr/>
            <p:nvPr/>
          </p:nvSpPr>
          <p:spPr>
            <a:xfrm>
              <a:off x="2386582" y="4079188"/>
              <a:ext cx="1359870" cy="679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词法分析模块</a:t>
              </a:r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D8D649C-E70A-4E18-AF04-B0089D4CF9F1}"/>
              </a:ext>
            </a:extLst>
          </p:cNvPr>
          <p:cNvCxnSpPr>
            <a:cxnSpLocks/>
          </p:cNvCxnSpPr>
          <p:nvPr/>
        </p:nvCxnSpPr>
        <p:spPr>
          <a:xfrm>
            <a:off x="2618612" y="2195687"/>
            <a:ext cx="0" cy="2535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0096B062-724B-4E25-97F7-0578489E8CD7}"/>
              </a:ext>
            </a:extLst>
          </p:cNvPr>
          <p:cNvSpPr/>
          <p:nvPr/>
        </p:nvSpPr>
        <p:spPr>
          <a:xfrm>
            <a:off x="1798853" y="3430758"/>
            <a:ext cx="1625442" cy="159286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DCC4BB1-2C10-4102-8B5F-50D1ECFCCAAB}"/>
              </a:ext>
            </a:extLst>
          </p:cNvPr>
          <p:cNvSpPr/>
          <p:nvPr/>
        </p:nvSpPr>
        <p:spPr>
          <a:xfrm>
            <a:off x="2125886" y="4581179"/>
            <a:ext cx="10774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解析模块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9D99549C-C5EF-4C53-877A-E1B78C83E6C9}"/>
              </a:ext>
            </a:extLst>
          </p:cNvPr>
          <p:cNvGrpSpPr/>
          <p:nvPr/>
        </p:nvGrpSpPr>
        <p:grpSpPr>
          <a:xfrm>
            <a:off x="1909073" y="3546854"/>
            <a:ext cx="357894" cy="1077218"/>
            <a:chOff x="2202308" y="4133088"/>
            <a:chExt cx="1469206" cy="566948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94E3048-1251-48F1-A075-E8432A0D089A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8DD751B-9B2F-41BC-82B3-7C5DC99BB967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语法分析</a:t>
              </a: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273D5E-C5B1-4C6F-AB12-1DF799CF01CB}"/>
              </a:ext>
            </a:extLst>
          </p:cNvPr>
          <p:cNvGrpSpPr/>
          <p:nvPr/>
        </p:nvGrpSpPr>
        <p:grpSpPr>
          <a:xfrm>
            <a:off x="2436833" y="3546854"/>
            <a:ext cx="357894" cy="1077218"/>
            <a:chOff x="2202308" y="4133088"/>
            <a:chExt cx="1469206" cy="56694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64630ED0-3CD8-437E-9AC9-091F61DAA071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3C3D1F62-3514-4CE8-B135-0112199898BE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语义分析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A95FD6A4-7050-4DE9-9FF6-C0D5F4A6C897}"/>
              </a:ext>
            </a:extLst>
          </p:cNvPr>
          <p:cNvGrpSpPr/>
          <p:nvPr/>
        </p:nvGrpSpPr>
        <p:grpSpPr>
          <a:xfrm>
            <a:off x="2937959" y="3548041"/>
            <a:ext cx="357894" cy="1077218"/>
            <a:chOff x="2202308" y="4133088"/>
            <a:chExt cx="1469206" cy="566948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0A3A0FF9-7ED8-4111-B82E-83FC6D541953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370EFAE-4E6A-4350-B18E-B0C02CD7F707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代码生成</a:t>
              </a:r>
            </a:p>
          </p:txBody>
        </p:sp>
      </p:grp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DA950F4-60D5-4AE0-BF50-5E519F2070B0}"/>
              </a:ext>
            </a:extLst>
          </p:cNvPr>
          <p:cNvCxnSpPr>
            <a:cxnSpLocks/>
          </p:cNvCxnSpPr>
          <p:nvPr/>
        </p:nvCxnSpPr>
        <p:spPr>
          <a:xfrm>
            <a:off x="2623912" y="5133102"/>
            <a:ext cx="0" cy="2535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D1D03C3-2889-4CE2-BE80-644ED33D1169}"/>
              </a:ext>
            </a:extLst>
          </p:cNvPr>
          <p:cNvSpPr/>
          <p:nvPr/>
        </p:nvSpPr>
        <p:spPr>
          <a:xfrm>
            <a:off x="2002332" y="5307163"/>
            <a:ext cx="1232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553B81-783D-4B4F-9853-E1E7C2D700A6}"/>
              </a:ext>
            </a:extLst>
          </p:cNvPr>
          <p:cNvCxnSpPr>
            <a:cxnSpLocks/>
          </p:cNvCxnSpPr>
          <p:nvPr/>
        </p:nvCxnSpPr>
        <p:spPr>
          <a:xfrm>
            <a:off x="2642267" y="2943370"/>
            <a:ext cx="0" cy="49404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4E4610C1-ADE1-464F-8CA6-9C06FA080CA1}"/>
              </a:ext>
            </a:extLst>
          </p:cNvPr>
          <p:cNvSpPr/>
          <p:nvPr/>
        </p:nvSpPr>
        <p:spPr>
          <a:xfrm>
            <a:off x="968726" y="1684499"/>
            <a:ext cx="3344915" cy="417666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C5EE7C9-1E1B-4AB2-9CFD-2E5354B7CF3E}"/>
              </a:ext>
            </a:extLst>
          </p:cNvPr>
          <p:cNvSpPr/>
          <p:nvPr/>
        </p:nvSpPr>
        <p:spPr>
          <a:xfrm>
            <a:off x="1798853" y="5951177"/>
            <a:ext cx="178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编译器的结构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0252DC-6F07-4334-8356-D38AB16EDC04}"/>
              </a:ext>
            </a:extLst>
          </p:cNvPr>
          <p:cNvGrpSpPr/>
          <p:nvPr/>
        </p:nvGrpSpPr>
        <p:grpSpPr>
          <a:xfrm>
            <a:off x="643424" y="330259"/>
            <a:ext cx="4292560" cy="738664"/>
            <a:chOff x="1344760" y="1626399"/>
            <a:chExt cx="4292560" cy="73866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71E960B-9969-4FE3-881E-0614CDDD6FB9}"/>
                </a:ext>
              </a:extLst>
            </p:cNvPr>
            <p:cNvSpPr/>
            <p:nvPr/>
          </p:nvSpPr>
          <p:spPr>
            <a:xfrm>
              <a:off x="1581353" y="1626399"/>
              <a:ext cx="405596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单趟式实现的</a:t>
              </a: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C--</a:t>
              </a: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D71BDD6-9746-4AE5-91CD-2D76D6754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EAA1475-464D-489A-97DA-29B96A365857}"/>
              </a:ext>
            </a:extLst>
          </p:cNvPr>
          <p:cNvSpPr/>
          <p:nvPr/>
        </p:nvSpPr>
        <p:spPr>
          <a:xfrm>
            <a:off x="4734813" y="1370041"/>
            <a:ext cx="693044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C--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编译器采用单趟式实现，只需对源代码进行一遍扫描就可完成编译。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词法分析模块不是将源代码中所有词法单元截取并保存，而是作为子程序供解析模块调用，每次调用提供一个词法单元。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解析模块中，语法分析、语义分析及代码生成同时进行。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79384AD-25C0-4A22-ADB0-20A70FABA1D4}"/>
              </a:ext>
            </a:extLst>
          </p:cNvPr>
          <p:cNvGrpSpPr/>
          <p:nvPr/>
        </p:nvGrpSpPr>
        <p:grpSpPr>
          <a:xfrm>
            <a:off x="1138424" y="3546858"/>
            <a:ext cx="331260" cy="1341197"/>
            <a:chOff x="2202308" y="4133088"/>
            <a:chExt cx="1359870" cy="59698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D6BB709-FFAA-49A1-92A5-742AEBD4D07F}"/>
                </a:ext>
              </a:extLst>
            </p:cNvPr>
            <p:cNvSpPr/>
            <p:nvPr/>
          </p:nvSpPr>
          <p:spPr>
            <a:xfrm>
              <a:off x="2386584" y="4133088"/>
              <a:ext cx="1175594" cy="58907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D415A32-E420-498E-A22E-CC1534A1099C}"/>
                </a:ext>
              </a:extLst>
            </p:cNvPr>
            <p:cNvSpPr/>
            <p:nvPr/>
          </p:nvSpPr>
          <p:spPr>
            <a:xfrm>
              <a:off x="2202308" y="4140992"/>
              <a:ext cx="1359870" cy="589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符号表管理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4DD9DE0-43E7-45B4-82C3-01FBF4E93F5D}"/>
              </a:ext>
            </a:extLst>
          </p:cNvPr>
          <p:cNvGrpSpPr/>
          <p:nvPr/>
        </p:nvGrpSpPr>
        <p:grpSpPr>
          <a:xfrm>
            <a:off x="3728678" y="3554480"/>
            <a:ext cx="331260" cy="1323440"/>
            <a:chOff x="2202308" y="4133088"/>
            <a:chExt cx="1359870" cy="58907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3E34F0D-21BF-4A9C-A7C2-F02BCE391AE6}"/>
                </a:ext>
              </a:extLst>
            </p:cNvPr>
            <p:cNvSpPr/>
            <p:nvPr/>
          </p:nvSpPr>
          <p:spPr>
            <a:xfrm>
              <a:off x="2386584" y="4133088"/>
              <a:ext cx="1175594" cy="58907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5224CE8-67C0-41D1-9DEB-4F0D3A6B03D3}"/>
                </a:ext>
              </a:extLst>
            </p:cNvPr>
            <p:cNvSpPr/>
            <p:nvPr/>
          </p:nvSpPr>
          <p:spPr>
            <a:xfrm>
              <a:off x="2202308" y="4192367"/>
              <a:ext cx="1359870" cy="479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错误处理</a:t>
              </a:r>
            </a:p>
          </p:txBody>
        </p:sp>
      </p:grp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4B354F8-4836-4ED4-853E-D68A0B6EB678}"/>
              </a:ext>
            </a:extLst>
          </p:cNvPr>
          <p:cNvCxnSpPr>
            <a:stCxn id="38" idx="0"/>
            <a:endCxn id="75" idx="1"/>
          </p:cNvCxnSpPr>
          <p:nvPr/>
        </p:nvCxnSpPr>
        <p:spPr>
          <a:xfrm rot="5400000" flipH="1" flipV="1">
            <a:off x="1215303" y="2849640"/>
            <a:ext cx="803727" cy="62622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C3D0DD4-3876-4B43-828D-655268B54E49}"/>
              </a:ext>
            </a:extLst>
          </p:cNvPr>
          <p:cNvCxnSpPr>
            <a:cxnSpLocks/>
            <a:stCxn id="49" idx="0"/>
            <a:endCxn id="74" idx="3"/>
          </p:cNvCxnSpPr>
          <p:nvPr/>
        </p:nvCxnSpPr>
        <p:spPr>
          <a:xfrm rot="16200000" flipV="1">
            <a:off x="3217644" y="2855370"/>
            <a:ext cx="799444" cy="59877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21BEDF7-C316-427E-A196-8F0A79D4E16E}"/>
              </a:ext>
            </a:extLst>
          </p:cNvPr>
          <p:cNvCxnSpPr>
            <a:cxnSpLocks/>
            <a:stCxn id="38" idx="3"/>
            <a:endCxn id="99" idx="1"/>
          </p:cNvCxnSpPr>
          <p:nvPr/>
        </p:nvCxnSpPr>
        <p:spPr>
          <a:xfrm>
            <a:off x="1469684" y="4226335"/>
            <a:ext cx="329169" cy="85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9FCFBD2-1E70-449B-BD4C-E2BFBFC49B24}"/>
              </a:ext>
            </a:extLst>
          </p:cNvPr>
          <p:cNvCxnSpPr>
            <a:cxnSpLocks/>
            <a:stCxn id="50" idx="1"/>
            <a:endCxn id="99" idx="3"/>
          </p:cNvCxnSpPr>
          <p:nvPr/>
        </p:nvCxnSpPr>
        <p:spPr>
          <a:xfrm flipH="1">
            <a:off x="3424295" y="4226267"/>
            <a:ext cx="304383" cy="92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0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758</TotalTime>
  <Words>780</Words>
  <Application>Microsoft Office PowerPoint</Application>
  <PresentationFormat>宽屏</PresentationFormat>
  <Paragraphs>141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李开心</dc:creator>
  <cp:lastModifiedBy>李开心</cp:lastModifiedBy>
  <cp:revision>219</cp:revision>
  <dcterms:created xsi:type="dcterms:W3CDTF">2018-05-31T01:54:46Z</dcterms:created>
  <dcterms:modified xsi:type="dcterms:W3CDTF">2018-06-02T12:03:57Z</dcterms:modified>
</cp:coreProperties>
</file>