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3" r:id="rId12"/>
    <p:sldId id="272" r:id="rId13"/>
    <p:sldId id="274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3" r:id="rId24"/>
    <p:sldId id="286" r:id="rId25"/>
    <p:sldId id="288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1760" autoAdjust="0"/>
  </p:normalViewPr>
  <p:slideViewPr>
    <p:cSldViewPr snapToGrid="0">
      <p:cViewPr varScale="1">
        <p:scale>
          <a:sx n="79" d="100"/>
          <a:sy n="79" d="100"/>
        </p:scale>
        <p:origin x="28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目标代码只有函数会生成，因此需要先设计函数调用栈帧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参数顺序入栈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pc+1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bp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6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addr1</a:t>
            </a:r>
            <a:r>
              <a:rPr lang="zh-CN" altLang="en-US" dirty="0"/>
              <a:t>和</a:t>
            </a:r>
            <a:r>
              <a:rPr lang="en-US" altLang="zh-CN" dirty="0"/>
              <a:t>addr2</a:t>
            </a:r>
            <a:r>
              <a:rPr lang="zh-CN" altLang="en-US" dirty="0"/>
              <a:t>都需要回填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3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目标代码展示 </a:t>
            </a:r>
            <a:r>
              <a:rPr lang="en-US" altLang="zh-CN" dirty="0"/>
              <a:t>if </a:t>
            </a:r>
            <a:r>
              <a:rPr lang="zh-CN" altLang="en-US" dirty="0"/>
              <a:t>语句的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目标代码展示 </a:t>
            </a:r>
            <a:r>
              <a:rPr lang="en-US" altLang="zh-CN" dirty="0"/>
              <a:t>if </a:t>
            </a:r>
            <a:r>
              <a:rPr lang="zh-CN" altLang="en-US" dirty="0"/>
              <a:t>语句的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5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最后一条是和虚拟机相关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8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讲述何为 基于栈的虚拟机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7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 a, b; </a:t>
            </a:r>
            <a:r>
              <a:rPr lang="zh-CN" altLang="en-US" dirty="0"/>
              <a:t>定义中，解析完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也需要知道类型，因此用</a:t>
            </a:r>
            <a:r>
              <a:rPr lang="en-US" altLang="zh-CN" dirty="0"/>
              <a:t>baseType</a:t>
            </a:r>
            <a:r>
              <a:rPr lang="zh-CN" altLang="en-US" dirty="0"/>
              <a:t>来记录定义表达式定义语句的基础类型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对于函数调用的语义分析呢？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6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1981C7-83C5-4CA6-9A15-9C08488D7E80}"/>
              </a:ext>
            </a:extLst>
          </p:cNvPr>
          <p:cNvSpPr/>
          <p:nvPr/>
        </p:nvSpPr>
        <p:spPr>
          <a:xfrm>
            <a:off x="0" y="2112688"/>
            <a:ext cx="12192000" cy="263262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34792-0EE4-431C-BFBD-FECF52F0EB1C}"/>
              </a:ext>
            </a:extLst>
          </p:cNvPr>
          <p:cNvSpPr txBox="1"/>
          <p:nvPr/>
        </p:nvSpPr>
        <p:spPr>
          <a:xfrm>
            <a:off x="1242060" y="2292631"/>
            <a:ext cx="9707880" cy="22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ea typeface="+mj-ea"/>
              </a:rPr>
              <a:t>程序设计语言</a:t>
            </a:r>
            <a:r>
              <a:rPr lang="en-US" altLang="zh-CN" sz="6000" dirty="0">
                <a:solidFill>
                  <a:schemeClr val="bg1"/>
                </a:solidFill>
                <a:ea typeface="+mj-ea"/>
              </a:rPr>
              <a:t>C--</a:t>
            </a:r>
            <a:r>
              <a:rPr lang="zh-CN" altLang="en-US" sz="6000" dirty="0">
                <a:solidFill>
                  <a:schemeClr val="bg1"/>
                </a:solidFill>
                <a:ea typeface="+mj-ea"/>
              </a:rPr>
              <a:t>的编译器</a:t>
            </a:r>
            <a:endParaRPr lang="en-US" altLang="zh-CN" sz="6000" dirty="0">
              <a:solidFill>
                <a:schemeClr val="bg1"/>
              </a:solidFill>
              <a:ea typeface="+mj-ea"/>
            </a:endParaRPr>
          </a:p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ea typeface="+mj-ea"/>
              </a:rPr>
              <a:t>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7909391" y="5118326"/>
            <a:ext cx="3893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答  辩  人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班       级 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计算机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1401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学       号 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0121310870605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43840" y="243840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419402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435065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23368" y="4927758"/>
              <a:ext cx="8709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记录当前符号在源代码中的位置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A5F7-CEAE-49C6-BBB9-A073763A253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D8B20-A88F-4E88-A1DE-73EEDB54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75" y="539909"/>
            <a:ext cx="5829235" cy="560497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28BC9-CF05-4133-9C80-8E36241519C2}"/>
              </a:ext>
            </a:extLst>
          </p:cNvPr>
          <p:cNvSpPr/>
          <p:nvPr/>
        </p:nvSpPr>
        <p:spPr>
          <a:xfrm>
            <a:off x="8167566" y="6172877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05678-54DF-4AFC-8D0C-9C379BE757AA}"/>
              </a:ext>
            </a:extLst>
          </p:cNvPr>
          <p:cNvSpPr/>
          <p:nvPr/>
        </p:nvSpPr>
        <p:spPr>
          <a:xfrm>
            <a:off x="522710" y="890105"/>
            <a:ext cx="5448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词法分析算法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EE81C9-82CF-4198-BFA3-BDDD7B635673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86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3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函数各个参数的类型，用于语法分析中类型匹配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207539" y="5088988"/>
            <a:ext cx="1101952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值，优化对符号表的查找速度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符号的值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CAC2F93-A1DA-4DBD-90CA-EE9D29A0B75B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166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符号的列表，存储所有的符号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EDABC-9EC0-4795-9BC3-19C911D48CA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512849"/>
            <a:ext cx="11100489" cy="175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可以实现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嵌套的作用域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。实现方式如下：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初始化为空。将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，并放入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末尾，设置全局作用域的标识为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进入新的作用域时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自增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，并放入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内元素的排列顺序标识该作用域。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离开作用域，则将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末尾元素去除，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回到前一个作用域。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4624496" y="2757434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4610498" y="329374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63" y="2907820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4336650" y="6182234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2820707" y="275743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4610789" y="378742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4610498" y="408897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4610498" y="46164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4610498" y="514476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4610498" y="56861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B7CDB2-AB0E-4ED5-B8CA-581A7E71304C}"/>
              </a:ext>
            </a:extLst>
          </p:cNvPr>
          <p:cNvSpPr/>
          <p:nvPr/>
        </p:nvSpPr>
        <p:spPr>
          <a:xfrm>
            <a:off x="3765966" y="46164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D892E-7F60-4C4D-A7A4-87257C599C4A}"/>
              </a:ext>
            </a:extLst>
          </p:cNvPr>
          <p:cNvSpPr/>
          <p:nvPr/>
        </p:nvSpPr>
        <p:spPr>
          <a:xfrm>
            <a:off x="2322754" y="2432077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93AF5-501E-4864-A0B8-9CBF5E5D2DEE}"/>
              </a:ext>
            </a:extLst>
          </p:cNvPr>
          <p:cNvSpPr/>
          <p:nvPr/>
        </p:nvSpPr>
        <p:spPr>
          <a:xfrm>
            <a:off x="3752401" y="243207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D4EB0A-8EA4-441E-803D-D40D82183764}"/>
              </a:ext>
            </a:extLst>
          </p:cNvPr>
          <p:cNvSpPr/>
          <p:nvPr/>
        </p:nvSpPr>
        <p:spPr>
          <a:xfrm>
            <a:off x="2820706" y="329884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0C852-3A7B-478D-8C65-E390E07ED830}"/>
              </a:ext>
            </a:extLst>
          </p:cNvPr>
          <p:cNvSpPr/>
          <p:nvPr/>
        </p:nvSpPr>
        <p:spPr>
          <a:xfrm>
            <a:off x="2820706" y="382713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A78CBF-3DCA-40DC-A70B-1E7B63C80E68}"/>
              </a:ext>
            </a:extLst>
          </p:cNvPr>
          <p:cNvSpPr/>
          <p:nvPr/>
        </p:nvSpPr>
        <p:spPr>
          <a:xfrm>
            <a:off x="2823939" y="411257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D5E1C4-44F0-48EC-918B-B1C57CB101F8}"/>
              </a:ext>
            </a:extLst>
          </p:cNvPr>
          <p:cNvSpPr/>
          <p:nvPr/>
        </p:nvSpPr>
        <p:spPr>
          <a:xfrm>
            <a:off x="2824821" y="463522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A6261-772A-4EDA-9AC5-1E12B90EF562}"/>
              </a:ext>
            </a:extLst>
          </p:cNvPr>
          <p:cNvSpPr/>
          <p:nvPr/>
        </p:nvSpPr>
        <p:spPr>
          <a:xfrm>
            <a:off x="2820706" y="516467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3FE75-23A9-4F5E-93C2-FB65C4538B8E}"/>
              </a:ext>
            </a:extLst>
          </p:cNvPr>
          <p:cNvSpPr/>
          <p:nvPr/>
        </p:nvSpPr>
        <p:spPr>
          <a:xfrm>
            <a:off x="2829007" y="5683479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DA06C3-A147-4311-951F-CB4DF042A6DD}"/>
              </a:ext>
            </a:extLst>
          </p:cNvPr>
          <p:cNvSpPr/>
          <p:nvPr/>
        </p:nvSpPr>
        <p:spPr>
          <a:xfrm>
            <a:off x="3765041" y="2757433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B9CEB-853D-4DE4-8F9F-D4B762934475}"/>
              </a:ext>
            </a:extLst>
          </p:cNvPr>
          <p:cNvSpPr/>
          <p:nvPr/>
        </p:nvSpPr>
        <p:spPr>
          <a:xfrm>
            <a:off x="3760717" y="329329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D832CE-4F94-4975-8446-7A52E5DA7A3C}"/>
              </a:ext>
            </a:extLst>
          </p:cNvPr>
          <p:cNvSpPr/>
          <p:nvPr/>
        </p:nvSpPr>
        <p:spPr>
          <a:xfrm>
            <a:off x="3767537" y="3829394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13CD2D-E4F0-4CFC-BB87-8C112DD6DC81}"/>
              </a:ext>
            </a:extLst>
          </p:cNvPr>
          <p:cNvSpPr/>
          <p:nvPr/>
        </p:nvSpPr>
        <p:spPr>
          <a:xfrm>
            <a:off x="3760717" y="4113857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C40BF3-2CBE-49A8-AE20-A2E24ED77C59}"/>
              </a:ext>
            </a:extLst>
          </p:cNvPr>
          <p:cNvSpPr/>
          <p:nvPr/>
        </p:nvSpPr>
        <p:spPr>
          <a:xfrm>
            <a:off x="3767326" y="514335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0ED6B3-B7BA-49A8-9FC0-CC681086CB88}"/>
              </a:ext>
            </a:extLst>
          </p:cNvPr>
          <p:cNvSpPr/>
          <p:nvPr/>
        </p:nvSpPr>
        <p:spPr>
          <a:xfrm>
            <a:off x="3760716" y="56861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DCC8C8-A26D-4578-82A8-BE8C43EE27ED}"/>
              </a:ext>
            </a:extLst>
          </p:cNvPr>
          <p:cNvSpPr/>
          <p:nvPr/>
        </p:nvSpPr>
        <p:spPr>
          <a:xfrm>
            <a:off x="3743860" y="3905379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ACB4B2-D1AD-43F1-8F9E-3F9D14048875}"/>
              </a:ext>
            </a:extLst>
          </p:cNvPr>
          <p:cNvSpPr/>
          <p:nvPr/>
        </p:nvSpPr>
        <p:spPr>
          <a:xfrm>
            <a:off x="3737250" y="4721064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6B7DCF-CDFF-443C-92F9-D3800B80E29A}"/>
              </a:ext>
            </a:extLst>
          </p:cNvPr>
          <p:cNvSpPr/>
          <p:nvPr/>
        </p:nvSpPr>
        <p:spPr>
          <a:xfrm>
            <a:off x="3743860" y="3372343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0635BA7-F50D-4148-88E4-23B3CD582820}"/>
              </a:ext>
            </a:extLst>
          </p:cNvPr>
          <p:cNvSpPr/>
          <p:nvPr/>
        </p:nvSpPr>
        <p:spPr>
          <a:xfrm>
            <a:off x="3737249" y="2838700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4CEDD9-F23D-48F2-97BF-822B8F63137F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2781811" y="6147183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1595535" y="2664963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2113519" y="3871499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2749168" y="4400938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2755375" y="5031722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2772481" y="2940556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3313923" y="3330645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F489FAF-6D70-4F21-BD2D-FFC8FAD7301F}"/>
              </a:ext>
            </a:extLst>
          </p:cNvPr>
          <p:cNvSpPr/>
          <p:nvPr/>
        </p:nvSpPr>
        <p:spPr>
          <a:xfrm>
            <a:off x="6750702" y="3008694"/>
            <a:ext cx="3738637" cy="30152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486B7C6-981B-490E-B9F1-F77D3F71472D}"/>
              </a:ext>
            </a:extLst>
          </p:cNvPr>
          <p:cNvSpPr/>
          <p:nvPr/>
        </p:nvSpPr>
        <p:spPr>
          <a:xfrm>
            <a:off x="7034171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*lexer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0910B5A-7543-4DA9-94A6-8B8027534611}"/>
              </a:ext>
            </a:extLst>
          </p:cNvPr>
          <p:cNvSpPr/>
          <p:nvPr/>
        </p:nvSpPr>
        <p:spPr>
          <a:xfrm>
            <a:off x="8763997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B4F3759-BD7D-48E9-A88F-45854F929F0A}"/>
              </a:ext>
            </a:extLst>
          </p:cNvPr>
          <p:cNvSpPr/>
          <p:nvPr/>
        </p:nvSpPr>
        <p:spPr>
          <a:xfrm>
            <a:off x="7707907" y="614718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解析器的内部结构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5C9CF-83BC-4CEF-8FE2-BE35E8DE0859}"/>
              </a:ext>
            </a:extLst>
          </p:cNvPr>
          <p:cNvSpPr/>
          <p:nvPr/>
        </p:nvSpPr>
        <p:spPr>
          <a:xfrm>
            <a:off x="7034171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*table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FDE1DD-53BE-48CA-B751-8486BDD784A9}"/>
              </a:ext>
            </a:extLst>
          </p:cNvPr>
          <p:cNvSpPr/>
          <p:nvPr/>
        </p:nvSpPr>
        <p:spPr>
          <a:xfrm>
            <a:off x="7034171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*vm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8BFE608-9569-41E7-9CCA-8774E1A2EB73}"/>
              </a:ext>
            </a:extLst>
          </p:cNvPr>
          <p:cNvSpPr/>
          <p:nvPr/>
        </p:nvSpPr>
        <p:spPr>
          <a:xfrm>
            <a:off x="8761755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tokenInfo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59FCEC6-8BB0-4341-8574-6EA89710DA7D}"/>
              </a:ext>
            </a:extLst>
          </p:cNvPr>
          <p:cNvSpPr/>
          <p:nvPr/>
        </p:nvSpPr>
        <p:spPr>
          <a:xfrm>
            <a:off x="8761755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9816BA4-BB60-4FA2-BE59-6B301CA83AEE}"/>
              </a:ext>
            </a:extLst>
          </p:cNvPr>
          <p:cNvSpPr/>
          <p:nvPr/>
        </p:nvSpPr>
        <p:spPr>
          <a:xfrm>
            <a:off x="8761755" y="532649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indexOfBP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4AB9E0-5062-4140-9C59-10D753FA4DA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443D0B-A6BA-4C0D-A418-08BD855453EF}"/>
              </a:ext>
            </a:extLst>
          </p:cNvPr>
          <p:cNvSpPr>
            <a:spLocks noChangeAspect="1"/>
          </p:cNvSpPr>
          <p:nvPr/>
        </p:nvSpPr>
        <p:spPr>
          <a:xfrm>
            <a:off x="643424" y="900651"/>
            <a:ext cx="144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541404"/>
            <a:ext cx="10673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采用递归下降法实现，即为每个文法编写一个递归过程，通过该过程匹配符合该文法的句子。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601362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64" y="2483333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5701708" y="6127199"/>
            <a:ext cx="2453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匹配函数的递归下降过程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8FADEC-7528-42B1-85EE-85C84876E84D}"/>
              </a:ext>
            </a:extLst>
          </p:cNvPr>
          <p:cNvSpPr/>
          <p:nvPr/>
        </p:nvSpPr>
        <p:spPr>
          <a:xfrm>
            <a:off x="2056448" y="316728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func_param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47E58-5C71-4F28-86C3-2E15D343BA58}"/>
              </a:ext>
            </a:extLst>
          </p:cNvPr>
          <p:cNvSpPr/>
          <p:nvPr/>
        </p:nvSpPr>
        <p:spPr>
          <a:xfrm>
            <a:off x="2056448" y="4699233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func_body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202D77-DD42-4F4F-AC86-155D08B550F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545313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8F66F-019A-4931-B13E-4EC17C57859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4" y="546818"/>
            <a:ext cx="103820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完成虚拟机代码的生成。通过在语法分析中插入代码生成语句来完成代码生成。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CA70C-B25F-492C-8934-95667E8FA262}"/>
              </a:ext>
            </a:extLst>
          </p:cNvPr>
          <p:cNvSpPr/>
          <p:nvPr/>
        </p:nvSpPr>
        <p:spPr>
          <a:xfrm>
            <a:off x="814673" y="1658387"/>
            <a:ext cx="10382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只有函数定义会生成目标代码。对于左图的函数定义，函数调用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创建的栈帧结构如右图所示：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D6ED55-F1B8-43F2-9538-66760F82785C}"/>
              </a:ext>
            </a:extLst>
          </p:cNvPr>
          <p:cNvSpPr/>
          <p:nvPr/>
        </p:nvSpPr>
        <p:spPr>
          <a:xfrm>
            <a:off x="2918692" y="4925769"/>
            <a:ext cx="13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7692E5-9C8D-48DD-9B43-78153C891AFC}"/>
              </a:ext>
            </a:extLst>
          </p:cNvPr>
          <p:cNvSpPr/>
          <p:nvPr/>
        </p:nvSpPr>
        <p:spPr>
          <a:xfrm>
            <a:off x="7989238" y="278696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9B30E8-FC32-4F8A-842F-45FD0FCC26D9}"/>
              </a:ext>
            </a:extLst>
          </p:cNvPr>
          <p:cNvSpPr/>
          <p:nvPr/>
        </p:nvSpPr>
        <p:spPr>
          <a:xfrm>
            <a:off x="7989238" y="318707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622F51-FD0F-48E7-9E23-6B9E1CC1DB22}"/>
              </a:ext>
            </a:extLst>
          </p:cNvPr>
          <p:cNvSpPr/>
          <p:nvPr/>
        </p:nvSpPr>
        <p:spPr>
          <a:xfrm>
            <a:off x="7989238" y="358718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0F0218-D889-4E4B-AA70-EF25B0AC74C7}"/>
              </a:ext>
            </a:extLst>
          </p:cNvPr>
          <p:cNvSpPr/>
          <p:nvPr/>
        </p:nvSpPr>
        <p:spPr>
          <a:xfrm>
            <a:off x="7989238" y="398729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pc+1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9FEFFA-DF85-45E0-86C2-64CD2263A89D}"/>
              </a:ext>
            </a:extLst>
          </p:cNvPr>
          <p:cNvSpPr/>
          <p:nvPr/>
        </p:nvSpPr>
        <p:spPr>
          <a:xfrm>
            <a:off x="7989238" y="438740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D9D56-094B-497F-AF90-E7A8DDA45E38}"/>
              </a:ext>
            </a:extLst>
          </p:cNvPr>
          <p:cNvSpPr/>
          <p:nvPr/>
        </p:nvSpPr>
        <p:spPr>
          <a:xfrm>
            <a:off x="7989238" y="478751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64E33F-1053-40A0-A082-4376C31762E0}"/>
              </a:ext>
            </a:extLst>
          </p:cNvPr>
          <p:cNvSpPr/>
          <p:nvPr/>
        </p:nvSpPr>
        <p:spPr>
          <a:xfrm>
            <a:off x="7989238" y="518762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66F897-251F-46AB-A5FC-A719FC037B0D}"/>
              </a:ext>
            </a:extLst>
          </p:cNvPr>
          <p:cNvSpPr/>
          <p:nvPr/>
        </p:nvSpPr>
        <p:spPr>
          <a:xfrm>
            <a:off x="9137104" y="312551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4E8189-157B-4109-8103-E4503A9BDA1C}"/>
              </a:ext>
            </a:extLst>
          </p:cNvPr>
          <p:cNvSpPr/>
          <p:nvPr/>
        </p:nvSpPr>
        <p:spPr>
          <a:xfrm>
            <a:off x="9137104" y="3521680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B7B829-05F5-4925-8820-601554040BA8}"/>
              </a:ext>
            </a:extLst>
          </p:cNvPr>
          <p:cNvSpPr/>
          <p:nvPr/>
        </p:nvSpPr>
        <p:spPr>
          <a:xfrm>
            <a:off x="9137104" y="3927173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函数返回地址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FF6ED-AEA4-4E28-AC0F-31C9A1522C0C}"/>
              </a:ext>
            </a:extLst>
          </p:cNvPr>
          <p:cNvSpPr/>
          <p:nvPr/>
        </p:nvSpPr>
        <p:spPr>
          <a:xfrm>
            <a:off x="9137104" y="4323047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bp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寄存器旧值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F584544-C39D-491F-A2A0-423E24F96DE2}"/>
              </a:ext>
            </a:extLst>
          </p:cNvPr>
          <p:cNvSpPr/>
          <p:nvPr/>
        </p:nvSpPr>
        <p:spPr>
          <a:xfrm>
            <a:off x="9137104" y="4709974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D3F0BB-FBCB-4626-A915-D18BD36F0814}"/>
              </a:ext>
            </a:extLst>
          </p:cNvPr>
          <p:cNvSpPr/>
          <p:nvPr/>
        </p:nvSpPr>
        <p:spPr>
          <a:xfrm>
            <a:off x="9137104" y="510632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0799AE-5AA2-4F77-8D38-D667666457A6}"/>
              </a:ext>
            </a:extLst>
          </p:cNvPr>
          <p:cNvSpPr/>
          <p:nvPr/>
        </p:nvSpPr>
        <p:spPr>
          <a:xfrm>
            <a:off x="6956043" y="6180264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6A1BDA-F989-408F-99D7-3C9CA3846E6D}"/>
              </a:ext>
            </a:extLst>
          </p:cNvPr>
          <p:cNvSpPr/>
          <p:nvPr/>
        </p:nvSpPr>
        <p:spPr>
          <a:xfrm>
            <a:off x="6956043" y="4343083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274E43-56AA-4CCD-878C-B2A0994F1247}"/>
              </a:ext>
            </a:extLst>
          </p:cNvPr>
          <p:cNvSpPr/>
          <p:nvPr/>
        </p:nvSpPr>
        <p:spPr>
          <a:xfrm>
            <a:off x="6956043" y="5156845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26A3A-C7C9-4E20-875A-A277A7DB0BEB}"/>
              </a:ext>
            </a:extLst>
          </p:cNvPr>
          <p:cNvSpPr/>
          <p:nvPr/>
        </p:nvSpPr>
        <p:spPr>
          <a:xfrm>
            <a:off x="7989238" y="558773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25BAE6-D6FF-42DA-8B9F-FD86D3C4C90D}"/>
              </a:ext>
            </a:extLst>
          </p:cNvPr>
          <p:cNvSpPr/>
          <p:nvPr/>
        </p:nvSpPr>
        <p:spPr>
          <a:xfrm>
            <a:off x="6776910" y="2769849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799A3-D8F2-487B-9D2E-A7568CDE000A}"/>
              </a:ext>
            </a:extLst>
          </p:cNvPr>
          <p:cNvSpPr/>
          <p:nvPr/>
        </p:nvSpPr>
        <p:spPr>
          <a:xfrm>
            <a:off x="6776911" y="5556010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42D97-5CC9-492A-BAB1-C6F79407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7" y="3124510"/>
            <a:ext cx="5352487" cy="1695377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E60D38F-08D6-43CE-8939-75F173030E68}"/>
              </a:ext>
            </a:extLst>
          </p:cNvPr>
          <p:cNvSpPr/>
          <p:nvPr/>
        </p:nvSpPr>
        <p:spPr>
          <a:xfrm>
            <a:off x="7957006" y="2287238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stack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FDAAEC-00BA-439F-94D6-4CE55785688F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7584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DE21A6-8C15-4DCC-BEAF-227B67205526}"/>
              </a:ext>
            </a:extLst>
          </p:cNvPr>
          <p:cNvSpPr/>
          <p:nvPr/>
        </p:nvSpPr>
        <p:spPr>
          <a:xfrm>
            <a:off x="1681431" y="434602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C3A2F-C315-439C-A2F8-F0C1EB2E92F8}"/>
              </a:ext>
            </a:extLst>
          </p:cNvPr>
          <p:cNvSpPr/>
          <p:nvPr/>
        </p:nvSpPr>
        <p:spPr>
          <a:xfrm>
            <a:off x="1681431" y="474613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CCB99-4576-4FC7-B33F-2F14BBD864DE}"/>
              </a:ext>
            </a:extLst>
          </p:cNvPr>
          <p:cNvSpPr/>
          <p:nvPr/>
        </p:nvSpPr>
        <p:spPr>
          <a:xfrm>
            <a:off x="1681431" y="514624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70AD6-924A-4885-AD4C-0ECC3C58BD46}"/>
              </a:ext>
            </a:extLst>
          </p:cNvPr>
          <p:cNvSpPr/>
          <p:nvPr/>
        </p:nvSpPr>
        <p:spPr>
          <a:xfrm>
            <a:off x="1681431" y="554635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35DE45-EE8A-4996-B7F2-2C0E13C240A3}"/>
              </a:ext>
            </a:extLst>
          </p:cNvPr>
          <p:cNvSpPr/>
          <p:nvPr/>
        </p:nvSpPr>
        <p:spPr>
          <a:xfrm>
            <a:off x="6547233" y="326070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764B9F-108D-434F-99F0-97122B675357}"/>
              </a:ext>
            </a:extLst>
          </p:cNvPr>
          <p:cNvSpPr/>
          <p:nvPr/>
        </p:nvSpPr>
        <p:spPr>
          <a:xfrm>
            <a:off x="6547233" y="366081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84C4D-68E5-4031-869A-6F1F51A540D8}"/>
              </a:ext>
            </a:extLst>
          </p:cNvPr>
          <p:cNvSpPr/>
          <p:nvPr/>
        </p:nvSpPr>
        <p:spPr>
          <a:xfrm>
            <a:off x="6547233" y="406092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8568F3-3A46-4854-A3E5-D7D006AA0570}"/>
              </a:ext>
            </a:extLst>
          </p:cNvPr>
          <p:cNvSpPr/>
          <p:nvPr/>
        </p:nvSpPr>
        <p:spPr>
          <a:xfrm>
            <a:off x="6547233" y="446103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5D962A-23DA-402C-B01D-79E2D33A7160}"/>
              </a:ext>
            </a:extLst>
          </p:cNvPr>
          <p:cNvSpPr/>
          <p:nvPr/>
        </p:nvSpPr>
        <p:spPr>
          <a:xfrm>
            <a:off x="6547233" y="486114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9F71DB-F1D5-4630-A917-85E3D2AF2897}"/>
              </a:ext>
            </a:extLst>
          </p:cNvPr>
          <p:cNvSpPr/>
          <p:nvPr/>
        </p:nvSpPr>
        <p:spPr>
          <a:xfrm>
            <a:off x="6547233" y="526125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36DF8E-DC42-49E3-9826-0A11C6B94764}"/>
              </a:ext>
            </a:extLst>
          </p:cNvPr>
          <p:cNvSpPr/>
          <p:nvPr/>
        </p:nvSpPr>
        <p:spPr>
          <a:xfrm>
            <a:off x="6547233" y="566136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C86D89-AB61-4E0A-9CD9-61AD7DF8E497}"/>
              </a:ext>
            </a:extLst>
          </p:cNvPr>
          <p:cNvCxnSpPr>
            <a:cxnSpLocks/>
          </p:cNvCxnSpPr>
          <p:nvPr/>
        </p:nvCxnSpPr>
        <p:spPr>
          <a:xfrm flipV="1">
            <a:off x="4052301" y="4003912"/>
            <a:ext cx="2270416" cy="86828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CADA8D-EA8F-46E6-AEB9-0EF3F95EA040}"/>
              </a:ext>
            </a:extLst>
          </p:cNvPr>
          <p:cNvCxnSpPr>
            <a:cxnSpLocks/>
          </p:cNvCxnSpPr>
          <p:nvPr/>
        </p:nvCxnSpPr>
        <p:spPr>
          <a:xfrm flipH="1" flipV="1">
            <a:off x="4016576" y="4974714"/>
            <a:ext cx="2306142" cy="5054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CE97456-4888-4F61-B352-777F91203857}"/>
              </a:ext>
            </a:extLst>
          </p:cNvPr>
          <p:cNvCxnSpPr>
            <a:cxnSpLocks/>
          </p:cNvCxnSpPr>
          <p:nvPr/>
        </p:nvCxnSpPr>
        <p:spPr>
          <a:xfrm flipH="1">
            <a:off x="6322718" y="4117484"/>
            <a:ext cx="1" cy="12853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BC9D062-9127-48CF-ABEE-A6D6AE88E4ED}"/>
              </a:ext>
            </a:extLst>
          </p:cNvPr>
          <p:cNvSpPr/>
          <p:nvPr/>
        </p:nvSpPr>
        <p:spPr>
          <a:xfrm>
            <a:off x="1207849" y="6125412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生成的目标代码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703E20-7CE8-4649-A3EB-BE82B319A8B5}"/>
              </a:ext>
            </a:extLst>
          </p:cNvPr>
          <p:cNvSpPr/>
          <p:nvPr/>
        </p:nvSpPr>
        <p:spPr>
          <a:xfrm>
            <a:off x="6111359" y="6125412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函数定义生成的目标代码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293B99-2C18-456A-9991-2EA52A64F7DE}"/>
              </a:ext>
            </a:extLst>
          </p:cNvPr>
          <p:cNvSpPr/>
          <p:nvPr/>
        </p:nvSpPr>
        <p:spPr>
          <a:xfrm>
            <a:off x="814675" y="510064"/>
            <a:ext cx="495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定义与函数调用的目标代码生成：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362AA8-871B-4339-8ADA-80E9948A3192}"/>
              </a:ext>
            </a:extLst>
          </p:cNvPr>
          <p:cNvSpPr/>
          <p:nvPr/>
        </p:nvSpPr>
        <p:spPr>
          <a:xfrm>
            <a:off x="1595775" y="2968750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CEAA6F-94A2-444E-8AA8-93C31B773F1E}"/>
              </a:ext>
            </a:extLst>
          </p:cNvPr>
          <p:cNvSpPr/>
          <p:nvPr/>
        </p:nvSpPr>
        <p:spPr>
          <a:xfrm>
            <a:off x="8901486" y="3584433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81D373-3282-405A-8EA8-8C6F81C2AB81}"/>
              </a:ext>
            </a:extLst>
          </p:cNvPr>
          <p:cNvSpPr/>
          <p:nvPr/>
        </p:nvSpPr>
        <p:spPr>
          <a:xfrm>
            <a:off x="8901486" y="5191401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7CCFA98-7B37-410E-9BB9-84AD400C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6" y="1285144"/>
            <a:ext cx="5190300" cy="164400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73D690F9-0AF9-46C2-99C9-435C15EF5F1A}"/>
              </a:ext>
            </a:extLst>
          </p:cNvPr>
          <p:cNvSpPr/>
          <p:nvPr/>
        </p:nvSpPr>
        <p:spPr>
          <a:xfrm>
            <a:off x="7337640" y="1222378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寄存器，并跳转到函数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A42595-C69B-4A52-84C3-22C28DE41127}"/>
              </a:ext>
            </a:extLst>
          </p:cNvPr>
          <p:cNvSpPr/>
          <p:nvPr/>
        </p:nvSpPr>
        <p:spPr>
          <a:xfrm>
            <a:off x="6322717" y="1197550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: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096EF9-8D9B-4836-B8EA-696D5B6437D5}"/>
              </a:ext>
            </a:extLst>
          </p:cNvPr>
          <p:cNvSpPr/>
          <p:nvPr/>
        </p:nvSpPr>
        <p:spPr>
          <a:xfrm>
            <a:off x="6322717" y="1602903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: 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F3AE6AC-74DE-4DF0-AC51-9399A8F6FA26}"/>
              </a:ext>
            </a:extLst>
          </p:cNvPr>
          <p:cNvSpPr/>
          <p:nvPr/>
        </p:nvSpPr>
        <p:spPr>
          <a:xfrm>
            <a:off x="6322717" y="2013008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 : 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D06610A-55DB-4A88-ACA5-20C8F927F476}"/>
              </a:ext>
            </a:extLst>
          </p:cNvPr>
          <p:cNvSpPr/>
          <p:nvPr/>
        </p:nvSpPr>
        <p:spPr>
          <a:xfrm>
            <a:off x="6322717" y="2418711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: 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DF8F0A-62A2-464A-BD48-0A63D5C0CAD4}"/>
              </a:ext>
            </a:extLst>
          </p:cNvPr>
          <p:cNvSpPr/>
          <p:nvPr/>
        </p:nvSpPr>
        <p:spPr>
          <a:xfrm>
            <a:off x="7337640" y="160290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寄存器，为局部变量预留空间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FE8200-FEC6-4CCA-9117-678CBD779607}"/>
              </a:ext>
            </a:extLst>
          </p:cNvPr>
          <p:cNvSpPr/>
          <p:nvPr/>
        </p:nvSpPr>
        <p:spPr>
          <a:xfrm>
            <a:off x="7337640" y="200964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离开函数调用，恢复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80A1CF-F873-4C8E-B1A3-7F6DE211AB78}"/>
              </a:ext>
            </a:extLst>
          </p:cNvPr>
          <p:cNvSpPr/>
          <p:nvPr/>
        </p:nvSpPr>
        <p:spPr>
          <a:xfrm>
            <a:off x="7337640" y="241638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参数出栈，恢复调用现场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0B7143-D982-45CA-ACB8-AEC2CDE2A9EB}"/>
              </a:ext>
            </a:extLst>
          </p:cNvPr>
          <p:cNvSpPr/>
          <p:nvPr/>
        </p:nvSpPr>
        <p:spPr>
          <a:xfrm>
            <a:off x="2246521" y="3895891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5AEC06-26EF-4327-A8C2-F792ABC1CFAA}"/>
              </a:ext>
            </a:extLst>
          </p:cNvPr>
          <p:cNvSpPr/>
          <p:nvPr/>
        </p:nvSpPr>
        <p:spPr>
          <a:xfrm>
            <a:off x="7112322" y="2833906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9E757-9623-4DE8-86F3-475BB39DCBC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1277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AE1C31-F0A3-4FE2-B2BC-D6B8DE48A586}"/>
              </a:ext>
            </a:extLst>
          </p:cNvPr>
          <p:cNvSpPr/>
          <p:nvPr/>
        </p:nvSpPr>
        <p:spPr>
          <a:xfrm>
            <a:off x="814676" y="551734"/>
            <a:ext cx="2210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57B6C2-D514-4FDE-8760-8007A6501E4A}"/>
              </a:ext>
            </a:extLst>
          </p:cNvPr>
          <p:cNvSpPr/>
          <p:nvPr/>
        </p:nvSpPr>
        <p:spPr>
          <a:xfrm>
            <a:off x="7581413" y="293739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CEFCE0-7CF3-4E17-B97B-C8F1B36AD9BF}"/>
              </a:ext>
            </a:extLst>
          </p:cNvPr>
          <p:cNvSpPr/>
          <p:nvPr/>
        </p:nvSpPr>
        <p:spPr>
          <a:xfrm>
            <a:off x="7581413" y="333750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B0894-F51D-4928-949F-DAF67D8C8C87}"/>
              </a:ext>
            </a:extLst>
          </p:cNvPr>
          <p:cNvSpPr/>
          <p:nvPr/>
        </p:nvSpPr>
        <p:spPr>
          <a:xfrm>
            <a:off x="7581413" y="373761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JZ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18421-C550-452D-9E5D-6F0C81A965F2}"/>
              </a:ext>
            </a:extLst>
          </p:cNvPr>
          <p:cNvSpPr/>
          <p:nvPr/>
        </p:nvSpPr>
        <p:spPr>
          <a:xfrm>
            <a:off x="7581413" y="413772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0D7100-776B-41F4-9AD3-30D8FCF57883}"/>
              </a:ext>
            </a:extLst>
          </p:cNvPr>
          <p:cNvSpPr/>
          <p:nvPr/>
        </p:nvSpPr>
        <p:spPr>
          <a:xfrm>
            <a:off x="7581413" y="453783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JMP 0xBBBB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826EF3-0765-4AEF-802C-7164F156CBB1}"/>
              </a:ext>
            </a:extLst>
          </p:cNvPr>
          <p:cNvSpPr/>
          <p:nvPr/>
        </p:nvSpPr>
        <p:spPr>
          <a:xfrm>
            <a:off x="7581413" y="493794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EAE3C0-2E54-4756-9C3F-A1F53E025FFC}"/>
              </a:ext>
            </a:extLst>
          </p:cNvPr>
          <p:cNvSpPr/>
          <p:nvPr/>
        </p:nvSpPr>
        <p:spPr>
          <a:xfrm>
            <a:off x="6276732" y="4868094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531704-1FFD-4B43-830B-28C05CAEF1E2}"/>
              </a:ext>
            </a:extLst>
          </p:cNvPr>
          <p:cNvSpPr/>
          <p:nvPr/>
        </p:nvSpPr>
        <p:spPr>
          <a:xfrm>
            <a:off x="6220170" y="5252455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E35EF0-DE6A-47CD-85F8-9D1C0388A8D9}"/>
              </a:ext>
            </a:extLst>
          </p:cNvPr>
          <p:cNvSpPr/>
          <p:nvPr/>
        </p:nvSpPr>
        <p:spPr>
          <a:xfrm>
            <a:off x="7581413" y="533805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5556D68-2AB2-4DFA-92BD-E3CD54031CEE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7581414" y="3973332"/>
            <a:ext cx="12700" cy="120033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E207E94-E6AC-4948-8B28-5BEFE37B4D76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7581414" y="4773552"/>
            <a:ext cx="12700" cy="8002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69DA414-D9B8-4C16-88DF-6C25C9551DD6}"/>
              </a:ext>
            </a:extLst>
          </p:cNvPr>
          <p:cNvSpPr/>
          <p:nvPr/>
        </p:nvSpPr>
        <p:spPr>
          <a:xfrm>
            <a:off x="9945038" y="327595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expr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CC9D-86AD-46BC-B3F7-A7F241D5641C}"/>
              </a:ext>
            </a:extLst>
          </p:cNvPr>
          <p:cNvSpPr/>
          <p:nvPr/>
        </p:nvSpPr>
        <p:spPr>
          <a:xfrm>
            <a:off x="9945039" y="407617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3B813D-9D7A-45D1-AB86-AD04C2161131}"/>
              </a:ext>
            </a:extLst>
          </p:cNvPr>
          <p:cNvSpPr/>
          <p:nvPr/>
        </p:nvSpPr>
        <p:spPr>
          <a:xfrm>
            <a:off x="9945038" y="4886848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511EF7-D343-4126-8CF3-217A696D281C}"/>
              </a:ext>
            </a:extLst>
          </p:cNvPr>
          <p:cNvSpPr/>
          <p:nvPr/>
        </p:nvSpPr>
        <p:spPr>
          <a:xfrm>
            <a:off x="3053868" y="713756"/>
            <a:ext cx="2185214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(expr) S1 </a:t>
            </a:r>
            <a:r>
              <a:rPr lang="en-US" altLang="zh-CN" sz="2000" dirty="0">
                <a:solidFill>
                  <a:srgbClr val="0000FF"/>
                </a:solidFill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</a:rPr>
              <a:t> S2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1F6172-24A3-4A64-821F-1F199C3B2910}"/>
              </a:ext>
            </a:extLst>
          </p:cNvPr>
          <p:cNvSpPr/>
          <p:nvPr/>
        </p:nvSpPr>
        <p:spPr>
          <a:xfrm>
            <a:off x="5239082" y="602895"/>
            <a:ext cx="62539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249130-A50E-4221-9BF3-BE7B6AC472D0}"/>
              </a:ext>
            </a:extLst>
          </p:cNvPr>
          <p:cNvSpPr/>
          <p:nvPr/>
        </p:nvSpPr>
        <p:spPr>
          <a:xfrm>
            <a:off x="814676" y="1235773"/>
            <a:ext cx="356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C92003-8606-4416-B68A-E073C1BC90D0}"/>
              </a:ext>
            </a:extLst>
          </p:cNvPr>
          <p:cNvSpPr/>
          <p:nvPr/>
        </p:nvSpPr>
        <p:spPr>
          <a:xfrm>
            <a:off x="1633312" y="6002337"/>
            <a:ext cx="3130613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70D641-572E-48D4-AE1B-A618157FEB23}"/>
              </a:ext>
            </a:extLst>
          </p:cNvPr>
          <p:cNvSpPr/>
          <p:nvPr/>
        </p:nvSpPr>
        <p:spPr>
          <a:xfrm>
            <a:off x="7145541" y="5964827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62845DD-5A5C-4402-AD3A-D477B1C6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4" y="2008857"/>
            <a:ext cx="4514850" cy="385762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C69AA7A-05C7-4164-A731-FEF9AE6EF51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04923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90E9A3-78A6-4DB6-BF68-AA818AB0D935}"/>
              </a:ext>
            </a:extLst>
          </p:cNvPr>
          <p:cNvSpPr/>
          <p:nvPr/>
        </p:nvSpPr>
        <p:spPr>
          <a:xfrm>
            <a:off x="969541" y="1006545"/>
            <a:ext cx="2765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C387C2-AA25-4447-916C-144ECE091EC9}"/>
              </a:ext>
            </a:extLst>
          </p:cNvPr>
          <p:cNvSpPr/>
          <p:nvPr/>
        </p:nvSpPr>
        <p:spPr>
          <a:xfrm>
            <a:off x="3735421" y="1160433"/>
            <a:ext cx="1653017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</a:rPr>
              <a:t>(expr) S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94ED2-035E-419B-A61D-982F1CCEE1E8}"/>
              </a:ext>
            </a:extLst>
          </p:cNvPr>
          <p:cNvSpPr/>
          <p:nvPr/>
        </p:nvSpPr>
        <p:spPr>
          <a:xfrm>
            <a:off x="5388438" y="1052711"/>
            <a:ext cx="63023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7CCD9A-0CD1-4CD1-ABE8-6D9DA3D03D1B}"/>
              </a:ext>
            </a:extLst>
          </p:cNvPr>
          <p:cNvSpPr/>
          <p:nvPr/>
        </p:nvSpPr>
        <p:spPr>
          <a:xfrm>
            <a:off x="7468292" y="238797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4EA042-E585-4608-8FCF-EB76CF57B4B7}"/>
              </a:ext>
            </a:extLst>
          </p:cNvPr>
          <p:cNvSpPr/>
          <p:nvPr/>
        </p:nvSpPr>
        <p:spPr>
          <a:xfrm>
            <a:off x="7468292" y="278808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0C383C-F5C9-4541-9B4A-3CB402613333}"/>
              </a:ext>
            </a:extLst>
          </p:cNvPr>
          <p:cNvSpPr/>
          <p:nvPr/>
        </p:nvSpPr>
        <p:spPr>
          <a:xfrm>
            <a:off x="7468292" y="318819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JZ 0xBBBB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27B16-5F9A-4C70-8A37-9FA5E840DF0D}"/>
              </a:ext>
            </a:extLst>
          </p:cNvPr>
          <p:cNvSpPr/>
          <p:nvPr/>
        </p:nvSpPr>
        <p:spPr>
          <a:xfrm>
            <a:off x="7468292" y="358830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96C828-184C-479F-986F-A6D97E9A0D6F}"/>
              </a:ext>
            </a:extLst>
          </p:cNvPr>
          <p:cNvSpPr/>
          <p:nvPr/>
        </p:nvSpPr>
        <p:spPr>
          <a:xfrm>
            <a:off x="7468292" y="398841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JMP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75CB2-4BA9-4040-9A61-66A98511A297}"/>
              </a:ext>
            </a:extLst>
          </p:cNvPr>
          <p:cNvSpPr/>
          <p:nvPr/>
        </p:nvSpPr>
        <p:spPr>
          <a:xfrm>
            <a:off x="7468292" y="438852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EF61B4-BD6A-4D4C-910C-160C1828A6ED}"/>
              </a:ext>
            </a:extLst>
          </p:cNvPr>
          <p:cNvSpPr/>
          <p:nvPr/>
        </p:nvSpPr>
        <p:spPr>
          <a:xfrm>
            <a:off x="6232370" y="2745189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28A9D6-20D6-4B4F-BA4B-978140A58985}"/>
              </a:ext>
            </a:extLst>
          </p:cNvPr>
          <p:cNvSpPr/>
          <p:nvPr/>
        </p:nvSpPr>
        <p:spPr>
          <a:xfrm>
            <a:off x="6232370" y="4745326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9E63CC-8362-401D-857F-1A6BAF31434B}"/>
              </a:ext>
            </a:extLst>
          </p:cNvPr>
          <p:cNvSpPr/>
          <p:nvPr/>
        </p:nvSpPr>
        <p:spPr>
          <a:xfrm>
            <a:off x="7468292" y="478863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D059981-3E4F-4065-B548-08D80EE46670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7468293" y="3423915"/>
            <a:ext cx="12700" cy="120033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8D011D5-4B91-453A-A560-B5A6D1230CA9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7468292" y="2988143"/>
            <a:ext cx="12700" cy="1200330"/>
          </a:xfrm>
          <a:prstGeom prst="curvedConnector3">
            <a:avLst>
              <a:gd name="adj1" fmla="val 224536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EA14206-18FA-4A6E-8976-EC64AAFC0E88}"/>
              </a:ext>
            </a:extLst>
          </p:cNvPr>
          <p:cNvSpPr/>
          <p:nvPr/>
        </p:nvSpPr>
        <p:spPr>
          <a:xfrm>
            <a:off x="9831917" y="2726533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expr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3DD374-EED6-4D1E-8BBF-E67CF6E14555}"/>
              </a:ext>
            </a:extLst>
          </p:cNvPr>
          <p:cNvSpPr/>
          <p:nvPr/>
        </p:nvSpPr>
        <p:spPr>
          <a:xfrm>
            <a:off x="9831918" y="3526753"/>
            <a:ext cx="1244577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45F27F-2618-480B-95CC-4D39F4883B1E}"/>
              </a:ext>
            </a:extLst>
          </p:cNvPr>
          <p:cNvSpPr/>
          <p:nvPr/>
        </p:nvSpPr>
        <p:spPr>
          <a:xfrm>
            <a:off x="1395730" y="541541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B691E-5EB6-476C-A478-9F4324615053}"/>
              </a:ext>
            </a:extLst>
          </p:cNvPr>
          <p:cNvSpPr/>
          <p:nvPr/>
        </p:nvSpPr>
        <p:spPr>
          <a:xfrm>
            <a:off x="7032420" y="541541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19A1739-1249-4AA6-9E31-D1A33365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00" y="2616409"/>
            <a:ext cx="3876675" cy="26860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943F003-C0F6-42F9-81C2-FE3D5DC04301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00282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90E9A3-78A6-4DB6-BF68-AA818AB0D935}"/>
              </a:ext>
            </a:extLst>
          </p:cNvPr>
          <p:cNvSpPr/>
          <p:nvPr/>
        </p:nvSpPr>
        <p:spPr>
          <a:xfrm>
            <a:off x="969541" y="1006545"/>
            <a:ext cx="29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C387C2-AA25-4447-916C-144ECE091EC9}"/>
              </a:ext>
            </a:extLst>
          </p:cNvPr>
          <p:cNvSpPr/>
          <p:nvPr/>
        </p:nvSpPr>
        <p:spPr>
          <a:xfrm>
            <a:off x="3843232" y="1158839"/>
            <a:ext cx="909223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94ED2-035E-419B-A61D-982F1CCEE1E8}"/>
              </a:ext>
            </a:extLst>
          </p:cNvPr>
          <p:cNvSpPr/>
          <p:nvPr/>
        </p:nvSpPr>
        <p:spPr>
          <a:xfrm>
            <a:off x="4774703" y="1055185"/>
            <a:ext cx="468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7CCD9A-0CD1-4CD1-ABE8-6D9DA3D03D1B}"/>
              </a:ext>
            </a:extLst>
          </p:cNvPr>
          <p:cNvSpPr/>
          <p:nvPr/>
        </p:nvSpPr>
        <p:spPr>
          <a:xfrm>
            <a:off x="7479490" y="375714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4EA042-E585-4608-8FCF-EB76CF57B4B7}"/>
              </a:ext>
            </a:extLst>
          </p:cNvPr>
          <p:cNvSpPr/>
          <p:nvPr/>
        </p:nvSpPr>
        <p:spPr>
          <a:xfrm>
            <a:off x="7479490" y="415725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0C383C-F5C9-4541-9B4A-3CB402613333}"/>
              </a:ext>
            </a:extLst>
          </p:cNvPr>
          <p:cNvSpPr/>
          <p:nvPr/>
        </p:nvSpPr>
        <p:spPr>
          <a:xfrm>
            <a:off x="7479490" y="455736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27B16-5F9A-4C70-8A37-9FA5E840DF0D}"/>
              </a:ext>
            </a:extLst>
          </p:cNvPr>
          <p:cNvSpPr/>
          <p:nvPr/>
        </p:nvSpPr>
        <p:spPr>
          <a:xfrm>
            <a:off x="7479490" y="495747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A14206-18FA-4A6E-8976-EC64AAFC0E88}"/>
              </a:ext>
            </a:extLst>
          </p:cNvPr>
          <p:cNvSpPr/>
          <p:nvPr/>
        </p:nvSpPr>
        <p:spPr>
          <a:xfrm>
            <a:off x="9794476" y="4075161"/>
            <a:ext cx="1244577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[ expr ]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45F27F-2618-480B-95CC-4D39F4883B1E}"/>
              </a:ext>
            </a:extLst>
          </p:cNvPr>
          <p:cNvSpPr/>
          <p:nvPr/>
        </p:nvSpPr>
        <p:spPr>
          <a:xfrm>
            <a:off x="1878403" y="5416979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B691E-5EB6-476C-A478-9F4324615053}"/>
              </a:ext>
            </a:extLst>
          </p:cNvPr>
          <p:cNvSpPr/>
          <p:nvPr/>
        </p:nvSpPr>
        <p:spPr>
          <a:xfrm>
            <a:off x="7043616" y="5416979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43F003-C0F6-42F9-81C2-FE3D5DC04301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771B49-BA19-42F1-ACFA-1612AEA24406}"/>
              </a:ext>
            </a:extLst>
          </p:cNvPr>
          <p:cNvSpPr/>
          <p:nvPr/>
        </p:nvSpPr>
        <p:spPr>
          <a:xfrm>
            <a:off x="5202961" y="1158839"/>
            <a:ext cx="145745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expr;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EE1EA0-C393-4D13-86B2-3F4BF86A006B}"/>
              </a:ext>
            </a:extLst>
          </p:cNvPr>
          <p:cNvSpPr/>
          <p:nvPr/>
        </p:nvSpPr>
        <p:spPr>
          <a:xfrm>
            <a:off x="6749858" y="1084369"/>
            <a:ext cx="4278387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，第二种格式会向函数调用方返回表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E2E606-98EF-4359-882C-4D06C6F09886}"/>
              </a:ext>
            </a:extLst>
          </p:cNvPr>
          <p:cNvSpPr/>
          <p:nvPr/>
        </p:nvSpPr>
        <p:spPr>
          <a:xfrm>
            <a:off x="969541" y="1571626"/>
            <a:ext cx="192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的值。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7FF735-9ED1-4DA4-9409-2C5DAEEB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73" y="2690580"/>
            <a:ext cx="4714875" cy="266700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3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B1A953-AB21-4C10-A461-71D6A0EDB8D9}"/>
              </a:ext>
            </a:extLst>
          </p:cNvPr>
          <p:cNvSpPr/>
          <p:nvPr/>
        </p:nvSpPr>
        <p:spPr>
          <a:xfrm>
            <a:off x="969542" y="923807"/>
            <a:ext cx="1021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表达式语句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包括一元表达式和二元表达式。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一元表达式形如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 expr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或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op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，二元表达式形如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expr1 op expr2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E17D0C-D253-422C-8EBB-91324B4B1E72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8C50C-2BD4-4314-98FB-327B67EC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69" y="3133974"/>
            <a:ext cx="3036603" cy="2429282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4E48CDD-DDFF-4232-8FE4-F116112625E2}"/>
              </a:ext>
            </a:extLst>
          </p:cNvPr>
          <p:cNvSpPr/>
          <p:nvPr/>
        </p:nvSpPr>
        <p:spPr>
          <a:xfrm>
            <a:off x="969541" y="2369989"/>
            <a:ext cx="8990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下方左图为解析一元表达式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!a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的伪代码，右图为解析二元表达式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603CB9-414A-4AB8-8728-BF6025C2F550}"/>
              </a:ext>
            </a:extLst>
          </p:cNvPr>
          <p:cNvSpPr/>
          <p:nvPr/>
        </p:nvSpPr>
        <p:spPr>
          <a:xfrm>
            <a:off x="1575675" y="5598797"/>
            <a:ext cx="221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231F66-1787-4B57-BD00-26E9C87D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08" y="3631505"/>
            <a:ext cx="5819102" cy="1931751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C85E5FB-6877-4C1D-8D96-0F4EE11097A9}"/>
              </a:ext>
            </a:extLst>
          </p:cNvPr>
          <p:cNvSpPr/>
          <p:nvPr/>
        </p:nvSpPr>
        <p:spPr>
          <a:xfrm>
            <a:off x="6980652" y="5598797"/>
            <a:ext cx="259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</a:t>
            </a:r>
          </a:p>
        </p:txBody>
      </p:sp>
    </p:spTree>
    <p:extLst>
      <p:ext uri="{BB962C8B-B14F-4D97-AF65-F5344CB8AC3E}">
        <p14:creationId xmlns:p14="http://schemas.microsoft.com/office/powerpoint/2010/main" val="253059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DECB6C-0696-4779-926D-8D82BEA2F3C2}"/>
              </a:ext>
            </a:extLst>
          </p:cNvPr>
          <p:cNvGrpSpPr/>
          <p:nvPr/>
        </p:nvGrpSpPr>
        <p:grpSpPr>
          <a:xfrm>
            <a:off x="0" y="0"/>
            <a:ext cx="12192000" cy="1369215"/>
            <a:chOff x="0" y="0"/>
            <a:chExt cx="12192000" cy="136921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B90216-7F59-4189-B772-A4BBFF339EFD}"/>
                </a:ext>
              </a:extLst>
            </p:cNvPr>
            <p:cNvSpPr/>
            <p:nvPr/>
          </p:nvSpPr>
          <p:spPr>
            <a:xfrm>
              <a:off x="0" y="0"/>
              <a:ext cx="12192000" cy="1369215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F9945E-B143-4181-9083-CA281D06681F}"/>
                </a:ext>
              </a:extLst>
            </p:cNvPr>
            <p:cNvSpPr txBox="1"/>
            <p:nvPr/>
          </p:nvSpPr>
          <p:spPr>
            <a:xfrm>
              <a:off x="3544633" y="74183"/>
              <a:ext cx="5776920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ea typeface="+mj-ea"/>
                </a:rPr>
                <a:t>4. </a:t>
              </a:r>
              <a:r>
                <a:rPr lang="zh-CN" altLang="en-US" sz="4800" dirty="0">
                  <a:solidFill>
                    <a:schemeClr val="bg1"/>
                  </a:solidFill>
                  <a:ea typeface="+mj-ea"/>
                </a:rPr>
                <a:t>编译器演示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32278CF-937F-4414-801B-58AFDE40AD47}"/>
              </a:ext>
            </a:extLst>
          </p:cNvPr>
          <p:cNvSpPr/>
          <p:nvPr/>
        </p:nvSpPr>
        <p:spPr>
          <a:xfrm>
            <a:off x="4342841" y="2328945"/>
            <a:ext cx="64620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正确性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健壮性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编译过程展示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目标代码展示</a:t>
            </a:r>
          </a:p>
        </p:txBody>
      </p:sp>
    </p:spTree>
    <p:extLst>
      <p:ext uri="{BB962C8B-B14F-4D97-AF65-F5344CB8AC3E}">
        <p14:creationId xmlns:p14="http://schemas.microsoft.com/office/powerpoint/2010/main" val="346242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DECB6C-0696-4779-926D-8D82BEA2F3C2}"/>
              </a:ext>
            </a:extLst>
          </p:cNvPr>
          <p:cNvGrpSpPr/>
          <p:nvPr/>
        </p:nvGrpSpPr>
        <p:grpSpPr>
          <a:xfrm>
            <a:off x="0" y="0"/>
            <a:ext cx="12192000" cy="1369215"/>
            <a:chOff x="0" y="0"/>
            <a:chExt cx="12192000" cy="136921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B90216-7F59-4189-B772-A4BBFF339EFD}"/>
                </a:ext>
              </a:extLst>
            </p:cNvPr>
            <p:cNvSpPr/>
            <p:nvPr/>
          </p:nvSpPr>
          <p:spPr>
            <a:xfrm>
              <a:off x="0" y="0"/>
              <a:ext cx="12192000" cy="1369215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F9945E-B143-4181-9083-CA281D06681F}"/>
                </a:ext>
              </a:extLst>
            </p:cNvPr>
            <p:cNvSpPr txBox="1"/>
            <p:nvPr/>
          </p:nvSpPr>
          <p:spPr>
            <a:xfrm>
              <a:off x="3544633" y="74183"/>
              <a:ext cx="5776920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ea typeface="+mj-ea"/>
                </a:rPr>
                <a:t>5. </a:t>
              </a:r>
              <a:r>
                <a:rPr lang="zh-CN" altLang="en-US" sz="4800" dirty="0">
                  <a:solidFill>
                    <a:schemeClr val="bg1"/>
                  </a:solidFill>
                  <a:ea typeface="+mj-ea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45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7286C0-D143-43B6-837C-404CEFA62F56}"/>
              </a:ext>
            </a:extLst>
          </p:cNvPr>
          <p:cNvSpPr/>
          <p:nvPr/>
        </p:nvSpPr>
        <p:spPr>
          <a:xfrm>
            <a:off x="3868845" y="2367171"/>
            <a:ext cx="4454309" cy="191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rgbClr val="237FE5"/>
                </a:solidFill>
              </a:rPr>
              <a:t>Thanks</a:t>
            </a:r>
            <a:endParaRPr lang="zh-CN" altLang="en-US" sz="8800" dirty="0">
              <a:solidFill>
                <a:srgbClr val="237F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3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545860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869593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608257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346921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4085585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824249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084492E-A2BC-4427-B8A0-31A88096F16E}"/>
              </a:ext>
            </a:extLst>
          </p:cNvPr>
          <p:cNvSpPr>
            <a:spLocks/>
          </p:cNvSpPr>
          <p:nvPr/>
        </p:nvSpPr>
        <p:spPr>
          <a:xfrm>
            <a:off x="0" y="0"/>
            <a:ext cx="228600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1. </a:t>
            </a:r>
            <a:r>
              <a:rPr lang="zh-CN" altLang="en-US" sz="2000" dirty="0"/>
              <a:t>研究背景与意义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4049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类型及其多级指针</a:t>
            </a:r>
            <a:endParaRPr lang="zh-CN" altLang="en-US" sz="2000" dirty="0"/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嵌套的作用域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256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、各种表达式语句</a:t>
            </a:r>
            <a:endParaRPr lang="zh-CN" altLang="en-US" sz="2000" dirty="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多文件、宏定义、预处理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366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函数声明</a:t>
            </a:r>
            <a:endParaRPr lang="zh-CN" altLang="en-US" sz="2000" dirty="0"/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4020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类型定义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关键字</a:t>
            </a:r>
            <a:endParaRPr lang="zh-CN" altLang="en-US" sz="2000" dirty="0"/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811608" y="1104439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114129" y="1626316"/>
            <a:ext cx="2174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543367" y="2405007"/>
            <a:ext cx="174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if-else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750297" y="4241412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750297" y="4490968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810658" y="2926856"/>
            <a:ext cx="24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递归调用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hanoi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218421" y="4752038"/>
            <a:ext cx="20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59E6EB-5229-4B73-9985-5DCA92B78586}"/>
              </a:ext>
            </a:extLst>
          </p:cNvPr>
          <p:cNvSpPr>
            <a:spLocks/>
          </p:cNvSpPr>
          <p:nvPr/>
        </p:nvSpPr>
        <p:spPr>
          <a:xfrm>
            <a:off x="0" y="0"/>
            <a:ext cx="312928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 C--</a:t>
            </a:r>
            <a:r>
              <a:rPr lang="zh-CN" altLang="en-US" sz="2000" dirty="0"/>
              <a:t>语言与</a:t>
            </a:r>
            <a:r>
              <a:rPr lang="en-US" altLang="zh-CN" sz="2000" dirty="0"/>
              <a:t>Puppy</a:t>
            </a:r>
            <a:r>
              <a:rPr lang="zh-CN" altLang="en-US" sz="2000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0"/>
              <a:ext cx="1204700" cy="605838"/>
              <a:chOff x="2386583" y="4048350"/>
              <a:chExt cx="1285382" cy="67761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77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虚拟机内部结构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64A23B4-7368-45DE-BE44-516BD578136F}"/>
              </a:ext>
            </a:extLst>
          </p:cNvPr>
          <p:cNvSpPr>
            <a:spLocks/>
          </p:cNvSpPr>
          <p:nvPr/>
        </p:nvSpPr>
        <p:spPr>
          <a:xfrm>
            <a:off x="0" y="0"/>
            <a:ext cx="312928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 C--</a:t>
            </a:r>
            <a:r>
              <a:rPr lang="zh-CN" altLang="en-US" sz="2000" dirty="0"/>
              <a:t>语言与</a:t>
            </a:r>
            <a:r>
              <a:rPr lang="en-US" altLang="zh-CN" sz="2000" dirty="0"/>
              <a:t>Puppy</a:t>
            </a:r>
            <a:r>
              <a:rPr lang="zh-CN" altLang="en-US" sz="2000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553997"/>
            <a:ext cx="4570602" cy="738664"/>
            <a:chOff x="1344760" y="1626399"/>
            <a:chExt cx="4570602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33400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单趟式实现的 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 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BD1E6C7-6EAF-461D-9468-C3F1BEB1E34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1460</TotalTime>
  <Words>1794</Words>
  <Application>Microsoft Office PowerPoint</Application>
  <PresentationFormat>宽屏</PresentationFormat>
  <Paragraphs>374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514</cp:revision>
  <dcterms:created xsi:type="dcterms:W3CDTF">2018-05-31T01:54:46Z</dcterms:created>
  <dcterms:modified xsi:type="dcterms:W3CDTF">2018-06-04T10:26:51Z</dcterms:modified>
</cp:coreProperties>
</file>