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E55-193C-534A-A3FC-D3954829688E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8C6A-3A23-4A45-A127-20905C71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E55-193C-534A-A3FC-D3954829688E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8C6A-3A23-4A45-A127-20905C71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1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E55-193C-534A-A3FC-D3954829688E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8C6A-3A23-4A45-A127-20905C71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7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E55-193C-534A-A3FC-D3954829688E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8C6A-3A23-4A45-A127-20905C71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7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E55-193C-534A-A3FC-D3954829688E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8C6A-3A23-4A45-A127-20905C71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E55-193C-534A-A3FC-D3954829688E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8C6A-3A23-4A45-A127-20905C71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E55-193C-534A-A3FC-D3954829688E}" type="datetimeFigureOut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8C6A-3A23-4A45-A127-20905C71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7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E55-193C-534A-A3FC-D3954829688E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8C6A-3A23-4A45-A127-20905C71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E55-193C-534A-A3FC-D3954829688E}" type="datetimeFigureOut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8C6A-3A23-4A45-A127-20905C71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E55-193C-534A-A3FC-D3954829688E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8C6A-3A23-4A45-A127-20905C71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0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E55-193C-534A-A3FC-D3954829688E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8C6A-3A23-4A45-A127-20905C71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7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3E55-193C-534A-A3FC-D3954829688E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78C6A-3A23-4A45-A127-20905C71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4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MMBIRFinder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2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564" y="2319185"/>
            <a:ext cx="10515600" cy="1325563"/>
          </a:xfrm>
        </p:spPr>
        <p:txBody>
          <a:bodyPr/>
          <a:lstStyle/>
          <a:p>
            <a:r>
              <a:rPr lang="en-US" dirty="0" smtClean="0"/>
              <a:t>Currently, the tool works like this</a:t>
            </a:r>
            <a:r>
              <a:rPr lang="is-I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8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26"/>
          <p:cNvSpPr/>
          <p:nvPr/>
        </p:nvSpPr>
        <p:spPr>
          <a:xfrm>
            <a:off x="125260" y="483469"/>
            <a:ext cx="901875" cy="626806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Callout 2"/>
          <p:cNvSpPr/>
          <p:nvPr/>
        </p:nvSpPr>
        <p:spPr>
          <a:xfrm>
            <a:off x="1002085" y="557407"/>
            <a:ext cx="2993720" cy="135907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Inputs sequencing reads file (</a:t>
            </a:r>
            <a:r>
              <a:rPr lang="en-US" sz="1600" dirty="0" err="1" smtClean="0"/>
              <a:t>reads.fasta</a:t>
            </a:r>
            <a:r>
              <a:rPr lang="en-US" sz="1600" dirty="0" smtClean="0"/>
              <a:t>) &amp; reference genome (</a:t>
            </a:r>
            <a:r>
              <a:rPr lang="en-US" sz="1600" dirty="0" err="1" smtClean="0"/>
              <a:t>reference.fasta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4196221" y="563671"/>
            <a:ext cx="3169085" cy="129018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BWA-backtrack Alignment of Whole reads to reference genome.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17077" y="782876"/>
            <a:ext cx="2430049" cy="88308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bwaOutput_1.sam</a:t>
            </a:r>
            <a:endParaRPr lang="en-US" dirty="0" smtClean="0"/>
          </a:p>
          <a:p>
            <a:pPr algn="ctr"/>
            <a:r>
              <a:rPr lang="en-US" dirty="0"/>
              <a:t>u</a:t>
            </a:r>
            <a:r>
              <a:rPr lang="en-US" dirty="0" smtClean="0"/>
              <a:t>naligned_1.sam</a:t>
            </a:r>
          </a:p>
          <a:p>
            <a:pPr algn="ctr"/>
            <a:r>
              <a:rPr lang="en-US" dirty="0" smtClean="0"/>
              <a:t>unaligned_1.fasta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96220" y="2141951"/>
            <a:ext cx="3169085" cy="207931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 smtClean="0"/>
              <a:t>Split reads in file ‘Unaligned_1.fasta’ in half.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Do BWA-backtrack alignment  of half-reads as before.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Find and print alignment locations of reads where one half aligns and the other doesn’t. 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8217077" y="2326710"/>
            <a:ext cx="3394551" cy="139352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bwaOutput_2.sam</a:t>
            </a:r>
          </a:p>
          <a:p>
            <a:pPr algn="ctr"/>
            <a:r>
              <a:rPr lang="en-US" dirty="0"/>
              <a:t>u</a:t>
            </a:r>
            <a:r>
              <a:rPr lang="en-US" dirty="0" smtClean="0"/>
              <a:t>naligned_2.sam</a:t>
            </a:r>
          </a:p>
          <a:p>
            <a:pPr algn="ctr"/>
            <a:r>
              <a:rPr lang="en-US" dirty="0" err="1" smtClean="0"/>
              <a:t>bwaAligned.sam</a:t>
            </a:r>
            <a:endParaRPr lang="en-US" dirty="0" smtClean="0"/>
          </a:p>
          <a:p>
            <a:pPr algn="ctr"/>
            <a:r>
              <a:rPr lang="en-US" dirty="0" smtClean="0"/>
              <a:t>Unconsolidated </a:t>
            </a:r>
            <a:r>
              <a:rPr lang="en-US" dirty="0" err="1" smtClean="0"/>
              <a:t>bir_locations.txt</a:t>
            </a:r>
            <a:endParaRPr lang="en-US" dirty="0" smtClean="0"/>
          </a:p>
        </p:txBody>
      </p:sp>
      <p:sp>
        <p:nvSpPr>
          <p:cNvPr id="8" name="Right Arrow Callout 7"/>
          <p:cNvSpPr/>
          <p:nvPr/>
        </p:nvSpPr>
        <p:spPr>
          <a:xfrm>
            <a:off x="1027135" y="2592886"/>
            <a:ext cx="2968670" cy="1177448"/>
          </a:xfrm>
          <a:prstGeom prst="rightArrowCallou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naligned_1.fasta</a:t>
            </a: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7565722" y="1030266"/>
            <a:ext cx="450937" cy="388306"/>
          </a:xfrm>
          <a:prstGeom prst="chevron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7528146" y="2890382"/>
            <a:ext cx="450937" cy="388306"/>
          </a:xfrm>
          <a:prstGeom prst="chevron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2498" y="50104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Input files</a:t>
            </a:r>
            <a:endParaRPr lang="en-US" sz="2400" b="1"/>
          </a:p>
        </p:txBody>
      </p:sp>
      <p:sp>
        <p:nvSpPr>
          <p:cNvPr id="17" name="TextBox 16"/>
          <p:cNvSpPr txBox="1"/>
          <p:nvPr/>
        </p:nvSpPr>
        <p:spPr>
          <a:xfrm>
            <a:off x="8582417" y="50104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</a:t>
            </a:r>
            <a:r>
              <a:rPr lang="en-US" sz="2400" b="1" dirty="0" smtClean="0"/>
              <a:t>utput files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085177" y="21804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Function</a:t>
            </a:r>
            <a:endParaRPr lang="en-US" sz="2400" b="1"/>
          </a:p>
        </p:txBody>
      </p:sp>
      <p:sp>
        <p:nvSpPr>
          <p:cNvPr id="19" name="Rounded Rectangle 18"/>
          <p:cNvSpPr/>
          <p:nvPr/>
        </p:nvSpPr>
        <p:spPr>
          <a:xfrm>
            <a:off x="4196220" y="4450917"/>
            <a:ext cx="3169085" cy="15819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all whole reads that align to the same region within a defined distance of the reference genome, where half aligns and half doesn’t </a:t>
            </a:r>
            <a:endParaRPr lang="en-US" dirty="0"/>
          </a:p>
        </p:txBody>
      </p:sp>
      <p:sp>
        <p:nvSpPr>
          <p:cNvPr id="20" name="Chevron 19"/>
          <p:cNvSpPr/>
          <p:nvPr/>
        </p:nvSpPr>
        <p:spPr>
          <a:xfrm>
            <a:off x="7528145" y="4894547"/>
            <a:ext cx="450937" cy="388306"/>
          </a:xfrm>
          <a:prstGeom prst="chevron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217077" y="4849137"/>
            <a:ext cx="2430049" cy="50887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half_read_clusters.txt</a:t>
            </a:r>
            <a:endParaRPr lang="en-US" dirty="0" smtClean="0"/>
          </a:p>
        </p:txBody>
      </p:sp>
      <p:sp>
        <p:nvSpPr>
          <p:cNvPr id="22" name="Down Arrow 21"/>
          <p:cNvSpPr/>
          <p:nvPr/>
        </p:nvSpPr>
        <p:spPr>
          <a:xfrm>
            <a:off x="9206630" y="5450912"/>
            <a:ext cx="613775" cy="481725"/>
          </a:xfrm>
          <a:prstGeom prst="downArrow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Callout 22"/>
          <p:cNvSpPr/>
          <p:nvPr/>
        </p:nvSpPr>
        <p:spPr>
          <a:xfrm>
            <a:off x="8254652" y="6020319"/>
            <a:ext cx="3118981" cy="818892"/>
          </a:xfrm>
          <a:prstGeom prst="rightArrowCallout">
            <a:avLst>
              <a:gd name="adj1" fmla="val 29050"/>
              <a:gd name="adj2" fmla="val 27025"/>
              <a:gd name="adj3" fmla="val 49304"/>
              <a:gd name="adj4" fmla="val 77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</a:t>
            </a:r>
            <a:r>
              <a:rPr lang="en-US" dirty="0" err="1" smtClean="0"/>
              <a:t>create_colums.sh</a:t>
            </a:r>
            <a:endParaRPr lang="en-US" dirty="0" smtClean="0"/>
          </a:p>
          <a:p>
            <a:pPr algn="ctr"/>
            <a:r>
              <a:rPr lang="en-US" dirty="0" smtClean="0"/>
              <a:t>For </a:t>
            </a:r>
            <a:r>
              <a:rPr lang="en-US" dirty="0" err="1" smtClean="0"/>
              <a:t>mysql</a:t>
            </a:r>
            <a:r>
              <a:rPr lang="en-US" dirty="0" smtClean="0"/>
              <a:t> DB step</a:t>
            </a:r>
            <a:endParaRPr lang="en-US" dirty="0"/>
          </a:p>
        </p:txBody>
      </p:sp>
      <p:sp>
        <p:nvSpPr>
          <p:cNvPr id="24" name="Right Arrow Callout 23"/>
          <p:cNvSpPr/>
          <p:nvPr/>
        </p:nvSpPr>
        <p:spPr>
          <a:xfrm>
            <a:off x="125260" y="4648721"/>
            <a:ext cx="3908119" cy="1171182"/>
          </a:xfrm>
          <a:prstGeom prst="rightArrowCallout">
            <a:avLst>
              <a:gd name="adj1" fmla="val 22861"/>
              <a:gd name="adj2" fmla="val 25000"/>
              <a:gd name="adj3" fmla="val 25000"/>
              <a:gd name="adj4" fmla="val 86414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Unconsolidated_bir_locations.txt</a:t>
            </a:r>
            <a:endParaRPr lang="en-US" dirty="0" smtClean="0"/>
          </a:p>
          <a:p>
            <a:pPr algn="ctr"/>
            <a:r>
              <a:rPr lang="en-US" dirty="0" err="1" smtClean="0"/>
              <a:t>bwaAligned.sam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2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564" y="2319185"/>
            <a:ext cx="10515600" cy="2190185"/>
          </a:xfrm>
        </p:spPr>
        <p:txBody>
          <a:bodyPr>
            <a:normAutofit/>
          </a:bodyPr>
          <a:lstStyle/>
          <a:p>
            <a:r>
              <a:rPr lang="en-US" dirty="0" smtClean="0"/>
              <a:t>Works with small input and reads and reference files, but very large human genome reads and reference files present a problem</a:t>
            </a:r>
            <a:r>
              <a:rPr lang="is-IS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27"/>
          <p:cNvSpPr/>
          <p:nvPr/>
        </p:nvSpPr>
        <p:spPr>
          <a:xfrm>
            <a:off x="125260" y="483469"/>
            <a:ext cx="901875" cy="626806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Callout 2"/>
          <p:cNvSpPr/>
          <p:nvPr/>
        </p:nvSpPr>
        <p:spPr>
          <a:xfrm>
            <a:off x="1002085" y="557407"/>
            <a:ext cx="2993720" cy="135907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Inputs sequencing reads file (</a:t>
            </a:r>
            <a:r>
              <a:rPr lang="en-US" sz="1600" dirty="0" err="1" smtClean="0"/>
              <a:t>reads.fasta</a:t>
            </a:r>
            <a:r>
              <a:rPr lang="en-US" sz="1600" dirty="0" smtClean="0"/>
              <a:t>) &amp; reference genome (</a:t>
            </a:r>
            <a:r>
              <a:rPr lang="en-US" sz="1600" dirty="0" err="1" smtClean="0"/>
              <a:t>reference.fasta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4196221" y="563671"/>
            <a:ext cx="3169085" cy="129018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BWA-backtrack </a:t>
            </a:r>
            <a:r>
              <a:rPr lang="en-US" b="1" dirty="0" smtClean="0"/>
              <a:t>Alignment</a:t>
            </a:r>
            <a:r>
              <a:rPr lang="en-US" dirty="0" smtClean="0"/>
              <a:t> of Whole reads to reference genome.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17077" y="782876"/>
            <a:ext cx="2430049" cy="88308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bwaOutput_1.sam</a:t>
            </a:r>
            <a:endParaRPr lang="en-US" dirty="0" smtClean="0"/>
          </a:p>
          <a:p>
            <a:pPr algn="ctr"/>
            <a:r>
              <a:rPr lang="en-US" dirty="0"/>
              <a:t>u</a:t>
            </a:r>
            <a:r>
              <a:rPr lang="en-US" dirty="0" smtClean="0"/>
              <a:t>naligned_1.sam</a:t>
            </a:r>
          </a:p>
          <a:p>
            <a:pPr algn="ctr"/>
            <a:r>
              <a:rPr lang="en-US" dirty="0" smtClean="0"/>
              <a:t>unaligned_1.fasta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96220" y="2141951"/>
            <a:ext cx="3169085" cy="207931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b="1" dirty="0" smtClean="0"/>
              <a:t>Split</a:t>
            </a:r>
            <a:r>
              <a:rPr lang="en-US" sz="1600" dirty="0" smtClean="0"/>
              <a:t> reads in file ‘Unaligned_1.fasta’ in half.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Do BWA-backtrack </a:t>
            </a:r>
            <a:r>
              <a:rPr lang="en-US" sz="1600" b="1" dirty="0" smtClean="0"/>
              <a:t>alignment</a:t>
            </a:r>
            <a:r>
              <a:rPr lang="en-US" sz="1600" dirty="0" smtClean="0"/>
              <a:t>  of half-reads as before.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Find and print alignment locations of reads where one half aligns and the other doesn’t. 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8217077" y="2326710"/>
            <a:ext cx="3394551" cy="139352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bwaOutput_2.sam</a:t>
            </a:r>
          </a:p>
          <a:p>
            <a:pPr algn="ctr"/>
            <a:r>
              <a:rPr lang="en-US" dirty="0"/>
              <a:t>u</a:t>
            </a:r>
            <a:r>
              <a:rPr lang="en-US" dirty="0" smtClean="0"/>
              <a:t>naligned_2.sam</a:t>
            </a:r>
          </a:p>
          <a:p>
            <a:pPr algn="ctr"/>
            <a:r>
              <a:rPr lang="en-US" dirty="0" err="1" smtClean="0"/>
              <a:t>bwaAligned.sam</a:t>
            </a:r>
            <a:endParaRPr lang="en-US" dirty="0" smtClean="0"/>
          </a:p>
          <a:p>
            <a:pPr algn="ctr"/>
            <a:r>
              <a:rPr lang="en-US" dirty="0" smtClean="0"/>
              <a:t>Unconsolidated </a:t>
            </a:r>
            <a:r>
              <a:rPr lang="en-US" dirty="0" err="1" smtClean="0"/>
              <a:t>bir_locations.txt</a:t>
            </a:r>
            <a:endParaRPr lang="en-US" dirty="0" smtClean="0"/>
          </a:p>
        </p:txBody>
      </p:sp>
      <p:sp>
        <p:nvSpPr>
          <p:cNvPr id="8" name="Right Arrow Callout 7"/>
          <p:cNvSpPr/>
          <p:nvPr/>
        </p:nvSpPr>
        <p:spPr>
          <a:xfrm>
            <a:off x="1027135" y="2592886"/>
            <a:ext cx="2968670" cy="1177448"/>
          </a:xfrm>
          <a:prstGeom prst="rightArrowCallou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naligned_1.fasta</a:t>
            </a: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7565722" y="1030266"/>
            <a:ext cx="450937" cy="388306"/>
          </a:xfrm>
          <a:prstGeom prst="chevron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7528146" y="2890382"/>
            <a:ext cx="450937" cy="388306"/>
          </a:xfrm>
          <a:prstGeom prst="chevron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2498" y="50104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Input files</a:t>
            </a:r>
            <a:endParaRPr lang="en-US" sz="2400" b="1"/>
          </a:p>
        </p:txBody>
      </p:sp>
      <p:sp>
        <p:nvSpPr>
          <p:cNvPr id="17" name="TextBox 16"/>
          <p:cNvSpPr txBox="1"/>
          <p:nvPr/>
        </p:nvSpPr>
        <p:spPr>
          <a:xfrm>
            <a:off x="8582417" y="50104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</a:t>
            </a:r>
            <a:r>
              <a:rPr lang="en-US" sz="2400" b="1" dirty="0" smtClean="0"/>
              <a:t>utput files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085177" y="21804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Function</a:t>
            </a:r>
            <a:endParaRPr lang="en-US" sz="2400" b="1"/>
          </a:p>
        </p:txBody>
      </p:sp>
      <p:sp>
        <p:nvSpPr>
          <p:cNvPr id="19" name="Rounded Rectangle 18"/>
          <p:cNvSpPr/>
          <p:nvPr/>
        </p:nvSpPr>
        <p:spPr>
          <a:xfrm>
            <a:off x="4196220" y="4450917"/>
            <a:ext cx="3169085" cy="15819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Group</a:t>
            </a:r>
            <a:r>
              <a:rPr lang="en-US" dirty="0" smtClean="0"/>
              <a:t> all whole reads that align to the same region within a defined distance of the reference genome, where half aligns and half doesn’t </a:t>
            </a:r>
            <a:endParaRPr lang="en-US" dirty="0"/>
          </a:p>
        </p:txBody>
      </p:sp>
      <p:sp>
        <p:nvSpPr>
          <p:cNvPr id="20" name="Chevron 19"/>
          <p:cNvSpPr/>
          <p:nvPr/>
        </p:nvSpPr>
        <p:spPr>
          <a:xfrm>
            <a:off x="7528145" y="4894547"/>
            <a:ext cx="450937" cy="388306"/>
          </a:xfrm>
          <a:prstGeom prst="chevron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217077" y="4849137"/>
            <a:ext cx="2430049" cy="50887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half_read_clusters.txt</a:t>
            </a:r>
            <a:endParaRPr lang="en-US" dirty="0" smtClean="0"/>
          </a:p>
        </p:txBody>
      </p:sp>
      <p:sp>
        <p:nvSpPr>
          <p:cNvPr id="22" name="Down Arrow 21"/>
          <p:cNvSpPr/>
          <p:nvPr/>
        </p:nvSpPr>
        <p:spPr>
          <a:xfrm>
            <a:off x="9206630" y="5450912"/>
            <a:ext cx="613775" cy="481725"/>
          </a:xfrm>
          <a:prstGeom prst="downArrow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Callout 22"/>
          <p:cNvSpPr/>
          <p:nvPr/>
        </p:nvSpPr>
        <p:spPr>
          <a:xfrm>
            <a:off x="8254652" y="6020319"/>
            <a:ext cx="3118981" cy="818892"/>
          </a:xfrm>
          <a:prstGeom prst="rightArrowCallout">
            <a:avLst>
              <a:gd name="adj1" fmla="val 29050"/>
              <a:gd name="adj2" fmla="val 27025"/>
              <a:gd name="adj3" fmla="val 49304"/>
              <a:gd name="adj4" fmla="val 77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</a:t>
            </a:r>
            <a:r>
              <a:rPr lang="en-US" dirty="0" err="1" smtClean="0"/>
              <a:t>create_colums.sh</a:t>
            </a:r>
            <a:endParaRPr lang="en-US" dirty="0" smtClean="0"/>
          </a:p>
          <a:p>
            <a:pPr algn="ctr"/>
            <a:r>
              <a:rPr lang="en-US" dirty="0" smtClean="0"/>
              <a:t>For </a:t>
            </a:r>
            <a:r>
              <a:rPr lang="en-US" dirty="0" err="1" smtClean="0"/>
              <a:t>mysql</a:t>
            </a:r>
            <a:r>
              <a:rPr lang="en-US" dirty="0" smtClean="0"/>
              <a:t> DB step</a:t>
            </a:r>
            <a:endParaRPr lang="en-US" dirty="0"/>
          </a:p>
        </p:txBody>
      </p:sp>
      <p:sp>
        <p:nvSpPr>
          <p:cNvPr id="24" name="Right Arrow Callout 23"/>
          <p:cNvSpPr/>
          <p:nvPr/>
        </p:nvSpPr>
        <p:spPr>
          <a:xfrm>
            <a:off x="125260" y="4648721"/>
            <a:ext cx="3908119" cy="1171182"/>
          </a:xfrm>
          <a:prstGeom prst="rightArrowCallout">
            <a:avLst>
              <a:gd name="adj1" fmla="val 22861"/>
              <a:gd name="adj2" fmla="val 25000"/>
              <a:gd name="adj3" fmla="val 25000"/>
              <a:gd name="adj4" fmla="val 86414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Unconsolidated_bir_locations.txt</a:t>
            </a:r>
            <a:endParaRPr lang="en-US" dirty="0" smtClean="0"/>
          </a:p>
          <a:p>
            <a:pPr algn="ctr"/>
            <a:r>
              <a:rPr lang="en-US" dirty="0" err="1" smtClean="0"/>
              <a:t>bwaAligned.sam</a:t>
            </a:r>
            <a:endParaRPr lang="en-US" dirty="0"/>
          </a:p>
        </p:txBody>
      </p:sp>
      <p:sp>
        <p:nvSpPr>
          <p:cNvPr id="2" name="Frame 1"/>
          <p:cNvSpPr/>
          <p:nvPr/>
        </p:nvSpPr>
        <p:spPr>
          <a:xfrm>
            <a:off x="388307" y="1966586"/>
            <a:ext cx="11636679" cy="2421701"/>
          </a:xfrm>
          <a:prstGeom prst="frame">
            <a:avLst>
              <a:gd name="adj1" fmla="val 26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988" y="1976258"/>
            <a:ext cx="368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This step </a:t>
            </a:r>
            <a:r>
              <a:rPr lang="en-US" sz="2800" b="1" smtClean="0">
                <a:solidFill>
                  <a:srgbClr val="FF0000"/>
                </a:solidFill>
              </a:rPr>
              <a:t>is very slow</a:t>
            </a:r>
            <a:r>
              <a:rPr lang="en-US" sz="2800" b="1" dirty="0" smtClean="0">
                <a:solidFill>
                  <a:srgbClr val="FF0000"/>
                </a:solidFill>
              </a:rPr>
              <a:t>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95805" y="2592886"/>
            <a:ext cx="3532340" cy="6858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177414" y="3128900"/>
            <a:ext cx="876823" cy="920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4237" y="3713968"/>
            <a:ext cx="3319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Want </a:t>
            </a:r>
            <a:r>
              <a:rPr lang="en-US" b="1" smtClean="0"/>
              <a:t>to parallelize this step to speed things up!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4616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27"/>
          <p:cNvSpPr/>
          <p:nvPr/>
        </p:nvSpPr>
        <p:spPr>
          <a:xfrm>
            <a:off x="125260" y="483469"/>
            <a:ext cx="901875" cy="626806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945704" y="1108552"/>
            <a:ext cx="3081398" cy="889349"/>
          </a:xfrm>
          <a:prstGeom prst="roundRect">
            <a:avLst/>
          </a:prstGeom>
          <a:solidFill>
            <a:srgbClr val="7F64B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Split file into chunks to run in parallel. </a:t>
            </a:r>
          </a:p>
        </p:txBody>
      </p:sp>
      <p:sp>
        <p:nvSpPr>
          <p:cNvPr id="3" name="Rectangle 2"/>
          <p:cNvSpPr/>
          <p:nvPr/>
        </p:nvSpPr>
        <p:spPr>
          <a:xfrm>
            <a:off x="8016660" y="338203"/>
            <a:ext cx="3394551" cy="191648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Unaligned_1_1.fasta</a:t>
            </a:r>
          </a:p>
          <a:p>
            <a:pPr algn="ctr"/>
            <a:r>
              <a:rPr lang="en-US" dirty="0" smtClean="0"/>
              <a:t>Unaligned_1_2.fasta</a:t>
            </a:r>
          </a:p>
          <a:p>
            <a:pPr algn="ctr"/>
            <a:r>
              <a:rPr lang="en-US" dirty="0" smtClean="0"/>
              <a:t>Unaligned_1_3.fasta</a:t>
            </a:r>
          </a:p>
          <a:p>
            <a:pPr algn="ctr"/>
            <a:r>
              <a:rPr lang="en-US" dirty="0" smtClean="0"/>
              <a:t>Unaligned_1_4.fasta </a:t>
            </a:r>
            <a:r>
              <a:rPr lang="en-US" dirty="0" err="1" smtClean="0"/>
              <a:t>etc</a:t>
            </a:r>
            <a:r>
              <a:rPr lang="is-IS" dirty="0" smtClean="0"/>
              <a:t>…</a:t>
            </a:r>
          </a:p>
          <a:p>
            <a:pPr algn="ctr"/>
            <a:endParaRPr lang="is-IS" b="1" dirty="0" smtClean="0"/>
          </a:p>
          <a:p>
            <a:pPr algn="ctr"/>
            <a:r>
              <a:rPr lang="is-IS" b="1" dirty="0" smtClean="0"/>
              <a:t>(unaligned_1_n.fasta)</a:t>
            </a:r>
            <a:endParaRPr lang="en-US" b="1" dirty="0" smtClean="0"/>
          </a:p>
        </p:txBody>
      </p:sp>
      <p:sp>
        <p:nvSpPr>
          <p:cNvPr id="4" name="Right Arrow Callout 3"/>
          <p:cNvSpPr/>
          <p:nvPr/>
        </p:nvSpPr>
        <p:spPr>
          <a:xfrm>
            <a:off x="851771" y="964503"/>
            <a:ext cx="2968670" cy="1177448"/>
          </a:xfrm>
          <a:prstGeom prst="rightArrowCallou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naligned_1.fasta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7240048" y="1387259"/>
            <a:ext cx="450937" cy="341333"/>
          </a:xfrm>
          <a:prstGeom prst="chevron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33787" y="1875774"/>
            <a:ext cx="450937" cy="341333"/>
          </a:xfrm>
          <a:prstGeom prst="chevron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7240047" y="919096"/>
            <a:ext cx="450937" cy="341333"/>
          </a:xfrm>
          <a:prstGeom prst="chevron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Arrow Callout 7"/>
          <p:cNvSpPr/>
          <p:nvPr/>
        </p:nvSpPr>
        <p:spPr>
          <a:xfrm>
            <a:off x="544884" y="3334008"/>
            <a:ext cx="3275557" cy="1177448"/>
          </a:xfrm>
          <a:prstGeom prst="rightArrowCallou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unaligned_1_n.fasta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901860" y="2945702"/>
            <a:ext cx="3169085" cy="201460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For </a:t>
            </a:r>
            <a:r>
              <a:rPr lang="en-US" sz="1400" smtClean="0"/>
              <a:t>each unaligned_1_n.fasta file: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Split reads in file ‘Unaligned_1.fasta’ in half.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Do BWA-backtrack alignment  of half-reads as before.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Find and print alignment locations of reads where one half aligns and the other doesn’t. 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8336081" y="3168040"/>
            <a:ext cx="3394551" cy="139352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bwaOutput_2.sam</a:t>
            </a:r>
          </a:p>
          <a:p>
            <a:pPr algn="ctr"/>
            <a:r>
              <a:rPr lang="en-US" dirty="0"/>
              <a:t>u</a:t>
            </a:r>
            <a:r>
              <a:rPr lang="en-US" dirty="0" smtClean="0"/>
              <a:t>naligned_2.sam</a:t>
            </a:r>
          </a:p>
          <a:p>
            <a:pPr algn="ctr"/>
            <a:r>
              <a:rPr lang="en-US" dirty="0" err="1" smtClean="0"/>
              <a:t>bwaAligned.sam</a:t>
            </a:r>
            <a:endParaRPr lang="en-US" dirty="0" smtClean="0"/>
          </a:p>
          <a:p>
            <a:pPr algn="ctr"/>
            <a:r>
              <a:rPr lang="en-US" dirty="0" smtClean="0"/>
              <a:t>Unconsolidated </a:t>
            </a:r>
            <a:r>
              <a:rPr lang="en-US" dirty="0" err="1" smtClean="0"/>
              <a:t>bir_locations.txt</a:t>
            </a:r>
            <a:endParaRPr lang="en-US" dirty="0" smtClean="0"/>
          </a:p>
        </p:txBody>
      </p:sp>
      <p:sp>
        <p:nvSpPr>
          <p:cNvPr id="11" name="Chevron 10"/>
          <p:cNvSpPr/>
          <p:nvPr/>
        </p:nvSpPr>
        <p:spPr>
          <a:xfrm>
            <a:off x="7240048" y="3694134"/>
            <a:ext cx="450937" cy="341333"/>
          </a:xfrm>
          <a:prstGeom prst="chevron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7233787" y="4182649"/>
            <a:ext cx="450937" cy="341333"/>
          </a:xfrm>
          <a:prstGeom prst="chevron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7240047" y="3225971"/>
            <a:ext cx="450937" cy="341333"/>
          </a:xfrm>
          <a:prstGeom prst="chevron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7722302" y="2933175"/>
            <a:ext cx="419616" cy="2014605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22340" y="2844113"/>
            <a:ext cx="402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Concatenate all independent output files</a:t>
            </a:r>
            <a:endParaRPr lang="en-US"/>
          </a:p>
        </p:txBody>
      </p:sp>
      <p:sp>
        <p:nvSpPr>
          <p:cNvPr id="22" name="Right Arrow Callout 21"/>
          <p:cNvSpPr/>
          <p:nvPr/>
        </p:nvSpPr>
        <p:spPr>
          <a:xfrm>
            <a:off x="369520" y="5501538"/>
            <a:ext cx="3908119" cy="1171182"/>
          </a:xfrm>
          <a:prstGeom prst="rightArrowCallout">
            <a:avLst>
              <a:gd name="adj1" fmla="val 22861"/>
              <a:gd name="adj2" fmla="val 25000"/>
              <a:gd name="adj3" fmla="val 25000"/>
              <a:gd name="adj4" fmla="val 86414"/>
            </a:avLst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Unconsolidated_bir_locations.txt</a:t>
            </a:r>
            <a:endParaRPr lang="en-US" dirty="0" smtClean="0"/>
          </a:p>
          <a:p>
            <a:pPr algn="ctr"/>
            <a:r>
              <a:rPr lang="en-US" dirty="0" err="1" smtClean="0"/>
              <a:t>bwaAligned.sam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27744" y="5799034"/>
            <a:ext cx="464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Proceed to grouping step. 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336081" y="4700821"/>
            <a:ext cx="339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Stop here and </a:t>
            </a:r>
            <a:r>
              <a:rPr lang="en-US" smtClean="0"/>
              <a:t>generate error logs 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6508" y="595171"/>
            <a:ext cx="215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from step 1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80436" y="2645548"/>
            <a:ext cx="22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computations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4884" y="5193171"/>
            <a:ext cx="297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Allow user </a:t>
            </a:r>
            <a:r>
              <a:rPr lang="en-US" smtClean="0"/>
              <a:t>to initiate this step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945386" y="5193171"/>
            <a:ext cx="319940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*Important!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If we cannot reassemble all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Output files from the parallel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Computations, grouping will not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Work!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97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362</Words>
  <Application>Microsoft Macintosh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MMBIRFinder </vt:lpstr>
      <vt:lpstr>Currently, the tool works like this….</vt:lpstr>
      <vt:lpstr>PowerPoint Presentation</vt:lpstr>
      <vt:lpstr>Works with small input and reads and reference files, but very large human genome reads and reference files present a problem…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MMBIRFinder </dc:title>
  <dc:creator>Osia, Beth A</dc:creator>
  <cp:lastModifiedBy>Osia, Beth A</cp:lastModifiedBy>
  <cp:revision>14</cp:revision>
  <dcterms:created xsi:type="dcterms:W3CDTF">2016-07-14T21:15:09Z</dcterms:created>
  <dcterms:modified xsi:type="dcterms:W3CDTF">2016-07-15T00:25:40Z</dcterms:modified>
</cp:coreProperties>
</file>