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19:48.3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24575,'22'19'0,"2"-1"0,43 26 0,-35-24 0,29 14 0,1-3 0,102 37 0,-42-19 0,-27-11 0,134 34 0,-106-32 0,-75-23 0,53 12 0,142 30 0,-143-34 0,-68-18 0,0-2 0,55 2 0,68-8 0,-67 0 0,566 0 0,-601 4 0,56 9 0,41 2 0,29-1 0,-14 0 0,439-11 0,-310-4 0,718 2 0,-966 2 0,51 9 0,15 2 0,179-10 0,-229-3 0,-35 1 0,-1 1 0,32 8 0,28 2 0,54 1 0,78 4 0,-43-3 0,10 0 0,338-15-1365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9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24575,'88'4'0,"129"22"0,-81-6 0,304 14-1365,-410-34-5461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9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24575,'0'9'0,"0"17"0,0 10 0,0 21 0,0 16 0,0 13 0,0 2 0,0 1 0,0-2 0,0 13 0,0-6 0,0-5 0,0-12 0,0-11 0,0-16-8191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0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24575,'356'-16'0,"33"5"-1365,-362 11-5461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2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24575,'2'1'0,"-1"0"0,1 0 0,0-1 0,-1 1 0,1 0 0,-1 1 0,1-1 0,-1 0 0,0 0 0,1 1 0,-1-1 0,0 0 0,0 1 0,0-1 0,0 1 0,0 0 0,0-1 0,-1 1 0,1 0 0,0 1 0,1 1 0,10 24 0,-1 0 0,-1 0 0,11 57 0,3 93 0,-20-64 0,-4-74 0,1 0 0,9 52 0,-2-36-455,-2 0 0,-3 89 0,-3-116-6371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3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24575,'0'-6'0,"0"0"0,0 0 0,0 0 0,1 0 0,0 0 0,0 1 0,1-1 0,-1 0 0,1 1 0,0-1 0,1 1 0,-1 0 0,1-1 0,0 1 0,1 1 0,-1-1 0,1 0 0,0 1 0,0 0 0,0 0 0,1 0 0,5-4 0,111-78 0,15-9 0,-102 74 126,-18 12-375,1-1 1,-2-1-1,1 0 1,-1-1-1,22-24 1,-20 14-6578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4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24575,'0'17'0,"1"0"0,0 1 0,1-1 0,1 0 0,1 0 0,0-1 0,1 1 0,1-1 0,0 0 0,1 0 0,1-1 0,1 0 0,0 0 0,12 14 0,7 4 0,2-1 0,34 28 0,2 2 0,-51-46 0,-2 1 0,19 28 0,-20-27 0,0-1 0,24 26 0,16 10-1365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1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0 349 24575,'1'-5'0,"0"0"0,1 0 0,0 0 0,-1 1 0,1-1 0,1 1 0,-1-1 0,1 1 0,-1 0 0,8-8 0,-5 5 0,15-18 0,0 1 0,2 1 0,36-30 0,-25 25 0,1 2 0,1 1 0,43-22 0,-37 24-1365,-23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2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24575,'4'0'0,"0"1"0,-1-1 0,1 1 0,0 0 0,-1 0 0,1 1 0,-1-1 0,1 1 0,-1-1 0,0 1 0,0 0 0,0 0 0,0 1 0,0-1 0,3 4 0,5 5 0,-1 1 0,11 15 0,-17-22 0,9 13 0,17 22 0,-2 0 0,46 89 0,-55-94 0,0-1 0,3 0 0,42 51 0,-24-34 0,0-4-1365,-21-28-5461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3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24575,'13'0'0,"0"1"0,0 1 0,0 0 0,-1 1 0,1 0 0,14 7 0,72 35 0,-73-31 0,1-1 0,0-2 0,29 8 0,-24-12 0,0-1 0,60 1 0,66-8 0,-68-2 0,-76 3-455,-1-1 0,20-3 0,-8-2-6371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3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24575,'0'9'0,"0"18"0,0 8 0,0 17 0,9 14 0,4 15 0,-1 7 0,-3-1 0,-2-7 0,-3-12 0,-2-8 0,-1-10 0,-1-8 0,0-7 0,-1-5 0,5-2 0,2-7-8191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1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0 349 24575,'1'-5'0,"0"0"0,1 0 0,0 0 0,-1 1 0,1-1 0,1 1 0,-1-1 0,1 1 0,-1 0 0,8-8 0,-5 5 0,15-18 0,0 1 0,2 1 0,36-30 0,-25 25 0,1 2 0,1 1 0,43-22 0,-37 24-1365,-23 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5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24575,'6'1'0,"0"0"0,0 1 0,0-1 0,0 1 0,0 1 0,-1-1 0,10 6 0,14 6 0,141 63 0,-82-34 0,114 52 0,-91-42-1365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5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24575,'0'9'0,"0"9"0,0 14 0,0 12 0,-4 7 0,-2 5 0,0 2 0,-4 0 0,1 0 0,1-5 0,2-7 0,2-6 0,2-6 0,1-4 0,-4-2 0,-1-1 0,1-5-8191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24575,'17'0'0,"0"1"0,-1 1 0,1 0 0,-1 1 0,0 1 0,0 1 0,0 0 0,0 1 0,-1 1 0,0 0 0,24 16 0,-2-3 0,2-1 0,79 27 0,-44-18 0,-45-18-227,1-1-1,0-1 1,1-2-1,-1-1 1,56 2-1,-48-6-6598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7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24575,'0'9'0,"-5"13"0,-1 7 0,0 8 0,-8 12 0,-2 6 0,-8 5 0,1 0 0,0 0 0,-2-1 0,-1-10 0,4-5 0,6-5 0,1-4 0,-2-3 0,2 2 0,4 4 0,3-4-8191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9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24575,'88'4'0,"129"22"0,-81-6 0,304 14-1365,-410-34-5461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9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24575,'0'9'0,"0"17"0,0 10 0,0 21 0,0 16 0,0 13 0,0 2 0,0 1 0,0-2 0,0 13 0,0-6 0,0-5 0,0-12 0,0-11 0,0-16-8191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0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24575,'356'-16'0,"33"5"-1365,-362 11-5461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2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24575,'2'1'0,"-1"0"0,1 0 0,0-1 0,-1 1 0,1 0 0,-1 1 0,1-1 0,-1 0 0,0 0 0,1 1 0,-1-1 0,0 0 0,0 1 0,0-1 0,0 1 0,0 0 0,0-1 0,-1 1 0,1 0 0,0 1 0,1 1 0,10 24 0,-1 0 0,-1 0 0,11 57 0,3 93 0,-20-64 0,-4-74 0,1 0 0,9 52 0,-2-36-455,-2 0 0,-3 89 0,-3-116-6371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3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24575,'0'-6'0,"0"0"0,0 0 0,0 0 0,1 0 0,0 0 0,0 1 0,1-1 0,-1 0 0,1 1 0,0-1 0,1 1 0,-1 0 0,1-1 0,0 1 0,1 1 0,-1-1 0,1 0 0,0 1 0,0 0 0,0 0 0,1 0 0,5-4 0,111-78 0,15-9 0,-102 74 126,-18 12-375,1-1 1,-2-1-1,1 0 1,-1-1-1,22-24 1,-20 14-6578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54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24575,'0'17'0,"1"0"0,0 1 0,1-1 0,1 0 0,1 0 0,0-1 0,1 1 0,1-1 0,0 0 0,1 0 0,1-1 0,1 0 0,0 0 0,12 14 0,7 4 0,2-1 0,34 28 0,2 2 0,-51-46 0,-2 1 0,19 28 0,-20-27 0,0-1 0,24 26 0,16 10-1365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2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24575,'4'0'0,"0"1"0,-1-1 0,1 1 0,0 0 0,-1 0 0,1 1 0,-1-1 0,1 1 0,-1-1 0,0 1 0,0 0 0,0 0 0,0 1 0,0-1 0,3 4 0,5 5 0,-1 1 0,11 15 0,-17-22 0,9 13 0,17 22 0,-2 0 0,46 89 0,-55-94 0,0-1 0,3 0 0,42 51 0,-24-34 0,0-4-1365,-21-28-5461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19:48.3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24575,'22'19'0,"2"-1"0,43 26 0,-35-24 0,29 14 0,1-3 0,102 37 0,-42-19 0,-27-11 0,134 34 0,-106-32 0,-75-23 0,53 12 0,142 30 0,-143-34 0,-68-18 0,0-2 0,55 2 0,68-8 0,-67 0 0,566 0 0,-601 4 0,56 9 0,41 2 0,29-1 0,-14 0 0,439-11 0,-310-4 0,718 2 0,-966 2 0,51 9 0,15 2 0,179-10 0,-229-3 0,-35 1 0,-1 1 0,32 8 0,28 2 0,54 1 0,78 4 0,-43-3 0,10 0 0,338-15-1365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28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1 253 24575,'0'-1'0,"0"0"0,1 0 0,-1 0 0,0 1 0,1-1 0,-1 0 0,0 0 0,1 0 0,-1 1 0,1-1 0,0 0 0,-1 0 0,1 1 0,-1-1 0,1 1 0,0-1 0,0 0 0,-1 1 0,1 0 0,0-1 0,0 1 0,0-1 0,-1 1 0,2-1 0,26-7 0,-21 6 0,156-36 0,40-11 0,-50-2 0,-48 15 0,-71 27-532,38-6 1,0 0-1956,-24 3-2154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0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24575,'1'16'0,"1"0"0,1 0 0,0 0 0,1 0 0,7 16 0,9 38 0,-6 47 0,-4-25 0,-2-30 0,0 102 0,-7-154 0,-1 1 0,1 0 0,1 0 0,0 0 0,1-1 0,0 1 0,1-1 0,7 16 0,-3-5 121,9 33-1,-5-13-1726,2 0-5220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1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1 233 24575,'110'1'0,"112"-2"0,-179-2 0,-1-1 0,-1-3 0,50-13 0,-79 16 37,0 0 0,0-1 0,0 0 0,-1-1 0,0-1 0,0 0 0,10-9 0,6-6-219,28-33-1,-7 6-1113,-27 30-5530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2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24575,'11'13'0,"-1"0"0,0 1 0,-1 0 0,0 0 0,12 31 0,-16-35 0,14 36 0,-2 0 0,11 51 0,13 35 0,-32-107 0,18 46 0,29 124 0,-48-162-682,20 51-1,-18-55-6143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3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24575,'289'-6'0,"-217"1"0,139-28 0,62-50 0,-223 66 0,0-2-1365,-29 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24575,'-1'8'0,"1"1"0,-2 0 0,-3 16 0,-3 13 0,-5 467 0,15-319 0,-3-119 0,3 75 0,2-116-1365,2-6-5461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5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1 367 24575,'8'0'0,"0"-1"0,1 0 0,-1-1 0,10-3 0,19-3 0,277-30 0,-272 32 0,-2-1 0,1-2 0,55-21 0,116-56 0,-125 49 0,123-59-1365,-133 56-5461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6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24575,'0'5'0,"0"6"0,0 10 0,5 12 0,1 13 0,4 14 0,1 20 0,3 24 0,0 14 0,1 9 0,-2-1 0,-2-10 0,0-14 0,0-20 0,-3-24-8191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7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1 342 24575,'5'-1'0,"0"1"0,0-1 0,1-1 0,-1 1 0,0-1 0,-1 0 0,1 0 0,7-4 0,7-3 0,89-33 0,61-26 0,-144 56 0,-2-1 0,0-1 0,0-1 0,35-32 0,-42 34-170,1 1-1,0 1 0,0 0 1,1 1-1,0 1 0,1 0 1,34-10-1,-24 9-6655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3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24575,'13'0'0,"0"1"0,0 1 0,0 0 0,-1 1 0,1 0 0,14 7 0,72 35 0,-73-31 0,1-1 0,0-2 0,29 8 0,-24-12 0,0-1 0,60 1 0,66-8 0,-68-2 0,-76 3-455,-1-1 0,20-3 0,-8-2-6371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19:38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24575,'2'0'0,"-1"1"0,0-1 0,0 0 0,0 1 0,0-1 0,0 1 0,0-1 0,0 1 0,0 0 0,0-1 0,0 1 0,0 0 0,-1 0 0,1 0 0,0-1 0,0 1 0,0 2 0,14 22 0,-10-17 0,22 41 0,-2 1 0,33 97 0,18 114 0,-22-66 0,-24-105 0,-12-40 0,13 62 0,-19-63-682,22 56-1,-19-66-6143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31:04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24575,'88'4'0,"129"22"0,-81-6 0,304 14-1365,-410-34-5461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31:04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24575,'0'9'0,"0"17"0,0 10 0,0 21 0,0 16 0,0 13 0,0 2 0,0 1 0,0-2 0,0 13 0,0-6 0,0-5 0,0-12 0,0-11 0,0-16-8191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31:04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24575,'356'-16'0,"33"5"-1365,-362 11-5461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31:04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24575,'2'1'0,"-1"0"0,1 0 0,0-1 0,-1 1 0,1 0 0,-1 1 0,1-1 0,-1 0 0,0 0 0,1 1 0,-1-1 0,0 0 0,0 1 0,0-1 0,0 1 0,0 0 0,0-1 0,-1 1 0,1 0 0,0 1 0,1 1 0,10 24 0,-1 0 0,-1 0 0,11 57 0,3 93 0,-20-64 0,-4-74 0,1 0 0,9 52 0,-2-36-455,-2 0 0,-3 89 0,-3-116-6371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31:28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24575,'17'0'0,"0"1"0,-1 1 0,1 0 0,-1 1 0,0 1 0,0 1 0,0 0 0,0 1 0,-1 1 0,0 0 0,24 16 0,-2-3 0,2-1 0,79 27 0,-44-18 0,-45-18-227,1-1-1,0-1 1,1-2-1,-1-1 1,56 2-1,-48-6-6598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1:31:2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24575,'0'9'0,"-5"13"0,-1 7 0,0 8 0,-8 12 0,-2 6 0,-8 5 0,1 0 0,0 0 0,-2-1 0,-1-10 0,4-5 0,6-5 0,1-4 0,-2-3 0,2 2 0,4 4 0,3-4-8191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3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24575,'0'9'0,"0"18"0,0 8 0,0 17 0,9 14 0,4 15 0,-1 7 0,-3-1 0,-2-7 0,-3-12 0,-2-8 0,-1-10 0,-1-8 0,0-7 0,-1-5 0,5-2 0,2-7-8191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5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24575,'6'1'0,"0"0"0,0 1 0,0-1 0,0 1 0,0 1 0,-1-1 0,10 6 0,14 6 0,141 63 0,-82-34 0,114 52 0,-91-42-1365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5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24575,'0'9'0,"0"9"0,0 14 0,0 12 0,-4 7 0,-2 5 0,0 2 0,-4 0 0,1 0 0,1-5 0,2-7 0,2-6 0,2-6 0,1-4 0,-4-2 0,-1-1 0,1-5-8191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24575,'17'0'0,"0"1"0,-1 1 0,1 0 0,-1 1 0,0 1 0,0 1 0,0 0 0,0 1 0,-1 1 0,0 0 0,24 16 0,-2-3 0,2-1 0,79 27 0,-44-18 0,-45-18-227,1-1-1,0-1 1,1-2-1,-1-1 1,56 2-1,-48-6-6598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6:34:47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24575,'0'9'0,"-5"13"0,-1 7 0,0 8 0,-8 12 0,-2 6 0,-8 5 0,1 0 0,0 0 0,-2-1 0,-1-10 0,4-5 0,6-5 0,1-4 0,-2-3 0,2 2 0,4 4 0,3-4-8191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7F75-9CD2-9F99-8A0E-6E827153A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B1535-3C88-87C5-14B9-36437550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BB895-0BC2-7792-2495-4BF3A5A2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09F3C-972A-9772-3333-0953EF7E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6FD8-4126-7EFE-0156-4DE8F43A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B01B9-3441-5E3D-8CFD-D1CC6A26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811F49-6498-B2FF-3F7D-29523A8C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21B13-BDAB-364F-01B2-7E5D3C1D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938CF-B455-5D95-0504-448102DD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1FEA6-01AF-2BBB-F107-3023EC63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6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91FB1-672F-4423-DDE6-3314AD24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A46569-A50D-A399-2E9E-226A5B1F2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282A2-5F65-C20D-CE3D-1DD84589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8D62F-6531-6B29-4239-FD5813D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81CFD-FD23-6801-BEF6-5371B58C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2C029-D161-38E3-4E97-9E7EACC0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705D0-7DD3-4666-1490-228F34D4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D6D8A-2B47-4F38-B794-E8F31D6A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A06CF-464B-5216-9830-663DEB27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023DE-6833-891B-DAC9-890458A0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5A26-07C3-8392-5A22-6991F4B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BD432-8D99-B709-0FE8-865E7FC4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98ACE-12B5-6B25-0E27-A818CA30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BA087-7D9B-2CDF-9A68-52F93FFC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24589-5F6E-97EF-8725-948D626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ED8CD-6382-6FC5-0A3D-48F605B4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A91FE-58A4-48F4-D054-2E2F103B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6052D-4BF2-3FA1-609F-ACFD5B72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9C824-AE8D-537C-3DF5-40483BB7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6D3A5-CDEA-D06D-EDEE-A7F9818B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AC770-E475-6EC6-DD85-6597D06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E2D19-0515-F32D-9969-8B50570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4FBC1-D2F8-8899-0A2E-7E7BA8EA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04796-E594-6EA2-5CC5-91FE9F74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A9E321-DE0F-32D2-0671-415C76CF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C4A40-A770-F294-3C7B-A1C5CDFB2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EFBEB-A991-08CA-3442-19F93ABA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D85BE-26BE-4331-2DF9-FEECBB7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B3442-D176-4833-6474-2A423E2B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0AC0-73C0-1FA6-D74D-97EC50C6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015F4-D84D-3124-B144-C737D47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8733A-0F1D-5EA9-F3D4-210CDBDF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0C81A-DA60-2A9F-DBE1-B2BCA21E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943185-2B8A-1CE0-F4C1-79E54A7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97B01-40DD-1E70-99A5-2D4FA808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A9117-586C-1309-DFB8-E94958AD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5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AAC2-F865-5CA2-58D8-4CADBAE0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FCE03-C4D8-0C58-09F6-77290DEB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B77EE-53DA-5512-E084-804578DD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27A0D-CEEB-1EAC-66AF-C9EA57CE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EB686-6AD5-0197-D08B-AA721DC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1DE1D-29D7-7E92-B222-9AAE3555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96411-6EFF-2450-3079-358BFB8C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B432A-B999-51F0-A9F3-59A0B7712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4F752-90C5-1552-56CD-037281DE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CF81E-6901-F1D2-B10A-AB6F2CAC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35FF-275A-F1C3-F3F9-2D928340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2AAC6-3BC9-5960-6F5E-8FFD5F2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689E7-47F0-13DF-7DA8-631292A9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277DD-62DF-5436-42A4-E1C550DF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D52F2-8CA7-22A5-941B-855EE450E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AF86-112E-4D9E-AF52-C4B3757064E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52AA2-5195-615E-5ACC-FD8812AC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8B486-CA52-500F-2A25-9449CFD09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4CAB-D257-4343-9D1A-FB3677AF7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44.png"/><Relationship Id="rId18" Type="http://schemas.openxmlformats.org/officeDocument/2006/relationships/customXml" Target="../ink/ink38.xml"/><Relationship Id="rId3" Type="http://schemas.openxmlformats.org/officeDocument/2006/relationships/image" Target="../media/image9.GIF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35.xml"/><Relationship Id="rId17" Type="http://schemas.openxmlformats.org/officeDocument/2006/relationships/image" Target="../media/image46.png"/><Relationship Id="rId2" Type="http://schemas.openxmlformats.org/officeDocument/2006/relationships/image" Target="../media/image8.GIF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customXml" Target="../ink/ink34.xml"/><Relationship Id="rId19" Type="http://schemas.openxmlformats.org/officeDocument/2006/relationships/image" Target="../media/image47.png"/><Relationship Id="rId4" Type="http://schemas.openxmlformats.org/officeDocument/2006/relationships/customXml" Target="../ink/ink31.xml"/><Relationship Id="rId9" Type="http://schemas.openxmlformats.org/officeDocument/2006/relationships/image" Target="../media/image42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46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25.png"/><Relationship Id="rId5" Type="http://schemas.openxmlformats.org/officeDocument/2006/relationships/image" Target="../media/image28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24" Type="http://schemas.openxmlformats.org/officeDocument/2006/relationships/customXml" Target="../ink/ink13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3.png"/><Relationship Id="rId4" Type="http://schemas.openxmlformats.org/officeDocument/2006/relationships/customXml" Target="../ink/ink3.xml"/><Relationship Id="rId9" Type="http://schemas.openxmlformats.org/officeDocument/2006/relationships/image" Target="../media/image8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4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21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3.png"/><Relationship Id="rId24" Type="http://schemas.openxmlformats.org/officeDocument/2006/relationships/customXml" Target="../ink/ink27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7.png"/><Relationship Id="rId4" Type="http://schemas.openxmlformats.org/officeDocument/2006/relationships/customXml" Target="../ink/ink17.xml"/><Relationship Id="rId9" Type="http://schemas.openxmlformats.org/officeDocument/2006/relationships/image" Target="../media/image22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D91DF-AFA1-A7D3-B2F3-7A41D3724C28}"/>
              </a:ext>
            </a:extLst>
          </p:cNvPr>
          <p:cNvSpPr txBox="1"/>
          <p:nvPr/>
        </p:nvSpPr>
        <p:spPr>
          <a:xfrm>
            <a:off x="132551" y="1331840"/>
            <a:ext cx="11877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Lock </a:t>
            </a:r>
          </a:p>
          <a:p>
            <a:pPr algn="ctr"/>
            <a:r>
              <a:rPr lang="en-US" altLang="ko-KR" sz="2500" b="1" dirty="0"/>
              <a:t>(OSTEP: Operating System Three Easy Pieces)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A75F-0AA4-640B-B31A-BBAEDDC35B01}"/>
              </a:ext>
            </a:extLst>
          </p:cNvPr>
          <p:cNvSpPr txBox="1"/>
          <p:nvPr/>
        </p:nvSpPr>
        <p:spPr>
          <a:xfrm>
            <a:off x="8627165" y="5317435"/>
            <a:ext cx="292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Presenter: Kim Kyung 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4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5C7C37-7E63-3887-9526-4399C173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7" y="969064"/>
            <a:ext cx="6543675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D4D90-0393-8232-DAE4-DE13A7206180}"/>
              </a:ext>
            </a:extLst>
          </p:cNvPr>
          <p:cNvSpPr txBox="1"/>
          <p:nvPr/>
        </p:nvSpPr>
        <p:spPr>
          <a:xfrm>
            <a:off x="1143931" y="4899992"/>
            <a:ext cx="990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Thread1, Thread2 </a:t>
            </a:r>
            <a:r>
              <a:rPr lang="ko-KR" altLang="en-US" sz="2000" b="1" dirty="0"/>
              <a:t>둘 다 </a:t>
            </a:r>
            <a:r>
              <a:rPr lang="en-US" altLang="ko-KR" sz="2000" b="1" dirty="0"/>
              <a:t>flag</a:t>
            </a:r>
            <a:r>
              <a:rPr lang="ko-KR" altLang="en-US" sz="2000" b="1" dirty="0"/>
              <a:t>를 차지하여 </a:t>
            </a:r>
            <a:r>
              <a:rPr lang="en-US" altLang="ko-KR" sz="2000" b="1" dirty="0"/>
              <a:t>lock</a:t>
            </a:r>
            <a:r>
              <a:rPr lang="ko-KR" altLang="en-US" sz="2000" b="1" dirty="0"/>
              <a:t>을 획득한 모습</a:t>
            </a:r>
            <a:r>
              <a:rPr lang="en-US" altLang="ko-KR" sz="2000" b="1" dirty="0"/>
              <a:t>(critical section</a:t>
            </a:r>
            <a:r>
              <a:rPr lang="ko-KR" altLang="en-US" sz="2000" b="1" dirty="0"/>
              <a:t>에 진입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03506-F163-B444-2788-2507F75F7E57}"/>
              </a:ext>
            </a:extLst>
          </p:cNvPr>
          <p:cNvSpPr txBox="1"/>
          <p:nvPr/>
        </p:nvSpPr>
        <p:spPr>
          <a:xfrm>
            <a:off x="5324993" y="5565770"/>
            <a:ext cx="549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No Mutual Exclusion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48C0892-7D15-0713-C500-D50D25367E2B}"/>
              </a:ext>
            </a:extLst>
          </p:cNvPr>
          <p:cNvSpPr/>
          <p:nvPr/>
        </p:nvSpPr>
        <p:spPr>
          <a:xfrm>
            <a:off x="2385392" y="5595730"/>
            <a:ext cx="2494721" cy="69573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75A6-1B38-64D9-882C-400EA3538173}"/>
              </a:ext>
            </a:extLst>
          </p:cNvPr>
          <p:cNvSpPr txBox="1"/>
          <p:nvPr/>
        </p:nvSpPr>
        <p:spPr>
          <a:xfrm>
            <a:off x="944217" y="599732"/>
            <a:ext cx="466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전제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lock</a:t>
            </a:r>
            <a:r>
              <a:rPr lang="ko-KR" altLang="en-US" dirty="0"/>
              <a:t>을 사용중인 </a:t>
            </a:r>
            <a:r>
              <a:rPr lang="en-US" altLang="ko-KR" dirty="0"/>
              <a:t>Thread</a:t>
            </a:r>
            <a:r>
              <a:rPr lang="ko-KR" altLang="en-US" dirty="0"/>
              <a:t>는 없음</a:t>
            </a:r>
          </a:p>
        </p:txBody>
      </p:sp>
    </p:spTree>
    <p:extLst>
      <p:ext uri="{BB962C8B-B14F-4D97-AF65-F5344CB8AC3E}">
        <p14:creationId xmlns:p14="http://schemas.microsoft.com/office/powerpoint/2010/main" val="221375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B34CAE-6DA8-A864-9254-B03CF096B9FA}"/>
              </a:ext>
            </a:extLst>
          </p:cNvPr>
          <p:cNvSpPr txBox="1"/>
          <p:nvPr/>
        </p:nvSpPr>
        <p:spPr>
          <a:xfrm>
            <a:off x="2126973" y="1179203"/>
            <a:ext cx="717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중요한 쟁점</a:t>
            </a:r>
            <a:r>
              <a:rPr lang="en-US" altLang="ko-KR" sz="2800" b="1" dirty="0">
                <a:solidFill>
                  <a:srgbClr val="FF0000"/>
                </a:solidFill>
              </a:rPr>
              <a:t>: Lock</a:t>
            </a:r>
            <a:r>
              <a:rPr lang="ko-KR" altLang="en-US" sz="2800" b="1" dirty="0">
                <a:solidFill>
                  <a:srgbClr val="FF0000"/>
                </a:solidFill>
              </a:rPr>
              <a:t>은 어떻게 만들어야 할까</a:t>
            </a:r>
            <a:r>
              <a:rPr lang="en-US" altLang="ko-KR" sz="2800" b="1" dirty="0">
                <a:solidFill>
                  <a:srgbClr val="FF0000"/>
                </a:solidFill>
              </a:rPr>
              <a:t>??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240DD-C936-8003-B11D-3FA712BC653D}"/>
              </a:ext>
            </a:extLst>
          </p:cNvPr>
          <p:cNvSpPr txBox="1"/>
          <p:nvPr/>
        </p:nvSpPr>
        <p:spPr>
          <a:xfrm>
            <a:off x="3299790" y="2300115"/>
            <a:ext cx="51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효율적인</a:t>
            </a:r>
            <a:r>
              <a:rPr lang="en-US" altLang="ko-KR" b="1" dirty="0"/>
              <a:t> Lock</a:t>
            </a:r>
            <a:r>
              <a:rPr lang="ko-KR" altLang="en-US" b="1" dirty="0"/>
              <a:t>은 어떻게 만들어져야 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6ACFA-A671-FBAD-B73C-07A4718493D6}"/>
              </a:ext>
            </a:extLst>
          </p:cNvPr>
          <p:cNvSpPr txBox="1"/>
          <p:nvPr/>
        </p:nvSpPr>
        <p:spPr>
          <a:xfrm>
            <a:off x="3215307" y="3540462"/>
            <a:ext cx="529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효율적인</a:t>
            </a:r>
            <a:r>
              <a:rPr lang="en-US" altLang="ko-KR" b="1" dirty="0"/>
              <a:t> Lock</a:t>
            </a:r>
            <a:r>
              <a:rPr lang="ko-KR" altLang="en-US" b="1" dirty="0"/>
              <a:t>은 낮은 비용으로 상호 배제 기법을 </a:t>
            </a:r>
            <a:r>
              <a:rPr lang="ko-KR" altLang="en-US" b="1"/>
              <a:t>제공하고 몇 가지 </a:t>
            </a:r>
            <a:r>
              <a:rPr lang="ko-KR" altLang="en-US" b="1" dirty="0"/>
              <a:t>추가적인 속성들을 가져야함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07CA-551F-9466-ADFC-7800E56AFB27}"/>
              </a:ext>
            </a:extLst>
          </p:cNvPr>
          <p:cNvSpPr txBox="1"/>
          <p:nvPr/>
        </p:nvSpPr>
        <p:spPr>
          <a:xfrm>
            <a:off x="2775501" y="5118502"/>
            <a:ext cx="617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</a:t>
            </a:r>
            <a:r>
              <a:rPr lang="ko-KR" altLang="en-US" b="1" dirty="0" err="1"/>
              <a:t>하드웨어적인</a:t>
            </a:r>
            <a:r>
              <a:rPr lang="ko-KR" altLang="en-US" b="1" dirty="0"/>
              <a:t> 지원과 운영체제의 지원이 필요한가</a:t>
            </a:r>
            <a:r>
              <a:rPr lang="en-US" altLang="ko-KR" b="1" dirty="0"/>
              <a:t>???</a:t>
            </a:r>
            <a:endParaRPr lang="ko-KR" altLang="en-US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A15CBDC-B12B-FCF3-EC65-D8347D4699F3}"/>
              </a:ext>
            </a:extLst>
          </p:cNvPr>
          <p:cNvSpPr/>
          <p:nvPr/>
        </p:nvSpPr>
        <p:spPr>
          <a:xfrm>
            <a:off x="5466521" y="2812773"/>
            <a:ext cx="397565" cy="5587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FE725E9-F047-3C94-D13D-DD3383FD9063}"/>
              </a:ext>
            </a:extLst>
          </p:cNvPr>
          <p:cNvSpPr/>
          <p:nvPr/>
        </p:nvSpPr>
        <p:spPr>
          <a:xfrm>
            <a:off x="5466521" y="4337452"/>
            <a:ext cx="397565" cy="5587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6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5F16A8-7E6F-22AB-D617-47BF7181D9F4}"/>
              </a:ext>
            </a:extLst>
          </p:cNvPr>
          <p:cNvSpPr/>
          <p:nvPr/>
        </p:nvSpPr>
        <p:spPr>
          <a:xfrm flipV="1">
            <a:off x="168965" y="938281"/>
            <a:ext cx="5486400" cy="4571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56086-E510-D441-CB53-94B40E2B2134}"/>
              </a:ext>
            </a:extLst>
          </p:cNvPr>
          <p:cNvSpPr txBox="1"/>
          <p:nvPr/>
        </p:nvSpPr>
        <p:spPr>
          <a:xfrm>
            <a:off x="407506" y="477078"/>
            <a:ext cx="8736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Test and Set (Atomic Exchange)</a:t>
            </a:r>
            <a:endParaRPr lang="ko-KR" altLang="en-US" sz="2500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4287CAD-4ABB-0681-0227-C7295330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1481353"/>
            <a:ext cx="6362700" cy="11811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7D48E19-AA74-1A7C-9911-E955BE668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3075747"/>
            <a:ext cx="5991225" cy="3305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B8998C-3150-97FC-93A5-1D258B5295FB}"/>
              </a:ext>
            </a:extLst>
          </p:cNvPr>
          <p:cNvSpPr txBox="1"/>
          <p:nvPr/>
        </p:nvSpPr>
        <p:spPr>
          <a:xfrm>
            <a:off x="6531665" y="2006900"/>
            <a:ext cx="47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flag == 0 </a:t>
            </a:r>
            <a:r>
              <a:rPr lang="ko-KR" altLang="en-US" b="1" dirty="0"/>
              <a:t>인 경우 </a:t>
            </a:r>
            <a:r>
              <a:rPr lang="en-US" altLang="ko-KR" b="1" dirty="0"/>
              <a:t>vs flag == 1 </a:t>
            </a:r>
            <a:r>
              <a:rPr lang="ko-KR" altLang="en-US" b="1" dirty="0"/>
              <a:t>인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DF77D-5323-7A26-3E03-1CDE95788687}"/>
              </a:ext>
            </a:extLst>
          </p:cNvPr>
          <p:cNvSpPr txBox="1"/>
          <p:nvPr/>
        </p:nvSpPr>
        <p:spPr>
          <a:xfrm>
            <a:off x="6160190" y="3429000"/>
            <a:ext cx="5491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Correctness     </a:t>
            </a:r>
            <a:r>
              <a:rPr lang="en-US" altLang="ko-KR" sz="2400" dirty="0"/>
              <a:t>      </a:t>
            </a:r>
            <a:r>
              <a:rPr lang="en-US" altLang="ko-KR" sz="2400" dirty="0">
                <a:solidFill>
                  <a:srgbClr val="FF0000"/>
                </a:solidFill>
              </a:rPr>
              <a:t>Yes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Fairness         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1DA08E7-9174-9A7C-C4DB-B4AAA262D845}"/>
              </a:ext>
            </a:extLst>
          </p:cNvPr>
          <p:cNvSpPr/>
          <p:nvPr/>
        </p:nvSpPr>
        <p:spPr>
          <a:xfrm>
            <a:off x="8488016" y="3498573"/>
            <a:ext cx="655984" cy="4174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7D381E2-FA69-1520-C7B6-ED87334FB340}"/>
              </a:ext>
            </a:extLst>
          </p:cNvPr>
          <p:cNvSpPr/>
          <p:nvPr/>
        </p:nvSpPr>
        <p:spPr>
          <a:xfrm>
            <a:off x="7881727" y="4950549"/>
            <a:ext cx="655984" cy="4174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5E30DC-7121-CBD5-1CF5-1DB1EC6ED67C}"/>
              </a:ext>
            </a:extLst>
          </p:cNvPr>
          <p:cNvSpPr/>
          <p:nvPr/>
        </p:nvSpPr>
        <p:spPr>
          <a:xfrm flipV="1">
            <a:off x="168965" y="938280"/>
            <a:ext cx="2395331" cy="4571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20538-F12A-6B4D-1D37-B48E68BFE790}"/>
              </a:ext>
            </a:extLst>
          </p:cNvPr>
          <p:cNvSpPr txBox="1"/>
          <p:nvPr/>
        </p:nvSpPr>
        <p:spPr>
          <a:xfrm>
            <a:off x="407506" y="477078"/>
            <a:ext cx="27829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Ticket Lock</a:t>
            </a:r>
            <a:endParaRPr lang="ko-KR" altLang="en-US" sz="2500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4241A1-8B18-5ADD-6215-922071CF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1253553"/>
            <a:ext cx="3905250" cy="1143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8F9DC87-DB35-BFCD-DF18-E3101FA4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2549594"/>
            <a:ext cx="5619750" cy="3667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D8673E-6668-0C25-F9D0-68015DF6C7B4}"/>
              </a:ext>
            </a:extLst>
          </p:cNvPr>
          <p:cNvSpPr/>
          <p:nvPr/>
        </p:nvSpPr>
        <p:spPr>
          <a:xfrm>
            <a:off x="5678553" y="1381549"/>
            <a:ext cx="2021787" cy="477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C9C6E-79B1-9CE7-5DE8-38BD2D7BA77A}"/>
              </a:ext>
            </a:extLst>
          </p:cNvPr>
          <p:cNvSpPr/>
          <p:nvPr/>
        </p:nvSpPr>
        <p:spPr>
          <a:xfrm>
            <a:off x="5678556" y="2345198"/>
            <a:ext cx="2021787" cy="477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4A3C3-445D-E9E9-443E-D97983D8B7E4}"/>
              </a:ext>
            </a:extLst>
          </p:cNvPr>
          <p:cNvSpPr/>
          <p:nvPr/>
        </p:nvSpPr>
        <p:spPr>
          <a:xfrm>
            <a:off x="5678555" y="3308847"/>
            <a:ext cx="2021787" cy="477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6AE6A2-BE80-6B4E-EB56-BF9A6092F1C7}"/>
              </a:ext>
            </a:extLst>
          </p:cNvPr>
          <p:cNvSpPr/>
          <p:nvPr/>
        </p:nvSpPr>
        <p:spPr>
          <a:xfrm>
            <a:off x="5678554" y="4272496"/>
            <a:ext cx="2021787" cy="477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9A2ECF-30BD-171D-C841-D09CE00C1697}"/>
              </a:ext>
            </a:extLst>
          </p:cNvPr>
          <p:cNvSpPr/>
          <p:nvPr/>
        </p:nvSpPr>
        <p:spPr>
          <a:xfrm>
            <a:off x="5678553" y="5236145"/>
            <a:ext cx="2021787" cy="477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A15F07-3BA9-D9F1-6E3E-BF8FF71DEFBF}"/>
              </a:ext>
            </a:extLst>
          </p:cNvPr>
          <p:cNvGrpSpPr/>
          <p:nvPr/>
        </p:nvGrpSpPr>
        <p:grpSpPr>
          <a:xfrm>
            <a:off x="7444300" y="1439390"/>
            <a:ext cx="324360" cy="350280"/>
            <a:chOff x="7861743" y="1439390"/>
            <a:chExt cx="3243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FED09F6-9154-4C40-077D-A74DEC84DCA0}"/>
                    </a:ext>
                  </a:extLst>
                </p14:cNvPr>
                <p14:cNvContentPartPr/>
                <p14:nvPr/>
              </p14:nvContentPartPr>
              <p14:xfrm>
                <a:off x="7861743" y="1439390"/>
                <a:ext cx="324360" cy="91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ED09F6-9154-4C40-077D-A74DEC84DC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44103" y="1421750"/>
                  <a:ext cx="360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F6F1EBD-A242-FC37-9960-3BAC85FE47FC}"/>
                    </a:ext>
                  </a:extLst>
                </p14:cNvPr>
                <p14:cNvContentPartPr/>
                <p14:nvPr/>
              </p14:nvContentPartPr>
              <p14:xfrm>
                <a:off x="8040663" y="1470710"/>
                <a:ext cx="58680" cy="318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F6F1EBD-A242-FC37-9960-3BAC85FE47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2663" y="1452710"/>
                  <a:ext cx="9432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9DA00B-043F-2058-4108-2AAFE82EEA31}"/>
              </a:ext>
            </a:extLst>
          </p:cNvPr>
          <p:cNvGrpSpPr/>
          <p:nvPr/>
        </p:nvGrpSpPr>
        <p:grpSpPr>
          <a:xfrm>
            <a:off x="7434220" y="2390510"/>
            <a:ext cx="289080" cy="421560"/>
            <a:chOff x="7851663" y="2390510"/>
            <a:chExt cx="28908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136BA1A-57F0-02D9-120A-AD55D10D2CFC}"/>
                    </a:ext>
                  </a:extLst>
                </p14:cNvPr>
                <p14:cNvContentPartPr/>
                <p14:nvPr/>
              </p14:nvContentPartPr>
              <p14:xfrm>
                <a:off x="7851663" y="2390510"/>
                <a:ext cx="289080" cy="84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136BA1A-57F0-02D9-120A-AD55D10D2C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4023" y="2372510"/>
                  <a:ext cx="324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564770-CAAC-C686-2BA8-06B108E06AC4}"/>
                    </a:ext>
                  </a:extLst>
                </p14:cNvPr>
                <p14:cNvContentPartPr/>
                <p14:nvPr/>
              </p14:nvContentPartPr>
              <p14:xfrm>
                <a:off x="8000703" y="2494550"/>
                <a:ext cx="114840" cy="317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564770-CAAC-C686-2BA8-06B108E06A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2703" y="2476550"/>
                  <a:ext cx="1504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EC7587-8276-B68D-84E2-762DF9EB9C2F}"/>
              </a:ext>
            </a:extLst>
          </p:cNvPr>
          <p:cNvGrpSpPr/>
          <p:nvPr/>
        </p:nvGrpSpPr>
        <p:grpSpPr>
          <a:xfrm>
            <a:off x="7424140" y="3385910"/>
            <a:ext cx="348480" cy="425160"/>
            <a:chOff x="7841583" y="3385910"/>
            <a:chExt cx="34848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5A98CFF-3D0B-7842-F271-7E9A2870C499}"/>
                    </a:ext>
                  </a:extLst>
                </p14:cNvPr>
                <p14:cNvContentPartPr/>
                <p14:nvPr/>
              </p14:nvContentPartPr>
              <p14:xfrm>
                <a:off x="7841583" y="3385910"/>
                <a:ext cx="348480" cy="630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5A98CFF-3D0B-7842-F271-7E9A2870C4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23943" y="3367910"/>
                  <a:ext cx="384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F42EA6-FC59-3FF2-712B-158A336E3F21}"/>
                    </a:ext>
                  </a:extLst>
                </p14:cNvPr>
                <p14:cNvContentPartPr/>
                <p14:nvPr/>
              </p14:nvContentPartPr>
              <p14:xfrm>
                <a:off x="8050023" y="3438110"/>
                <a:ext cx="10800" cy="372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F42EA6-FC59-3FF2-712B-158A336E3F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2023" y="3420470"/>
                  <a:ext cx="4644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0C0E27-8154-78F3-E02C-E9834F5E5064}"/>
              </a:ext>
            </a:extLst>
          </p:cNvPr>
          <p:cNvGrpSpPr/>
          <p:nvPr/>
        </p:nvGrpSpPr>
        <p:grpSpPr>
          <a:xfrm>
            <a:off x="7454020" y="4320470"/>
            <a:ext cx="434880" cy="494640"/>
            <a:chOff x="7871463" y="4320470"/>
            <a:chExt cx="43488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5D4E5B3-05D6-1BD1-1EDA-F9CFF14D4614}"/>
                    </a:ext>
                  </a:extLst>
                </p14:cNvPr>
                <p14:cNvContentPartPr/>
                <p14:nvPr/>
              </p14:nvContentPartPr>
              <p14:xfrm>
                <a:off x="7871463" y="4320470"/>
                <a:ext cx="434880" cy="132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5D4E5B3-05D6-1BD1-1EDA-F9CFF14D46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3823" y="4302830"/>
                  <a:ext cx="470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4C8C089-6818-8134-7F56-02F0107635D7}"/>
                    </a:ext>
                  </a:extLst>
                </p14:cNvPr>
                <p14:cNvContentPartPr/>
                <p14:nvPr/>
              </p14:nvContentPartPr>
              <p14:xfrm>
                <a:off x="8130303" y="4422710"/>
                <a:ext cx="46800" cy="392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4C8C089-6818-8134-7F56-02F0107635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2303" y="4404710"/>
                  <a:ext cx="824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51100D-0EFF-260A-6501-3ACE24B15F6D}"/>
              </a:ext>
            </a:extLst>
          </p:cNvPr>
          <p:cNvGrpSpPr/>
          <p:nvPr/>
        </p:nvGrpSpPr>
        <p:grpSpPr>
          <a:xfrm>
            <a:off x="7444300" y="5273390"/>
            <a:ext cx="279720" cy="493200"/>
            <a:chOff x="7861743" y="5273390"/>
            <a:chExt cx="2797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9B0A7BF-AC7B-5341-6FA0-47FE58C3AE5F}"/>
                    </a:ext>
                  </a:extLst>
                </p14:cNvPr>
                <p14:cNvContentPartPr/>
                <p14:nvPr/>
              </p14:nvContentPartPr>
              <p14:xfrm>
                <a:off x="7861743" y="5273390"/>
                <a:ext cx="253800" cy="123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9B0A7BF-AC7B-5341-6FA0-47FE58C3AE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4103" y="5255750"/>
                  <a:ext cx="289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E2F5A45-A540-0754-09FA-8B01143EABC8}"/>
                    </a:ext>
                  </a:extLst>
                </p14:cNvPr>
                <p14:cNvContentPartPr/>
                <p14:nvPr/>
              </p14:nvContentPartPr>
              <p14:xfrm>
                <a:off x="7990983" y="5336750"/>
                <a:ext cx="150480" cy="4298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E2F5A45-A540-0754-09FA-8B01143EAB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2983" y="5318750"/>
                  <a:ext cx="186120" cy="46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1D4F46B3-1CA4-4333-A7B6-167096230D81}"/>
              </a:ext>
            </a:extLst>
          </p:cNvPr>
          <p:cNvSpPr/>
          <p:nvPr/>
        </p:nvSpPr>
        <p:spPr>
          <a:xfrm>
            <a:off x="8056300" y="1371598"/>
            <a:ext cx="1706347" cy="205740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18062B37-1098-9BB0-9507-768E5C527E5C}"/>
              </a:ext>
            </a:extLst>
          </p:cNvPr>
          <p:cNvSpPr/>
          <p:nvPr/>
        </p:nvSpPr>
        <p:spPr>
          <a:xfrm rot="10800000">
            <a:off x="7932460" y="3786409"/>
            <a:ext cx="1706347" cy="205740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F48D52-E108-59D7-141D-5409118D4EFC}"/>
              </a:ext>
            </a:extLst>
          </p:cNvPr>
          <p:cNvSpPr txBox="1"/>
          <p:nvPr/>
        </p:nvSpPr>
        <p:spPr>
          <a:xfrm>
            <a:off x="8513500" y="825146"/>
            <a:ext cx="1356057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Turn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5336A-5C48-C924-D57C-2781E5204D51}"/>
              </a:ext>
            </a:extLst>
          </p:cNvPr>
          <p:cNvSpPr txBox="1"/>
          <p:nvPr/>
        </p:nvSpPr>
        <p:spPr>
          <a:xfrm>
            <a:off x="9762647" y="1916468"/>
            <a:ext cx="1988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Thread’s Ticket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lock turn</a:t>
            </a:r>
            <a:endParaRPr lang="ko-KR" altLang="en-US" dirty="0"/>
          </a:p>
        </p:txBody>
      </p:sp>
      <p:sp>
        <p:nvSpPr>
          <p:cNvPr id="35" name="같음 기호 34">
            <a:extLst>
              <a:ext uri="{FF2B5EF4-FFF2-40B4-BE49-F238E27FC236}">
                <a16:creationId xmlns:a16="http://schemas.microsoft.com/office/drawing/2014/main" id="{6A42E9AC-76CB-6BB6-A858-287D8AA2325C}"/>
              </a:ext>
            </a:extLst>
          </p:cNvPr>
          <p:cNvSpPr/>
          <p:nvPr/>
        </p:nvSpPr>
        <p:spPr>
          <a:xfrm rot="5400000">
            <a:off x="10253948" y="2326794"/>
            <a:ext cx="786834" cy="66674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C7D649C7-9584-D4E4-4750-A08D1CA4E9C8}"/>
              </a:ext>
            </a:extLst>
          </p:cNvPr>
          <p:cNvSpPr/>
          <p:nvPr/>
        </p:nvSpPr>
        <p:spPr>
          <a:xfrm rot="10800000">
            <a:off x="10375318" y="3576236"/>
            <a:ext cx="544094" cy="10508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0A9A9-5400-9761-7F30-C2ED14A60892}"/>
              </a:ext>
            </a:extLst>
          </p:cNvPr>
          <p:cNvSpPr txBox="1"/>
          <p:nvPr/>
        </p:nvSpPr>
        <p:spPr>
          <a:xfrm>
            <a:off x="10032645" y="4860234"/>
            <a:ext cx="198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Lock </a:t>
            </a:r>
            <a:r>
              <a:rPr lang="ko-KR" altLang="en-US" dirty="0"/>
              <a:t>획득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24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8441-2FA8-B473-BEDB-C7E7F30CC1AA}"/>
              </a:ext>
            </a:extLst>
          </p:cNvPr>
          <p:cNvSpPr txBox="1"/>
          <p:nvPr/>
        </p:nvSpPr>
        <p:spPr>
          <a:xfrm>
            <a:off x="1222515" y="993913"/>
            <a:ext cx="440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Hardware-based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spin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locks</a:t>
            </a:r>
            <a:endParaRPr lang="ko-KR" altLang="en-US" sz="2400" b="1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885C124E-9ECF-B76C-2C44-DB0E57622CC4}"/>
              </a:ext>
            </a:extLst>
          </p:cNvPr>
          <p:cNvSpPr/>
          <p:nvPr/>
        </p:nvSpPr>
        <p:spPr>
          <a:xfrm rot="5400000">
            <a:off x="5724941" y="683063"/>
            <a:ext cx="1143000" cy="108336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E59D5-47BB-62D5-6D15-BD7F2A4FF9A3}"/>
              </a:ext>
            </a:extLst>
          </p:cNvPr>
          <p:cNvSpPr txBox="1"/>
          <p:nvPr/>
        </p:nvSpPr>
        <p:spPr>
          <a:xfrm>
            <a:off x="7308576" y="993912"/>
            <a:ext cx="440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Simple &amp; work well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5A4664-52F1-D14D-555E-4BCC4C6CE204}"/>
              </a:ext>
            </a:extLst>
          </p:cNvPr>
          <p:cNvSpPr/>
          <p:nvPr/>
        </p:nvSpPr>
        <p:spPr>
          <a:xfrm>
            <a:off x="639386" y="2933226"/>
            <a:ext cx="4662766" cy="1744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Critical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Section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0F092D43-023F-03EA-C80E-BE59EF1B0F9C}"/>
              </a:ext>
            </a:extLst>
          </p:cNvPr>
          <p:cNvSpPr/>
          <p:nvPr/>
        </p:nvSpPr>
        <p:spPr>
          <a:xfrm rot="264510">
            <a:off x="2465571" y="4885331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FDC78B08-F6F3-F2BF-F7B5-EDB327605A10}"/>
              </a:ext>
            </a:extLst>
          </p:cNvPr>
          <p:cNvSpPr/>
          <p:nvPr/>
        </p:nvSpPr>
        <p:spPr>
          <a:xfrm rot="20727811">
            <a:off x="4186299" y="4758947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619068-88FE-6BB1-0E67-5502CC6AE6A7}"/>
              </a:ext>
            </a:extLst>
          </p:cNvPr>
          <p:cNvGrpSpPr/>
          <p:nvPr/>
        </p:nvGrpSpPr>
        <p:grpSpPr>
          <a:xfrm rot="20970763">
            <a:off x="2708123" y="5570812"/>
            <a:ext cx="327960" cy="419760"/>
            <a:chOff x="2355543" y="5525750"/>
            <a:chExt cx="3279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2C6F428-D975-D02A-497A-53B16FEF92BE}"/>
                    </a:ext>
                  </a:extLst>
                </p14:cNvPr>
                <p14:cNvContentPartPr/>
                <p14:nvPr/>
              </p14:nvContentPartPr>
              <p14:xfrm>
                <a:off x="2355543" y="5525750"/>
                <a:ext cx="327960" cy="30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2C6F428-D975-D02A-497A-53B16FEF92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7563" y="5507750"/>
                  <a:ext cx="363561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DAF703B-E490-627B-F172-8B39EE8962CB}"/>
                    </a:ext>
                  </a:extLst>
                </p14:cNvPr>
                <p14:cNvContentPartPr/>
                <p14:nvPr/>
              </p14:nvContentPartPr>
              <p14:xfrm>
                <a:off x="2504223" y="5575430"/>
                <a:ext cx="360" cy="370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DAF703B-E490-627B-F172-8B39EE8962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6223" y="5557430"/>
                  <a:ext cx="3600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6FC523-F199-8E68-2E78-E8A0A8539F90}"/>
              </a:ext>
            </a:extLst>
          </p:cNvPr>
          <p:cNvGrpSpPr/>
          <p:nvPr/>
        </p:nvGrpSpPr>
        <p:grpSpPr>
          <a:xfrm rot="21144977">
            <a:off x="4473160" y="5610194"/>
            <a:ext cx="278280" cy="343440"/>
            <a:chOff x="4353183" y="5714390"/>
            <a:chExt cx="27828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8007790-D6EB-5468-A47F-915D048A63AF}"/>
                    </a:ext>
                  </a:extLst>
                </p14:cNvPr>
                <p14:cNvContentPartPr/>
                <p14:nvPr/>
              </p14:nvContentPartPr>
              <p14:xfrm>
                <a:off x="4353183" y="5714390"/>
                <a:ext cx="278280" cy="10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8007790-D6EB-5468-A47F-915D048A63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5183" y="5696390"/>
                  <a:ext cx="31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47003C-3039-64E6-F6A7-0E10AF31EBFD}"/>
                    </a:ext>
                  </a:extLst>
                </p14:cNvPr>
                <p14:cNvContentPartPr/>
                <p14:nvPr/>
              </p14:nvContentPartPr>
              <p14:xfrm>
                <a:off x="4502223" y="5714750"/>
                <a:ext cx="50040" cy="343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47003C-3039-64E6-F6A7-0E10AF31E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4223" y="5696750"/>
                  <a:ext cx="85680" cy="37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0BABCCEC-65F2-0D27-07D9-D22E126BF7A6}"/>
              </a:ext>
            </a:extLst>
          </p:cNvPr>
          <p:cNvSpPr/>
          <p:nvPr/>
        </p:nvSpPr>
        <p:spPr>
          <a:xfrm rot="1438487">
            <a:off x="697825" y="4734728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75E887-3084-8D5B-16E0-8CBBE93BB964}"/>
              </a:ext>
            </a:extLst>
          </p:cNvPr>
          <p:cNvGrpSpPr/>
          <p:nvPr/>
        </p:nvGrpSpPr>
        <p:grpSpPr>
          <a:xfrm>
            <a:off x="987507" y="5424873"/>
            <a:ext cx="291600" cy="328680"/>
            <a:chOff x="955503" y="5187710"/>
            <a:chExt cx="29160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F1CDF15-261A-B7AF-1065-FC81EAFBE517}"/>
                    </a:ext>
                  </a:extLst>
                </p14:cNvPr>
                <p14:cNvContentPartPr/>
                <p14:nvPr/>
              </p14:nvContentPartPr>
              <p14:xfrm>
                <a:off x="973863" y="5187710"/>
                <a:ext cx="273240" cy="810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F1CDF15-261A-B7AF-1065-FC81EAFBE5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5863" y="5169710"/>
                  <a:ext cx="30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7A60460-E0CC-4849-EBF1-4EDE41322FF6}"/>
                    </a:ext>
                  </a:extLst>
                </p14:cNvPr>
                <p14:cNvContentPartPr/>
                <p14:nvPr/>
              </p14:nvContentPartPr>
              <p14:xfrm>
                <a:off x="955503" y="5247470"/>
                <a:ext cx="98280" cy="268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7A60460-E0CC-4849-EBF1-4EDE41322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7503" y="5229446"/>
                  <a:ext cx="133920" cy="3046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6F0B130-3571-512B-BBD8-57A44CF2F18F}"/>
              </a:ext>
            </a:extLst>
          </p:cNvPr>
          <p:cNvSpPr txBox="1"/>
          <p:nvPr/>
        </p:nvSpPr>
        <p:spPr>
          <a:xfrm>
            <a:off x="5986671" y="2778377"/>
            <a:ext cx="57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수의 스레드가 하나의 </a:t>
            </a:r>
            <a:r>
              <a:rPr lang="en-US" altLang="ko-KR" dirty="0"/>
              <a:t>Lock </a:t>
            </a:r>
            <a:r>
              <a:rPr lang="ko-KR" altLang="en-US" dirty="0"/>
              <a:t>획득하기 위한 경쟁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D73B9-0229-04EC-7BE9-D2346E170B63}"/>
              </a:ext>
            </a:extLst>
          </p:cNvPr>
          <p:cNvSpPr txBox="1"/>
          <p:nvPr/>
        </p:nvSpPr>
        <p:spPr>
          <a:xfrm>
            <a:off x="5852492" y="4041543"/>
            <a:ext cx="600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스레드들이 할당된 </a:t>
            </a:r>
            <a:r>
              <a:rPr lang="en-US" altLang="ko-KR" dirty="0"/>
              <a:t>CPU</a:t>
            </a:r>
            <a:r>
              <a:rPr lang="ko-KR" altLang="en-US" dirty="0"/>
              <a:t> 시간을 </a:t>
            </a:r>
            <a:r>
              <a:rPr lang="en-US" altLang="ko-KR" dirty="0">
                <a:solidFill>
                  <a:srgbClr val="FF0000"/>
                </a:solidFill>
              </a:rPr>
              <a:t>Spin</a:t>
            </a:r>
            <a:r>
              <a:rPr lang="ko-KR" altLang="en-US" dirty="0"/>
              <a:t>에 낭비하게 됨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90BA9E-A163-512E-A0C2-0F0B37F44694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8847484" y="3147709"/>
            <a:ext cx="9939" cy="89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DC3DB9-56F6-1DEF-1266-82F91DB09C64}"/>
              </a:ext>
            </a:extLst>
          </p:cNvPr>
          <p:cNvSpPr txBox="1"/>
          <p:nvPr/>
        </p:nvSpPr>
        <p:spPr>
          <a:xfrm>
            <a:off x="5575853" y="5521837"/>
            <a:ext cx="654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어떻게 하면 </a:t>
            </a:r>
            <a:r>
              <a:rPr lang="en-US" altLang="ko-KR" b="1" dirty="0">
                <a:solidFill>
                  <a:srgbClr val="FF0000"/>
                </a:solidFill>
              </a:rPr>
              <a:t>Spin</a:t>
            </a:r>
            <a:r>
              <a:rPr lang="ko-KR" altLang="en-US" b="1" dirty="0">
                <a:solidFill>
                  <a:srgbClr val="FF0000"/>
                </a:solidFill>
              </a:rPr>
              <a:t>에 </a:t>
            </a:r>
            <a:r>
              <a:rPr lang="en-US" altLang="ko-KR" b="1" dirty="0">
                <a:solidFill>
                  <a:srgbClr val="FF0000"/>
                </a:solidFill>
              </a:rPr>
              <a:t>CPU </a:t>
            </a:r>
            <a:r>
              <a:rPr lang="ko-KR" altLang="en-US" b="1" dirty="0">
                <a:solidFill>
                  <a:srgbClr val="FF0000"/>
                </a:solidFill>
              </a:rPr>
              <a:t>시간을 낭비하지 않는 </a:t>
            </a:r>
            <a:r>
              <a:rPr lang="en-US" altLang="ko-KR" b="1" dirty="0">
                <a:solidFill>
                  <a:srgbClr val="FF0000"/>
                </a:solidFill>
              </a:rPr>
              <a:t>Lock </a:t>
            </a:r>
            <a:r>
              <a:rPr lang="ko-KR" altLang="en-US" b="1" dirty="0">
                <a:solidFill>
                  <a:srgbClr val="FF0000"/>
                </a:solidFill>
              </a:rPr>
              <a:t>만들지</a:t>
            </a:r>
            <a:r>
              <a:rPr lang="en-US" altLang="ko-KR" b="1" dirty="0">
                <a:solidFill>
                  <a:srgbClr val="FF0000"/>
                </a:solidFill>
              </a:rPr>
              <a:t>??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운영체제의 추가적인 지원이 필요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5B44353-E2D8-AEE9-B599-A41EB16EF910}"/>
              </a:ext>
            </a:extLst>
          </p:cNvPr>
          <p:cNvCxnSpPr/>
          <p:nvPr/>
        </p:nvCxnSpPr>
        <p:spPr>
          <a:xfrm>
            <a:off x="8842514" y="4525650"/>
            <a:ext cx="9939" cy="89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7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884FE-7E78-0570-7D62-8D5D7162708C}"/>
              </a:ext>
            </a:extLst>
          </p:cNvPr>
          <p:cNvSpPr txBox="1"/>
          <p:nvPr/>
        </p:nvSpPr>
        <p:spPr>
          <a:xfrm>
            <a:off x="1600200" y="2425148"/>
            <a:ext cx="10853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FF0000"/>
                </a:solidFill>
              </a:rPr>
              <a:t>Coming Soon….</a:t>
            </a:r>
            <a:endParaRPr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9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35BE25-C84C-634A-9AE0-445D540EBB5C}"/>
              </a:ext>
            </a:extLst>
          </p:cNvPr>
          <p:cNvSpPr txBox="1"/>
          <p:nvPr/>
        </p:nvSpPr>
        <p:spPr>
          <a:xfrm>
            <a:off x="5459249" y="1781120"/>
            <a:ext cx="6555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파일에 대해 깊이</a:t>
            </a:r>
            <a:r>
              <a:rPr lang="en-US" altLang="ko-KR" dirty="0"/>
              <a:t>(</a:t>
            </a:r>
            <a:r>
              <a:rPr lang="en-US" altLang="ko-KR" dirty="0" err="1"/>
              <a:t>iodepth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인 비동기 </a:t>
            </a:r>
            <a:r>
              <a:rPr lang="en-US" altLang="ko-KR" dirty="0"/>
              <a:t>I/O(</a:t>
            </a:r>
            <a:r>
              <a:rPr lang="en-US" altLang="ko-KR" dirty="0" err="1"/>
              <a:t>libaio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사용되는 버퍼의 크기</a:t>
            </a:r>
            <a:r>
              <a:rPr lang="en-US" altLang="ko-KR" dirty="0"/>
              <a:t>(bs)</a:t>
            </a:r>
            <a:r>
              <a:rPr lang="ko-KR" altLang="en-US" dirty="0"/>
              <a:t>는 </a:t>
            </a:r>
            <a:r>
              <a:rPr lang="en-US" altLang="ko-KR" dirty="0"/>
              <a:t>512kb</a:t>
            </a:r>
          </a:p>
          <a:p>
            <a:endParaRPr lang="en-US" altLang="ko-KR" dirty="0"/>
          </a:p>
          <a:p>
            <a:r>
              <a:rPr lang="ko-KR" altLang="en-US" dirty="0"/>
              <a:t>사용되는 스레드 수</a:t>
            </a:r>
            <a:r>
              <a:rPr lang="en-US" altLang="ko-KR" dirty="0"/>
              <a:t>(</a:t>
            </a:r>
            <a:r>
              <a:rPr lang="en-US" altLang="ko-KR" dirty="0" err="1"/>
              <a:t>numjobs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개로 정의하여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동일한 작업을 수행함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Runtime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30sec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결론적으로 순차적으로 </a:t>
            </a:r>
            <a:r>
              <a:rPr lang="en-US" altLang="ko-KR" dirty="0"/>
              <a:t>512MB</a:t>
            </a:r>
            <a:r>
              <a:rPr lang="ko-KR" altLang="en-US" dirty="0"/>
              <a:t>의 파일을 읽는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프로세스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4E4688F-98AF-1BF9-264B-F9EE9D4C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1218568"/>
            <a:ext cx="5130152" cy="4557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415ADE-8DA9-3381-337A-3618BFCC5A19}"/>
              </a:ext>
            </a:extLst>
          </p:cNvPr>
          <p:cNvSpPr txBox="1"/>
          <p:nvPr/>
        </p:nvSpPr>
        <p:spPr>
          <a:xfrm>
            <a:off x="1719470" y="849236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Fio</a:t>
            </a:r>
            <a:r>
              <a:rPr lang="en-US" altLang="ko-KR" dirty="0"/>
              <a:t> Benchmark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늘, 실외, 건물, 조각품이(가) 표시된 사진&#10;&#10;자동 생성된 설명">
            <a:extLst>
              <a:ext uri="{FF2B5EF4-FFF2-40B4-BE49-F238E27FC236}">
                <a16:creationId xmlns:a16="http://schemas.microsoft.com/office/drawing/2014/main" id="{5BA6740B-16FB-4962-8B86-4119D61B1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" t="2418" r="19637" b="5147"/>
          <a:stretch/>
        </p:blipFill>
        <p:spPr>
          <a:xfrm>
            <a:off x="762000" y="2256182"/>
            <a:ext cx="2862469" cy="4482549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AFA6DCC-8406-FD1C-2074-5CC621999769}"/>
              </a:ext>
            </a:extLst>
          </p:cNvPr>
          <p:cNvSpPr/>
          <p:nvPr/>
        </p:nvSpPr>
        <p:spPr>
          <a:xfrm>
            <a:off x="1779105" y="243508"/>
            <a:ext cx="6182138" cy="16797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같은 시간동안 동일한 작업을 하는데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스레드 수가 늘어나면 당연히 </a:t>
            </a:r>
            <a:r>
              <a:rPr lang="en-US" altLang="ko-KR" dirty="0">
                <a:solidFill>
                  <a:schemeClr val="tx1"/>
                </a:solidFill>
              </a:rPr>
              <a:t>Bandwidth(</a:t>
            </a:r>
            <a:r>
              <a:rPr lang="ko-KR" altLang="en-US" dirty="0">
                <a:solidFill>
                  <a:schemeClr val="tx1"/>
                </a:solidFill>
              </a:rPr>
              <a:t>처리량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도 늘어나겠지</a:t>
            </a:r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E17776-6215-A8F1-6031-A5016F98ACC3}"/>
              </a:ext>
            </a:extLst>
          </p:cNvPr>
          <p:cNvCxnSpPr>
            <a:cxnSpLocks/>
          </p:cNvCxnSpPr>
          <p:nvPr/>
        </p:nvCxnSpPr>
        <p:spPr>
          <a:xfrm>
            <a:off x="5357191" y="5466519"/>
            <a:ext cx="4899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CF42448-098B-07AD-6E8A-F53F8FDE5174}"/>
              </a:ext>
            </a:extLst>
          </p:cNvPr>
          <p:cNvCxnSpPr>
            <a:cxnSpLocks/>
          </p:cNvCxnSpPr>
          <p:nvPr/>
        </p:nvCxnSpPr>
        <p:spPr>
          <a:xfrm flipV="1">
            <a:off x="5509591" y="2733258"/>
            <a:ext cx="0" cy="288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D0D62A-C9FF-4D5B-2E1A-24FB1FAEBACF}"/>
              </a:ext>
            </a:extLst>
          </p:cNvPr>
          <p:cNvSpPr txBox="1"/>
          <p:nvPr/>
        </p:nvSpPr>
        <p:spPr>
          <a:xfrm>
            <a:off x="9866241" y="5582473"/>
            <a:ext cx="21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033541-5842-F4DA-EEA6-DAACC9013F5D}"/>
              </a:ext>
            </a:extLst>
          </p:cNvPr>
          <p:cNvSpPr txBox="1"/>
          <p:nvPr/>
        </p:nvSpPr>
        <p:spPr>
          <a:xfrm>
            <a:off x="4258917" y="2657922"/>
            <a:ext cx="21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Bandwidth</a:t>
            </a:r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C20B80-1E59-07D0-25DD-6597D65AE96E}"/>
              </a:ext>
            </a:extLst>
          </p:cNvPr>
          <p:cNvSpPr/>
          <p:nvPr/>
        </p:nvSpPr>
        <p:spPr>
          <a:xfrm>
            <a:off x="5516218" y="2812774"/>
            <a:ext cx="4314513" cy="2653747"/>
          </a:xfrm>
          <a:custGeom>
            <a:avLst/>
            <a:gdLst>
              <a:gd name="connsiteX0" fmla="*/ 0 w 4314513"/>
              <a:gd name="connsiteY0" fmla="*/ 2653747 h 2653747"/>
              <a:gd name="connsiteX1" fmla="*/ 99391 w 4314513"/>
              <a:gd name="connsiteY1" fmla="*/ 2464904 h 2653747"/>
              <a:gd name="connsiteX2" fmla="*/ 159026 w 4314513"/>
              <a:gd name="connsiteY2" fmla="*/ 2385391 h 2653747"/>
              <a:gd name="connsiteX3" fmla="*/ 218660 w 4314513"/>
              <a:gd name="connsiteY3" fmla="*/ 2315817 h 2653747"/>
              <a:gd name="connsiteX4" fmla="*/ 387626 w 4314513"/>
              <a:gd name="connsiteY4" fmla="*/ 2206487 h 2653747"/>
              <a:gd name="connsiteX5" fmla="*/ 487017 w 4314513"/>
              <a:gd name="connsiteY5" fmla="*/ 2186608 h 2653747"/>
              <a:gd name="connsiteX6" fmla="*/ 775252 w 4314513"/>
              <a:gd name="connsiteY6" fmla="*/ 2196547 h 2653747"/>
              <a:gd name="connsiteX7" fmla="*/ 1043608 w 4314513"/>
              <a:gd name="connsiteY7" fmla="*/ 2246243 h 2653747"/>
              <a:gd name="connsiteX8" fmla="*/ 1311965 w 4314513"/>
              <a:gd name="connsiteY8" fmla="*/ 2206487 h 2653747"/>
              <a:gd name="connsiteX9" fmla="*/ 1610139 w 4314513"/>
              <a:gd name="connsiteY9" fmla="*/ 1967947 h 2653747"/>
              <a:gd name="connsiteX10" fmla="*/ 1709530 w 4314513"/>
              <a:gd name="connsiteY10" fmla="*/ 1818861 h 2653747"/>
              <a:gd name="connsiteX11" fmla="*/ 1868556 w 4314513"/>
              <a:gd name="connsiteY11" fmla="*/ 1490869 h 2653747"/>
              <a:gd name="connsiteX12" fmla="*/ 1908313 w 4314513"/>
              <a:gd name="connsiteY12" fmla="*/ 1461052 h 2653747"/>
              <a:gd name="connsiteX13" fmla="*/ 2017643 w 4314513"/>
              <a:gd name="connsiteY13" fmla="*/ 1480930 h 2653747"/>
              <a:gd name="connsiteX14" fmla="*/ 2136913 w 4314513"/>
              <a:gd name="connsiteY14" fmla="*/ 1520687 h 2653747"/>
              <a:gd name="connsiteX15" fmla="*/ 2355573 w 4314513"/>
              <a:gd name="connsiteY15" fmla="*/ 1590261 h 2653747"/>
              <a:gd name="connsiteX16" fmla="*/ 2753139 w 4314513"/>
              <a:gd name="connsiteY16" fmla="*/ 1451113 h 2653747"/>
              <a:gd name="connsiteX17" fmla="*/ 2832652 w 4314513"/>
              <a:gd name="connsiteY17" fmla="*/ 1341782 h 2653747"/>
              <a:gd name="connsiteX18" fmla="*/ 3011556 w 4314513"/>
              <a:gd name="connsiteY18" fmla="*/ 1033669 h 2653747"/>
              <a:gd name="connsiteX19" fmla="*/ 3120886 w 4314513"/>
              <a:gd name="connsiteY19" fmla="*/ 844826 h 2653747"/>
              <a:gd name="connsiteX20" fmla="*/ 3220278 w 4314513"/>
              <a:gd name="connsiteY20" fmla="*/ 775252 h 2653747"/>
              <a:gd name="connsiteX21" fmla="*/ 3409121 w 4314513"/>
              <a:gd name="connsiteY21" fmla="*/ 795130 h 2653747"/>
              <a:gd name="connsiteX22" fmla="*/ 3747052 w 4314513"/>
              <a:gd name="connsiteY22" fmla="*/ 735495 h 2653747"/>
              <a:gd name="connsiteX23" fmla="*/ 4075043 w 4314513"/>
              <a:gd name="connsiteY23" fmla="*/ 397565 h 2653747"/>
              <a:gd name="connsiteX24" fmla="*/ 4234069 w 4314513"/>
              <a:gd name="connsiteY24" fmla="*/ 159026 h 2653747"/>
              <a:gd name="connsiteX25" fmla="*/ 4313582 w 4314513"/>
              <a:gd name="connsiteY25" fmla="*/ 19878 h 2653747"/>
              <a:gd name="connsiteX26" fmla="*/ 4313582 w 4314513"/>
              <a:gd name="connsiteY26" fmla="*/ 0 h 265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14513" h="2653747">
                <a:moveTo>
                  <a:pt x="0" y="2653747"/>
                </a:moveTo>
                <a:cubicBezTo>
                  <a:pt x="36183" y="2545199"/>
                  <a:pt x="8142" y="2614222"/>
                  <a:pt x="99391" y="2464904"/>
                </a:cubicBezTo>
                <a:cubicBezTo>
                  <a:pt x="151222" y="2380088"/>
                  <a:pt x="104792" y="2445651"/>
                  <a:pt x="159026" y="2385391"/>
                </a:cubicBezTo>
                <a:cubicBezTo>
                  <a:pt x="179459" y="2362687"/>
                  <a:pt x="196330" y="2336658"/>
                  <a:pt x="218660" y="2315817"/>
                </a:cubicBezTo>
                <a:cubicBezTo>
                  <a:pt x="262129" y="2275246"/>
                  <a:pt x="328748" y="2226113"/>
                  <a:pt x="387626" y="2206487"/>
                </a:cubicBezTo>
                <a:cubicBezTo>
                  <a:pt x="419679" y="2195803"/>
                  <a:pt x="453887" y="2193234"/>
                  <a:pt x="487017" y="2186608"/>
                </a:cubicBezTo>
                <a:cubicBezTo>
                  <a:pt x="583095" y="2189921"/>
                  <a:pt x="679361" y="2189697"/>
                  <a:pt x="775252" y="2196547"/>
                </a:cubicBezTo>
                <a:cubicBezTo>
                  <a:pt x="849743" y="2201868"/>
                  <a:pt x="972451" y="2230995"/>
                  <a:pt x="1043608" y="2246243"/>
                </a:cubicBezTo>
                <a:cubicBezTo>
                  <a:pt x="1133060" y="2232991"/>
                  <a:pt x="1226555" y="2236195"/>
                  <a:pt x="1311965" y="2206487"/>
                </a:cubicBezTo>
                <a:cubicBezTo>
                  <a:pt x="1429704" y="2165534"/>
                  <a:pt x="1535039" y="2064503"/>
                  <a:pt x="1610139" y="1967947"/>
                </a:cubicBezTo>
                <a:cubicBezTo>
                  <a:pt x="1646808" y="1920802"/>
                  <a:pt x="1682820" y="1872282"/>
                  <a:pt x="1709530" y="1818861"/>
                </a:cubicBezTo>
                <a:cubicBezTo>
                  <a:pt x="1804284" y="1629353"/>
                  <a:pt x="1761689" y="1608422"/>
                  <a:pt x="1868556" y="1490869"/>
                </a:cubicBezTo>
                <a:cubicBezTo>
                  <a:pt x="1879699" y="1478612"/>
                  <a:pt x="1895061" y="1470991"/>
                  <a:pt x="1908313" y="1461052"/>
                </a:cubicBezTo>
                <a:cubicBezTo>
                  <a:pt x="1944756" y="1467678"/>
                  <a:pt x="1981802" y="1471580"/>
                  <a:pt x="2017643" y="1480930"/>
                </a:cubicBezTo>
                <a:cubicBezTo>
                  <a:pt x="2058193" y="1491508"/>
                  <a:pt x="2096773" y="1508645"/>
                  <a:pt x="2136913" y="1520687"/>
                </a:cubicBezTo>
                <a:cubicBezTo>
                  <a:pt x="2375590" y="1592290"/>
                  <a:pt x="1989901" y="1459662"/>
                  <a:pt x="2355573" y="1590261"/>
                </a:cubicBezTo>
                <a:cubicBezTo>
                  <a:pt x="2546668" y="1550724"/>
                  <a:pt x="2629343" y="1574909"/>
                  <a:pt x="2753139" y="1451113"/>
                </a:cubicBezTo>
                <a:cubicBezTo>
                  <a:pt x="2785003" y="1419249"/>
                  <a:pt x="2808933" y="1380097"/>
                  <a:pt x="2832652" y="1341782"/>
                </a:cubicBezTo>
                <a:cubicBezTo>
                  <a:pt x="2895163" y="1240803"/>
                  <a:pt x="2952633" y="1136783"/>
                  <a:pt x="3011556" y="1033669"/>
                </a:cubicBezTo>
                <a:cubicBezTo>
                  <a:pt x="3027009" y="1006627"/>
                  <a:pt x="3093724" y="876927"/>
                  <a:pt x="3120886" y="844826"/>
                </a:cubicBezTo>
                <a:cubicBezTo>
                  <a:pt x="3155606" y="803793"/>
                  <a:pt x="3178161" y="796310"/>
                  <a:pt x="3220278" y="775252"/>
                </a:cubicBezTo>
                <a:cubicBezTo>
                  <a:pt x="3283226" y="781878"/>
                  <a:pt x="3345841" y="796536"/>
                  <a:pt x="3409121" y="795130"/>
                </a:cubicBezTo>
                <a:cubicBezTo>
                  <a:pt x="3619992" y="790444"/>
                  <a:pt x="3611051" y="786497"/>
                  <a:pt x="3747052" y="735495"/>
                </a:cubicBezTo>
                <a:cubicBezTo>
                  <a:pt x="3865283" y="622639"/>
                  <a:pt x="3979711" y="528205"/>
                  <a:pt x="4075043" y="397565"/>
                </a:cubicBezTo>
                <a:cubicBezTo>
                  <a:pt x="4131374" y="320370"/>
                  <a:pt x="4178524" y="236788"/>
                  <a:pt x="4234069" y="159026"/>
                </a:cubicBezTo>
                <a:cubicBezTo>
                  <a:pt x="4279114" y="95963"/>
                  <a:pt x="4289639" y="91706"/>
                  <a:pt x="4313582" y="19878"/>
                </a:cubicBezTo>
                <a:cubicBezTo>
                  <a:pt x="4315677" y="13592"/>
                  <a:pt x="4313582" y="6626"/>
                  <a:pt x="4313582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3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095E25-6106-86D9-5E9E-404A7E28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96" y="948028"/>
            <a:ext cx="6148817" cy="3456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02B0F5-E8E2-2C46-8426-1C76DB4183B9}"/>
                  </a:ext>
                </a:extLst>
              </p14:cNvPr>
              <p14:cNvContentPartPr/>
              <p14:nvPr/>
            </p14:nvContentPartPr>
            <p14:xfrm>
              <a:off x="4849983" y="2802710"/>
              <a:ext cx="2575800" cy="268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02B0F5-E8E2-2C46-8426-1C76DB418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4343" y="2766710"/>
                <a:ext cx="2647440" cy="340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1DF03D-609C-2DDF-EE6F-62F1276699EB}"/>
              </a:ext>
            </a:extLst>
          </p:cNvPr>
          <p:cNvSpPr txBox="1"/>
          <p:nvPr/>
        </p:nvSpPr>
        <p:spPr>
          <a:xfrm>
            <a:off x="3356208" y="4976007"/>
            <a:ext cx="8421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예상과 달리 일정 스레드 수 이상에서는 </a:t>
            </a:r>
            <a:endParaRPr lang="en-US" altLang="ko-KR" sz="2300" b="1" dirty="0"/>
          </a:p>
          <a:p>
            <a:r>
              <a:rPr lang="en-US" altLang="ko-KR" sz="2300" b="1" dirty="0"/>
              <a:t>Bandwidth</a:t>
            </a:r>
            <a:r>
              <a:rPr lang="ko-KR" altLang="en-US" sz="2300" b="1" dirty="0"/>
              <a:t>가 더 이상 증가하지 않고 일정하게 유지되는 모습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988362-EC81-71B3-5A14-3C2284379368}"/>
              </a:ext>
            </a:extLst>
          </p:cNvPr>
          <p:cNvSpPr/>
          <p:nvPr/>
        </p:nvSpPr>
        <p:spPr>
          <a:xfrm>
            <a:off x="1172817" y="5009322"/>
            <a:ext cx="1659835" cy="8002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7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A554CF9-2D01-91C8-8DEB-B8C4E22A729C}"/>
              </a:ext>
            </a:extLst>
          </p:cNvPr>
          <p:cNvSpPr/>
          <p:nvPr/>
        </p:nvSpPr>
        <p:spPr>
          <a:xfrm>
            <a:off x="735497" y="2410239"/>
            <a:ext cx="6003234" cy="2216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Critical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Section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1423520-4381-8A87-57A5-48D5A75F0F8D}"/>
              </a:ext>
            </a:extLst>
          </p:cNvPr>
          <p:cNvCxnSpPr>
            <a:cxnSpLocks/>
            <a:endCxn id="4" idx="7"/>
          </p:cNvCxnSpPr>
          <p:nvPr/>
        </p:nvCxnSpPr>
        <p:spPr>
          <a:xfrm rot="10800000" flipV="1">
            <a:off x="5859578" y="2047461"/>
            <a:ext cx="2230874" cy="687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9B1CCE-0940-404F-933D-AB714E6F3764}"/>
              </a:ext>
            </a:extLst>
          </p:cNvPr>
          <p:cNvSpPr txBox="1"/>
          <p:nvPr/>
        </p:nvSpPr>
        <p:spPr>
          <a:xfrm>
            <a:off x="8046185" y="1447296"/>
            <a:ext cx="3960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간에 공유자원을 접근하는데 있어서 문제가 발생하지 않도록 </a:t>
            </a:r>
            <a:endParaRPr lang="en-US" altLang="ko-KR" dirty="0"/>
          </a:p>
          <a:p>
            <a:r>
              <a:rPr lang="ko-KR" altLang="en-US" dirty="0"/>
              <a:t>한번에 하나의 스레드만 이용하게끔</a:t>
            </a:r>
            <a:endParaRPr lang="en-US" altLang="ko-KR" dirty="0"/>
          </a:p>
          <a:p>
            <a:r>
              <a:rPr lang="ko-KR" altLang="en-US" dirty="0"/>
              <a:t>보장해줘야 하는 영역</a:t>
            </a:r>
            <a:endParaRPr lang="en-US" altLang="ko-KR" dirty="0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BFB9E8F9-98A5-5AD7-A448-E54EFF89B564}"/>
              </a:ext>
            </a:extLst>
          </p:cNvPr>
          <p:cNvSpPr/>
          <p:nvPr/>
        </p:nvSpPr>
        <p:spPr>
          <a:xfrm rot="1438487">
            <a:off x="665821" y="4497565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A509A023-09BD-34A9-A9E1-AA8181CA3C85}"/>
              </a:ext>
            </a:extLst>
          </p:cNvPr>
          <p:cNvSpPr/>
          <p:nvPr/>
        </p:nvSpPr>
        <p:spPr>
          <a:xfrm rot="893747">
            <a:off x="2112991" y="4840269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BA8985D6-B015-5831-208C-8A9AF1C6A69A}"/>
              </a:ext>
            </a:extLst>
          </p:cNvPr>
          <p:cNvSpPr/>
          <p:nvPr/>
        </p:nvSpPr>
        <p:spPr>
          <a:xfrm rot="10554064">
            <a:off x="2645999" y="539676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37A57837-A5F1-019B-038C-03A8F2961E0F}"/>
              </a:ext>
            </a:extLst>
          </p:cNvPr>
          <p:cNvSpPr/>
          <p:nvPr/>
        </p:nvSpPr>
        <p:spPr>
          <a:xfrm rot="8823803">
            <a:off x="665821" y="1014791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4B3E3E1B-B093-525D-48C6-5A411910F02F}"/>
              </a:ext>
            </a:extLst>
          </p:cNvPr>
          <p:cNvSpPr/>
          <p:nvPr/>
        </p:nvSpPr>
        <p:spPr>
          <a:xfrm rot="21182834">
            <a:off x="4066322" y="4863143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4D797DF-CA1F-730D-766B-BFDADAAF1503}"/>
              </a:ext>
            </a:extLst>
          </p:cNvPr>
          <p:cNvSpPr/>
          <p:nvPr/>
        </p:nvSpPr>
        <p:spPr>
          <a:xfrm rot="19894876">
            <a:off x="6149902" y="4500840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D2BAB29C-D409-22CA-84B8-EF6371578160}"/>
              </a:ext>
            </a:extLst>
          </p:cNvPr>
          <p:cNvSpPr/>
          <p:nvPr/>
        </p:nvSpPr>
        <p:spPr>
          <a:xfrm rot="11788748">
            <a:off x="4847768" y="795973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E831CD-36EA-D3B2-E0A8-75A1ACEE664D}"/>
              </a:ext>
            </a:extLst>
          </p:cNvPr>
          <p:cNvGrpSpPr/>
          <p:nvPr/>
        </p:nvGrpSpPr>
        <p:grpSpPr>
          <a:xfrm>
            <a:off x="874143" y="1424630"/>
            <a:ext cx="239400" cy="286920"/>
            <a:chOff x="874143" y="1424630"/>
            <a:chExt cx="2394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8263E58-6313-D208-A366-30CEA7B7CFBC}"/>
                    </a:ext>
                  </a:extLst>
                </p14:cNvPr>
                <p14:cNvContentPartPr/>
                <p14:nvPr/>
              </p14:nvContentPartPr>
              <p14:xfrm>
                <a:off x="874143" y="1424630"/>
                <a:ext cx="141840" cy="125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8263E58-6313-D208-A366-30CEA7B7CF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143" y="1406630"/>
                  <a:ext cx="177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1DC9039-FCA8-9876-259F-C66600F21967}"/>
                    </a:ext>
                  </a:extLst>
                </p14:cNvPr>
                <p14:cNvContentPartPr/>
                <p14:nvPr/>
              </p14:nvContentPartPr>
              <p14:xfrm>
                <a:off x="943983" y="1490150"/>
                <a:ext cx="169560" cy="221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1DC9039-FCA8-9876-259F-C66600F219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983" y="1472510"/>
                  <a:ext cx="2052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3ACB68-A4E6-C111-9BB9-70A571A5B1E6}"/>
              </a:ext>
            </a:extLst>
          </p:cNvPr>
          <p:cNvGrpSpPr/>
          <p:nvPr/>
        </p:nvGrpSpPr>
        <p:grpSpPr>
          <a:xfrm>
            <a:off x="2951703" y="1181990"/>
            <a:ext cx="298440" cy="379440"/>
            <a:chOff x="2951703" y="1181990"/>
            <a:chExt cx="29844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AE7B7D6-629F-D870-EAF5-099FD282467F}"/>
                    </a:ext>
                  </a:extLst>
                </p14:cNvPr>
                <p14:cNvContentPartPr/>
                <p14:nvPr/>
              </p14:nvContentPartPr>
              <p14:xfrm>
                <a:off x="2951703" y="1181990"/>
                <a:ext cx="298440" cy="52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AE7B7D6-629F-D870-EAF5-099FD28246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3703" y="1164350"/>
                  <a:ext cx="334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31B1D6E-D41A-3CE0-4AAA-CDE1A405CEFE}"/>
                    </a:ext>
                  </a:extLst>
                </p14:cNvPr>
                <p14:cNvContentPartPr/>
                <p14:nvPr/>
              </p14:nvContentPartPr>
              <p14:xfrm>
                <a:off x="3101103" y="1251830"/>
                <a:ext cx="24120" cy="309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31B1D6E-D41A-3CE0-4AAA-CDE1A405CE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3103" y="1234190"/>
                  <a:ext cx="597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89B4298-B64A-115E-2B07-8A9940726E49}"/>
              </a:ext>
            </a:extLst>
          </p:cNvPr>
          <p:cNvGrpSpPr/>
          <p:nvPr/>
        </p:nvGrpSpPr>
        <p:grpSpPr>
          <a:xfrm>
            <a:off x="5188023" y="1400870"/>
            <a:ext cx="236520" cy="308880"/>
            <a:chOff x="5188023" y="1400870"/>
            <a:chExt cx="23652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65CA99F-7633-67BE-CF9D-D3042FBCFA3B}"/>
                    </a:ext>
                  </a:extLst>
                </p14:cNvPr>
                <p14:cNvContentPartPr/>
                <p14:nvPr/>
              </p14:nvContentPartPr>
              <p14:xfrm>
                <a:off x="5188023" y="1400870"/>
                <a:ext cx="236520" cy="109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65CA99F-7633-67BE-CF9D-D3042FBCFA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70383" y="1382870"/>
                  <a:ext cx="27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90BCBA1-F3EC-79CD-455F-4397C45DEF65}"/>
                    </a:ext>
                  </a:extLst>
                </p14:cNvPr>
                <p14:cNvContentPartPr/>
                <p14:nvPr/>
              </p14:nvContentPartPr>
              <p14:xfrm>
                <a:off x="5251023" y="1470710"/>
                <a:ext cx="26280" cy="239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90BCBA1-F3EC-79CD-455F-4397C45DEF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33383" y="1452710"/>
                  <a:ext cx="6192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EEB8CF-5B72-B9AC-A65D-E079BBECF10A}"/>
              </a:ext>
            </a:extLst>
          </p:cNvPr>
          <p:cNvGrpSpPr/>
          <p:nvPr/>
        </p:nvGrpSpPr>
        <p:grpSpPr>
          <a:xfrm>
            <a:off x="955503" y="5187710"/>
            <a:ext cx="291600" cy="328680"/>
            <a:chOff x="955503" y="5187710"/>
            <a:chExt cx="29160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A76A8BA-BC51-F460-D228-3F6B8DC9AAEA}"/>
                    </a:ext>
                  </a:extLst>
                </p14:cNvPr>
                <p14:cNvContentPartPr/>
                <p14:nvPr/>
              </p14:nvContentPartPr>
              <p14:xfrm>
                <a:off x="973863" y="5187710"/>
                <a:ext cx="273240" cy="81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A76A8BA-BC51-F460-D228-3F6B8DC9A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5863" y="5170070"/>
                  <a:ext cx="30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7C29988-EB26-E117-463E-8EE40D556B2E}"/>
                    </a:ext>
                  </a:extLst>
                </p14:cNvPr>
                <p14:cNvContentPartPr/>
                <p14:nvPr/>
              </p14:nvContentPartPr>
              <p14:xfrm>
                <a:off x="955503" y="5247470"/>
                <a:ext cx="98280" cy="268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7C29988-EB26-E117-463E-8EE40D556B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7503" y="5229830"/>
                  <a:ext cx="13392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83B99A-E266-7582-74FC-D03DCE5D7615}"/>
              </a:ext>
            </a:extLst>
          </p:cNvPr>
          <p:cNvGrpSpPr/>
          <p:nvPr/>
        </p:nvGrpSpPr>
        <p:grpSpPr>
          <a:xfrm>
            <a:off x="2355543" y="5525750"/>
            <a:ext cx="327960" cy="419760"/>
            <a:chOff x="2355543" y="5525750"/>
            <a:chExt cx="3279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1D2857E-ED4A-4525-4E14-30EE13741299}"/>
                    </a:ext>
                  </a:extLst>
                </p14:cNvPr>
                <p14:cNvContentPartPr/>
                <p14:nvPr/>
              </p14:nvContentPartPr>
              <p14:xfrm>
                <a:off x="2355543" y="5525750"/>
                <a:ext cx="327960" cy="30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1D2857E-ED4A-4525-4E14-30EE137412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7543" y="5508110"/>
                  <a:ext cx="363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9E8036A-8247-A0FF-0B7C-7B4FB6A5DFE9}"/>
                    </a:ext>
                  </a:extLst>
                </p14:cNvPr>
                <p14:cNvContentPartPr/>
                <p14:nvPr/>
              </p14:nvContentPartPr>
              <p14:xfrm>
                <a:off x="2504223" y="5575430"/>
                <a:ext cx="360" cy="37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9E8036A-8247-A0FF-0B7C-7B4FB6A5DF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6583" y="5557790"/>
                  <a:ext cx="3600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E38363D-08DE-85C3-F415-0488C295C31A}"/>
              </a:ext>
            </a:extLst>
          </p:cNvPr>
          <p:cNvGrpSpPr/>
          <p:nvPr/>
        </p:nvGrpSpPr>
        <p:grpSpPr>
          <a:xfrm>
            <a:off x="4353183" y="5714390"/>
            <a:ext cx="278280" cy="343440"/>
            <a:chOff x="4353183" y="5714390"/>
            <a:chExt cx="27828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BE1E274-08DC-9E54-A8DB-3CA92925A48A}"/>
                    </a:ext>
                  </a:extLst>
                </p14:cNvPr>
                <p14:cNvContentPartPr/>
                <p14:nvPr/>
              </p14:nvContentPartPr>
              <p14:xfrm>
                <a:off x="4353183" y="5714390"/>
                <a:ext cx="278280" cy="10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BE1E274-08DC-9E54-A8DB-3CA92925A4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5183" y="5696750"/>
                  <a:ext cx="31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C413EA2-7FBD-E981-5463-B8E75F1B4730}"/>
                    </a:ext>
                  </a:extLst>
                </p14:cNvPr>
                <p14:cNvContentPartPr/>
                <p14:nvPr/>
              </p14:nvContentPartPr>
              <p14:xfrm>
                <a:off x="4502223" y="5714750"/>
                <a:ext cx="50040" cy="343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C413EA2-7FBD-E981-5463-B8E75F1B47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84583" y="5696750"/>
                  <a:ext cx="8568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C648351-378B-F36B-74FE-11511693591F}"/>
              </a:ext>
            </a:extLst>
          </p:cNvPr>
          <p:cNvGrpSpPr/>
          <p:nvPr/>
        </p:nvGrpSpPr>
        <p:grpSpPr>
          <a:xfrm>
            <a:off x="6598863" y="5378510"/>
            <a:ext cx="261000" cy="313200"/>
            <a:chOff x="6598863" y="5378510"/>
            <a:chExt cx="261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A822BA2-67D0-62E1-5B7B-95389ED99644}"/>
                    </a:ext>
                  </a:extLst>
                </p14:cNvPr>
                <p14:cNvContentPartPr/>
                <p14:nvPr/>
              </p14:nvContentPartPr>
              <p14:xfrm>
                <a:off x="6598863" y="5378510"/>
                <a:ext cx="174240" cy="157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A822BA2-67D0-62E1-5B7B-95389ED996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1223" y="5360870"/>
                  <a:ext cx="20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CE28C73-64E4-3272-B5D4-1F91622C134E}"/>
                    </a:ext>
                  </a:extLst>
                </p14:cNvPr>
                <p14:cNvContentPartPr/>
                <p14:nvPr/>
              </p14:nvContentPartPr>
              <p14:xfrm>
                <a:off x="6698943" y="5455910"/>
                <a:ext cx="160920" cy="235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CE28C73-64E4-3272-B5D4-1F91622C13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943" y="5438270"/>
                  <a:ext cx="19656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94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A554CF9-2D01-91C8-8DEB-B8C4E22A729C}"/>
              </a:ext>
            </a:extLst>
          </p:cNvPr>
          <p:cNvSpPr/>
          <p:nvPr/>
        </p:nvSpPr>
        <p:spPr>
          <a:xfrm>
            <a:off x="808349" y="2596672"/>
            <a:ext cx="4662766" cy="1744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Critical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Section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1423520-4381-8A87-57A5-48D5A75F0F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4545" y="2248872"/>
            <a:ext cx="2621641" cy="9328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9B1CCE-0940-404F-933D-AB714E6F3764}"/>
              </a:ext>
            </a:extLst>
          </p:cNvPr>
          <p:cNvSpPr txBox="1"/>
          <p:nvPr/>
        </p:nvSpPr>
        <p:spPr>
          <a:xfrm>
            <a:off x="8046186" y="1745833"/>
            <a:ext cx="396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Critical Section</a:t>
            </a:r>
            <a:r>
              <a:rPr lang="ko-KR" altLang="en-US" dirty="0"/>
              <a:t>을 </a:t>
            </a:r>
            <a:r>
              <a:rPr lang="en-US" altLang="ko-KR" dirty="0"/>
              <a:t>Lock</a:t>
            </a:r>
            <a:r>
              <a:rPr lang="ko-KR" altLang="en-US" dirty="0"/>
              <a:t>으로 감싸서</a:t>
            </a:r>
            <a:endParaRPr lang="en-US" altLang="ko-KR" dirty="0"/>
          </a:p>
          <a:p>
            <a:r>
              <a:rPr lang="ko-KR" altLang="en-US" dirty="0"/>
              <a:t>한 번에 하나의 </a:t>
            </a:r>
            <a:r>
              <a:rPr lang="en-US" altLang="ko-KR" dirty="0"/>
              <a:t>Thread</a:t>
            </a:r>
            <a:r>
              <a:rPr lang="ko-KR" altLang="en-US" dirty="0"/>
              <a:t>만 </a:t>
            </a:r>
            <a:endParaRPr lang="en-US" altLang="ko-KR" dirty="0"/>
          </a:p>
          <a:p>
            <a:r>
              <a:rPr lang="ko-KR" altLang="en-US" dirty="0"/>
              <a:t>접근 가능하도록 함</a:t>
            </a:r>
            <a:endParaRPr lang="en-US" altLang="ko-KR" dirty="0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BFB9E8F9-98A5-5AD7-A448-E54EFF89B564}"/>
              </a:ext>
            </a:extLst>
          </p:cNvPr>
          <p:cNvSpPr/>
          <p:nvPr/>
        </p:nvSpPr>
        <p:spPr>
          <a:xfrm rot="1438487">
            <a:off x="665821" y="4805677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A509A023-09BD-34A9-A9E1-AA8181CA3C85}"/>
              </a:ext>
            </a:extLst>
          </p:cNvPr>
          <p:cNvSpPr/>
          <p:nvPr/>
        </p:nvSpPr>
        <p:spPr>
          <a:xfrm rot="893747">
            <a:off x="2112991" y="5148381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BA8985D6-B015-5831-208C-8A9AF1C6A69A}"/>
              </a:ext>
            </a:extLst>
          </p:cNvPr>
          <p:cNvSpPr/>
          <p:nvPr/>
        </p:nvSpPr>
        <p:spPr>
          <a:xfrm rot="10554064">
            <a:off x="2645999" y="191810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37A57837-A5F1-019B-038C-03A8F2961E0F}"/>
              </a:ext>
            </a:extLst>
          </p:cNvPr>
          <p:cNvSpPr/>
          <p:nvPr/>
        </p:nvSpPr>
        <p:spPr>
          <a:xfrm rot="8823803">
            <a:off x="665821" y="637107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4B3E3E1B-B093-525D-48C6-5A411910F02F}"/>
              </a:ext>
            </a:extLst>
          </p:cNvPr>
          <p:cNvSpPr/>
          <p:nvPr/>
        </p:nvSpPr>
        <p:spPr>
          <a:xfrm rot="21182834">
            <a:off x="4066322" y="5171255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4D797DF-CA1F-730D-766B-BFDADAAF1503}"/>
              </a:ext>
            </a:extLst>
          </p:cNvPr>
          <p:cNvSpPr/>
          <p:nvPr/>
        </p:nvSpPr>
        <p:spPr>
          <a:xfrm rot="19894876">
            <a:off x="5702872" y="4868450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D2BAB29C-D409-22CA-84B8-EF6371578160}"/>
              </a:ext>
            </a:extLst>
          </p:cNvPr>
          <p:cNvSpPr/>
          <p:nvPr/>
        </p:nvSpPr>
        <p:spPr>
          <a:xfrm rot="11788748">
            <a:off x="4847768" y="448107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E831CD-36EA-D3B2-E0A8-75A1ACEE664D}"/>
              </a:ext>
            </a:extLst>
          </p:cNvPr>
          <p:cNvGrpSpPr/>
          <p:nvPr/>
        </p:nvGrpSpPr>
        <p:grpSpPr>
          <a:xfrm>
            <a:off x="874143" y="1076764"/>
            <a:ext cx="239400" cy="286920"/>
            <a:chOff x="874143" y="1424630"/>
            <a:chExt cx="2394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8263E58-6313-D208-A366-30CEA7B7CFBC}"/>
                    </a:ext>
                  </a:extLst>
                </p14:cNvPr>
                <p14:cNvContentPartPr/>
                <p14:nvPr/>
              </p14:nvContentPartPr>
              <p14:xfrm>
                <a:off x="874143" y="1424630"/>
                <a:ext cx="141840" cy="125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8263E58-6313-D208-A366-30CEA7B7CF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143" y="1406681"/>
                  <a:ext cx="177480" cy="161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1DC9039-FCA8-9876-259F-C66600F21967}"/>
                    </a:ext>
                  </a:extLst>
                </p14:cNvPr>
                <p14:cNvContentPartPr/>
                <p14:nvPr/>
              </p14:nvContentPartPr>
              <p14:xfrm>
                <a:off x="943983" y="1490150"/>
                <a:ext cx="169560" cy="221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1DC9039-FCA8-9876-259F-C66600F219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6021" y="1472150"/>
                  <a:ext cx="205124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3ACB68-A4E6-C111-9BB9-70A571A5B1E6}"/>
              </a:ext>
            </a:extLst>
          </p:cNvPr>
          <p:cNvGrpSpPr/>
          <p:nvPr/>
        </p:nvGrpSpPr>
        <p:grpSpPr>
          <a:xfrm>
            <a:off x="2951703" y="834124"/>
            <a:ext cx="298440" cy="379440"/>
            <a:chOff x="2951703" y="1181990"/>
            <a:chExt cx="29844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AE7B7D6-629F-D870-EAF5-099FD282467F}"/>
                    </a:ext>
                  </a:extLst>
                </p14:cNvPr>
                <p14:cNvContentPartPr/>
                <p14:nvPr/>
              </p14:nvContentPartPr>
              <p14:xfrm>
                <a:off x="2951703" y="1181990"/>
                <a:ext cx="298440" cy="52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AE7B7D6-629F-D870-EAF5-099FD28246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3703" y="1163865"/>
                  <a:ext cx="334080" cy="8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31B1D6E-D41A-3CE0-4AAA-CDE1A405CEFE}"/>
                    </a:ext>
                  </a:extLst>
                </p14:cNvPr>
                <p14:cNvContentPartPr/>
                <p14:nvPr/>
              </p14:nvContentPartPr>
              <p14:xfrm>
                <a:off x="3101103" y="1251830"/>
                <a:ext cx="24120" cy="309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31B1D6E-D41A-3CE0-4AAA-CDE1A405CE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3103" y="1233830"/>
                  <a:ext cx="597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89B4298-B64A-115E-2B07-8A9940726E49}"/>
              </a:ext>
            </a:extLst>
          </p:cNvPr>
          <p:cNvGrpSpPr/>
          <p:nvPr/>
        </p:nvGrpSpPr>
        <p:grpSpPr>
          <a:xfrm>
            <a:off x="5188023" y="1053004"/>
            <a:ext cx="236520" cy="308880"/>
            <a:chOff x="5188023" y="1400870"/>
            <a:chExt cx="23652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65CA99F-7633-67BE-CF9D-D3042FBCFA3B}"/>
                    </a:ext>
                  </a:extLst>
                </p14:cNvPr>
                <p14:cNvContentPartPr/>
                <p14:nvPr/>
              </p14:nvContentPartPr>
              <p14:xfrm>
                <a:off x="5188023" y="1400870"/>
                <a:ext cx="236520" cy="109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65CA99F-7633-67BE-CF9D-D3042FBCFA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70023" y="1382870"/>
                  <a:ext cx="27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90BCBA1-F3EC-79CD-455F-4397C45DEF65}"/>
                    </a:ext>
                  </a:extLst>
                </p14:cNvPr>
                <p14:cNvContentPartPr/>
                <p14:nvPr/>
              </p14:nvContentPartPr>
              <p14:xfrm>
                <a:off x="5251023" y="1470710"/>
                <a:ext cx="26280" cy="239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90BCBA1-F3EC-79CD-455F-4397C45DEF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33023" y="1452737"/>
                  <a:ext cx="61920" cy="2746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EEB8CF-5B72-B9AC-A65D-E079BBECF10A}"/>
              </a:ext>
            </a:extLst>
          </p:cNvPr>
          <p:cNvGrpSpPr/>
          <p:nvPr/>
        </p:nvGrpSpPr>
        <p:grpSpPr>
          <a:xfrm>
            <a:off x="955503" y="5495822"/>
            <a:ext cx="291600" cy="328680"/>
            <a:chOff x="955503" y="5187710"/>
            <a:chExt cx="29160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A76A8BA-BC51-F460-D228-3F6B8DC9AAEA}"/>
                    </a:ext>
                  </a:extLst>
                </p14:cNvPr>
                <p14:cNvContentPartPr/>
                <p14:nvPr/>
              </p14:nvContentPartPr>
              <p14:xfrm>
                <a:off x="973863" y="5187710"/>
                <a:ext cx="273240" cy="81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A76A8BA-BC51-F460-D228-3F6B8DC9A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5863" y="5169710"/>
                  <a:ext cx="30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7C29988-EB26-E117-463E-8EE40D556B2E}"/>
                    </a:ext>
                  </a:extLst>
                </p14:cNvPr>
                <p14:cNvContentPartPr/>
                <p14:nvPr/>
              </p14:nvContentPartPr>
              <p14:xfrm>
                <a:off x="955503" y="5247470"/>
                <a:ext cx="98280" cy="268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7C29988-EB26-E117-463E-8EE40D556B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7503" y="5229446"/>
                  <a:ext cx="133920" cy="3046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83B99A-E266-7582-74FC-D03DCE5D7615}"/>
              </a:ext>
            </a:extLst>
          </p:cNvPr>
          <p:cNvGrpSpPr/>
          <p:nvPr/>
        </p:nvGrpSpPr>
        <p:grpSpPr>
          <a:xfrm>
            <a:off x="2355543" y="5833862"/>
            <a:ext cx="327960" cy="419760"/>
            <a:chOff x="2355543" y="5525750"/>
            <a:chExt cx="3279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1D2857E-ED4A-4525-4E14-30EE13741299}"/>
                    </a:ext>
                  </a:extLst>
                </p14:cNvPr>
                <p14:cNvContentPartPr/>
                <p14:nvPr/>
              </p14:nvContentPartPr>
              <p14:xfrm>
                <a:off x="2355543" y="5525750"/>
                <a:ext cx="327960" cy="30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1D2857E-ED4A-4525-4E14-30EE137412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7563" y="5507750"/>
                  <a:ext cx="363561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9E8036A-8247-A0FF-0B7C-7B4FB6A5DFE9}"/>
                    </a:ext>
                  </a:extLst>
                </p14:cNvPr>
                <p14:cNvContentPartPr/>
                <p14:nvPr/>
              </p14:nvContentPartPr>
              <p14:xfrm>
                <a:off x="2504223" y="5575430"/>
                <a:ext cx="360" cy="37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9E8036A-8247-A0FF-0B7C-7B4FB6A5DF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6223" y="5557430"/>
                  <a:ext cx="3600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E38363D-08DE-85C3-F415-0488C295C31A}"/>
              </a:ext>
            </a:extLst>
          </p:cNvPr>
          <p:cNvGrpSpPr/>
          <p:nvPr/>
        </p:nvGrpSpPr>
        <p:grpSpPr>
          <a:xfrm>
            <a:off x="4353183" y="6022502"/>
            <a:ext cx="278280" cy="343440"/>
            <a:chOff x="4353183" y="5714390"/>
            <a:chExt cx="27828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BE1E274-08DC-9E54-A8DB-3CA92925A48A}"/>
                    </a:ext>
                  </a:extLst>
                </p14:cNvPr>
                <p14:cNvContentPartPr/>
                <p14:nvPr/>
              </p14:nvContentPartPr>
              <p14:xfrm>
                <a:off x="4353183" y="5714390"/>
                <a:ext cx="278280" cy="10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BE1E274-08DC-9E54-A8DB-3CA92925A4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5183" y="5696390"/>
                  <a:ext cx="31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C413EA2-7FBD-E981-5463-B8E75F1B4730}"/>
                    </a:ext>
                  </a:extLst>
                </p14:cNvPr>
                <p14:cNvContentPartPr/>
                <p14:nvPr/>
              </p14:nvContentPartPr>
              <p14:xfrm>
                <a:off x="4502223" y="5714750"/>
                <a:ext cx="50040" cy="343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C413EA2-7FBD-E981-5463-B8E75F1B47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84223" y="5696750"/>
                  <a:ext cx="8568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C648351-378B-F36B-74FE-11511693591F}"/>
              </a:ext>
            </a:extLst>
          </p:cNvPr>
          <p:cNvGrpSpPr/>
          <p:nvPr/>
        </p:nvGrpSpPr>
        <p:grpSpPr>
          <a:xfrm>
            <a:off x="6111098" y="5735113"/>
            <a:ext cx="261000" cy="313200"/>
            <a:chOff x="6598863" y="5378510"/>
            <a:chExt cx="261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A822BA2-67D0-62E1-5B7B-95389ED99644}"/>
                    </a:ext>
                  </a:extLst>
                </p14:cNvPr>
                <p14:cNvContentPartPr/>
                <p14:nvPr/>
              </p14:nvContentPartPr>
              <p14:xfrm>
                <a:off x="6598863" y="5378510"/>
                <a:ext cx="174240" cy="157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A822BA2-67D0-62E1-5B7B-95389ED996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0863" y="5360510"/>
                  <a:ext cx="20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CE28C73-64E4-3272-B5D4-1F91622C134E}"/>
                    </a:ext>
                  </a:extLst>
                </p14:cNvPr>
                <p14:cNvContentPartPr/>
                <p14:nvPr/>
              </p14:nvContentPartPr>
              <p14:xfrm>
                <a:off x="6698943" y="5455910"/>
                <a:ext cx="160920" cy="235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CE28C73-64E4-3272-B5D4-1F91622C13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943" y="5437910"/>
                  <a:ext cx="196560" cy="27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EC7A1-74CD-9BE2-F738-8598DC78379E}"/>
              </a:ext>
            </a:extLst>
          </p:cNvPr>
          <p:cNvSpPr/>
          <p:nvPr/>
        </p:nvSpPr>
        <p:spPr>
          <a:xfrm>
            <a:off x="566530" y="2186609"/>
            <a:ext cx="5271207" cy="29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    O   C   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B262A2-3039-3849-FB3B-7AA0BEF3DC5C}"/>
              </a:ext>
            </a:extLst>
          </p:cNvPr>
          <p:cNvSpPr/>
          <p:nvPr/>
        </p:nvSpPr>
        <p:spPr>
          <a:xfrm>
            <a:off x="504128" y="4462824"/>
            <a:ext cx="5387521" cy="288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    O   C   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095E25-6106-86D9-5E9E-404A7E28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96" y="948028"/>
            <a:ext cx="6148817" cy="3456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02B0F5-E8E2-2C46-8426-1C76DB4183B9}"/>
                  </a:ext>
                </a:extLst>
              </p14:cNvPr>
              <p14:cNvContentPartPr/>
              <p14:nvPr/>
            </p14:nvContentPartPr>
            <p14:xfrm>
              <a:off x="4849983" y="2802710"/>
              <a:ext cx="2575800" cy="268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02B0F5-E8E2-2C46-8426-1C76DB418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978" y="2766710"/>
                <a:ext cx="2647450" cy="340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1DF03D-609C-2DDF-EE6F-62F1276699EB}"/>
              </a:ext>
            </a:extLst>
          </p:cNvPr>
          <p:cNvSpPr txBox="1"/>
          <p:nvPr/>
        </p:nvSpPr>
        <p:spPr>
          <a:xfrm>
            <a:off x="3097791" y="4992973"/>
            <a:ext cx="888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스레드 수가 증가해도 </a:t>
            </a:r>
            <a:r>
              <a:rPr lang="en-US" altLang="ko-KR" sz="2300" b="1" dirty="0"/>
              <a:t>Critical Section</a:t>
            </a:r>
            <a:r>
              <a:rPr lang="ko-KR" altLang="en-US" sz="2300" b="1" dirty="0"/>
              <a:t>에 접근할 수 있는 스레드는</a:t>
            </a:r>
            <a:endParaRPr lang="en-US" altLang="ko-KR" sz="2300" b="1" dirty="0"/>
          </a:p>
          <a:p>
            <a:r>
              <a:rPr lang="ko-KR" altLang="en-US" sz="2300" b="1" dirty="0"/>
              <a:t>하나이기 때문에 </a:t>
            </a:r>
            <a:r>
              <a:rPr lang="en-US" altLang="ko-KR" sz="2300" b="1" dirty="0"/>
              <a:t>Bandwidth</a:t>
            </a:r>
            <a:r>
              <a:rPr lang="ko-KR" altLang="en-US" sz="2300" b="1" dirty="0"/>
              <a:t>가 일정하게 유지되는 모습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988362-EC81-71B3-5A14-3C2284379368}"/>
              </a:ext>
            </a:extLst>
          </p:cNvPr>
          <p:cNvSpPr/>
          <p:nvPr/>
        </p:nvSpPr>
        <p:spPr>
          <a:xfrm>
            <a:off x="1172817" y="5009322"/>
            <a:ext cx="1659835" cy="8002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0DC4E0-6501-75C6-6CCB-0832A1982F0B}"/>
              </a:ext>
            </a:extLst>
          </p:cNvPr>
          <p:cNvSpPr/>
          <p:nvPr/>
        </p:nvSpPr>
        <p:spPr>
          <a:xfrm>
            <a:off x="168965" y="984000"/>
            <a:ext cx="3230217" cy="4967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10B46-F94E-9804-B24C-E5ED2A2151AB}"/>
              </a:ext>
            </a:extLst>
          </p:cNvPr>
          <p:cNvSpPr txBox="1"/>
          <p:nvPr/>
        </p:nvSpPr>
        <p:spPr>
          <a:xfrm>
            <a:off x="407506" y="477078"/>
            <a:ext cx="8736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Lock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기본개념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F8DA4-8FFF-0B3E-0914-863254F170B8}"/>
              </a:ext>
            </a:extLst>
          </p:cNvPr>
          <p:cNvSpPr txBox="1"/>
          <p:nvPr/>
        </p:nvSpPr>
        <p:spPr>
          <a:xfrm>
            <a:off x="452231" y="2872408"/>
            <a:ext cx="464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lock(&amp;mutex);</a:t>
            </a:r>
          </a:p>
          <a:p>
            <a:r>
              <a:rPr lang="en-US" altLang="ko-KR" dirty="0" err="1"/>
              <a:t>balace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balance + 1; // Critical Section </a:t>
            </a:r>
          </a:p>
          <a:p>
            <a:r>
              <a:rPr lang="en-US" altLang="ko-KR" dirty="0"/>
              <a:t>Unlock(&amp;mutex);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9F531F8-B41B-9DE2-2CB6-9B73F52C050B}"/>
              </a:ext>
            </a:extLst>
          </p:cNvPr>
          <p:cNvCxnSpPr>
            <a:cxnSpLocks/>
          </p:cNvCxnSpPr>
          <p:nvPr/>
        </p:nvCxnSpPr>
        <p:spPr>
          <a:xfrm flipV="1">
            <a:off x="2077278" y="2107094"/>
            <a:ext cx="4174435" cy="974035"/>
          </a:xfrm>
          <a:prstGeom prst="curvedConnector3">
            <a:avLst>
              <a:gd name="adj1" fmla="val 445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DFA72-07B0-EFFF-849C-AD6759F09AA4}"/>
              </a:ext>
            </a:extLst>
          </p:cNvPr>
          <p:cNvSpPr txBox="1"/>
          <p:nvPr/>
        </p:nvSpPr>
        <p:spPr>
          <a:xfrm>
            <a:off x="6440557" y="1749286"/>
            <a:ext cx="407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Try to </a:t>
            </a:r>
            <a:r>
              <a:rPr lang="en-US" altLang="ko-KR" dirty="0"/>
              <a:t>acquire the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no other thread holds the lock,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Enter</a:t>
            </a:r>
            <a:r>
              <a:rPr lang="en-US" altLang="ko-KR" dirty="0"/>
              <a:t> the critical section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5E8809EC-8E11-1ACF-10AE-2A0B3BFAF6AE}"/>
              </a:ext>
            </a:extLst>
          </p:cNvPr>
          <p:cNvCxnSpPr>
            <a:cxnSpLocks/>
          </p:cNvCxnSpPr>
          <p:nvPr/>
        </p:nvCxnSpPr>
        <p:spPr>
          <a:xfrm>
            <a:off x="2294281" y="3647685"/>
            <a:ext cx="4066762" cy="1373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6431FD-EAA5-B4E3-6BF7-9A934E99548D}"/>
              </a:ext>
            </a:extLst>
          </p:cNvPr>
          <p:cNvSpPr txBox="1"/>
          <p:nvPr/>
        </p:nvSpPr>
        <p:spPr>
          <a:xfrm>
            <a:off x="6440557" y="4698400"/>
            <a:ext cx="468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Release the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other Thread can acquire the 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452CE-6689-8320-C597-D591E6CDF721}"/>
              </a:ext>
            </a:extLst>
          </p:cNvPr>
          <p:cNvSpPr txBox="1"/>
          <p:nvPr/>
        </p:nvSpPr>
        <p:spPr>
          <a:xfrm>
            <a:off x="6361043" y="3030127"/>
            <a:ext cx="492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Other threads are prevented from entering</a:t>
            </a:r>
          </a:p>
          <a:p>
            <a:r>
              <a:rPr lang="en-US" altLang="ko-KR" dirty="0"/>
              <a:t>the critical section while the first thread that</a:t>
            </a:r>
          </a:p>
          <a:p>
            <a:r>
              <a:rPr lang="en-US" altLang="ko-KR" dirty="0"/>
              <a:t>holds the lock is in there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C806C5-6CF9-C553-AE95-0535ED678C12}"/>
              </a:ext>
            </a:extLst>
          </p:cNvPr>
          <p:cNvCxnSpPr>
            <a:cxnSpLocks/>
          </p:cNvCxnSpPr>
          <p:nvPr/>
        </p:nvCxnSpPr>
        <p:spPr>
          <a:xfrm flipV="1">
            <a:off x="4775753" y="3334073"/>
            <a:ext cx="1475960" cy="2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2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AFC4B6-3E20-19DE-0A81-AB6BFCEE12D2}"/>
              </a:ext>
            </a:extLst>
          </p:cNvPr>
          <p:cNvSpPr/>
          <p:nvPr/>
        </p:nvSpPr>
        <p:spPr>
          <a:xfrm>
            <a:off x="168966" y="983999"/>
            <a:ext cx="2136912" cy="4967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C372B-B4E8-5576-2D86-EB384A4BCDA6}"/>
              </a:ext>
            </a:extLst>
          </p:cNvPr>
          <p:cNvSpPr txBox="1"/>
          <p:nvPr/>
        </p:nvSpPr>
        <p:spPr>
          <a:xfrm>
            <a:off x="407506" y="477078"/>
            <a:ext cx="8736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Lock</a:t>
            </a:r>
            <a:r>
              <a:rPr lang="ko-KR" altLang="en-US" sz="2500" b="1" dirty="0"/>
              <a:t> 구현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DEDF65-43FD-D4AD-7468-158D1C07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6" y="1494803"/>
            <a:ext cx="6419850" cy="3882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DEC3C-591C-8CD9-8231-A2705E9CA5B0}"/>
              </a:ext>
            </a:extLst>
          </p:cNvPr>
          <p:cNvSpPr txBox="1"/>
          <p:nvPr/>
        </p:nvSpPr>
        <p:spPr>
          <a:xfrm>
            <a:off x="6588816" y="2967335"/>
            <a:ext cx="518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겉으로 보기에는 문제가 없어 보임</a:t>
            </a:r>
            <a:r>
              <a:rPr lang="en-US" altLang="ko-KR" sz="2400" b="1" dirty="0">
                <a:solidFill>
                  <a:srgbClr val="FF0000"/>
                </a:solidFill>
              </a:rPr>
              <a:t>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5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401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김선기</dc:creator>
  <cp:lastModifiedBy> </cp:lastModifiedBy>
  <cp:revision>35</cp:revision>
  <dcterms:created xsi:type="dcterms:W3CDTF">2022-05-25T15:28:52Z</dcterms:created>
  <dcterms:modified xsi:type="dcterms:W3CDTF">2022-05-26T08:13:53Z</dcterms:modified>
</cp:coreProperties>
</file>