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762000" y="2463800"/>
            <a:ext cx="11480800" cy="2540000"/>
          </a:xfrm>
          <a:prstGeom prst="rect">
            <a:avLst/>
          </a:prstGeom>
        </p:spPr>
        <p:txBody>
          <a:bodyPr anchor="b"/>
          <a:lstStyle/>
          <a:p>
            <a:pPr/>
            <a:r>
              <a:t>Title Text</a:t>
            </a:r>
          </a:p>
        </p:txBody>
      </p:sp>
      <p:sp>
        <p:nvSpPr>
          <p:cNvPr id="12" name="Body Level One…"/>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–Johnny Appleseed</a:t>
            </a:r>
          </a:p>
        </p:txBody>
      </p:sp>
      <p:sp>
        <p:nvSpPr>
          <p:cNvPr id="94" name="“Type a quote here.”"/>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“Type a quote here.” </a:t>
            </a:r>
          </a:p>
        </p:txBody>
      </p:sp>
      <p:sp>
        <p:nvSpPr>
          <p:cNvPr id="95"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104900" y="758938"/>
            <a:ext cx="10795000" cy="5943601"/>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Title Text"/>
          <p:cNvSpPr/>
          <p:nvPr>
            <p:ph type="title"/>
          </p:nvPr>
        </p:nvSpPr>
        <p:spPr>
          <a:xfrm>
            <a:off x="762000" y="6883400"/>
            <a:ext cx="11480800" cy="1079500"/>
          </a:xfrm>
          <a:prstGeom prst="rect">
            <a:avLst/>
          </a:prstGeom>
        </p:spPr>
        <p:txBody>
          <a:bodyPr anchor="b"/>
          <a:lstStyle/>
          <a:p>
            <a:pPr/>
            <a:r>
              <a:t>Title Text</a:t>
            </a:r>
          </a:p>
        </p:txBody>
      </p:sp>
      <p:sp>
        <p:nvSpPr>
          <p:cNvPr id="22" name="Body Level One…"/>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762000" y="3517900"/>
            <a:ext cx="11480800" cy="2717800"/>
          </a:xfrm>
          <a:prstGeom prst="rect">
            <a:avLst/>
          </a:prstGeom>
        </p:spPr>
        <p:txBody>
          <a:bodyPr/>
          <a:lstStyle/>
          <a:p>
            <a:pPr/>
            <a:r>
              <a:t>Title Text</a:t>
            </a:r>
          </a:p>
        </p:txBody>
      </p:sp>
      <p:sp>
        <p:nvSpPr>
          <p:cNvPr id="31" name="Slide Number"/>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548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Title Text"/>
          <p:cNvSpPr/>
          <p:nvPr>
            <p:ph type="title"/>
          </p:nvPr>
        </p:nvSpPr>
        <p:spPr>
          <a:xfrm>
            <a:off x="762000" y="419100"/>
            <a:ext cx="5384800" cy="4597400"/>
          </a:xfrm>
          <a:prstGeom prst="rect">
            <a:avLst/>
          </a:prstGeom>
        </p:spPr>
        <p:txBody>
          <a:bodyPr anchor="b"/>
          <a:lstStyle>
            <a:lvl1pPr>
              <a:defRPr sz="5200"/>
            </a:lvl1pPr>
          </a:lstStyle>
          <a:p>
            <a:pPr/>
            <a:r>
              <a:t>Title Text</a:t>
            </a:r>
          </a:p>
        </p:txBody>
      </p:sp>
      <p:sp>
        <p:nvSpPr>
          <p:cNvPr id="40" name="Body Level One…"/>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654800" y="2374900"/>
            <a:ext cx="5588000" cy="68072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762000" y="965200"/>
            <a:ext cx="11480800" cy="782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626100"/>
            <a:ext cx="5588000" cy="3441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Image"/>
          <p:cNvSpPr/>
          <p:nvPr>
            <p:ph type="pic" sz="half" idx="14"/>
          </p:nvPr>
        </p:nvSpPr>
        <p:spPr>
          <a:xfrm>
            <a:off x="6680200" y="419100"/>
            <a:ext cx="5588000" cy="49149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Image"/>
          <p:cNvSpPr/>
          <p:nvPr>
            <p:ph type="pic" sz="half" idx="15"/>
          </p:nvPr>
        </p:nvSpPr>
        <p:spPr>
          <a:xfrm>
            <a:off x="7620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2286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4572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6858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9144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s.chicagopolice.org/clearmap_crime_sums/crime_types.html#N03"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time.com/4651122/homicides-increase-cities-2016/" TargetMode="External"/><Relationship Id="rId3" Type="http://schemas.openxmlformats.org/officeDocument/2006/relationships/hyperlink" Target="http://gis.chicagopolice.org/clearmap_crime_sums/crime_types.html#N04B" TargetMode="External"/><Relationship Id="rId4" Type="http://schemas.openxmlformats.org/officeDocument/2006/relationships/hyperlink" Target="http://www.isp.state.il.us/crime/domesticviol.cfm" TargetMode="External"/><Relationship Id="rId5" Type="http://schemas.openxmlformats.org/officeDocument/2006/relationships/hyperlink" Target="https://data.cityofchicago.org/view/5cd6-ry5g"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Chicago Crime: A Predictive Analysis"/>
          <p:cNvSpPr/>
          <p:nvPr>
            <p:ph type="ctrTitle"/>
          </p:nvPr>
        </p:nvSpPr>
        <p:spPr>
          <a:prstGeom prst="rect">
            <a:avLst/>
          </a:prstGeom>
        </p:spPr>
        <p:txBody>
          <a:bodyPr/>
          <a:lstStyle/>
          <a:p>
            <a:pPr/>
            <a:r>
              <a:t>Chicago Crime: A Predictive Analysis</a:t>
            </a:r>
          </a:p>
        </p:txBody>
      </p:sp>
      <p:sp>
        <p:nvSpPr>
          <p:cNvPr id="120" name="Katie Mason…"/>
          <p:cNvSpPr/>
          <p:nvPr>
            <p:ph type="subTitle" sz="quarter" idx="1"/>
          </p:nvPr>
        </p:nvSpPr>
        <p:spPr>
          <a:prstGeom prst="rect">
            <a:avLst/>
          </a:prstGeom>
        </p:spPr>
        <p:txBody>
          <a:bodyPr/>
          <a:lstStyle/>
          <a:p>
            <a:pPr/>
            <a:r>
              <a:t>Katie Mason</a:t>
            </a:r>
          </a:p>
          <a:p>
            <a:pPr/>
            <a:r>
              <a:t>4/2017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Modeling: Auto-Classifier"/>
          <p:cNvSpPr/>
          <p:nvPr>
            <p:ph type="title"/>
          </p:nvPr>
        </p:nvSpPr>
        <p:spPr>
          <a:prstGeom prst="rect">
            <a:avLst/>
          </a:prstGeom>
        </p:spPr>
        <p:txBody>
          <a:bodyPr/>
          <a:lstStyle/>
          <a:p>
            <a:pPr/>
            <a:r>
              <a:t>Modeling: Auto-Classifier</a:t>
            </a:r>
          </a:p>
        </p:txBody>
      </p:sp>
      <p:sp>
        <p:nvSpPr>
          <p:cNvPr id="157" name="Auto-classifier  on decision  tree models…"/>
          <p:cNvSpPr/>
          <p:nvPr>
            <p:ph type="body" idx="1"/>
          </p:nvPr>
        </p:nvSpPr>
        <p:spPr>
          <a:xfrm>
            <a:off x="762000" y="2419350"/>
            <a:ext cx="11480800" cy="6362700"/>
          </a:xfrm>
          <a:prstGeom prst="rect">
            <a:avLst/>
          </a:prstGeom>
        </p:spPr>
        <p:txBody>
          <a:bodyPr anchor="t"/>
          <a:lstStyle/>
          <a:p>
            <a:pPr marL="353568" indent="-353568" defTabSz="508254">
              <a:spcBef>
                <a:spcPts val="3600"/>
              </a:spcBef>
              <a:defRPr sz="2958">
                <a:effectLst>
                  <a:outerShdw sx="100000" sy="100000" kx="0" ky="0" algn="b" rotWithShape="0" blurRad="44196" dist="22098" dir="5400000">
                    <a:srgbClr val="000000"/>
                  </a:outerShdw>
                </a:effectLst>
              </a:defRPr>
            </a:pPr>
            <a:r>
              <a:t>Auto-classifier </a:t>
            </a:r>
            <a:br/>
            <a:r>
              <a:t>on decision </a:t>
            </a:r>
            <a:br/>
            <a:r>
              <a:t>tree models</a:t>
            </a:r>
            <a:br/>
          </a:p>
          <a:p>
            <a:pPr marL="353568" indent="-353568" defTabSz="508254">
              <a:spcBef>
                <a:spcPts val="3600"/>
              </a:spcBef>
              <a:defRPr sz="2958">
                <a:effectLst>
                  <a:outerShdw sx="100000" sy="100000" kx="0" ky="0" algn="b" rotWithShape="0" blurRad="44196" dist="22098" dir="5400000">
                    <a:srgbClr val="000000"/>
                  </a:outerShdw>
                </a:effectLst>
              </a:defRPr>
            </a:pPr>
            <a:r>
              <a:t>Inputs:</a:t>
            </a:r>
            <a:br/>
            <a:r>
              <a:t>Location Description, Arrest, Time Interval, District, &amp; Anomaly</a:t>
            </a:r>
          </a:p>
          <a:p>
            <a:pPr marL="353568" indent="-353568" defTabSz="508254">
              <a:spcBef>
                <a:spcPts val="3600"/>
              </a:spcBef>
              <a:defRPr sz="2958">
                <a:effectLst>
                  <a:outerShdw sx="100000" sy="100000" kx="0" ky="0" algn="b" rotWithShape="0" blurRad="44196" dist="22098" dir="5400000">
                    <a:srgbClr val="000000"/>
                  </a:outerShdw>
                </a:effectLst>
              </a:defRPr>
            </a:pPr>
            <a:r>
              <a:t>Results:</a:t>
            </a:r>
          </a:p>
          <a:p>
            <a:pPr lvl="1" marL="707136" indent="-353568" defTabSz="508254">
              <a:spcBef>
                <a:spcPts val="2600"/>
              </a:spcBef>
              <a:defRPr sz="2958">
                <a:effectLst>
                  <a:outerShdw sx="100000" sy="100000" kx="0" ky="0" algn="b" rotWithShape="0" blurRad="44196" dist="22098" dir="5400000">
                    <a:srgbClr val="000000"/>
                  </a:outerShdw>
                </a:effectLst>
              </a:defRPr>
            </a:pPr>
            <a:r>
              <a:t>CHAID: highest accuracy &amp; true positives, minimal overfitting</a:t>
            </a:r>
          </a:p>
          <a:p>
            <a:pPr lvl="1" marL="707136" indent="-353568" defTabSz="508254">
              <a:spcBef>
                <a:spcPts val="800"/>
              </a:spcBef>
              <a:defRPr sz="2958">
                <a:effectLst>
                  <a:outerShdw sx="100000" sy="100000" kx="0" ky="0" algn="b" rotWithShape="0" blurRad="44196" dist="22098" dir="5400000">
                    <a:srgbClr val="000000"/>
                  </a:outerShdw>
                </a:effectLst>
              </a:defRPr>
            </a:pPr>
            <a:r>
              <a:t>C5.0: overfitted to the training data</a:t>
            </a:r>
          </a:p>
          <a:p>
            <a:pPr lvl="1" marL="707136" indent="-353568" defTabSz="508254">
              <a:spcBef>
                <a:spcPts val="800"/>
              </a:spcBef>
              <a:defRPr sz="2958">
                <a:effectLst>
                  <a:outerShdw sx="100000" sy="100000" kx="0" ky="0" algn="b" rotWithShape="0" blurRad="44196" dist="22098" dir="5400000">
                    <a:srgbClr val="000000"/>
                  </a:outerShdw>
                </a:effectLst>
              </a:defRPr>
            </a:pPr>
            <a:r>
              <a:t>C&amp;R Tree: lower accuracy and overfit to training data</a:t>
            </a:r>
          </a:p>
        </p:txBody>
      </p:sp>
      <p:pic>
        <p:nvPicPr>
          <p:cNvPr id="158" name="Screen Shot 2017-04-22 at 12.39.01 PM.png" descr="Screen Shot 2017-04-22 at 12.39.01 PM.png"/>
          <p:cNvPicPr>
            <a:picLocks noChangeAspect="1"/>
          </p:cNvPicPr>
          <p:nvPr/>
        </p:nvPicPr>
        <p:blipFill>
          <a:blip r:embed="rId2">
            <a:extLst/>
          </a:blip>
          <a:stretch>
            <a:fillRect/>
          </a:stretch>
        </p:blipFill>
        <p:spPr>
          <a:xfrm>
            <a:off x="4368800" y="2363308"/>
            <a:ext cx="7518599" cy="258858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Evaluation: CHAID"/>
          <p:cNvSpPr/>
          <p:nvPr>
            <p:ph type="title"/>
          </p:nvPr>
        </p:nvSpPr>
        <p:spPr>
          <a:prstGeom prst="rect">
            <a:avLst/>
          </a:prstGeom>
        </p:spPr>
        <p:txBody>
          <a:bodyPr/>
          <a:lstStyle/>
          <a:p>
            <a:pPr/>
            <a:r>
              <a:t>Evaluation: CHAID</a:t>
            </a:r>
          </a:p>
        </p:txBody>
      </p:sp>
      <p:sp>
        <p:nvSpPr>
          <p:cNvPr id="161" name="Important predictors: Arrest, District, &amp; Location Description…"/>
          <p:cNvSpPr/>
          <p:nvPr>
            <p:ph type="body" idx="1"/>
          </p:nvPr>
        </p:nvSpPr>
        <p:spPr>
          <a:prstGeom prst="rect">
            <a:avLst/>
          </a:prstGeom>
        </p:spPr>
        <p:txBody>
          <a:bodyPr/>
          <a:lstStyle/>
          <a:p>
            <a:pPr marL="276352" indent="-276352" defTabSz="397256">
              <a:spcBef>
                <a:spcPts val="2800"/>
              </a:spcBef>
              <a:defRPr sz="2312">
                <a:effectLst>
                  <a:outerShdw sx="100000" sy="100000" kx="0" ky="0" algn="b" rotWithShape="0" blurRad="34544" dist="17272" dir="5400000">
                    <a:srgbClr val="000000"/>
                  </a:outerShdw>
                </a:effectLst>
              </a:defRPr>
            </a:pPr>
            <a:r>
              <a:t>Important predictors: Arrest, District, &amp; Location Description</a:t>
            </a:r>
          </a:p>
          <a:p>
            <a:pPr marL="276352" indent="-276352" defTabSz="397256">
              <a:spcBef>
                <a:spcPts val="2800"/>
              </a:spcBef>
              <a:defRPr sz="2312">
                <a:effectLst>
                  <a:outerShdw sx="100000" sy="100000" kx="0" ky="0" algn="b" rotWithShape="0" blurRad="34544" dist="17272" dir="5400000">
                    <a:srgbClr val="000000"/>
                  </a:outerShdw>
                </a:effectLst>
              </a:defRPr>
            </a:pPr>
            <a:r>
              <a:t>Still some overfitting:</a:t>
            </a:r>
          </a:p>
          <a:p>
            <a:pPr lvl="1" marL="552704" indent="-276352" defTabSz="397256">
              <a:spcBef>
                <a:spcPts val="600"/>
              </a:spcBef>
              <a:defRPr sz="2312">
                <a:effectLst>
                  <a:outerShdw sx="100000" sy="100000" kx="0" ky="0" algn="b" rotWithShape="0" blurRad="34544" dist="17272" dir="5400000">
                    <a:srgbClr val="000000"/>
                  </a:outerShdw>
                </a:effectLst>
              </a:defRPr>
            </a:pPr>
            <a:r>
              <a:t>Training accuracy: 71%</a:t>
            </a:r>
            <a:br/>
            <a:r>
              <a:t>Testing Accuracy: 65%</a:t>
            </a:r>
          </a:p>
          <a:p>
            <a:pPr marL="276352" indent="-276352" defTabSz="397256">
              <a:spcBef>
                <a:spcPts val="2800"/>
              </a:spcBef>
              <a:defRPr sz="2312">
                <a:effectLst>
                  <a:outerShdw sx="100000" sy="100000" kx="0" ky="0" algn="b" rotWithShape="0" blurRad="34544" dist="17272" dir="5400000">
                    <a:srgbClr val="000000"/>
                  </a:outerShdw>
                </a:effectLst>
              </a:defRPr>
            </a:pPr>
            <a:r>
              <a:t>Violent Crime Prediction:</a:t>
            </a:r>
          </a:p>
          <a:p>
            <a:pPr lvl="1" marL="552704" indent="-276352" defTabSz="397256">
              <a:spcBef>
                <a:spcPts val="600"/>
              </a:spcBef>
              <a:defRPr sz="2312">
                <a:effectLst>
                  <a:outerShdw sx="100000" sy="100000" kx="0" ky="0" algn="b" rotWithShape="0" blurRad="34544" dist="17272" dir="5400000">
                    <a:srgbClr val="000000"/>
                  </a:outerShdw>
                </a:effectLst>
              </a:defRPr>
            </a:pPr>
            <a:r>
              <a:t>Districts 22 &amp; 3 at Apartment, Building, Private Space, or Vehicle</a:t>
            </a:r>
          </a:p>
          <a:p>
            <a:pPr lvl="1" marL="552704" indent="-276352" defTabSz="397256">
              <a:spcBef>
                <a:spcPts val="600"/>
              </a:spcBef>
              <a:defRPr sz="2312">
                <a:effectLst>
                  <a:outerShdw sx="100000" sy="100000" kx="0" ky="0" algn="b" rotWithShape="0" blurRad="34544" dist="17272" dir="5400000">
                    <a:srgbClr val="000000"/>
                  </a:outerShdw>
                </a:effectLst>
              </a:defRPr>
            </a:pPr>
            <a:r>
              <a:t>Chicago Housing Authority spaces and public spaces, except Districts 12 &amp; 16</a:t>
            </a:r>
          </a:p>
          <a:p>
            <a:pPr lvl="1" marL="552704" indent="-276352" defTabSz="397256">
              <a:spcBef>
                <a:spcPts val="600"/>
              </a:spcBef>
              <a:defRPr sz="2312">
                <a:effectLst>
                  <a:outerShdw sx="100000" sy="100000" kx="0" ky="0" algn="b" rotWithShape="0" blurRad="34544" dist="17272" dir="5400000">
                    <a:srgbClr val="000000"/>
                  </a:outerShdw>
                </a:effectLst>
              </a:defRPr>
            </a:pPr>
            <a:r>
              <a:t>Districts 17, 18, 25 in late morning and early evening hours</a:t>
            </a:r>
          </a:p>
          <a:p>
            <a:pPr lvl="1" marL="552704" indent="-276352" defTabSz="397256">
              <a:spcBef>
                <a:spcPts val="600"/>
              </a:spcBef>
              <a:defRPr sz="2312">
                <a:effectLst>
                  <a:outerShdw sx="100000" sy="100000" kx="0" ky="0" algn="b" rotWithShape="0" blurRad="34544" dist="17272" dir="5400000">
                    <a:srgbClr val="000000"/>
                  </a:outerShdw>
                </a:effectLst>
              </a:defRPr>
            </a:pPr>
            <a:r>
              <a:t>Chicago Transit Authority spaces</a:t>
            </a:r>
          </a:p>
          <a:p>
            <a:pPr lvl="1" marL="552704" indent="-276352" defTabSz="397256">
              <a:spcBef>
                <a:spcPts val="600"/>
              </a:spcBef>
              <a:defRPr sz="2312">
                <a:effectLst>
                  <a:outerShdw sx="100000" sy="100000" kx="0" ky="0" algn="b" rotWithShape="0" blurRad="34544" dist="17272" dir="5400000">
                    <a:srgbClr val="000000"/>
                  </a:outerShdw>
                </a:effectLst>
              </a:defRPr>
            </a:pPr>
            <a:r>
              <a:t>Healthcare facilities and parking lots were not predicted to have violent crimes</a:t>
            </a:r>
          </a:p>
          <a:p>
            <a:pPr lvl="1" marL="552704" indent="-276352" defTabSz="397256">
              <a:spcBef>
                <a:spcPts val="600"/>
              </a:spcBef>
              <a:defRPr sz="2312">
                <a:effectLst>
                  <a:outerShdw sx="100000" sy="100000" kx="0" ky="0" algn="b" rotWithShape="0" blurRad="34544" dist="17272" dir="5400000">
                    <a:srgbClr val="000000"/>
                  </a:outerShdw>
                </a:effectLst>
              </a:defRPr>
            </a:pPr>
            <a:r>
              <a:t>Residences and stores in Districts 10 &amp; 6</a:t>
            </a:r>
          </a:p>
          <a:p>
            <a:pPr lvl="1" marL="552704" indent="-276352" defTabSz="397256">
              <a:spcBef>
                <a:spcPts val="600"/>
              </a:spcBef>
              <a:defRPr sz="2312">
                <a:effectLst>
                  <a:outerShdw sx="100000" sy="100000" kx="0" ky="0" algn="b" rotWithShape="0" blurRad="34544" dist="17272" dir="5400000">
                    <a:srgbClr val="000000"/>
                  </a:outerShdw>
                </a:effectLst>
              </a:defRPr>
            </a:pPr>
            <a:r>
              <a:t>Districts 19, 2, and 7 in late night and early morning hours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Modeling: Clustering"/>
          <p:cNvSpPr/>
          <p:nvPr>
            <p:ph type="title"/>
          </p:nvPr>
        </p:nvSpPr>
        <p:spPr>
          <a:prstGeom prst="rect">
            <a:avLst/>
          </a:prstGeom>
        </p:spPr>
        <p:txBody>
          <a:bodyPr/>
          <a:lstStyle/>
          <a:p>
            <a:pPr/>
            <a:r>
              <a:t>Modeling: Clustering</a:t>
            </a:r>
          </a:p>
        </p:txBody>
      </p:sp>
      <p:sp>
        <p:nvSpPr>
          <p:cNvPr id="164" name="3 Inputs: Arrest, Time Intervals, &amp; Location Description…"/>
          <p:cNvSpPr/>
          <p:nvPr>
            <p:ph type="body" idx="1"/>
          </p:nvPr>
        </p:nvSpPr>
        <p:spPr>
          <a:prstGeom prst="rect">
            <a:avLst/>
          </a:prstGeom>
        </p:spPr>
        <p:txBody>
          <a:bodyPr/>
          <a:lstStyle/>
          <a:p>
            <a:pPr/>
            <a:r>
              <a:t>3 Inputs: Arrest, Time Intervals, &amp; Location Description</a:t>
            </a:r>
          </a:p>
          <a:p>
            <a:pPr/>
            <a:r>
              <a:t>All inputs ranked equally important predictors</a:t>
            </a:r>
          </a:p>
          <a:p>
            <a:pPr/>
            <a:r>
              <a:t>4 Clusters with only fair cluster quality (0.4):</a:t>
            </a:r>
          </a:p>
          <a:p>
            <a:pPr lvl="1">
              <a:spcBef>
                <a:spcPts val="1000"/>
              </a:spcBef>
            </a:pPr>
            <a:r>
              <a:t>Arrests: 28%</a:t>
            </a:r>
          </a:p>
          <a:p>
            <a:pPr lvl="1">
              <a:spcBef>
                <a:spcPts val="1000"/>
              </a:spcBef>
            </a:pPr>
            <a:r>
              <a:t>Night Crimes: 40%</a:t>
            </a:r>
          </a:p>
          <a:p>
            <a:pPr lvl="1">
              <a:spcBef>
                <a:spcPts val="1000"/>
              </a:spcBef>
            </a:pPr>
            <a:r>
              <a:t>Midafternoon Thefts: 13%</a:t>
            </a:r>
          </a:p>
          <a:p>
            <a:pPr lvl="1">
              <a:spcBef>
                <a:spcPts val="1000"/>
              </a:spcBef>
            </a:pPr>
            <a:r>
              <a:t>Early afternoon Apartment Crimes: 18%</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Evaluation: Clustering"/>
          <p:cNvSpPr/>
          <p:nvPr>
            <p:ph type="title"/>
          </p:nvPr>
        </p:nvSpPr>
        <p:spPr>
          <a:prstGeom prst="rect">
            <a:avLst/>
          </a:prstGeom>
        </p:spPr>
        <p:txBody>
          <a:bodyPr/>
          <a:lstStyle/>
          <a:p>
            <a:pPr/>
            <a:r>
              <a:t>Evaluation: Clustering</a:t>
            </a:r>
          </a:p>
        </p:txBody>
      </p:sp>
      <p:sp>
        <p:nvSpPr>
          <p:cNvPr id="167" name="Clusters Characteristics:…"/>
          <p:cNvSpPr/>
          <p:nvPr>
            <p:ph type="body" idx="1"/>
          </p:nvPr>
        </p:nvSpPr>
        <p:spPr>
          <a:prstGeom prst="rect">
            <a:avLst/>
          </a:prstGeom>
        </p:spPr>
        <p:txBody>
          <a:bodyPr/>
          <a:lstStyle/>
          <a:p>
            <a:pPr marL="382015" indent="-382015" defTabSz="549148">
              <a:spcBef>
                <a:spcPts val="900"/>
              </a:spcBef>
              <a:defRPr sz="3196">
                <a:effectLst>
                  <a:outerShdw sx="100000" sy="100000" kx="0" ky="0" algn="b" rotWithShape="0" blurRad="47752" dist="23876" dir="5400000">
                    <a:srgbClr val="000000"/>
                  </a:outerShdw>
                </a:effectLst>
              </a:defRPr>
            </a:pPr>
            <a:r>
              <a:t>Clusters Characteristics:</a:t>
            </a:r>
          </a:p>
          <a:p>
            <a:pPr lvl="1" marL="764031" indent="-382015" defTabSz="549148">
              <a:spcBef>
                <a:spcPts val="900"/>
              </a:spcBef>
              <a:defRPr sz="3196">
                <a:effectLst>
                  <a:outerShdw sx="100000" sy="100000" kx="0" ky="0" algn="b" rotWithShape="0" blurRad="47752" dist="23876" dir="5400000">
                    <a:srgbClr val="000000"/>
                  </a:outerShdw>
                </a:effectLst>
              </a:defRPr>
            </a:pPr>
            <a:r>
              <a:t>Arrests: All arrests; 37% Narcotics, 11% Theft</a:t>
            </a:r>
          </a:p>
          <a:p>
            <a:pPr lvl="1" marL="764031" indent="-382015" defTabSz="549148">
              <a:spcBef>
                <a:spcPts val="900"/>
              </a:spcBef>
              <a:defRPr sz="3196">
                <a:effectLst>
                  <a:outerShdw sx="100000" sy="100000" kx="0" ky="0" algn="b" rotWithShape="0" blurRad="47752" dist="23876" dir="5400000">
                    <a:srgbClr val="000000"/>
                  </a:outerShdw>
                </a:effectLst>
              </a:defRPr>
            </a:pPr>
            <a:r>
              <a:t>Night Crimes: Crimes between 6 pm - noon, 12% violent</a:t>
            </a:r>
          </a:p>
          <a:p>
            <a:pPr lvl="1" marL="764031" indent="-382015" defTabSz="549148">
              <a:spcBef>
                <a:spcPts val="900"/>
              </a:spcBef>
              <a:defRPr sz="3196">
                <a:effectLst>
                  <a:outerShdw sx="100000" sy="100000" kx="0" ky="0" algn="b" rotWithShape="0" blurRad="47752" dist="23876" dir="5400000">
                    <a:srgbClr val="000000"/>
                  </a:outerShdw>
                </a:effectLst>
              </a:defRPr>
            </a:pPr>
            <a:r>
              <a:t>Midafternoon thefts: Crimes between 3-6 pm, 28% Thefts</a:t>
            </a:r>
          </a:p>
          <a:p>
            <a:pPr lvl="1" marL="764031" indent="-382015" defTabSz="549148">
              <a:spcBef>
                <a:spcPts val="900"/>
              </a:spcBef>
              <a:defRPr sz="3196">
                <a:effectLst>
                  <a:outerShdw sx="100000" sy="100000" kx="0" ky="0" algn="b" rotWithShape="0" blurRad="47752" dist="23876" dir="5400000">
                    <a:srgbClr val="000000"/>
                  </a:outerShdw>
                </a:effectLst>
              </a:defRPr>
            </a:pPr>
            <a:r>
              <a:t>Early afternoon apartment crimes: 51% at Apartments, 58% between noon and 3pm, 35% battery &amp; assault</a:t>
            </a:r>
          </a:p>
          <a:p>
            <a:pPr marL="382015" indent="-382015" defTabSz="549148">
              <a:spcBef>
                <a:spcPts val="900"/>
              </a:spcBef>
              <a:defRPr sz="3196">
                <a:effectLst>
                  <a:outerShdw sx="100000" sy="100000" kx="0" ky="0" algn="b" rotWithShape="0" blurRad="47752" dist="23876" dir="5400000">
                    <a:srgbClr val="000000"/>
                  </a:outerShdw>
                </a:effectLst>
              </a:defRPr>
            </a:pPr>
          </a:p>
          <a:p>
            <a:pPr marL="382015" indent="-382015" defTabSz="549148">
              <a:spcBef>
                <a:spcPts val="900"/>
              </a:spcBef>
              <a:defRPr sz="3196">
                <a:effectLst>
                  <a:outerShdw sx="100000" sy="100000" kx="0" ky="0" algn="b" rotWithShape="0" blurRad="47752" dist="23876" dir="5400000">
                    <a:srgbClr val="000000"/>
                  </a:outerShdw>
                </a:effectLst>
              </a:defRPr>
            </a:pPr>
            <a:r>
              <a:t>Clusters variable only benefitted training accuracy</a:t>
            </a:r>
          </a:p>
          <a:p>
            <a:pPr marL="382015" indent="-382015" defTabSz="549148">
              <a:spcBef>
                <a:spcPts val="900"/>
              </a:spcBef>
              <a:defRPr sz="3196">
                <a:effectLst>
                  <a:outerShdw sx="100000" sy="100000" kx="0" ky="0" algn="b" rotWithShape="0" blurRad="47752" dist="23876" dir="5400000">
                    <a:srgbClr val="000000"/>
                  </a:outerShdw>
                </a:effectLst>
              </a:defRPr>
            </a:pPr>
            <a:r>
              <a:t>Overfitting to training set by 10%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Deployment"/>
          <p:cNvSpPr/>
          <p:nvPr>
            <p:ph type="title"/>
          </p:nvPr>
        </p:nvSpPr>
        <p:spPr>
          <a:prstGeom prst="rect">
            <a:avLst/>
          </a:prstGeom>
        </p:spPr>
        <p:txBody>
          <a:bodyPr/>
          <a:lstStyle/>
          <a:p>
            <a:pPr/>
            <a:r>
              <a:t>Deployment</a:t>
            </a:r>
          </a:p>
        </p:txBody>
      </p:sp>
      <p:sp>
        <p:nvSpPr>
          <p:cNvPr id="170" name="Increase police presence Chicago Housing Authority &amp; Transit spaces…"/>
          <p:cNvSpPr/>
          <p:nvPr>
            <p:ph type="body" idx="1"/>
          </p:nvPr>
        </p:nvSpPr>
        <p:spPr>
          <a:prstGeom prst="rect">
            <a:avLst/>
          </a:prstGeom>
        </p:spPr>
        <p:txBody>
          <a:bodyPr/>
          <a:lstStyle/>
          <a:p>
            <a:pPr marL="398272" indent="-398272" defTabSz="572516">
              <a:spcBef>
                <a:spcPts val="4100"/>
              </a:spcBef>
              <a:defRPr sz="3332">
                <a:effectLst>
                  <a:outerShdw sx="100000" sy="100000" kx="0" ky="0" algn="b" rotWithShape="0" blurRad="49784" dist="24892" dir="5400000">
                    <a:srgbClr val="000000"/>
                  </a:outerShdw>
                </a:effectLst>
              </a:defRPr>
            </a:pPr>
            <a:r>
              <a:t>Increase police presence Chicago Housing Authority &amp; Transit spaces</a:t>
            </a:r>
          </a:p>
          <a:p>
            <a:pPr marL="398272" indent="-398272" defTabSz="572516">
              <a:spcBef>
                <a:spcPts val="4100"/>
              </a:spcBef>
              <a:defRPr sz="3332">
                <a:effectLst>
                  <a:outerShdw sx="100000" sy="100000" kx="0" ky="0" algn="b" rotWithShape="0" blurRad="49784" dist="24892" dir="5400000">
                    <a:srgbClr val="000000"/>
                  </a:outerShdw>
                </a:effectLst>
              </a:defRPr>
            </a:pPr>
            <a:r>
              <a:t>Increase staffing on evening and night shifts</a:t>
            </a:r>
          </a:p>
          <a:p>
            <a:pPr marL="398272" indent="-398272" defTabSz="572516">
              <a:spcBef>
                <a:spcPts val="4100"/>
              </a:spcBef>
              <a:defRPr sz="3332">
                <a:effectLst>
                  <a:outerShdw sx="100000" sy="100000" kx="0" ky="0" algn="b" rotWithShape="0" blurRad="49784" dist="24892" dir="5400000">
                    <a:srgbClr val="000000"/>
                  </a:outerShdw>
                </a:effectLst>
              </a:defRPr>
            </a:pPr>
            <a:r>
              <a:t>Increase police presence around apartments in afternoon and keep in mind higher violence rates</a:t>
            </a:r>
          </a:p>
          <a:p>
            <a:pPr marL="398272" indent="-398272" defTabSz="572516">
              <a:spcBef>
                <a:spcPts val="4100"/>
              </a:spcBef>
              <a:defRPr sz="3332">
                <a:effectLst>
                  <a:outerShdw sx="100000" sy="100000" kx="0" ky="0" algn="b" rotWithShape="0" blurRad="49784" dist="24892" dir="5400000">
                    <a:srgbClr val="000000"/>
                  </a:outerShdw>
                </a:effectLst>
              </a:defRPr>
            </a:pPr>
            <a:r>
              <a:t>18% of Thefts in Districts 1 &amp; 18, target afternoon and early evening</a:t>
            </a:r>
          </a:p>
          <a:p>
            <a:pPr marL="398272" indent="-398272" defTabSz="572516">
              <a:spcBef>
                <a:spcPts val="4100"/>
              </a:spcBef>
              <a:defRPr sz="3332">
                <a:effectLst>
                  <a:outerShdw sx="100000" sy="100000" kx="0" ky="0" algn="b" rotWithShape="0" blurRad="49784" dist="24892" dir="5400000">
                    <a:srgbClr val="000000"/>
                  </a:outerShdw>
                </a:effectLst>
              </a:defRPr>
            </a:pPr>
            <a:r>
              <a:t>Drug-free campaign initiative to address narcotics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Conclusion"/>
          <p:cNvSpPr/>
          <p:nvPr>
            <p:ph type="title"/>
          </p:nvPr>
        </p:nvSpPr>
        <p:spPr>
          <a:prstGeom prst="rect">
            <a:avLst/>
          </a:prstGeom>
        </p:spPr>
        <p:txBody>
          <a:bodyPr/>
          <a:lstStyle/>
          <a:p>
            <a:pPr/>
            <a:r>
              <a:t>Conclusion</a:t>
            </a:r>
          </a:p>
        </p:txBody>
      </p:sp>
      <p:sp>
        <p:nvSpPr>
          <p:cNvPr id="173" name="Predictions for time and locations…"/>
          <p:cNvSpPr/>
          <p:nvPr>
            <p:ph type="body" idx="1"/>
          </p:nvPr>
        </p:nvSpPr>
        <p:spPr>
          <a:prstGeom prst="rect">
            <a:avLst/>
          </a:prstGeom>
        </p:spPr>
        <p:txBody>
          <a:bodyPr/>
          <a:lstStyle/>
          <a:p>
            <a:pPr marL="398272" indent="-398272" defTabSz="572516">
              <a:spcBef>
                <a:spcPts val="4100"/>
              </a:spcBef>
              <a:defRPr sz="3332">
                <a:effectLst>
                  <a:outerShdw sx="100000" sy="100000" kx="0" ky="0" algn="b" rotWithShape="0" blurRad="49784" dist="24892" dir="5400000">
                    <a:srgbClr val="000000"/>
                  </a:outerShdw>
                </a:effectLst>
              </a:defRPr>
            </a:pPr>
            <a:r>
              <a:t>Predictions for time and locations</a:t>
            </a:r>
          </a:p>
          <a:p>
            <a:pPr marL="398272" indent="-398272" defTabSz="572516">
              <a:spcBef>
                <a:spcPts val="4100"/>
              </a:spcBef>
              <a:defRPr sz="3332">
                <a:effectLst>
                  <a:outerShdw sx="100000" sy="100000" kx="0" ky="0" algn="b" rotWithShape="0" blurRad="49784" dist="24892" dir="5400000">
                    <a:srgbClr val="000000"/>
                  </a:outerShdw>
                </a:effectLst>
              </a:defRPr>
            </a:pPr>
            <a:r>
              <a:t>Weekday was not useful predictor</a:t>
            </a:r>
          </a:p>
          <a:p>
            <a:pPr marL="398272" indent="-398272" defTabSz="572516">
              <a:spcBef>
                <a:spcPts val="4100"/>
              </a:spcBef>
              <a:defRPr sz="3332">
                <a:effectLst>
                  <a:outerShdw sx="100000" sy="100000" kx="0" ky="0" algn="b" rotWithShape="0" blurRad="49784" dist="24892" dir="5400000">
                    <a:srgbClr val="000000"/>
                  </a:outerShdw>
                </a:effectLst>
              </a:defRPr>
            </a:pPr>
            <a:r>
              <a:t>13% of violent crimes result in arrest</a:t>
            </a:r>
          </a:p>
          <a:p>
            <a:pPr marL="398272" indent="-398272" defTabSz="572516">
              <a:spcBef>
                <a:spcPts val="4100"/>
              </a:spcBef>
              <a:defRPr sz="3332">
                <a:effectLst>
                  <a:outerShdw sx="100000" sy="100000" kx="0" ky="0" algn="b" rotWithShape="0" blurRad="49784" dist="24892" dir="5400000">
                    <a:srgbClr val="000000"/>
                  </a:outerShdw>
                </a:effectLst>
              </a:defRPr>
            </a:pPr>
            <a:r>
              <a:t>Allows optimal cost-effective approach to reducing crime</a:t>
            </a:r>
          </a:p>
          <a:p>
            <a:pPr marL="398272" indent="-398272" defTabSz="572516">
              <a:spcBef>
                <a:spcPts val="4100"/>
              </a:spcBef>
              <a:defRPr sz="3332">
                <a:effectLst>
                  <a:outerShdw sx="100000" sy="100000" kx="0" ky="0" algn="b" rotWithShape="0" blurRad="49784" dist="24892" dir="5400000">
                    <a:srgbClr val="000000"/>
                  </a:outerShdw>
                </a:effectLst>
              </a:defRPr>
            </a:pPr>
            <a:r>
              <a:t>Limitations of the study</a:t>
            </a:r>
          </a:p>
          <a:p>
            <a:pPr marL="398272" indent="-398272" defTabSz="572516">
              <a:spcBef>
                <a:spcPts val="4100"/>
              </a:spcBef>
              <a:defRPr sz="3332">
                <a:effectLst>
                  <a:outerShdw sx="100000" sy="100000" kx="0" ky="0" algn="b" rotWithShape="0" blurRad="49784" dist="24892" dir="5400000">
                    <a:srgbClr val="000000"/>
                  </a:outerShdw>
                </a:effectLst>
              </a:defRPr>
            </a:pPr>
            <a:r>
              <a:t>Drug-free initiative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Appendix A - Violent Crimes"/>
          <p:cNvSpPr/>
          <p:nvPr>
            <p:ph type="title"/>
          </p:nvPr>
        </p:nvSpPr>
        <p:spPr>
          <a:prstGeom prst="rect">
            <a:avLst/>
          </a:prstGeom>
        </p:spPr>
        <p:txBody>
          <a:bodyPr/>
          <a:lstStyle/>
          <a:p>
            <a:pPr/>
            <a:r>
              <a:t>Appendix A - Violent Crimes</a:t>
            </a:r>
          </a:p>
        </p:txBody>
      </p:sp>
      <p:sp>
        <p:nvSpPr>
          <p:cNvPr id="176" name="Violent crimes were classified using IUCR codes and according to the definition by the City of Chicago, as specified at the Chicago ClearMap Crime Summary website: http://gis.chicagopolice.org/clearmap_crime_sums/crime_types.html#N03…"/>
          <p:cNvSpPr/>
          <p:nvPr>
            <p:ph type="body" idx="1"/>
          </p:nvPr>
        </p:nvSpPr>
        <p:spPr>
          <a:prstGeom prst="rect">
            <a:avLst/>
          </a:prstGeom>
        </p:spPr>
        <p:txBody>
          <a:bodyPr/>
          <a:lstStyle/>
          <a:p>
            <a:pPr marL="203200" indent="-203200" defTabSz="292100">
              <a:spcBef>
                <a:spcPts val="2100"/>
              </a:spcBef>
              <a:defRPr sz="1700">
                <a:effectLst>
                  <a:outerShdw sx="100000" sy="100000" kx="0" ky="0" algn="b" rotWithShape="0" blurRad="25400" dist="12700" dir="5400000">
                    <a:srgbClr val="000000"/>
                  </a:outerShdw>
                </a:effectLst>
              </a:defRPr>
            </a:pPr>
            <a:r>
              <a:t> Violent crimes were classified using IUCR codes and according to the definition by the City of Chicago, as specified at the Chicago ClearMap Crime Summary website: </a:t>
            </a:r>
            <a:r>
              <a:rPr u="sng">
                <a:hlinkClick r:id="rId2" invalidUrl="" action="" tgtFrame="" tooltip="" history="1" highlightClick="0" endSnd="0"/>
              </a:rPr>
              <a:t>http://gis.chicagopolice.org/clearmap_crime_sums/crime_types.html#N03</a:t>
            </a:r>
          </a:p>
          <a:p>
            <a:pPr marL="203200" indent="-203200" defTabSz="292100">
              <a:spcBef>
                <a:spcPts val="2100"/>
              </a:spcBef>
              <a:defRPr sz="1700">
                <a:effectLst>
                  <a:outerShdw sx="100000" sy="100000" kx="0" ky="0" algn="b" rotWithShape="0" blurRad="25400" dist="12700" dir="5400000">
                    <a:srgbClr val="000000"/>
                  </a:outerShdw>
                </a:effectLst>
              </a:defRPr>
            </a:pPr>
            <a:r>
              <a:t>The following codes were classified as Violent Crimes:</a:t>
            </a:r>
          </a:p>
          <a:p>
            <a:pPr marL="203200" indent="-203200" defTabSz="292100">
              <a:spcBef>
                <a:spcPts val="2100"/>
              </a:spcBef>
              <a:defRPr sz="1700">
                <a:effectLst>
                  <a:outerShdw sx="100000" sy="100000" kx="0" ky="0" algn="b" rotWithShape="0" blurRad="25400" dist="12700" dir="5400000">
                    <a:srgbClr val="000000"/>
                  </a:outerShdw>
                </a:effectLst>
              </a:defRPr>
            </a:pPr>
            <a:r>
              <a:t>01A Homicide</a:t>
            </a:r>
            <a:br/>
            <a:r>
              <a:t>0110, 0130</a:t>
            </a:r>
          </a:p>
          <a:p>
            <a:pPr marL="203200" indent="-203200" defTabSz="292100">
              <a:spcBef>
                <a:spcPts val="2100"/>
              </a:spcBef>
              <a:defRPr sz="1700">
                <a:effectLst>
                  <a:outerShdw sx="100000" sy="100000" kx="0" ky="0" algn="b" rotWithShape="0" blurRad="25400" dist="12700" dir="5400000">
                    <a:srgbClr val="000000"/>
                  </a:outerShdw>
                </a:effectLst>
              </a:defRPr>
            </a:pPr>
            <a:r>
              <a:t>02 Criminal sexual assault</a:t>
            </a:r>
            <a:br/>
            <a:r>
              <a:t>0261, 0262, 0263, 0264, 0265, 0266, 0271, 0272, 0273, 0274, 0275, 0281, 0291, 1753, 1754</a:t>
            </a:r>
          </a:p>
          <a:p>
            <a:pPr marL="203200" indent="-203200" defTabSz="292100">
              <a:spcBef>
                <a:spcPts val="2100"/>
              </a:spcBef>
              <a:defRPr sz="1700">
                <a:effectLst>
                  <a:outerShdw sx="100000" sy="100000" kx="0" ky="0" algn="b" rotWithShape="0" blurRad="25400" dist="12700" dir="5400000">
                    <a:srgbClr val="000000"/>
                  </a:outerShdw>
                </a:effectLst>
              </a:defRPr>
            </a:pPr>
            <a:r>
              <a:t>03 Robbery</a:t>
            </a:r>
            <a:br/>
            <a:r>
              <a:t>0312, 0313, 031A, 031B, 0320, 0325, 0326, 0330, 0331, 0334, 0337, 033A, 033B, 0340</a:t>
            </a:r>
          </a:p>
          <a:p>
            <a:pPr marL="203200" indent="-203200" defTabSz="292100">
              <a:spcBef>
                <a:spcPts val="2100"/>
              </a:spcBef>
              <a:defRPr sz="1700">
                <a:effectLst>
                  <a:outerShdw sx="100000" sy="100000" kx="0" ky="0" algn="b" rotWithShape="0" blurRad="25400" dist="12700" dir="5400000">
                    <a:srgbClr val="000000"/>
                  </a:outerShdw>
                </a:effectLst>
              </a:defRPr>
            </a:pPr>
            <a:r>
              <a:t>04A Aggravated Assault</a:t>
            </a:r>
            <a:br/>
            <a:r>
              <a:t>051A, 051B, 0520, 0530, 0550, 0551, 0552, 0553, 0555, 0556, 0557, 0558</a:t>
            </a:r>
          </a:p>
          <a:p>
            <a:pPr marL="203200" indent="-203200" defTabSz="292100">
              <a:spcBef>
                <a:spcPts val="2100"/>
              </a:spcBef>
              <a:defRPr sz="1700">
                <a:effectLst>
                  <a:outerShdw sx="100000" sy="100000" kx="0" ky="0" algn="b" rotWithShape="0" blurRad="25400" dist="12700" dir="5400000">
                    <a:srgbClr val="000000"/>
                  </a:outerShdw>
                </a:effectLst>
              </a:defRPr>
            </a:pPr>
            <a:r>
              <a:t>04B Aggravated Battery</a:t>
            </a:r>
            <a:br/>
            <a:r>
              <a:t>041A, 041B, 0420, 0430, 0450, 0451, 0452, 0453, 0461, 0462, 0479, 0480, 0481, 0482, 0483, 0485, 0488, 0489, 0490, 0491, 0492, 0493, 0495, 0496, 0497, 0498, 0510</a:t>
            </a:r>
          </a:p>
          <a:p>
            <a:pPr marL="203200" indent="-203200" defTabSz="292100">
              <a:spcBef>
                <a:spcPts val="2100"/>
              </a:spcBef>
              <a:defRPr sz="1700">
                <a:effectLst>
                  <a:outerShdw sx="100000" sy="100000" kx="0" ky="0" algn="b" rotWithShape="0" blurRad="25400" dist="12700" dir="5400000">
                    <a:srgbClr val="000000"/>
                  </a:outerShdw>
                </a:effectLst>
              </a:defRPr>
            </a:pPr>
            <a:r>
              <a:t>All other crimes were classified as non-violent.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Appendix B - Domestic Violence"/>
          <p:cNvSpPr/>
          <p:nvPr>
            <p:ph type="title"/>
          </p:nvPr>
        </p:nvSpPr>
        <p:spPr>
          <a:prstGeom prst="rect">
            <a:avLst/>
          </a:prstGeom>
        </p:spPr>
        <p:txBody>
          <a:bodyPr/>
          <a:lstStyle>
            <a:lvl1pPr>
              <a:defRPr sz="5500"/>
            </a:lvl1pPr>
          </a:lstStyle>
          <a:p>
            <a:pPr/>
            <a:r>
              <a:t>Appendix B - Domestic Violence</a:t>
            </a:r>
          </a:p>
        </p:txBody>
      </p:sp>
      <p:sp>
        <p:nvSpPr>
          <p:cNvPr id="179" name="Although domestic violence is included as a variable in the dataset, its definition is based on the Illinois Domestic Violence Act and did not completely coincide with the definition of a violent crime as determined by the IUCR codes (4,5). Only 9% of crimes classified as domestic violence met the criteria of violent crime, as defined by IUCR. Due to the delicate nature of domestic violence and its special impact on families and communities, it deserves a full assessment which is outside the scope of this analysis.…"/>
          <p:cNvSpPr/>
          <p:nvPr>
            <p:ph type="body" idx="1"/>
          </p:nvPr>
        </p:nvSpPr>
        <p:spPr>
          <a:prstGeom prst="rect">
            <a:avLst/>
          </a:prstGeom>
        </p:spPr>
        <p:txBody>
          <a:bodyPr/>
          <a:lstStyle/>
          <a:p>
            <a:pPr marL="294042" indent="-294042" defTabSz="479044">
              <a:spcBef>
                <a:spcPts val="3400"/>
              </a:spcBef>
              <a:defRPr sz="2788">
                <a:effectLst>
                  <a:outerShdw sx="100000" sy="100000" kx="0" ky="0" algn="b" rotWithShape="0" blurRad="41656" dist="20828" dir="5400000">
                    <a:srgbClr val="000000"/>
                  </a:outerShdw>
                </a:effectLst>
              </a:defRPr>
            </a:pPr>
            <a:r>
              <a:rPr sz="2460"/>
              <a:t>Although domestic violence is included as a variable in the dataset, its definition is based on the Illinois Domestic Violence Act and did not completely coincide with the definition of a violent crime as determined by the IUCR codes (4,5). Only 9% of crimes classified as domestic violence met the criteria of violent crime, as defined by IUCR. Due to the delicate nature of domestic violence and its special impact on families and communities, it deserves a full assessment which is outside the scope of this analysis.</a:t>
            </a:r>
            <a:endParaRPr sz="2460"/>
          </a:p>
          <a:p>
            <a:pPr marL="333247" indent="-333247" defTabSz="479044">
              <a:spcBef>
                <a:spcPts val="3400"/>
              </a:spcBef>
              <a:defRPr sz="2788">
                <a:effectLst>
                  <a:outerShdw sx="100000" sy="100000" kx="0" ky="0" algn="b" rotWithShape="0" blurRad="41656" dist="20828" dir="5400000">
                    <a:srgbClr val="000000"/>
                  </a:outerShdw>
                </a:effectLst>
              </a:defRPr>
            </a:pPr>
            <a:r>
              <a:rPr b="1">
                <a:latin typeface="+mn-lt"/>
                <a:ea typeface="+mn-ea"/>
                <a:cs typeface="+mn-cs"/>
                <a:sym typeface="Helvetica Neue"/>
              </a:rPr>
              <a:t>Violent Crimes</a:t>
            </a:r>
            <a:r>
              <a:t> </a:t>
            </a:r>
            <a:br/>
            <a:r>
              <a:t>Count = 147 </a:t>
            </a:r>
            <a:br/>
            <a:r>
              <a:t>Percent = 8.914</a:t>
            </a:r>
          </a:p>
          <a:p>
            <a:pPr marL="333247" indent="-333247" defTabSz="479044">
              <a:spcBef>
                <a:spcPts val="3400"/>
              </a:spcBef>
              <a:defRPr sz="2788">
                <a:effectLst>
                  <a:outerShdw sx="100000" sy="100000" kx="0" ky="0" algn="b" rotWithShape="0" blurRad="41656" dist="20828" dir="5400000">
                    <a:srgbClr val="000000"/>
                  </a:outerShdw>
                </a:effectLst>
              </a:defRPr>
            </a:pPr>
            <a:r>
              <a:t>Non-violent Crimes</a:t>
            </a:r>
            <a:br/>
            <a:r>
              <a:t>Count = 1502 </a:t>
            </a:r>
            <a:br/>
            <a:r>
              <a:t>Percent = 91.086</a:t>
            </a:r>
          </a:p>
        </p:txBody>
      </p:sp>
      <p:pic>
        <p:nvPicPr>
          <p:cNvPr id="180" name="pasted-image.png" descr="pasted-image.png"/>
          <p:cNvPicPr>
            <a:picLocks noChangeAspect="1"/>
          </p:cNvPicPr>
          <p:nvPr/>
        </p:nvPicPr>
        <p:blipFill>
          <a:blip r:embed="rId2">
            <a:extLst/>
          </a:blip>
          <a:stretch>
            <a:fillRect/>
          </a:stretch>
        </p:blipFill>
        <p:spPr>
          <a:xfrm>
            <a:off x="4432300" y="5882455"/>
            <a:ext cx="8194576" cy="248448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References"/>
          <p:cNvSpPr/>
          <p:nvPr>
            <p:ph type="title"/>
          </p:nvPr>
        </p:nvSpPr>
        <p:spPr>
          <a:prstGeom prst="rect">
            <a:avLst/>
          </a:prstGeom>
        </p:spPr>
        <p:txBody>
          <a:bodyPr/>
          <a:lstStyle/>
          <a:p>
            <a:pPr/>
            <a:r>
              <a:t>References</a:t>
            </a:r>
          </a:p>
        </p:txBody>
      </p:sp>
      <p:sp>
        <p:nvSpPr>
          <p:cNvPr id="183" name="Gorner, J. (2017, March 03). Few answers as Chicago hit with worst violence in nearly 20 years. Retrieved April 23, 2017, from http://www.chicagotribune.com/news/local/breaking/ct-chicago-violence-2016-met-20161229-story.html…"/>
          <p:cNvSpPr/>
          <p:nvPr>
            <p:ph type="body" idx="1"/>
          </p:nvPr>
        </p:nvSpPr>
        <p:spPr>
          <a:prstGeom prst="rect">
            <a:avLst/>
          </a:prstGeom>
        </p:spPr>
        <p:txBody>
          <a:bodyPr/>
          <a:lstStyle/>
          <a:p>
            <a:pPr marL="628650" indent="-628650" defTabSz="578358">
              <a:spcBef>
                <a:spcPts val="2900"/>
              </a:spcBef>
              <a:buSzPct val="100000"/>
              <a:buAutoNum type="arabicPeriod" startAt="1"/>
              <a:defRPr sz="2376">
                <a:effectLst>
                  <a:outerShdw sx="100000" sy="100000" kx="0" ky="0" algn="b" rotWithShape="0" blurRad="50292" dist="25146" dir="5400000">
                    <a:srgbClr val="000000"/>
                  </a:outerShdw>
                </a:effectLst>
                <a:latin typeface="+mn-lt"/>
                <a:ea typeface="+mn-ea"/>
                <a:cs typeface="+mn-cs"/>
                <a:sym typeface="Helvetica Neue"/>
              </a:defRPr>
            </a:pPr>
            <a:r>
              <a:t>Gorner, J. (2017, March 03). Few answers as Chicago hit with worst violence in nearly 20 years. Retrieved April 23, 2017, from http://www.chicagotribune.com/news/local/breaking/ct-chicago-violence-2016-met-20161229-story.html</a:t>
            </a:r>
          </a:p>
          <a:p>
            <a:pPr marL="628650" indent="-628650" defTabSz="578358">
              <a:spcBef>
                <a:spcPts val="2900"/>
              </a:spcBef>
              <a:buSzPct val="100000"/>
              <a:buAutoNum type="arabicPeriod" startAt="1"/>
              <a:defRPr sz="2376">
                <a:effectLst>
                  <a:outerShdw sx="100000" sy="100000" kx="0" ky="0" algn="b" rotWithShape="0" blurRad="50292" dist="25146" dir="5400000">
                    <a:srgbClr val="000000"/>
                  </a:outerShdw>
                </a:effectLst>
                <a:latin typeface="+mn-lt"/>
                <a:ea typeface="+mn-ea"/>
                <a:cs typeface="+mn-cs"/>
                <a:sym typeface="Helvetica Neue"/>
              </a:defRPr>
            </a:pPr>
            <a:r>
              <a:t>Sanburn, J., &amp; Johnson, D. (2017, January 30). Violent Crime Is On the Rise in U.S. Cities. Retrieved April 23, 2017, from </a:t>
            </a:r>
            <a:r>
              <a:rPr u="sng">
                <a:hlinkClick r:id="rId2" invalidUrl="" action="" tgtFrame="" tooltip="" history="1" highlightClick="0" endSnd="0"/>
              </a:rPr>
              <a:t>http://time.com/4651122/homicides-increase-cities-2016/</a:t>
            </a:r>
          </a:p>
          <a:p>
            <a:pPr marL="628650" indent="-628650" defTabSz="578358">
              <a:spcBef>
                <a:spcPts val="2900"/>
              </a:spcBef>
              <a:buSzPct val="100000"/>
              <a:buAutoNum type="arabicPeriod" startAt="1"/>
              <a:defRPr sz="2376">
                <a:effectLst>
                  <a:outerShdw sx="100000" sy="100000" kx="0" ky="0" algn="b" rotWithShape="0" blurRad="50292" dist="25146" dir="5400000">
                    <a:srgbClr val="000000"/>
                  </a:outerShdw>
                </a:effectLst>
                <a:latin typeface="+mn-lt"/>
                <a:ea typeface="+mn-ea"/>
                <a:cs typeface="+mn-cs"/>
                <a:sym typeface="Helvetica Neue"/>
              </a:defRPr>
            </a:pPr>
            <a:r>
              <a:t>Chicago Police GIS. Retrieved April 23, 2017, from </a:t>
            </a:r>
            <a:r>
              <a:rPr u="sng">
                <a:hlinkClick r:id="rId3" invalidUrl="" action="" tgtFrame="" tooltip="" history="1" highlightClick="0" endSnd="0"/>
              </a:rPr>
              <a:t>http://gis.chicagopolice.org/clearmap_crime_sums/crime_types.html#N04B</a:t>
            </a:r>
          </a:p>
          <a:p>
            <a:pPr marL="628650" indent="-628650" defTabSz="578358">
              <a:spcBef>
                <a:spcPts val="2900"/>
              </a:spcBef>
              <a:buSzPct val="100000"/>
              <a:buAutoNum type="arabicPeriod" startAt="1"/>
              <a:defRPr sz="2376">
                <a:effectLst>
                  <a:outerShdw sx="100000" sy="100000" kx="0" ky="0" algn="b" rotWithShape="0" blurRad="50292" dist="25146" dir="5400000">
                    <a:srgbClr val="000000"/>
                  </a:outerShdw>
                </a:effectLst>
                <a:latin typeface="+mn-lt"/>
                <a:ea typeface="+mn-ea"/>
                <a:cs typeface="+mn-cs"/>
                <a:sym typeface="Helvetica Neue"/>
              </a:defRPr>
            </a:pPr>
            <a:r>
              <a:t>Illinois State Agency Links. (n.d.). Retrieved April 23, 2017, from </a:t>
            </a:r>
            <a:r>
              <a:rPr u="sng">
                <a:hlinkClick r:id="rId4" invalidUrl="" action="" tgtFrame="" tooltip="" history="1" highlightClick="0" endSnd="0"/>
              </a:rPr>
              <a:t>http://www.isp.state.il.us/crime/domesticviol.cfm</a:t>
            </a:r>
          </a:p>
          <a:p>
            <a:pPr marL="628650" indent="-628650" defTabSz="578358">
              <a:spcBef>
                <a:spcPts val="2900"/>
              </a:spcBef>
              <a:buSzPct val="100000"/>
              <a:buAutoNum type="arabicPeriod" startAt="1"/>
              <a:defRPr sz="2376">
                <a:effectLst>
                  <a:outerShdw sx="100000" sy="100000" kx="0" ky="0" algn="b" rotWithShape="0" blurRad="50292" dist="25146" dir="5400000">
                    <a:srgbClr val="000000"/>
                  </a:outerShdw>
                </a:effectLst>
                <a:latin typeface="+mn-lt"/>
                <a:ea typeface="+mn-ea"/>
                <a:cs typeface="+mn-cs"/>
                <a:sym typeface="Helvetica Neue"/>
              </a:defRPr>
            </a:pPr>
            <a:r>
              <a:t>Chicago Data Portal. Retrieved April 23, 2017, from </a:t>
            </a:r>
            <a:r>
              <a:rPr u="sng">
                <a:hlinkClick r:id="rId5" invalidUrl="" action="" tgtFrame="" tooltip="" history="1" highlightClick="0" endSnd="0"/>
              </a:rPr>
              <a:t>https://data.cityofchicago.org/view/5cd6-ry5g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Agenda"/>
          <p:cNvSpPr/>
          <p:nvPr>
            <p:ph type="title"/>
          </p:nvPr>
        </p:nvSpPr>
        <p:spPr>
          <a:prstGeom prst="rect">
            <a:avLst/>
          </a:prstGeom>
        </p:spPr>
        <p:txBody>
          <a:bodyPr/>
          <a:lstStyle/>
          <a:p>
            <a:pPr/>
            <a:r>
              <a:t>Agenda</a:t>
            </a:r>
          </a:p>
        </p:txBody>
      </p:sp>
      <p:sp>
        <p:nvSpPr>
          <p:cNvPr id="123" name="Background on Chicago Crime…"/>
          <p:cNvSpPr/>
          <p:nvPr/>
        </p:nvSpPr>
        <p:spPr>
          <a:xfrm>
            <a:off x="2722430" y="2788299"/>
            <a:ext cx="7820061" cy="41770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4211" indent="-454211" algn="l">
              <a:buSzPct val="75000"/>
              <a:buChar char="•"/>
            </a:pPr>
            <a:r>
              <a:t>Background on Chicago Crime</a:t>
            </a:r>
          </a:p>
          <a:p>
            <a:pPr marL="454211" indent="-454211" algn="l">
              <a:buSzPct val="75000"/>
              <a:buChar char="•"/>
            </a:pPr>
            <a:r>
              <a:t>Objectives and Success Criteria</a:t>
            </a:r>
          </a:p>
          <a:p>
            <a:pPr marL="454211" indent="-454211" algn="l">
              <a:buSzPct val="75000"/>
              <a:buChar char="•"/>
            </a:pPr>
            <a:r>
              <a:t>Dataset Overview</a:t>
            </a:r>
          </a:p>
          <a:p>
            <a:pPr marL="454211" indent="-454211" algn="l">
              <a:buSzPct val="75000"/>
              <a:buChar char="•"/>
            </a:pPr>
            <a:r>
              <a:t>Data Preparation</a:t>
            </a:r>
          </a:p>
          <a:p>
            <a:pPr marL="454211" indent="-454211" algn="l">
              <a:buSzPct val="75000"/>
              <a:buChar char="•"/>
            </a:pPr>
            <a:r>
              <a:t>Modeling &amp; Evaluation</a:t>
            </a:r>
          </a:p>
          <a:p>
            <a:pPr marL="454211" indent="-454211" algn="l">
              <a:buSzPct val="75000"/>
              <a:buChar char="•"/>
            </a:pPr>
            <a:r>
              <a:t>Deployment</a:t>
            </a:r>
          </a:p>
          <a:p>
            <a:pPr marL="454211" indent="-454211" algn="l">
              <a:buSzPct val="75000"/>
              <a:buChar char="•"/>
            </a:pPr>
            <a:r>
              <a:t>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Background"/>
          <p:cNvSpPr/>
          <p:nvPr>
            <p:ph type="title"/>
          </p:nvPr>
        </p:nvSpPr>
        <p:spPr>
          <a:prstGeom prst="rect">
            <a:avLst/>
          </a:prstGeom>
        </p:spPr>
        <p:txBody>
          <a:bodyPr/>
          <a:lstStyle/>
          <a:p>
            <a:pPr/>
            <a:r>
              <a:t>Background</a:t>
            </a:r>
          </a:p>
        </p:txBody>
      </p:sp>
      <p:sp>
        <p:nvSpPr>
          <p:cNvPr id="126" name="Highest levels of violent crime in 20 years…"/>
          <p:cNvSpPr/>
          <p:nvPr>
            <p:ph type="body" idx="1"/>
          </p:nvPr>
        </p:nvSpPr>
        <p:spPr>
          <a:prstGeom prst="rect">
            <a:avLst/>
          </a:prstGeom>
        </p:spPr>
        <p:txBody>
          <a:bodyPr/>
          <a:lstStyle/>
          <a:p>
            <a:pPr marL="398272" indent="-398272" defTabSz="572516">
              <a:spcBef>
                <a:spcPts val="4100"/>
              </a:spcBef>
              <a:defRPr sz="3332">
                <a:effectLst>
                  <a:outerShdw sx="100000" sy="100000" kx="0" ky="0" algn="b" rotWithShape="0" blurRad="49784" dist="24892" dir="5400000">
                    <a:srgbClr val="000000"/>
                  </a:outerShdw>
                </a:effectLst>
              </a:defRPr>
            </a:pPr>
            <a:r>
              <a:t>Highest levels of violent crime in 20 years</a:t>
            </a:r>
          </a:p>
          <a:p>
            <a:pPr marL="398272" indent="-398272" defTabSz="572516">
              <a:spcBef>
                <a:spcPts val="4100"/>
              </a:spcBef>
              <a:defRPr sz="3332">
                <a:effectLst>
                  <a:outerShdw sx="100000" sy="100000" kx="0" ky="0" algn="b" rotWithShape="0" blurRad="49784" dist="24892" dir="5400000">
                    <a:srgbClr val="000000"/>
                  </a:outerShdw>
                </a:effectLst>
              </a:defRPr>
            </a:pPr>
            <a:r>
              <a:t>Homicide rate increased over 50%</a:t>
            </a:r>
          </a:p>
          <a:p>
            <a:pPr marL="398272" indent="-398272" defTabSz="572516">
              <a:spcBef>
                <a:spcPts val="4100"/>
              </a:spcBef>
              <a:defRPr sz="3332">
                <a:effectLst>
                  <a:outerShdw sx="100000" sy="100000" kx="0" ky="0" algn="b" rotWithShape="0" blurRad="49784" dist="24892" dir="5400000">
                    <a:srgbClr val="000000"/>
                  </a:outerShdw>
                </a:effectLst>
              </a:defRPr>
            </a:pPr>
            <a:r>
              <a:t>Gun shooting victims increased by 46%</a:t>
            </a:r>
          </a:p>
          <a:p>
            <a:pPr marL="398272" indent="-398272" defTabSz="572516">
              <a:spcBef>
                <a:spcPts val="4100"/>
              </a:spcBef>
              <a:defRPr sz="3332">
                <a:effectLst>
                  <a:outerShdw sx="100000" sy="100000" kx="0" ky="0" algn="b" rotWithShape="0" blurRad="49784" dist="24892" dir="5400000">
                    <a:srgbClr val="000000"/>
                  </a:outerShdw>
                </a:effectLst>
              </a:defRPr>
            </a:pPr>
            <a:r>
              <a:t>Potential causes: distrust of police force, low police morale, low arrest rates, gang violence and influx of firearms</a:t>
            </a:r>
          </a:p>
          <a:p>
            <a:pPr marL="398272" indent="-398272" defTabSz="572516">
              <a:spcBef>
                <a:spcPts val="4100"/>
              </a:spcBef>
              <a:defRPr sz="3332">
                <a:effectLst>
                  <a:outerShdw sx="100000" sy="100000" kx="0" ky="0" algn="b" rotWithShape="0" blurRad="49784" dist="24892" dir="5400000">
                    <a:srgbClr val="000000"/>
                  </a:outerShdw>
                </a:effectLst>
              </a:defRPr>
            </a:pPr>
            <a:r>
              <a:t>Violent crime: homicide, rape and sexual assault, robbery, aggravated assault and aggravated battery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Objectives"/>
          <p:cNvSpPr/>
          <p:nvPr>
            <p:ph type="title"/>
          </p:nvPr>
        </p:nvSpPr>
        <p:spPr>
          <a:xfrm>
            <a:off x="762000" y="203200"/>
            <a:ext cx="5774234" cy="2146300"/>
          </a:xfrm>
          <a:prstGeom prst="rect">
            <a:avLst/>
          </a:prstGeom>
        </p:spPr>
        <p:txBody>
          <a:bodyPr/>
          <a:lstStyle/>
          <a:p>
            <a:pPr/>
            <a:r>
              <a:t>Objectives</a:t>
            </a:r>
          </a:p>
        </p:txBody>
      </p:sp>
      <p:sp>
        <p:nvSpPr>
          <p:cNvPr id="129" name="When violent crimes occur using classification…"/>
          <p:cNvSpPr/>
          <p:nvPr>
            <p:ph type="body" sz="half" idx="1"/>
          </p:nvPr>
        </p:nvSpPr>
        <p:spPr>
          <a:xfrm>
            <a:off x="762000" y="1473200"/>
            <a:ext cx="5384800" cy="6807200"/>
          </a:xfrm>
          <a:prstGeom prst="rect">
            <a:avLst/>
          </a:prstGeom>
        </p:spPr>
        <p:txBody>
          <a:bodyPr/>
          <a:lstStyle/>
          <a:p>
            <a:pPr/>
            <a:r>
              <a:t>When violent crimes occur using classification</a:t>
            </a:r>
          </a:p>
          <a:p>
            <a:pPr/>
            <a:r>
              <a:t>Where violent crimes occur using classification</a:t>
            </a:r>
          </a:p>
          <a:p>
            <a:pPr/>
            <a:r>
              <a:t>Profiles of crimes committed using clustering</a:t>
            </a:r>
          </a:p>
        </p:txBody>
      </p:sp>
      <p:sp>
        <p:nvSpPr>
          <p:cNvPr id="130" name="Predict days and times violent crimes occur…"/>
          <p:cNvSpPr/>
          <p:nvPr/>
        </p:nvSpPr>
        <p:spPr>
          <a:xfrm>
            <a:off x="6756400" y="1473200"/>
            <a:ext cx="5384800" cy="680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42900" indent="-342900" algn="l">
              <a:spcBef>
                <a:spcPts val="3200"/>
              </a:spcBef>
              <a:buClr>
                <a:srgbClr val="EBEBEB"/>
              </a:buClr>
              <a:buSzPct val="75000"/>
              <a:buChar char="•"/>
              <a:defRPr sz="2800"/>
            </a:pPr>
            <a:r>
              <a:t>Predict days and times violent crimes occur</a:t>
            </a:r>
          </a:p>
          <a:p>
            <a:pPr marL="342900" indent="-342900" algn="l">
              <a:spcBef>
                <a:spcPts val="3200"/>
              </a:spcBef>
              <a:buClr>
                <a:srgbClr val="EBEBEB"/>
              </a:buClr>
              <a:buSzPct val="75000"/>
              <a:buChar char="•"/>
              <a:defRPr sz="2800"/>
            </a:pPr>
            <a:r>
              <a:t>Identify places with highest crime rates</a:t>
            </a:r>
          </a:p>
          <a:p>
            <a:pPr marL="342900" indent="-342900" algn="l">
              <a:spcBef>
                <a:spcPts val="3200"/>
              </a:spcBef>
              <a:buClr>
                <a:srgbClr val="EBEBEB"/>
              </a:buClr>
              <a:buSzPct val="75000"/>
              <a:buChar char="•"/>
              <a:defRPr sz="2800"/>
            </a:pPr>
            <a:r>
              <a:t>Determine profiles of crimes</a:t>
            </a:r>
          </a:p>
        </p:txBody>
      </p:sp>
      <p:sp>
        <p:nvSpPr>
          <p:cNvPr id="131" name="Success…"/>
          <p:cNvSpPr/>
          <p:nvPr/>
        </p:nvSpPr>
        <p:spPr>
          <a:xfrm>
            <a:off x="6561683" y="203200"/>
            <a:ext cx="5774234"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b="1" sz="6400">
                <a:solidFill>
                  <a:srgbClr val="FFFFFF"/>
                </a:solidFill>
                <a:latin typeface="+mn-lt"/>
                <a:ea typeface="+mn-ea"/>
                <a:cs typeface="+mn-cs"/>
                <a:sym typeface="Helvetica Neue"/>
              </a:defRPr>
            </a:pPr>
            <a:r>
              <a:t>Success</a:t>
            </a:r>
          </a:p>
          <a:p>
            <a:pPr>
              <a:defRPr b="1" sz="6400">
                <a:solidFill>
                  <a:srgbClr val="FFFFFF"/>
                </a:solidFill>
                <a:latin typeface="+mn-lt"/>
                <a:ea typeface="+mn-ea"/>
                <a:cs typeface="+mn-cs"/>
                <a:sym typeface="Helvetica Neue"/>
              </a:defRPr>
            </a:pPr>
            <a:r>
              <a:t>Criteria</a:t>
            </a:r>
          </a:p>
        </p:txBody>
      </p:sp>
      <p:sp>
        <p:nvSpPr>
          <p:cNvPr id="132" name="Line"/>
          <p:cNvSpPr/>
          <p:nvPr/>
        </p:nvSpPr>
        <p:spPr>
          <a:xfrm flipV="1">
            <a:off x="6261100" y="383457"/>
            <a:ext cx="1" cy="8273522"/>
          </a:xfrm>
          <a:prstGeom prst="line">
            <a:avLst/>
          </a:prstGeom>
          <a:ln w="76200">
            <a:solidFill>
              <a:srgbClr val="EEEEEE"/>
            </a:solidFill>
            <a:miter lim="400000"/>
          </a:ln>
        </p:spPr>
        <p:txBody>
          <a:bodyPr lIns="50800" tIns="50800" rIns="50800" bIns="50800" anchor="ctr"/>
          <a:lstStyle/>
          <a:p>
            <a:pPr>
              <a:defRPr sz="3000">
                <a:solidFill>
                  <a:srgbClr val="FFFFFF"/>
                </a:solidFill>
                <a:effectLst>
                  <a:outerShdw sx="100000" sy="100000" kx="0" ky="0" algn="b" rotWithShape="0" blurRad="38100" dist="12700" dir="5400000">
                    <a:srgbClr val="000000">
                      <a:alpha val="80000"/>
                    </a:srgbClr>
                  </a:outerShdw>
                </a:effectLst>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Chicago Crime Dataset"/>
          <p:cNvSpPr/>
          <p:nvPr>
            <p:ph type="title"/>
          </p:nvPr>
        </p:nvSpPr>
        <p:spPr>
          <a:prstGeom prst="rect">
            <a:avLst/>
          </a:prstGeom>
        </p:spPr>
        <p:txBody>
          <a:bodyPr/>
          <a:lstStyle/>
          <a:p>
            <a:pPr/>
            <a:r>
              <a:t>Chicago Crime Dataset</a:t>
            </a:r>
          </a:p>
        </p:txBody>
      </p:sp>
      <p:sp>
        <p:nvSpPr>
          <p:cNvPr id="135" name="1/19/15 - 2/6/15, 3 weeks of data…"/>
          <p:cNvSpPr/>
          <p:nvPr>
            <p:ph type="body" idx="1"/>
          </p:nvPr>
        </p:nvSpPr>
        <p:spPr>
          <a:prstGeom prst="rect">
            <a:avLst/>
          </a:prstGeom>
        </p:spPr>
        <p:txBody>
          <a:bodyPr/>
          <a:lstStyle/>
          <a:p>
            <a:pPr/>
            <a:r>
              <a:t>1/19/15 - 2/6/15, 3 weeks of data</a:t>
            </a:r>
          </a:p>
          <a:p>
            <a:pPr/>
            <a:r>
              <a:t>Target variable: Violent Crime - IUCR Codes, Primary Type</a:t>
            </a:r>
          </a:p>
          <a:p>
            <a:pPr/>
            <a:r>
              <a:t>Variables of interest: </a:t>
            </a:r>
          </a:p>
          <a:p>
            <a:pPr lvl="1">
              <a:spcBef>
                <a:spcPts val="100"/>
              </a:spcBef>
              <a:defRPr>
                <a:latin typeface="+mn-lt"/>
                <a:ea typeface="+mn-ea"/>
                <a:cs typeface="+mn-cs"/>
                <a:sym typeface="Helvetica Neue"/>
              </a:defRPr>
            </a:pPr>
            <a:r>
              <a:t>District</a:t>
            </a:r>
          </a:p>
          <a:p>
            <a:pPr lvl="1">
              <a:spcBef>
                <a:spcPts val="100"/>
              </a:spcBef>
              <a:defRPr>
                <a:latin typeface="+mn-lt"/>
                <a:ea typeface="+mn-ea"/>
                <a:cs typeface="+mn-cs"/>
                <a:sym typeface="Helvetica Neue"/>
              </a:defRPr>
            </a:pPr>
            <a:r>
              <a:t>DateTime</a:t>
            </a:r>
          </a:p>
          <a:p>
            <a:pPr lvl="1">
              <a:spcBef>
                <a:spcPts val="100"/>
              </a:spcBef>
              <a:defRPr>
                <a:latin typeface="+mn-lt"/>
                <a:ea typeface="+mn-ea"/>
                <a:cs typeface="+mn-cs"/>
                <a:sym typeface="Helvetica Neue"/>
              </a:defRPr>
            </a:pPr>
            <a:r>
              <a:t>Arrest</a:t>
            </a:r>
          </a:p>
          <a:p>
            <a:pPr lvl="1">
              <a:spcBef>
                <a:spcPts val="100"/>
              </a:spcBef>
              <a:defRPr>
                <a:latin typeface="+mn-lt"/>
                <a:ea typeface="+mn-ea"/>
                <a:cs typeface="+mn-cs"/>
                <a:sym typeface="Helvetica Neue"/>
              </a:defRPr>
            </a:pPr>
            <a:r>
              <a:t>Domestic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Data Preparation"/>
          <p:cNvSpPr/>
          <p:nvPr>
            <p:ph type="title"/>
          </p:nvPr>
        </p:nvSpPr>
        <p:spPr>
          <a:prstGeom prst="rect">
            <a:avLst/>
          </a:prstGeom>
        </p:spPr>
        <p:txBody>
          <a:bodyPr/>
          <a:lstStyle/>
          <a:p>
            <a:pPr/>
            <a:r>
              <a:t>Data Preparation</a:t>
            </a:r>
          </a:p>
        </p:txBody>
      </p:sp>
      <p:sp>
        <p:nvSpPr>
          <p:cNvPr id="138" name="DateTime:…"/>
          <p:cNvSpPr/>
          <p:nvPr>
            <p:ph type="body" sz="half" idx="1"/>
          </p:nvPr>
        </p:nvSpPr>
        <p:spPr>
          <a:xfrm>
            <a:off x="787400" y="2235200"/>
            <a:ext cx="5028952" cy="6807200"/>
          </a:xfrm>
          <a:prstGeom prst="rect">
            <a:avLst/>
          </a:prstGeom>
        </p:spPr>
        <p:txBody>
          <a:bodyPr/>
          <a:lstStyle/>
          <a:p>
            <a:pPr marL="0" indent="0" algn="r">
              <a:lnSpc>
                <a:spcPct val="160000"/>
              </a:lnSpc>
              <a:spcBef>
                <a:spcPts val="3500"/>
              </a:spcBef>
              <a:buClrTx/>
              <a:buSzTx/>
              <a:buNone/>
              <a:defRPr b="1" sz="3400">
                <a:latin typeface="+mn-lt"/>
                <a:ea typeface="+mn-ea"/>
                <a:cs typeface="+mn-cs"/>
                <a:sym typeface="Helvetica Neue"/>
              </a:defRPr>
            </a:pPr>
            <a:r>
              <a:t>DateTime:</a:t>
            </a:r>
          </a:p>
          <a:p>
            <a:pPr marL="0" indent="0" algn="r">
              <a:lnSpc>
                <a:spcPct val="160000"/>
              </a:lnSpc>
              <a:spcBef>
                <a:spcPts val="3000"/>
              </a:spcBef>
              <a:buClrTx/>
              <a:buSzTx/>
              <a:buNone/>
              <a:defRPr b="1" sz="3400">
                <a:latin typeface="+mn-lt"/>
                <a:ea typeface="+mn-ea"/>
                <a:cs typeface="+mn-cs"/>
                <a:sym typeface="Helvetica Neue"/>
              </a:defRPr>
            </a:pPr>
            <a:r>
              <a:t>District:</a:t>
            </a:r>
          </a:p>
          <a:p>
            <a:pPr marL="0" indent="0" algn="r">
              <a:lnSpc>
                <a:spcPct val="160000"/>
              </a:lnSpc>
              <a:spcBef>
                <a:spcPts val="3500"/>
              </a:spcBef>
              <a:buClrTx/>
              <a:buSzTx/>
              <a:buNone/>
              <a:defRPr b="1" sz="3400">
                <a:latin typeface="+mn-lt"/>
                <a:ea typeface="+mn-ea"/>
                <a:cs typeface="+mn-cs"/>
                <a:sym typeface="Helvetica Neue"/>
              </a:defRPr>
            </a:pPr>
            <a:r>
              <a:t>Location Description:</a:t>
            </a:r>
          </a:p>
          <a:p>
            <a:pPr marL="0" indent="0" algn="r">
              <a:lnSpc>
                <a:spcPct val="160000"/>
              </a:lnSpc>
              <a:spcBef>
                <a:spcPts val="3500"/>
              </a:spcBef>
              <a:buClrTx/>
              <a:buSzTx/>
              <a:buNone/>
              <a:defRPr b="1" sz="3400">
                <a:latin typeface="+mn-lt"/>
                <a:ea typeface="+mn-ea"/>
                <a:cs typeface="+mn-cs"/>
                <a:sym typeface="Helvetica Neue"/>
              </a:defRPr>
            </a:pPr>
            <a:r>
              <a:t>IUCR:</a:t>
            </a:r>
          </a:p>
        </p:txBody>
      </p:sp>
      <p:sp>
        <p:nvSpPr>
          <p:cNvPr id="139" name="Derive Weekday and Time Intervals…"/>
          <p:cNvSpPr/>
          <p:nvPr/>
        </p:nvSpPr>
        <p:spPr>
          <a:xfrm>
            <a:off x="5948560" y="2374900"/>
            <a:ext cx="6179940" cy="680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defRPr sz="2800"/>
            </a:pPr>
            <a:r>
              <a:t>Derive Weekday and Time Intervals</a:t>
            </a:r>
          </a:p>
          <a:p>
            <a:pPr algn="l">
              <a:defRPr sz="4800"/>
            </a:pPr>
          </a:p>
          <a:p>
            <a:pPr algn="l">
              <a:defRPr sz="2800"/>
            </a:pPr>
            <a:r>
              <a:t>Missing data and formatting</a:t>
            </a:r>
          </a:p>
          <a:p>
            <a:pPr algn="l">
              <a:defRPr sz="2800"/>
            </a:pPr>
          </a:p>
          <a:p>
            <a:pPr algn="l">
              <a:defRPr sz="1400"/>
            </a:pPr>
          </a:p>
          <a:p>
            <a:pPr algn="l">
              <a:defRPr sz="2800"/>
            </a:pPr>
            <a:r>
              <a:t>Reclassification for consolidation and missing values</a:t>
            </a:r>
          </a:p>
          <a:p>
            <a:pPr algn="l">
              <a:defRPr sz="2800"/>
            </a:pPr>
          </a:p>
          <a:p>
            <a:pPr algn="l">
              <a:defRPr sz="2800"/>
            </a:pPr>
            <a:r>
              <a:t>Classify violent from non-violent crimes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Distribution of Violent Crime"/>
          <p:cNvSpPr/>
          <p:nvPr>
            <p:ph type="title"/>
          </p:nvPr>
        </p:nvSpPr>
        <p:spPr>
          <a:prstGeom prst="rect">
            <a:avLst/>
          </a:prstGeom>
        </p:spPr>
        <p:txBody>
          <a:bodyPr/>
          <a:lstStyle/>
          <a:p>
            <a:pPr/>
            <a:r>
              <a:t>Distribution of Violent Crime</a:t>
            </a:r>
          </a:p>
        </p:txBody>
      </p:sp>
      <p:sp>
        <p:nvSpPr>
          <p:cNvPr id="142" name="An initial look at the distribution of violent crime reveals it is much more concentrated to the west and south of the city…"/>
          <p:cNvSpPr/>
          <p:nvPr>
            <p:ph type="body" sz="half" idx="1"/>
          </p:nvPr>
        </p:nvSpPr>
        <p:spPr>
          <a:xfrm>
            <a:off x="787057" y="2374900"/>
            <a:ext cx="4625444" cy="6807200"/>
          </a:xfrm>
          <a:prstGeom prst="rect">
            <a:avLst/>
          </a:prstGeom>
        </p:spPr>
        <p:txBody>
          <a:bodyPr/>
          <a:lstStyle/>
          <a:p>
            <a:pPr/>
            <a:r>
              <a:t>An initial look at the distribution of violent crime reveals it is much more concentrated to the west and south of the city</a:t>
            </a:r>
          </a:p>
          <a:p>
            <a:pPr/>
            <a:r>
              <a:t>Districts 6 &amp;11 have highest rates</a:t>
            </a:r>
          </a:p>
          <a:p>
            <a:pPr/>
            <a:r>
              <a:t>Districts 16 &amp; 20 have the lowest rates</a:t>
            </a:r>
          </a:p>
        </p:txBody>
      </p:sp>
      <p:pic>
        <p:nvPicPr>
          <p:cNvPr id="143" name="pasted-image.png" descr="pasted-image.png"/>
          <p:cNvPicPr>
            <a:picLocks noChangeAspect="1"/>
          </p:cNvPicPr>
          <p:nvPr/>
        </p:nvPicPr>
        <p:blipFill>
          <a:blip r:embed="rId2">
            <a:extLst/>
          </a:blip>
          <a:stretch>
            <a:fillRect/>
          </a:stretch>
        </p:blipFill>
        <p:spPr>
          <a:xfrm>
            <a:off x="5394478" y="2641600"/>
            <a:ext cx="7302501" cy="44704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Feature Selection"/>
          <p:cNvSpPr/>
          <p:nvPr>
            <p:ph type="title"/>
          </p:nvPr>
        </p:nvSpPr>
        <p:spPr>
          <a:xfrm>
            <a:off x="762000" y="203200"/>
            <a:ext cx="5717679" cy="2146300"/>
          </a:xfrm>
          <a:prstGeom prst="rect">
            <a:avLst/>
          </a:prstGeom>
        </p:spPr>
        <p:txBody>
          <a:bodyPr/>
          <a:lstStyle/>
          <a:p>
            <a:pPr/>
            <a:r>
              <a:t>Feature Selection</a:t>
            </a:r>
          </a:p>
        </p:txBody>
      </p:sp>
      <p:sp>
        <p:nvSpPr>
          <p:cNvPr id="146" name="Important fields:…"/>
          <p:cNvSpPr/>
          <p:nvPr>
            <p:ph type="body" sz="half" idx="1"/>
          </p:nvPr>
        </p:nvSpPr>
        <p:spPr>
          <a:xfrm>
            <a:off x="762000" y="2413000"/>
            <a:ext cx="5717679" cy="6362700"/>
          </a:xfrm>
          <a:prstGeom prst="rect">
            <a:avLst/>
          </a:prstGeom>
        </p:spPr>
        <p:txBody>
          <a:bodyPr/>
          <a:lstStyle/>
          <a:p>
            <a:pPr/>
            <a:r>
              <a:t>Important fields:</a:t>
            </a:r>
          </a:p>
          <a:p>
            <a:pPr lvl="1">
              <a:spcBef>
                <a:spcPts val="100"/>
              </a:spcBef>
              <a:defRPr>
                <a:latin typeface="+mn-lt"/>
                <a:ea typeface="+mn-ea"/>
                <a:cs typeface="+mn-cs"/>
                <a:sym typeface="Helvetica Neue"/>
              </a:defRPr>
            </a:pPr>
            <a:r>
              <a:t>Location Description</a:t>
            </a:r>
          </a:p>
          <a:p>
            <a:pPr lvl="1">
              <a:spcBef>
                <a:spcPts val="100"/>
              </a:spcBef>
              <a:defRPr>
                <a:latin typeface="+mn-lt"/>
                <a:ea typeface="+mn-ea"/>
                <a:cs typeface="+mn-cs"/>
                <a:sym typeface="Helvetica Neue"/>
              </a:defRPr>
            </a:pPr>
            <a:r>
              <a:t>District</a:t>
            </a:r>
          </a:p>
          <a:p>
            <a:pPr lvl="1">
              <a:spcBef>
                <a:spcPts val="100"/>
              </a:spcBef>
              <a:defRPr>
                <a:latin typeface="+mn-lt"/>
                <a:ea typeface="+mn-ea"/>
                <a:cs typeface="+mn-cs"/>
                <a:sym typeface="Helvetica Neue"/>
              </a:defRPr>
            </a:pPr>
            <a:r>
              <a:t>Arrest</a:t>
            </a:r>
          </a:p>
          <a:p>
            <a:pPr lvl="1">
              <a:spcBef>
                <a:spcPts val="100"/>
              </a:spcBef>
              <a:defRPr>
                <a:latin typeface="+mn-lt"/>
                <a:ea typeface="+mn-ea"/>
                <a:cs typeface="+mn-cs"/>
                <a:sym typeface="Helvetica Neue"/>
              </a:defRPr>
            </a:pPr>
            <a:r>
              <a:t>Time Intervals</a:t>
            </a:r>
          </a:p>
          <a:p>
            <a:pPr/>
            <a:r>
              <a:t>Unimportant fields:</a:t>
            </a:r>
          </a:p>
          <a:p>
            <a:pPr lvl="1">
              <a:spcBef>
                <a:spcPts val="100"/>
              </a:spcBef>
              <a:defRPr>
                <a:latin typeface="+mn-lt"/>
                <a:ea typeface="+mn-ea"/>
                <a:cs typeface="+mn-cs"/>
                <a:sym typeface="Helvetica Neue"/>
              </a:defRPr>
            </a:pPr>
            <a:r>
              <a:t>Weekday</a:t>
            </a:r>
          </a:p>
          <a:p>
            <a:pPr lvl="1">
              <a:spcBef>
                <a:spcPts val="100"/>
              </a:spcBef>
              <a:defRPr>
                <a:latin typeface="+mn-lt"/>
                <a:ea typeface="+mn-ea"/>
                <a:cs typeface="+mn-cs"/>
                <a:sym typeface="Helvetica Neue"/>
              </a:defRPr>
            </a:pPr>
            <a:r>
              <a:t>Domestic</a:t>
            </a:r>
          </a:p>
        </p:txBody>
      </p:sp>
      <p:sp>
        <p:nvSpPr>
          <p:cNvPr id="147" name="Anomaly Detection"/>
          <p:cNvSpPr/>
          <p:nvPr/>
        </p:nvSpPr>
        <p:spPr>
          <a:xfrm>
            <a:off x="6527800" y="203200"/>
            <a:ext cx="5717679"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6400">
                <a:solidFill>
                  <a:srgbClr val="FFFFFF"/>
                </a:solidFill>
                <a:latin typeface="+mn-lt"/>
                <a:ea typeface="+mn-ea"/>
                <a:cs typeface="+mn-cs"/>
                <a:sym typeface="Helvetica Neue"/>
              </a:defRPr>
            </a:lvl1pPr>
          </a:lstStyle>
          <a:p>
            <a:pPr/>
            <a:r>
              <a:t>Anomaly Detection</a:t>
            </a:r>
          </a:p>
        </p:txBody>
      </p:sp>
      <p:sp>
        <p:nvSpPr>
          <p:cNvPr id="148" name="4 Peer Groups…"/>
          <p:cNvSpPr/>
          <p:nvPr/>
        </p:nvSpPr>
        <p:spPr>
          <a:xfrm>
            <a:off x="6705600" y="2413000"/>
            <a:ext cx="5717679"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06400" indent="-406400" algn="l">
              <a:spcBef>
                <a:spcPts val="4200"/>
              </a:spcBef>
              <a:buSzPct val="75000"/>
              <a:buChar char="•"/>
              <a:defRPr sz="3400"/>
            </a:pPr>
            <a:r>
              <a:t>4 Peer Groups</a:t>
            </a:r>
          </a:p>
          <a:p>
            <a:pPr marL="406400" indent="-406400" algn="l">
              <a:spcBef>
                <a:spcPts val="4200"/>
              </a:spcBef>
              <a:buSzPct val="75000"/>
              <a:buChar char="•"/>
              <a:defRPr sz="3400"/>
            </a:pPr>
            <a:r>
              <a:t>20 Anomalous records</a:t>
            </a:r>
          </a:p>
          <a:p>
            <a:pPr marL="406400" indent="-406400" algn="l">
              <a:spcBef>
                <a:spcPts val="4200"/>
              </a:spcBef>
              <a:buSzPct val="75000"/>
              <a:buChar char="•"/>
              <a:defRPr sz="3400"/>
            </a:pPr>
            <a:r>
              <a:t>Attributed mostly to missing Location Description values</a:t>
            </a:r>
          </a:p>
          <a:p>
            <a:pPr marL="406400" indent="-406400" algn="l">
              <a:spcBef>
                <a:spcPts val="4200"/>
              </a:spcBef>
              <a:buSzPct val="75000"/>
              <a:buChar char="•"/>
              <a:defRPr sz="3400"/>
            </a:pPr>
            <a:r>
              <a:t>Excluding blank data reduced anomalous records to 9</a:t>
            </a:r>
          </a:p>
        </p:txBody>
      </p:sp>
      <p:sp>
        <p:nvSpPr>
          <p:cNvPr id="149" name="Line"/>
          <p:cNvSpPr/>
          <p:nvPr/>
        </p:nvSpPr>
        <p:spPr>
          <a:xfrm flipV="1">
            <a:off x="6261100" y="383457"/>
            <a:ext cx="1" cy="8273522"/>
          </a:xfrm>
          <a:prstGeom prst="line">
            <a:avLst/>
          </a:prstGeom>
          <a:ln w="76200">
            <a:solidFill>
              <a:srgbClr val="EEEEEE"/>
            </a:solidFill>
            <a:miter lim="400000"/>
          </a:ln>
        </p:spPr>
        <p:txBody>
          <a:bodyPr lIns="50800" tIns="50800" rIns="50800" bIns="50800" anchor="ctr"/>
          <a:lstStyle/>
          <a:p>
            <a:pPr>
              <a:defRPr sz="3000">
                <a:solidFill>
                  <a:srgbClr val="FFFFFF"/>
                </a:solidFill>
                <a:effectLst>
                  <a:outerShdw sx="100000" sy="100000" kx="0" ky="0" algn="b" rotWithShape="0" blurRad="38100" dist="12700" dir="5400000">
                    <a:srgbClr val="000000">
                      <a:alpha val="80000"/>
                    </a:srgbClr>
                  </a:outerShdw>
                </a:effectLs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Modeling: Boosting"/>
          <p:cNvSpPr/>
          <p:nvPr>
            <p:ph type="title"/>
          </p:nvPr>
        </p:nvSpPr>
        <p:spPr>
          <a:prstGeom prst="rect">
            <a:avLst/>
          </a:prstGeom>
        </p:spPr>
        <p:txBody>
          <a:bodyPr/>
          <a:lstStyle/>
          <a:p>
            <a:pPr/>
            <a:r>
              <a:t>Modeling: Boosting</a:t>
            </a:r>
          </a:p>
        </p:txBody>
      </p:sp>
      <p:sp>
        <p:nvSpPr>
          <p:cNvPr id="152" name="Target variable unbalanced…"/>
          <p:cNvSpPr/>
          <p:nvPr>
            <p:ph type="body" sz="half" idx="1"/>
          </p:nvPr>
        </p:nvSpPr>
        <p:spPr>
          <a:xfrm>
            <a:off x="762000" y="1695450"/>
            <a:ext cx="5041950" cy="6362700"/>
          </a:xfrm>
          <a:prstGeom prst="rect">
            <a:avLst/>
          </a:prstGeom>
        </p:spPr>
        <p:txBody>
          <a:bodyPr/>
          <a:lstStyle/>
          <a:p>
            <a:pPr>
              <a:spcBef>
                <a:spcPts val="2000"/>
              </a:spcBef>
            </a:pPr>
            <a:r>
              <a:t>Target variable unbalanced</a:t>
            </a:r>
          </a:p>
          <a:p>
            <a:pPr>
              <a:spcBef>
                <a:spcPts val="2000"/>
              </a:spcBef>
            </a:pPr>
            <a:r>
              <a:t>Only 8% True</a:t>
            </a:r>
          </a:p>
          <a:p>
            <a:pPr>
              <a:spcBef>
                <a:spcPts val="2000"/>
              </a:spcBef>
            </a:pPr>
          </a:p>
          <a:p>
            <a:pPr marL="0" indent="0">
              <a:spcBef>
                <a:spcPts val="2000"/>
              </a:spcBef>
              <a:buSzTx/>
              <a:buNone/>
            </a:pPr>
          </a:p>
          <a:p>
            <a:pPr>
              <a:spcBef>
                <a:spcPts val="3000"/>
              </a:spcBef>
            </a:pPr>
            <a:r>
              <a:t>After boosting</a:t>
            </a:r>
          </a:p>
          <a:p>
            <a:pPr>
              <a:spcBef>
                <a:spcPts val="3000"/>
              </a:spcBef>
            </a:pPr>
            <a:r>
              <a:t>50% True</a:t>
            </a:r>
          </a:p>
        </p:txBody>
      </p:sp>
      <p:pic>
        <p:nvPicPr>
          <p:cNvPr id="153" name="pasted-image.png" descr="pasted-image.png"/>
          <p:cNvPicPr>
            <a:picLocks noChangeAspect="1"/>
          </p:cNvPicPr>
          <p:nvPr/>
        </p:nvPicPr>
        <p:blipFill>
          <a:blip r:embed="rId2">
            <a:extLst/>
          </a:blip>
          <a:stretch>
            <a:fillRect/>
          </a:stretch>
        </p:blipFill>
        <p:spPr>
          <a:xfrm>
            <a:off x="5157068" y="2069032"/>
            <a:ext cx="6881664" cy="2973936"/>
          </a:xfrm>
          <a:prstGeom prst="rect">
            <a:avLst/>
          </a:prstGeom>
          <a:ln w="12700">
            <a:miter lim="400000"/>
          </a:ln>
        </p:spPr>
      </p:pic>
      <p:pic>
        <p:nvPicPr>
          <p:cNvPr id="154" name="pasted-image.png" descr="pasted-image.png"/>
          <p:cNvPicPr>
            <a:picLocks noChangeAspect="1"/>
          </p:cNvPicPr>
          <p:nvPr/>
        </p:nvPicPr>
        <p:blipFill>
          <a:blip r:embed="rId3">
            <a:extLst/>
          </a:blip>
          <a:stretch>
            <a:fillRect/>
          </a:stretch>
        </p:blipFill>
        <p:spPr>
          <a:xfrm>
            <a:off x="5157067" y="5422900"/>
            <a:ext cx="6881666" cy="2973935"/>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