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5" r:id="rId2"/>
  </p:sldMasterIdLst>
  <p:notesMasterIdLst>
    <p:notesMasterId r:id="rId13"/>
  </p:notesMasterIdLst>
  <p:handoutMasterIdLst>
    <p:handoutMasterId r:id="rId14"/>
  </p:handoutMasterIdLst>
  <p:sldIdLst>
    <p:sldId id="262" r:id="rId3"/>
    <p:sldId id="258" r:id="rId4"/>
    <p:sldId id="257" r:id="rId5"/>
    <p:sldId id="263" r:id="rId6"/>
    <p:sldId id="265" r:id="rId7"/>
    <p:sldId id="266" r:id="rId8"/>
    <p:sldId id="267" r:id="rId9"/>
    <p:sldId id="268" r:id="rId10"/>
    <p:sldId id="270" r:id="rId11"/>
    <p:sldId id="260" r:id="rId1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51" autoAdjust="0"/>
    <p:restoredTop sz="94660"/>
  </p:normalViewPr>
  <p:slideViewPr>
    <p:cSldViewPr snapToObjects="1" showGuides="1">
      <p:cViewPr>
        <p:scale>
          <a:sx n="75" d="100"/>
          <a:sy n="75" d="100"/>
        </p:scale>
        <p:origin x="-112" y="-51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77A1A-3020-A04F-A87A-2842FD6096C1}" type="datetimeFigureOut">
              <a:rPr kumimoji="1" lang="ja-JP" altLang="en-US" smtClean="0"/>
              <a:t>19/09/29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E5A9-26BE-FF49-9DDF-FD4015CE5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81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19/09/29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確認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スライドのタイトル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スライドのタイトル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7799" y="3882860"/>
            <a:ext cx="14632402" cy="2654387"/>
          </a:xfrm>
        </p:spPr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90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スライドのタイトル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7799" y="3552661"/>
            <a:ext cx="14632402" cy="1679740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1827799" y="2743200"/>
            <a:ext cx="14632402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1827799" y="6537161"/>
            <a:ext cx="14632402" cy="1679740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1827799" y="5727700"/>
            <a:ext cx="14632402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243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スライドのタイトル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7799" y="3082761"/>
            <a:ext cx="14632402" cy="113363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1827799" y="2273300"/>
            <a:ext cx="14632402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1827799" y="5400511"/>
            <a:ext cx="14632402" cy="113363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1827799" y="4591050"/>
            <a:ext cx="14632402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  <p:sp>
        <p:nvSpPr>
          <p:cNvPr id="10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1827799" y="7718261"/>
            <a:ext cx="14632402" cy="113363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827799" y="6908800"/>
            <a:ext cx="14632402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75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枚の画像、および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スライドのタイトル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7416799" y="3500556"/>
            <a:ext cx="9043401" cy="1679740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7416799" y="2691095"/>
            <a:ext cx="9043401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7416799" y="6941492"/>
            <a:ext cx="9043402" cy="1679740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2400"/>
            </a:lvl1pPr>
          </a:lstStyle>
          <a:p>
            <a:pPr lvl="0"/>
            <a:r>
              <a:rPr kumimoji="1" lang="ja-JP" altLang="en-US" dirty="0" smtClean="0"/>
              <a:t>ここにテキストが入るよ</a:t>
            </a:r>
            <a:endParaRPr kumimoji="1" lang="ja-JP" altLang="en-US" dirty="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7416799" y="6132031"/>
            <a:ext cx="9043402" cy="7874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ここに見出しが入るよ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6"/>
          </p:nvPr>
        </p:nvSpPr>
        <p:spPr>
          <a:xfrm>
            <a:off x="1816100" y="2424395"/>
            <a:ext cx="5372100" cy="302180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1816100" y="5865316"/>
            <a:ext cx="5372100" cy="3021806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3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93213" y="3270498"/>
            <a:ext cx="17336022" cy="178794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kumimoji="1" lang="ja-JP" altLang="en-US" dirty="0" smtClean="0"/>
              <a:t>プレゼンテーションのタイトル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498692" y="5070698"/>
            <a:ext cx="17290616" cy="108000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42690" y="5430738"/>
            <a:ext cx="12802621" cy="1679740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800"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 smtClean="0"/>
              <a:t>著者名、日付などを追加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9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85501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488515"/>
            <a:ext cx="17336022" cy="113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7582" y="96082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08211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38619" y="1449883"/>
            <a:ext cx="17749380" cy="108000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2" r:id="rId3"/>
    <p:sldLayoutId id="2147483703" r:id="rId4"/>
    <p:sldLayoutId id="214748370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488515"/>
            <a:ext cx="17336022" cy="113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69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becominghuman.ai/word-vectorizing-and-statistical-meaning-of-tf-idf-d45f3142be63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s://lightgbm.readthedocs.io/en/latest/Featur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 W6"/>
                <a:ea typeface="ヒラギノ角ゴ Pro W6"/>
                <a:cs typeface="ヒラギノ角ゴ Pro W6"/>
              </a:rPr>
              <a:t>概要報告書</a:t>
            </a:r>
            <a:endParaRPr kumimoji="1" lang="ja-JP" altLang="en-US" dirty="0"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市場・国際系システム事業部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第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部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鎌田　康太郎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高橋　優仁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617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/>
              <a:t>すべてのレイアウト共通の設定や配置は、「スライドマスタ」で定義します。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マスターテキストに設定した書式（色、フォント、サイズ</a:t>
            </a:r>
            <a:r>
              <a:rPr lang="ja-JP" altLang="en-US" dirty="0" smtClean="0"/>
              <a:t>、行</a:t>
            </a:r>
            <a:r>
              <a:rPr lang="ja-JP" altLang="en-US" dirty="0"/>
              <a:t>間など）は</a:t>
            </a:r>
            <a:r>
              <a:rPr lang="ja-JP" altLang="en-US" dirty="0" smtClean="0"/>
              <a:t>、「</a:t>
            </a:r>
            <a:r>
              <a:rPr lang="ja-JP" altLang="en-US" dirty="0"/>
              <a:t>レイアウト」のテキストの初期値になります。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「スライドマスタ」</a:t>
            </a:r>
            <a:r>
              <a:rPr lang="ja-JP" altLang="en-US" dirty="0"/>
              <a:t>とは、レイアウトの親</a:t>
            </a:r>
            <a:endParaRPr kumimoji="1" lang="en-US" altLang="ja-JP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レイアウトには様々なパターン</a:t>
            </a:r>
            <a:r>
              <a:rPr lang="ja-JP" altLang="en-US" dirty="0"/>
              <a:t>がありますが、それらは「レイアウト」の機能を使って定義します。</a:t>
            </a:r>
            <a:endParaRPr lang="en-US" altLang="ja-JP" dirty="0"/>
          </a:p>
          <a:p>
            <a:r>
              <a:rPr kumimoji="1" lang="ja-JP" altLang="en-US" dirty="0"/>
              <a:t>プレースホルダと呼ばれる特殊な領域を配置することで、レイアウトを作成します。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「レイアウト」で各スライドに必要なレイアウトを決め</a:t>
            </a:r>
            <a:r>
              <a:rPr kumimoji="1" lang="ja-JP" altLang="en-US" dirty="0" smtClean="0"/>
              <a:t>る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 dirty="0" smtClean="0"/>
              <a:t>どこに何を配置するか。それをレイアウト上で先に決めておくための機能が、プレースホルダです。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図やグラフ、表のプレースホルダも用意されています。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ja-JP" altLang="en-US" dirty="0" smtClean="0"/>
              <a:t>「プレースホルダ」とは特殊な領域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08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目次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>
          <a:xfrm>
            <a:off x="1827799" y="2334394"/>
            <a:ext cx="14632402" cy="420285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endParaRPr kumimoji="1"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marL="457200" indent="-457200" algn="l">
              <a:lnSpc>
                <a:spcPct val="100000"/>
              </a:lnSpc>
              <a:buFont typeface="Arial"/>
              <a:buChar char="•"/>
            </a:pP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457200" indent="-457200" algn="l">
              <a:lnSpc>
                <a:spcPct val="100000"/>
              </a:lnSpc>
              <a:buFont typeface="Arial"/>
              <a:buChar char="•"/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辞書</a:t>
            </a:r>
            <a:endParaRPr kumimoji="1"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l">
              <a:lnSpc>
                <a:spcPct val="100000"/>
              </a:lnSpc>
            </a:pPr>
            <a:r>
              <a:rPr kumimoji="1"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使用した辞書とその利点　　　　　　　　　　　　　　　　　　　　　　・・・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p3-</a:t>
            </a:r>
            <a:r>
              <a:rPr kumimoji="1"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ツール</a:t>
            </a: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l">
              <a:lnSpc>
                <a:spcPct val="100000"/>
              </a:lnSpc>
            </a:pPr>
            <a:r>
              <a:rPr kumimoji="1" lang="ja-JP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使用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したツールと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その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利点</a:t>
            </a:r>
            <a:r>
              <a:rPr kumimoji="1"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　　　　　　　　・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・・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</a:t>
            </a:r>
            <a:r>
              <a:rPr kumimoji="1"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5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-</a:t>
            </a:r>
            <a:r>
              <a:rPr kumimoji="1"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7</a:t>
            </a: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アルゴリズム</a:t>
            </a: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l">
              <a:lnSpc>
                <a:spcPct val="100000"/>
              </a:lnSpc>
            </a:pPr>
            <a:r>
              <a:rPr kumimoji="1"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使用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したアルゴリズムと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その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利点　　　　　　　　　　　　　　　　　　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・・・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</a:t>
            </a:r>
            <a:r>
              <a:rPr kumimoji="1"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8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-9</a:t>
            </a:r>
          </a:p>
          <a:p>
            <a:pPr algn="l">
              <a:lnSpc>
                <a:spcPct val="100000"/>
              </a:lnSpc>
            </a:pPr>
            <a:endParaRPr kumimoji="1"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l">
              <a:lnSpc>
                <a:spcPct val="100000"/>
              </a:lnSpc>
            </a:pP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まとめ</a:t>
            </a:r>
            <a:r>
              <a:rPr kumimoji="1"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　　　　　　　　　　　　　　　　　　</a:t>
            </a:r>
            <a:r>
              <a:rPr kumimoji="1" lang="ja-JP" altLang="en-US" sz="2800" dirty="0">
                <a:latin typeface="ヒラギノ角ゴ ProN W3"/>
                <a:ea typeface="ヒラギノ角ゴ ProN W3"/>
                <a:cs typeface="ヒラギノ角ゴ ProN W3"/>
              </a:rPr>
              <a:t>・・・</a:t>
            </a:r>
            <a:r>
              <a:rPr kumimoji="1"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p10</a:t>
            </a:r>
            <a:endParaRPr kumimoji="1"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91219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使用した辞書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オープンソースの形態素解析エンジン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 err="1" smtClean="0">
                <a:latin typeface="ヒラギノ角ゴ ProN W3"/>
                <a:ea typeface="ヒラギノ角ゴ ProN W3"/>
                <a:cs typeface="ヒラギノ角ゴ ProN W3"/>
              </a:rPr>
              <a:t>MeCab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形態素解析エンジン</a:t>
            </a:r>
            <a:r>
              <a:rPr kumimoji="1" lang="en-US" altLang="ja-JP" dirty="0" err="1">
                <a:latin typeface="ヒラギノ角ゴ ProN W3"/>
                <a:ea typeface="ヒラギノ角ゴ ProN W3"/>
                <a:cs typeface="ヒラギノ角ゴ ProN W3"/>
              </a:rPr>
              <a:t>MeCab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と共に使う分かち書き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辞書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 err="1">
                <a:latin typeface="ヒラギノ角ゴ ProN W3"/>
                <a:ea typeface="ヒラギノ角ゴ ProN W3"/>
                <a:cs typeface="ヒラギノ角ゴ ProN W3"/>
              </a:rPr>
              <a:t>mecab-ipadic-neologd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13017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ja-JP" dirty="0" err="1">
                <a:latin typeface="ヒラギノ角ゴ ProN W3"/>
                <a:ea typeface="ヒラギノ角ゴ ProN W3"/>
                <a:cs typeface="ヒラギノ角ゴ ProN W3"/>
              </a:rPr>
              <a:t>mecab-ipadic-</a:t>
            </a:r>
            <a:r>
              <a:rPr kumimoji="1" lang="en-US" altLang="ja-JP" dirty="0" err="1" smtClean="0">
                <a:latin typeface="ヒラギノ角ゴ ProN W3"/>
                <a:ea typeface="ヒラギノ角ゴ ProN W3"/>
                <a:cs typeface="ヒラギノ角ゴ ProN W3"/>
              </a:rPr>
              <a:t>neologd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の利点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任意に与えられた文章を適切な単位に区切る為には、最新の辞書が必要。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スマートフォンを「スマート」と「フォン」ではなく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「スマートフォン」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、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　「郷ひろみ」を「郷」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と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「ひろみ」に区切らず、「郷ひろみ」として認識させたい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週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回以上の更新により、新語や固有表現に強い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任意に与えられた文章から、的確に語句を抽出できることによって、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抜き出す語句数を節約することができる為、学習を効率的に実施する事ができる。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「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郷ひろみ」が「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郷」と「ひろみ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」に分解されると項目数が倍になる上に、意味が不明瞭になる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効率的な特徴量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の抽出や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学習につながる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46795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図プレースホルダー 7"/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6" y="2118370"/>
            <a:ext cx="6049663" cy="374694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5865316"/>
            <a:ext cx="5372100" cy="3055498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使用したツール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文章中で出現頻出が高い単語を複数選び出し、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その出現頻度に応じた大きさで図示する手法。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Word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Cloud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文章中に含まれる単語の重要度を評価する手法の一つ。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TF-IDF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テキスト プレースホルダー 11"/>
          <p:cNvSpPr txBox="1">
            <a:spLocks/>
          </p:cNvSpPr>
          <p:nvPr/>
        </p:nvSpPr>
        <p:spPr>
          <a:xfrm>
            <a:off x="1816100" y="8949850"/>
            <a:ext cx="9043401" cy="369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(</a:t>
            </a:r>
            <a:r>
              <a:rPr kumimoji="1" lang="ja-JP" altLang="en-US" dirty="0"/>
              <a:t>出典：</a:t>
            </a:r>
            <a:r>
              <a:rPr lang="en-US" altLang="ja-JP" u="sng" dirty="0">
                <a:hlinkClick r:id="rId4"/>
              </a:rPr>
              <a:t>https://becominghuman.ai/word-vectorizing-and-statistical-meaning-of-tf-idf-d45f3142be63</a:t>
            </a:r>
            <a:r>
              <a:rPr kumimoji="1" lang="en-US" altLang="ja-JP" dirty="0"/>
              <a:t>)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230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Word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Cloud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の利点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カテゴリー毎に頻出する単語は異なるが、共通して出現する単語もある。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それらを数値ではなく、画像として可視化することにより、より具体的に把握する事ができる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各カテゴリー毎にどのような単語が頻出するのか見やすい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例えば、「陸運」のカテゴリーにおいて「バス」「路線」「運行」などは、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本カテゴリーに特徴的な語句だといえるが「現在」「年月日」はそうは言えない。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不要だと思われる語句を削る作業において、どのような単語が頻出するのか把握が重要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学習モデルの精度向上に役立つ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1171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TF-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IDF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の利点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TF 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：各文章において、その単語がどれくらいの頻度で出現したのか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IDF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：各文章において、その単語がどれくらい特徴的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レア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なのか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文章分類において、特徴的な単語を見分けて重要度を上げる事ができる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文章中に出現する単語に対して、重み付けを実施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Word </a:t>
            </a:r>
            <a:r>
              <a:rPr kumimoji="1" lang="en-US" altLang="ja-JP" dirty="0" err="1" smtClean="0">
                <a:latin typeface="ヒラギノ角ゴ ProN W3"/>
                <a:ea typeface="ヒラギノ角ゴ ProN W3"/>
                <a:cs typeface="ヒラギノ角ゴ ProN W3"/>
              </a:rPr>
              <a:t>Colud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で出現頻度を可視化する事に加えて、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TF-IDF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によってその単語の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IDF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を確認。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特徴的な語句を抽出できているかの確認が容易になる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World Cloud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と組み合わせにより、データの精度を向上させる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37156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使用したアルゴリズム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データの特徴を探求し、構造を理解する</a:t>
            </a:r>
            <a:endParaRPr kumimoji="1" lang="en-US" altLang="ja-JP" dirty="0" smtClean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探索的データ解析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(EDA)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決定木アルゴリズムに基づいた勾配ブースティングの機械学習フレームワーク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Light GBM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595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9146" r="19146"/>
          <a:stretch>
            <a:fillRect/>
          </a:stretch>
        </p:blipFill>
        <p:spPr>
          <a:xfrm>
            <a:off x="1816100" y="3669393"/>
            <a:ext cx="5372100" cy="3021806"/>
          </a:xfrm>
        </p:spPr>
      </p:pic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Light 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GBM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の利点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Level</a:t>
            </a:r>
            <a:r>
              <a:rPr kumimoji="1" lang="en-US" altLang="en-US" dirty="0">
                <a:latin typeface="ヒラギノ角ゴ ProN W3"/>
                <a:ea typeface="ヒラギノ角ゴ ProN W3"/>
                <a:cs typeface="ヒラギノ角ゴ ProN W3"/>
              </a:rPr>
              <a:t>-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wise(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決定木の層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ではなく、決定木の葉に準じて成長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モデルの訓練時間を短縮する事が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できる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Leaf-wise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tree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en-US" altLang="ja-JP" dirty="0" smtClean="0">
                <a:latin typeface="ヒラギノ角ゴ ProN W3"/>
                <a:ea typeface="ヒラギノ角ゴ ProN W3"/>
                <a:cs typeface="ヒラギノ角ゴ ProN W3"/>
              </a:rPr>
              <a:t>growth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>
          <a:xfrm>
            <a:off x="7416799" y="5180296"/>
            <a:ext cx="9043402" cy="344093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訓練データの特徴量を階級に分けてヒストグラム化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意図的に厳密な枝分かれを探さず、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ja-JP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kumimoji="1" lang="ja-JP" altLang="en-US" dirty="0">
                <a:latin typeface="ヒラギノ角ゴ ProN W3"/>
                <a:ea typeface="ヒラギノ角ゴ ProN W3"/>
                <a:cs typeface="ヒラギノ角ゴ ProN W3"/>
              </a:rPr>
              <a:t>　対規模なデータセットにも計算コストを抑える事が</a:t>
            </a:r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できる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テキスト プレースホルダー 11"/>
          <p:cNvSpPr txBox="1">
            <a:spLocks/>
          </p:cNvSpPr>
          <p:nvPr/>
        </p:nvSpPr>
        <p:spPr>
          <a:xfrm>
            <a:off x="1816100" y="8949850"/>
            <a:ext cx="9043401" cy="3693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/>
              <a:t>(</a:t>
            </a:r>
            <a:r>
              <a:rPr kumimoji="1" lang="ja-JP" altLang="en-US" dirty="0"/>
              <a:t>出典</a:t>
            </a:r>
            <a:r>
              <a:rPr kumimoji="1" lang="ja-JP" altLang="en-US" dirty="0" smtClean="0"/>
              <a:t>：</a:t>
            </a:r>
            <a:r>
              <a:rPr lang="en-US" altLang="ja-JP" u="sng" dirty="0">
                <a:hlinkClick r:id="rId3"/>
              </a:rPr>
              <a:t>https://lightgbm.readthedocs.io/en/latest/Features.html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9475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サンプル - コンテンツ用">
  <a:themeElements>
    <a:clrScheme name="Sample">
      <a:dk1>
        <a:srgbClr val="333333"/>
      </a:dk1>
      <a:lt1>
        <a:sysClr val="window" lastClr="FFFFFF"/>
      </a:lt1>
      <a:dk2>
        <a:srgbClr val="4D4D4D"/>
      </a:dk2>
      <a:lt2>
        <a:srgbClr val="EEECE1"/>
      </a:lt2>
      <a:accent1>
        <a:srgbClr val="1694B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mple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サンプル - タイトル用">
  <a:themeElements>
    <a:clrScheme name="Sample">
      <a:dk1>
        <a:srgbClr val="333333"/>
      </a:dk1>
      <a:lt1>
        <a:sysClr val="window" lastClr="FFFFFF"/>
      </a:lt1>
      <a:dk2>
        <a:srgbClr val="4D4D4D"/>
      </a:dk2>
      <a:lt2>
        <a:srgbClr val="EEECE1"/>
      </a:lt2>
      <a:accent1>
        <a:srgbClr val="1694B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mple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3180</TotalTime>
  <Words>580</Words>
  <Application>Microsoft Macintosh PowerPoint</Application>
  <PresentationFormat>ユーザー設定</PresentationFormat>
  <Paragraphs>84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サンプル - コンテンツ用</vt:lpstr>
      <vt:lpstr>サンプル - タイトル用</vt:lpstr>
      <vt:lpstr>概要報告書</vt:lpstr>
      <vt:lpstr>目次</vt:lpstr>
      <vt:lpstr>使用した辞書</vt:lpstr>
      <vt:lpstr>mecab-ipadic-neologdの利点</vt:lpstr>
      <vt:lpstr>使用したツール</vt:lpstr>
      <vt:lpstr>Word Cloudの利点</vt:lpstr>
      <vt:lpstr>TF-IDFの利点</vt:lpstr>
      <vt:lpstr>使用したアルゴリズム</vt:lpstr>
      <vt:lpstr>Light GBMの利点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5</dc:title>
  <dc:creator>Jun Akizaki</dc:creator>
  <cp:lastModifiedBy>高橋 優仁</cp:lastModifiedBy>
  <cp:revision>74</cp:revision>
  <dcterms:created xsi:type="dcterms:W3CDTF">2015-08-02T15:43:04Z</dcterms:created>
  <dcterms:modified xsi:type="dcterms:W3CDTF">2019-09-29T14:51:46Z</dcterms:modified>
</cp:coreProperties>
</file>