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662" r:id="rId2"/>
  </p:sldMasterIdLst>
  <p:notesMasterIdLst>
    <p:notesMasterId r:id="rId52"/>
  </p:notesMasterIdLst>
  <p:handoutMasterIdLst>
    <p:handoutMasterId r:id="rId53"/>
  </p:handoutMasterIdLst>
  <p:sldIdLst>
    <p:sldId id="498" r:id="rId3"/>
    <p:sldId id="344" r:id="rId4"/>
    <p:sldId id="820" r:id="rId5"/>
    <p:sldId id="821" r:id="rId6"/>
    <p:sldId id="838" r:id="rId7"/>
    <p:sldId id="834" r:id="rId8"/>
    <p:sldId id="842" r:id="rId9"/>
    <p:sldId id="843" r:id="rId10"/>
    <p:sldId id="845" r:id="rId11"/>
    <p:sldId id="822" r:id="rId12"/>
    <p:sldId id="870" r:id="rId13"/>
    <p:sldId id="824" r:id="rId14"/>
    <p:sldId id="832" r:id="rId15"/>
    <p:sldId id="833" r:id="rId16"/>
    <p:sldId id="868" r:id="rId17"/>
    <p:sldId id="869" r:id="rId18"/>
    <p:sldId id="851" r:id="rId19"/>
    <p:sldId id="823" r:id="rId20"/>
    <p:sldId id="835" r:id="rId21"/>
    <p:sldId id="831" r:id="rId22"/>
    <p:sldId id="826" r:id="rId23"/>
    <p:sldId id="836" r:id="rId24"/>
    <p:sldId id="829" r:id="rId25"/>
    <p:sldId id="825" r:id="rId26"/>
    <p:sldId id="874" r:id="rId27"/>
    <p:sldId id="873" r:id="rId28"/>
    <p:sldId id="875" r:id="rId29"/>
    <p:sldId id="876" r:id="rId30"/>
    <p:sldId id="837" r:id="rId31"/>
    <p:sldId id="877" r:id="rId32"/>
    <p:sldId id="878" r:id="rId33"/>
    <p:sldId id="852" r:id="rId34"/>
    <p:sldId id="853" r:id="rId35"/>
    <p:sldId id="854" r:id="rId36"/>
    <p:sldId id="855" r:id="rId37"/>
    <p:sldId id="856" r:id="rId38"/>
    <p:sldId id="857" r:id="rId39"/>
    <p:sldId id="858" r:id="rId40"/>
    <p:sldId id="859" r:id="rId41"/>
    <p:sldId id="860" r:id="rId42"/>
    <p:sldId id="861" r:id="rId43"/>
    <p:sldId id="862" r:id="rId44"/>
    <p:sldId id="863" r:id="rId45"/>
    <p:sldId id="864" r:id="rId46"/>
    <p:sldId id="830" r:id="rId47"/>
    <p:sldId id="847" r:id="rId48"/>
    <p:sldId id="866" r:id="rId49"/>
    <p:sldId id="865" r:id="rId50"/>
    <p:sldId id="867" r:id="rId51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3399"/>
    <a:srgbClr val="0000CC"/>
    <a:srgbClr val="FF00FF"/>
    <a:srgbClr val="FF7C80"/>
    <a:srgbClr val="66FF33"/>
    <a:srgbClr val="FFFFCC"/>
    <a:srgbClr val="99C8D7"/>
    <a:srgbClr val="F7F7F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86386" autoAdjust="0"/>
  </p:normalViewPr>
  <p:slideViewPr>
    <p:cSldViewPr>
      <p:cViewPr>
        <p:scale>
          <a:sx n="75" d="100"/>
          <a:sy n="75" d="100"/>
        </p:scale>
        <p:origin x="-510" y="24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9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466" y="-90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1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8FA4A-4D06-49A2-862E-F7D2CB003EF7}" type="datetimeFigureOut">
              <a:rPr lang="ko-KR" altLang="en-US"/>
              <a:pPr>
                <a:defRPr/>
              </a:pPr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C296C2-A58B-4C71-8137-02401C1A1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1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6" y="1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770311-8C7E-4B1A-8A8E-A3E827153C22}" type="datetimeFigureOut">
              <a:rPr lang="ko-KR" altLang="en-US"/>
              <a:pPr>
                <a:defRPr/>
              </a:pPr>
              <a:t>2014-07-28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6" y="9370868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4AFAC0-74E6-4272-BCF0-AF6EF82CAF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93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50805" y="9391176"/>
            <a:ext cx="2869256" cy="4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63" tIns="45382" rIns="90763" bIns="45382" anchor="b"/>
          <a:lstStyle/>
          <a:p>
            <a:pPr algn="r"/>
            <a:fld id="{C890BFEE-7620-48D0-A74E-BD39050C85F0}" type="slidenum">
              <a:rPr lang="en-US" altLang="ko-KR"/>
              <a:pPr algn="r"/>
              <a:t>1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1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10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9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8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4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53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6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2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2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95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16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50805" y="9391176"/>
            <a:ext cx="2869256" cy="4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63" tIns="45382" rIns="90763" bIns="45382" anchor="b"/>
          <a:lstStyle/>
          <a:p>
            <a:pPr algn="r"/>
            <a:fld id="{92A53B55-2453-40F0-88D0-CC68E5E5A86C}" type="slidenum">
              <a:rPr lang="en-US" altLang="ko-KR"/>
              <a:pPr algn="r"/>
              <a:t>2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70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7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16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21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47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33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13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28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54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67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5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735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05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20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01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601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056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94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735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673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579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9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67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169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0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324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964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646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266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43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18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626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27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3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1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0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57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78F78-DD9C-4F69-AB6D-054EED302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 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8465" y="6237288"/>
            <a:ext cx="9671174" cy="23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latin typeface="+mn-lt"/>
                <a:ea typeface="+mn-ea"/>
              </a:rPr>
              <a:t>다음 장 계속</a:t>
            </a:r>
          </a:p>
        </p:txBody>
      </p:sp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EAF12E7C-E123-465E-B0CF-0CD26869EA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CAB8-42A9-48CB-A095-1BC0765A7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://crossent.com/index.html" TargetMode="Externa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4"/>
          <p:cNvSpPr>
            <a:spLocks noChangeShapeType="1"/>
          </p:cNvSpPr>
          <p:nvPr userDrawn="1"/>
        </p:nvSpPr>
        <p:spPr bwMode="auto">
          <a:xfrm>
            <a:off x="7743600" y="549275"/>
            <a:ext cx="0" cy="594042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3825" y="107950"/>
          <a:ext cx="9653712" cy="457200"/>
        </p:xfrm>
        <a:graphic>
          <a:graphicData uri="http://schemas.openxmlformats.org/drawingml/2006/table">
            <a:tbl>
              <a:tblPr/>
              <a:tblGrid>
                <a:gridCol w="1072635"/>
                <a:gridCol w="357545"/>
                <a:gridCol w="1921804"/>
                <a:gridCol w="397072"/>
                <a:gridCol w="742603"/>
                <a:gridCol w="1139674"/>
                <a:gridCol w="357545"/>
                <a:gridCol w="1638747"/>
                <a:gridCol w="441911"/>
                <a:gridCol w="15841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(depth)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10"/>
          <p:cNvSpPr>
            <a:spLocks noChangeArrowheads="1"/>
          </p:cNvSpPr>
          <p:nvPr userDrawn="1"/>
        </p:nvSpPr>
        <p:spPr bwMode="auto">
          <a:xfrm>
            <a:off x="7743600" y="549275"/>
            <a:ext cx="2033936" cy="2301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latin typeface="+mn-lt"/>
                <a:ea typeface="+mn-ea"/>
              </a:rPr>
              <a:t>Descriptions</a:t>
            </a:r>
            <a:endParaRPr kumimoji="0" lang="en-US" altLang="ko-KR" sz="900" b="1" dirty="0">
              <a:latin typeface="+mn-lt"/>
              <a:ea typeface="+mn-ea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6524625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6DCFA2BC-D116-4B71-A45A-FECBFF3E4C1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Text Box 33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000" cy="19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700" kern="1200" dirty="0" smtClean="0">
                <a:solidFill>
                  <a:srgbClr val="000000"/>
                </a:solidFill>
                <a:latin typeface="+mn-ea"/>
                <a:ea typeface="굴림" charset="-127"/>
                <a:cs typeface="+mn-cs"/>
              </a:rPr>
              <a:t>Copyright ⓒ 2014 CROSSENT Co., Ltd. All rights reserved  |  Confidential</a:t>
            </a:r>
            <a:endParaRPr kumimoji="1" lang="en-US" altLang="ko-KR" sz="1800" kern="1200" dirty="0">
              <a:solidFill>
                <a:srgbClr val="000000"/>
              </a:solidFill>
              <a:latin typeface="+mn-ea"/>
              <a:ea typeface="굴림" charset="-127"/>
              <a:cs typeface="+mn-cs"/>
            </a:endParaRPr>
          </a:p>
        </p:txBody>
      </p:sp>
      <p:pic>
        <p:nvPicPr>
          <p:cNvPr id="13" name="Picture 4" descr="http://crossent.com/img/top/logo.gif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7013" y="6597352"/>
            <a:ext cx="575348" cy="180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7" r:id="rId2"/>
    <p:sldLayoutId id="21474837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ossent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3"/>
          <p:cNvSpPr>
            <a:spLocks noChangeShapeType="1"/>
          </p:cNvSpPr>
          <p:nvPr/>
        </p:nvSpPr>
        <p:spPr bwMode="auto">
          <a:xfrm>
            <a:off x="0" y="1484784"/>
            <a:ext cx="99060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099" name="Text Box 237"/>
          <p:cNvSpPr txBox="1">
            <a:spLocks noChangeArrowheads="1"/>
          </p:cNvSpPr>
          <p:nvPr/>
        </p:nvSpPr>
        <p:spPr bwMode="auto">
          <a:xfrm>
            <a:off x="377826" y="1916833"/>
            <a:ext cx="66634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3000" b="1" dirty="0" smtClean="0">
                <a:solidFill>
                  <a:srgbClr val="000000"/>
                </a:solidFill>
                <a:latin typeface="+mn-ea"/>
                <a:ea typeface="+mn-ea"/>
              </a:rPr>
              <a:t>화면기획서</a:t>
            </a:r>
            <a:endParaRPr lang="en-US" altLang="ko-KR" sz="3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  <a:ea typeface="+mn-ea"/>
              </a:rPr>
              <a:t>--------</a:t>
            </a:r>
            <a:endParaRPr lang="en-US" altLang="ko-KR" sz="20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01" name="Text Box 33"/>
          <p:cNvSpPr txBox="1">
            <a:spLocks noChangeArrowheads="1"/>
          </p:cNvSpPr>
          <p:nvPr/>
        </p:nvSpPr>
        <p:spPr bwMode="auto">
          <a:xfrm>
            <a:off x="6116271" y="6400802"/>
            <a:ext cx="3312000" cy="19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700" dirty="0">
                <a:solidFill>
                  <a:srgbClr val="000000"/>
                </a:solidFill>
                <a:latin typeface="+mn-ea"/>
                <a:ea typeface="+mn-ea"/>
              </a:rPr>
              <a:t>Copyright ⓒ 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2014 CROSSENT </a:t>
            </a:r>
            <a:r>
              <a:rPr lang="en-US" altLang="ko-KR" sz="700" dirty="0">
                <a:solidFill>
                  <a:srgbClr val="000000"/>
                </a:solidFill>
                <a:latin typeface="+mn-ea"/>
                <a:ea typeface="+mn-ea"/>
              </a:rPr>
              <a:t>Co., Ltd. All rights reserved  |  Confidential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7151"/>
              </p:ext>
            </p:extLst>
          </p:nvPr>
        </p:nvGraphicFramePr>
        <p:xfrm>
          <a:off x="415925" y="4830763"/>
          <a:ext cx="3022600" cy="1122000"/>
        </p:xfrm>
        <a:graphic>
          <a:graphicData uri="http://schemas.openxmlformats.org/drawingml/2006/table">
            <a:tbl>
              <a:tblPr/>
              <a:tblGrid>
                <a:gridCol w="1289050"/>
                <a:gridCol w="173355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관리본문서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Controlled Copy</a:t>
                      </a: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문서관리번호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배포번호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4" descr="http://crossent.com/img/top/logo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136" y="6093296"/>
            <a:ext cx="920558" cy="2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01900"/>
              </p:ext>
            </p:extLst>
          </p:nvPr>
        </p:nvGraphicFramePr>
        <p:xfrm>
          <a:off x="858740" y="1556792"/>
          <a:ext cx="8126712" cy="2880320"/>
        </p:xfrm>
        <a:graphic>
          <a:graphicData uri="http://schemas.openxmlformats.org/drawingml/2006/table">
            <a:tbl>
              <a:tblPr/>
              <a:tblGrid>
                <a:gridCol w="1015839"/>
                <a:gridCol w="1015839"/>
                <a:gridCol w="1015839"/>
                <a:gridCol w="1015839"/>
                <a:gridCol w="1015839"/>
                <a:gridCol w="1015839"/>
                <a:gridCol w="1015839"/>
                <a:gridCol w="1015839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 종류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등록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쓰기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의견 쓰기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이동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4448944" y="1196752"/>
            <a:ext cx="100860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게시물 권한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3798336" y="1196752"/>
            <a:ext cx="1733167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smtClean="0">
                <a:latin typeface="맑은 고딕" pitchFamily="50" charset="-127"/>
                <a:ea typeface="맑은 고딕" pitchFamily="50" charset="-127"/>
              </a:rPr>
              <a:t>게시판 목록 기본 형식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78077"/>
              </p:ext>
            </p:extLst>
          </p:nvPr>
        </p:nvGraphicFramePr>
        <p:xfrm>
          <a:off x="1578992" y="1628800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240896"/>
            <a:ext cx="104182" cy="144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617296" y="16860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게시판 항목 중</a:t>
            </a:r>
            <a:endParaRPr lang="en-US" altLang="ko-KR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제목</a:t>
            </a:r>
            <a:r>
              <a:rPr lang="en-US" altLang="ko-KR" sz="900" dirty="0" smtClean="0">
                <a:latin typeface="+mn-ea"/>
                <a:ea typeface="+mn-ea"/>
              </a:rPr>
              <a:t>, </a:t>
            </a:r>
            <a:r>
              <a:rPr lang="ko-KR" altLang="en-US" sz="900" dirty="0" smtClean="0">
                <a:latin typeface="+mn-ea"/>
                <a:ea typeface="+mn-ea"/>
              </a:rPr>
              <a:t>조회수</a:t>
            </a:r>
            <a:r>
              <a:rPr lang="en-US" altLang="ko-KR" sz="900" dirty="0" smtClean="0">
                <a:latin typeface="+mn-ea"/>
                <a:ea typeface="+mn-ea"/>
              </a:rPr>
              <a:t>, </a:t>
            </a:r>
            <a:r>
              <a:rPr lang="ko-KR" altLang="en-US" sz="900" dirty="0" smtClean="0">
                <a:latin typeface="+mn-ea"/>
                <a:ea typeface="+mn-ea"/>
              </a:rPr>
              <a:t>게시종료일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현황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현황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76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admBbsStatList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현황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23502"/>
              </p:ext>
            </p:extLst>
          </p:nvPr>
        </p:nvGraphicFramePr>
        <p:xfrm>
          <a:off x="7761312" y="765175"/>
          <a:ext cx="2016224" cy="3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운영중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게시물수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방문자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생성일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폐쇄일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누를때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마다 각 항목으로 정렬이 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/10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페이지에 조회되는 목록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게시판명 클릭하면 상세화면으로 이동함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62457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6717296" y="2028052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 보기 </a:t>
            </a:r>
            <a:r>
              <a:rPr lang="ko-KR" altLang="en-US" sz="9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26921"/>
              </p:ext>
            </p:extLst>
          </p:nvPr>
        </p:nvGraphicFramePr>
        <p:xfrm>
          <a:off x="1578992" y="2316068"/>
          <a:ext cx="6037457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672"/>
                <a:gridCol w="900100"/>
                <a:gridCol w="900100"/>
                <a:gridCol w="504056"/>
                <a:gridCol w="648072"/>
                <a:gridCol w="648072"/>
                <a:gridCol w="648072"/>
                <a:gridCol w="720080"/>
                <a:gridCol w="719233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게시물수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방문자수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생성일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폐쇄일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동영상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541241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76736" y="1153352"/>
            <a:ext cx="25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12640" y="1153352"/>
            <a:ext cx="82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96719" y="110993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상태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92855" y="1153352"/>
            <a:ext cx="82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116034" y="1604957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87538" y="1604957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68450" y="1038898"/>
            <a:ext cx="6041807" cy="8779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67387" y="2014047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게시판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AutoShape 95"/>
          <p:cNvSpPr>
            <a:spLocks noChangeAspect="1" noChangeArrowheads="1"/>
          </p:cNvSpPr>
          <p:nvPr/>
        </p:nvSpPr>
        <p:spPr bwMode="auto">
          <a:xfrm>
            <a:off x="1634993" y="109415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6488489" y="11533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0" name="AutoShape 95"/>
          <p:cNvSpPr>
            <a:spLocks noChangeAspect="1" noChangeArrowheads="1"/>
          </p:cNvSpPr>
          <p:nvPr/>
        </p:nvSpPr>
        <p:spPr bwMode="auto">
          <a:xfrm>
            <a:off x="5000244" y="227687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1" name="AutoShape 95"/>
          <p:cNvSpPr>
            <a:spLocks noChangeAspect="1" noChangeArrowheads="1"/>
          </p:cNvSpPr>
          <p:nvPr/>
        </p:nvSpPr>
        <p:spPr bwMode="auto">
          <a:xfrm>
            <a:off x="7295705" y="196478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6654" y="1322959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◎생성일  ◎폐쇄일  ●</a:t>
            </a:r>
            <a:r>
              <a:rPr lang="ko-KR" altLang="en-US" sz="900" dirty="0" err="1" smtClean="0">
                <a:latin typeface="+mn-ea"/>
                <a:ea typeface="+mn-ea"/>
              </a:rPr>
              <a:t>선택안함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408326" y="1319576"/>
            <a:ext cx="2120738" cy="230832"/>
            <a:chOff x="1734743" y="4853902"/>
            <a:chExt cx="2120738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42855" y="4853902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AutoShape 95"/>
          <p:cNvSpPr>
            <a:spLocks noChangeAspect="1" noChangeArrowheads="1"/>
          </p:cNvSpPr>
          <p:nvPr/>
        </p:nvSpPr>
        <p:spPr bwMode="auto">
          <a:xfrm>
            <a:off x="3512840" y="263692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2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상세정보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326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상세정보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81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createAdminBbsView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48831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변경 가능 </a:t>
                      </a:r>
                      <a:r>
                        <a:rPr lang="en-US" altLang="ko-KR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 등</a:t>
                      </a:r>
                      <a:r>
                        <a:rPr lang="en-US" altLang="ko-KR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운영상태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설명만 수정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13871"/>
              </p:ext>
            </p:extLst>
          </p:nvPr>
        </p:nvGraphicFramePr>
        <p:xfrm>
          <a:off x="1578993" y="1052736"/>
          <a:ext cx="6038303" cy="2736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59"/>
                <a:gridCol w="4896544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                                     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 표기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일반  이미지   동영상    설문조사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CMS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운영 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●운영      ◎폐쇄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의견허용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허용        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답글허용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허용        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외부공개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설명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비공개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/board100/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boardFrame.do?boardId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=BBS00001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308079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81112" y="1124744"/>
            <a:ext cx="118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이름표기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2760" y="3111654"/>
            <a:ext cx="4751754" cy="338554"/>
            <a:chOff x="2792760" y="2564904"/>
            <a:chExt cx="4751754" cy="338554"/>
          </a:xfrm>
        </p:grpSpPr>
        <p:sp>
          <p:nvSpPr>
            <p:cNvPr id="90" name="직사각형 89"/>
            <p:cNvSpPr/>
            <p:nvPr/>
          </p:nvSpPr>
          <p:spPr>
            <a:xfrm>
              <a:off x="2792760" y="2590165"/>
              <a:ext cx="475175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57256" y="2564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1584977" y="5049200"/>
            <a:ext cx="72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게시판 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80849" y="504920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27830" y="1124760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AutoShape 95"/>
          <p:cNvSpPr>
            <a:spLocks noChangeAspect="1" noChangeArrowheads="1"/>
          </p:cNvSpPr>
          <p:nvPr/>
        </p:nvSpPr>
        <p:spPr bwMode="auto">
          <a:xfrm>
            <a:off x="4965370" y="105241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4" name="AutoShape 95"/>
          <p:cNvSpPr>
            <a:spLocks noChangeAspect="1" noChangeArrowheads="1"/>
          </p:cNvSpPr>
          <p:nvPr/>
        </p:nvSpPr>
        <p:spPr bwMode="auto">
          <a:xfrm>
            <a:off x="1507330" y="2204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96776" y="5049200"/>
            <a:ext cx="54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23799"/>
              </p:ext>
            </p:extLst>
          </p:nvPr>
        </p:nvGraphicFramePr>
        <p:xfrm>
          <a:off x="1579837" y="4425130"/>
          <a:ext cx="6037459" cy="5520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296"/>
                <a:gridCol w="1394420"/>
                <a:gridCol w="1509858"/>
                <a:gridCol w="1507885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게시물수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방문자수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생성일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폐쇄일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07138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792760" y="282153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900" dirty="0" err="1" smtClean="0">
                <a:latin typeface="+mn-ea"/>
                <a:ea typeface="맑은 고딕" panose="020B0503020000020004" pitchFamily="50" charset="-127"/>
              </a:rPr>
              <a:t>허용안함</a:t>
            </a: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생성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생성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생성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369226" y="116632"/>
            <a:ext cx="1281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createAdminBbsView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9839"/>
              </p:ext>
            </p:extLst>
          </p:nvPr>
        </p:nvGraphicFramePr>
        <p:xfrm>
          <a:off x="7761312" y="765175"/>
          <a:ext cx="2016224" cy="33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관리자는 자동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CMS :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외부공개 허용일 경우 로그인 하지 않은 상태에서 조회와 상세보기가 가능한 게시판주소가 제공됨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32355"/>
              </p:ext>
            </p:extLst>
          </p:nvPr>
        </p:nvGraphicFramePr>
        <p:xfrm>
          <a:off x="1578993" y="1052736"/>
          <a:ext cx="6038303" cy="2448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59"/>
                <a:gridCol w="4896544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                                     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CC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●일반  ◎이미지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◎동영상   ◎설문조사   ◎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CMS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◎교육 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운영 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●운영      ◎폐쇄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의견 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◎허용     ◎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◎허용     ◎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외부공개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설명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792760" y="1411934"/>
            <a:ext cx="288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0953" y="1306020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X 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이미 사용 중입니다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다른 이름을 입력해주세요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800" spc="-150" dirty="0" smtClean="0">
                <a:solidFill>
                  <a:srgbClr val="0000CC"/>
                </a:solidFill>
                <a:latin typeface="+mn-ea"/>
                <a:ea typeface="+mn-ea"/>
              </a:rPr>
              <a:t>○ 사용 가능한 게시판명입니다</a:t>
            </a:r>
            <a:r>
              <a:rPr lang="en-US" altLang="ko-KR" sz="800" spc="-150" dirty="0" smtClean="0">
                <a:solidFill>
                  <a:srgbClr val="0000CC"/>
                </a:solidFill>
                <a:latin typeface="+mn-ea"/>
                <a:ea typeface="+mn-ea"/>
              </a:rPr>
              <a:t>.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08079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8111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2760" y="3115552"/>
            <a:ext cx="4751754" cy="338554"/>
            <a:chOff x="2792760" y="2564904"/>
            <a:chExt cx="4751754" cy="338554"/>
          </a:xfrm>
        </p:grpSpPr>
        <p:sp>
          <p:nvSpPr>
            <p:cNvPr id="90" name="직사각형 89"/>
            <p:cNvSpPr/>
            <p:nvPr/>
          </p:nvSpPr>
          <p:spPr>
            <a:xfrm>
              <a:off x="2792760" y="2590165"/>
              <a:ext cx="475175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57256" y="2564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1584977" y="3969080"/>
            <a:ext cx="54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80849" y="396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73048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95"/>
          <p:cNvSpPr>
            <a:spLocks noChangeAspect="1" noChangeArrowheads="1"/>
          </p:cNvSpPr>
          <p:nvPr/>
        </p:nvSpPr>
        <p:spPr bwMode="auto">
          <a:xfrm>
            <a:off x="2587591" y="16767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2760" y="282963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900" dirty="0" err="1" smtClean="0">
                <a:latin typeface="+mn-ea"/>
                <a:ea typeface="맑은 고딕" panose="020B0503020000020004" pitchFamily="50" charset="-127"/>
              </a:rPr>
              <a:t>허용안함</a:t>
            </a: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2637466" y="278092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4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삭제 게시물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삭제 게시물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삭제 게시물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93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admBoardNotiDelList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06668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클릭하면 상세화면으로 이동함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17296" y="1356434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96837"/>
              </p:ext>
            </p:extLst>
          </p:nvPr>
        </p:nvGraphicFramePr>
        <p:xfrm>
          <a:off x="1578992" y="1644450"/>
          <a:ext cx="6037458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671"/>
                <a:gridCol w="1488925"/>
                <a:gridCol w="1488925"/>
                <a:gridCol w="407225"/>
                <a:gridCol w="719382"/>
                <a:gridCol w="792088"/>
                <a:gridCol w="791242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삭제일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제일반게시판목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2835733" y="4740794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842" y="2247682"/>
            <a:ext cx="104182" cy="144000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3728864" y="198885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2629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삭제 게시물 읽기 및 복원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삭제 게시물 읽기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3692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admBoardNotiDelView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83387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원래의 게시판에 복원됨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3356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99137" y="157551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172"/>
          <p:cNvSpPr txBox="1">
            <a:spLocks noChangeArrowheads="1"/>
          </p:cNvSpPr>
          <p:nvPr/>
        </p:nvSpPr>
        <p:spPr bwMode="auto">
          <a:xfrm>
            <a:off x="1496616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34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직선 연결선 38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1494122" y="4350648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2071165" y="4350648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3166856" y="4350648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172"/>
          <p:cNvSpPr txBox="1">
            <a:spLocks noChangeArrowheads="1"/>
          </p:cNvSpPr>
          <p:nvPr/>
        </p:nvSpPr>
        <p:spPr bwMode="auto">
          <a:xfrm>
            <a:off x="1494122" y="4546795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765604" y="4746215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342647" y="4746215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3438338" y="4746215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765604" y="4942362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21588" y="4782696"/>
            <a:ext cx="108000" cy="108000"/>
            <a:chOff x="776536" y="2924944"/>
            <a:chExt cx="108000" cy="10800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494122" y="5373216"/>
            <a:ext cx="1850186" cy="472756"/>
            <a:chOff x="1585174" y="5748906"/>
            <a:chExt cx="1850186" cy="472756"/>
          </a:xfrm>
        </p:grpSpPr>
        <p:sp>
          <p:nvSpPr>
            <p:cNvPr id="5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1549580" y="537321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복원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복원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6860629" y="105203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3676"/>
              </p:ext>
            </p:extLst>
          </p:nvPr>
        </p:nvGraphicFramePr>
        <p:xfrm>
          <a:off x="7761312" y="765175"/>
          <a:ext cx="2016224" cy="246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교육명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교육상세화면으로 이동하며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교육결과는 상세화면에 표기됨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최상단에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공지 표기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71843"/>
              </p:ext>
            </p:extLst>
          </p:nvPr>
        </p:nvGraphicFramePr>
        <p:xfrm>
          <a:off x="1568448" y="1059280"/>
          <a:ext cx="6048000" cy="265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302044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1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84338" y="1105200"/>
            <a:ext cx="2016224" cy="215444"/>
            <a:chOff x="3660467" y="1341058"/>
            <a:chExt cx="2016224" cy="215444"/>
          </a:xfrm>
        </p:grpSpPr>
        <p:grpSp>
          <p:nvGrpSpPr>
            <p:cNvPr id="27" name="그룹 26"/>
            <p:cNvGrpSpPr/>
            <p:nvPr/>
          </p:nvGrpSpPr>
          <p:grpSpPr>
            <a:xfrm>
              <a:off x="4812595" y="1341058"/>
              <a:ext cx="647298" cy="215444"/>
              <a:chOff x="272480" y="1268760"/>
              <a:chExt cx="647298" cy="21544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72480" y="1302538"/>
                <a:ext cx="576000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7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33"/>
              <p:cNvGrpSpPr/>
              <p:nvPr/>
            </p:nvGrpSpPr>
            <p:grpSpPr>
              <a:xfrm>
                <a:off x="632520" y="1268760"/>
                <a:ext cx="287258" cy="215444"/>
                <a:chOff x="2160000" y="1773396"/>
                <a:chExt cx="287258" cy="21544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240629" y="1818118"/>
                  <a:ext cx="126000" cy="12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160000" y="1773396"/>
                  <a:ext cx="28725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latin typeface="+mn-ea"/>
                      <a:ea typeface="+mn-ea"/>
                    </a:rPr>
                    <a:t>▼</a:t>
                  </a:r>
                  <a:endParaRPr lang="ko-KR" altLang="en-US" sz="800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32" name="그룹 31"/>
            <p:cNvGrpSpPr/>
            <p:nvPr/>
          </p:nvGrpSpPr>
          <p:grpSpPr>
            <a:xfrm>
              <a:off x="3948499" y="1341058"/>
              <a:ext cx="863322" cy="215444"/>
              <a:chOff x="1280592" y="1629380"/>
              <a:chExt cx="863322" cy="21544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280592" y="1663158"/>
                <a:ext cx="792000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2014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56656" y="1629380"/>
                <a:ext cx="287258" cy="215444"/>
                <a:chOff x="2160000" y="1773396"/>
                <a:chExt cx="287258" cy="21544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240629" y="1818118"/>
                  <a:ext cx="126000" cy="12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60000" y="1773396"/>
                  <a:ext cx="28725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latin typeface="+mn-ea"/>
                      <a:ea typeface="+mn-ea"/>
                    </a:rPr>
                    <a:t>▼</a:t>
                  </a:r>
                  <a:endParaRPr lang="ko-KR" altLang="en-US" sz="800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8" name="TextBox 172"/>
            <p:cNvSpPr txBox="1">
              <a:spLocks noChangeArrowheads="1"/>
            </p:cNvSpPr>
            <p:nvPr/>
          </p:nvSpPr>
          <p:spPr bwMode="auto">
            <a:xfrm>
              <a:off x="3660467" y="1341988"/>
              <a:ext cx="226591" cy="21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12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0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172"/>
            <p:cNvSpPr txBox="1">
              <a:spLocks noChangeArrowheads="1"/>
            </p:cNvSpPr>
            <p:nvPr/>
          </p:nvSpPr>
          <p:spPr bwMode="auto">
            <a:xfrm>
              <a:off x="5450100" y="1341988"/>
              <a:ext cx="226591" cy="21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12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  <a:endParaRPr kumimoji="0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51232" y="2476740"/>
            <a:ext cx="338234" cy="160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교육 </a:t>
            </a:r>
            <a:r>
              <a:rPr lang="en-US" altLang="ko-KR" sz="900" dirty="0" smtClean="0">
                <a:latin typeface="+mn-ea"/>
                <a:ea typeface="+mn-ea"/>
              </a:rPr>
              <a:t>B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2493450" y="177283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08873" y="111460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37599"/>
              </p:ext>
            </p:extLst>
          </p:nvPr>
        </p:nvGraphicFramePr>
        <p:xfrm>
          <a:off x="1568450" y="4137161"/>
          <a:ext cx="6048850" cy="1731443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1872208"/>
                <a:gridCol w="1512168"/>
                <a:gridCol w="864100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교육일정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교육결과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 제목 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공지등록일 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2014.07.30~2014.07.27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2014.07.28~2014.07.27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2756712" y="5949280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95"/>
          <p:cNvSpPr>
            <a:spLocks noChangeAspect="1" noChangeArrowheads="1"/>
          </p:cNvSpPr>
          <p:nvPr/>
        </p:nvSpPr>
        <p:spPr bwMode="auto">
          <a:xfrm>
            <a:off x="7373352" y="51571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1486246" y="3856692"/>
            <a:ext cx="141256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월 교육안내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51232" y="1599360"/>
            <a:ext cx="346249" cy="160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교육 </a:t>
            </a:r>
            <a:r>
              <a:rPr lang="en-US" altLang="ko-KR" sz="900" dirty="0" smtClean="0">
                <a:latin typeface="+mn-ea"/>
                <a:ea typeface="+mn-ea"/>
              </a:rPr>
              <a:t>A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8445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AutoShape 95"/>
          <p:cNvSpPr>
            <a:spLocks noChangeAspect="1" noChangeArrowheads="1"/>
          </p:cNvSpPr>
          <p:nvPr/>
        </p:nvSpPr>
        <p:spPr bwMode="auto">
          <a:xfrm>
            <a:off x="3532241" y="44371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97481" y="1679446"/>
            <a:ext cx="4818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797481" y="2556826"/>
            <a:ext cx="2226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87464"/>
              </p:ext>
            </p:extLst>
          </p:nvPr>
        </p:nvGraphicFramePr>
        <p:xfrm>
          <a:off x="7761312" y="765175"/>
          <a:ext cx="2016224" cy="262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교육시간은 상세입력에서 등록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운영자만공개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216696" y="61293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41232" y="61293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4" name="Picture 2" descr="C:\Users\hp\Desktop\행정포털\첨부.jpg"/>
          <p:cNvPicPr>
            <a:picLocks noChangeAspect="1" noChangeArrowheads="1"/>
          </p:cNvPicPr>
          <p:nvPr/>
        </p:nvPicPr>
        <p:blipFill rotWithShape="1">
          <a:blip r:embed="rId3" cstate="print"/>
          <a:srcRect l="17985" t="42463" r="20990" b="8829"/>
          <a:stretch/>
        </p:blipFill>
        <p:spPr bwMode="auto">
          <a:xfrm>
            <a:off x="1552074" y="2636913"/>
            <a:ext cx="6065222" cy="3095072"/>
          </a:xfrm>
          <a:prstGeom prst="rect">
            <a:avLst/>
          </a:prstGeom>
          <a:noFill/>
        </p:spPr>
      </p:pic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5151"/>
              </p:ext>
            </p:extLst>
          </p:nvPr>
        </p:nvGraphicFramePr>
        <p:xfrm>
          <a:off x="1568448" y="1052736"/>
          <a:ext cx="6048848" cy="1512168"/>
        </p:xfrm>
        <a:graphic>
          <a:graphicData uri="http://schemas.openxmlformats.org/drawingml/2006/table">
            <a:tbl>
              <a:tblPr/>
              <a:tblGrid>
                <a:gridCol w="1008288"/>
                <a:gridCol w="1656184"/>
                <a:gridCol w="1080120"/>
                <a:gridCol w="1260140"/>
                <a:gridCol w="1044116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일정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27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684792" y="1350000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69832" y="612932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AutoShape 95"/>
          <p:cNvSpPr>
            <a:spLocks noChangeAspect="1" noChangeArrowheads="1"/>
          </p:cNvSpPr>
          <p:nvPr/>
        </p:nvSpPr>
        <p:spPr bwMode="auto">
          <a:xfrm>
            <a:off x="2478007" y="15930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142"/>
          <p:cNvSpPr txBox="1">
            <a:spLocks noChangeArrowheads="1"/>
          </p:cNvSpPr>
          <p:nvPr/>
        </p:nvSpPr>
        <p:spPr bwMode="auto">
          <a:xfrm>
            <a:off x="6105128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674144" y="1569855"/>
            <a:ext cx="2152765" cy="230832"/>
            <a:chOff x="1734743" y="4869176"/>
            <a:chExt cx="2152765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35508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4516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2681386" y="1812505"/>
            <a:ext cx="1152008" cy="215444"/>
            <a:chOff x="2216816" y="2369838"/>
            <a:chExt cx="1152008" cy="215444"/>
          </a:xfrm>
        </p:grpSpPr>
        <p:sp>
          <p:nvSpPr>
            <p:cNvPr id="48" name="직사각형 47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5" name="AutoShape 95"/>
          <p:cNvSpPr>
            <a:spLocks noChangeAspect="1" noChangeArrowheads="1"/>
          </p:cNvSpPr>
          <p:nvPr/>
        </p:nvSpPr>
        <p:spPr bwMode="auto">
          <a:xfrm>
            <a:off x="3944888" y="184582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885854" y="1059150"/>
            <a:ext cx="515418" cy="230832"/>
            <a:chOff x="6885854" y="1758008"/>
            <a:chExt cx="515418" cy="230832"/>
          </a:xfrm>
        </p:grpSpPr>
        <p:sp>
          <p:nvSpPr>
            <p:cNvPr id="6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684792" y="2098948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62823"/>
              </p:ext>
            </p:extLst>
          </p:nvPr>
        </p:nvGraphicFramePr>
        <p:xfrm>
          <a:off x="1569832" y="5773939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6737895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51479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14987" y="61293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79387"/>
              </p:ext>
            </p:extLst>
          </p:nvPr>
        </p:nvGraphicFramePr>
        <p:xfrm>
          <a:off x="1568448" y="1340768"/>
          <a:ext cx="6048848" cy="742047"/>
        </p:xfrm>
        <a:graphic>
          <a:graphicData uri="http://schemas.openxmlformats.org/drawingml/2006/table">
            <a:tbl>
              <a:tblPr/>
              <a:tblGrid>
                <a:gridCol w="1008288"/>
                <a:gridCol w="1656184"/>
                <a:gridCol w="1080120"/>
                <a:gridCol w="1260140"/>
                <a:gridCol w="1044116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교육입니다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일정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읽기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73766"/>
              </p:ext>
            </p:extLst>
          </p:nvPr>
        </p:nvGraphicFramePr>
        <p:xfrm>
          <a:off x="7761312" y="765175"/>
          <a:ext cx="2016224" cy="324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게시물 이동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교육 일정은 게시물 내용의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최상단에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클릭하면 해당 게시물이 목록에서 삭제되어 사용자는 볼 수 없음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관리자는 게시판 관리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삭제게시물에서 확인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게시물에 적용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2"/>
          <p:cNvSpPr txBox="1">
            <a:spLocks noChangeArrowheads="1"/>
          </p:cNvSpPr>
          <p:nvPr/>
        </p:nvSpPr>
        <p:spPr bwMode="auto">
          <a:xfrm>
            <a:off x="6105128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1497790" y="2379593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553248" y="265678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2394402" y="2368757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72"/>
          <p:cNvSpPr txBox="1">
            <a:spLocks noChangeArrowheads="1"/>
          </p:cNvSpPr>
          <p:nvPr/>
        </p:nvSpPr>
        <p:spPr bwMode="auto">
          <a:xfrm>
            <a:off x="1497790" y="2728797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72"/>
          <p:cNvSpPr txBox="1">
            <a:spLocks noChangeArrowheads="1"/>
          </p:cNvSpPr>
          <p:nvPr/>
        </p:nvSpPr>
        <p:spPr bwMode="auto">
          <a:xfrm>
            <a:off x="6115534" y="2348880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96616" y="3155720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125" name="TextBox 172"/>
          <p:cNvSpPr txBox="1">
            <a:spLocks noChangeArrowheads="1"/>
          </p:cNvSpPr>
          <p:nvPr/>
        </p:nvSpPr>
        <p:spPr bwMode="auto">
          <a:xfrm>
            <a:off x="2249989" y="3770493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72"/>
          <p:cNvSpPr txBox="1">
            <a:spLocks noChangeArrowheads="1"/>
          </p:cNvSpPr>
          <p:nvPr/>
        </p:nvSpPr>
        <p:spPr bwMode="auto">
          <a:xfrm>
            <a:off x="1497790" y="3770493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4688" y="3833942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직사각형 127"/>
          <p:cNvSpPr/>
          <p:nvPr/>
        </p:nvSpPr>
        <p:spPr>
          <a:xfrm>
            <a:off x="1553248" y="4968595"/>
            <a:ext cx="5416769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1553248" y="4094747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97790" y="4094747"/>
            <a:ext cx="2231074" cy="864096"/>
            <a:chOff x="1497790" y="4094747"/>
            <a:chExt cx="2231074" cy="864096"/>
          </a:xfrm>
        </p:grpSpPr>
        <p:sp>
          <p:nvSpPr>
            <p:cNvPr id="133" name="TextBox 172"/>
            <p:cNvSpPr txBox="1">
              <a:spLocks noChangeArrowheads="1"/>
            </p:cNvSpPr>
            <p:nvPr/>
          </p:nvSpPr>
          <p:spPr bwMode="auto">
            <a:xfrm>
              <a:off x="1497790" y="4094747"/>
              <a:ext cx="652743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2049781" y="4094747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2013.03.03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5" name="TextBox 172"/>
            <p:cNvSpPr txBox="1">
              <a:spLocks noChangeArrowheads="1"/>
            </p:cNvSpPr>
            <p:nvPr/>
          </p:nvSpPr>
          <p:spPr bwMode="auto">
            <a:xfrm>
              <a:off x="3025334" y="4094747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72"/>
            <p:cNvSpPr txBox="1">
              <a:spLocks noChangeArrowheads="1"/>
            </p:cNvSpPr>
            <p:nvPr/>
          </p:nvSpPr>
          <p:spPr bwMode="auto">
            <a:xfrm>
              <a:off x="1497790" y="4290894"/>
              <a:ext cx="82747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7" name="TextBox 172"/>
            <p:cNvSpPr txBox="1">
              <a:spLocks noChangeArrowheads="1"/>
            </p:cNvSpPr>
            <p:nvPr/>
          </p:nvSpPr>
          <p:spPr bwMode="auto">
            <a:xfrm>
              <a:off x="1769272" y="4490314"/>
              <a:ext cx="644728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72"/>
            <p:cNvSpPr txBox="1">
              <a:spLocks noChangeArrowheads="1"/>
            </p:cNvSpPr>
            <p:nvPr/>
          </p:nvSpPr>
          <p:spPr bwMode="auto">
            <a:xfrm>
              <a:off x="2324821" y="4490314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2013.03.03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9" name="TextBox 172"/>
            <p:cNvSpPr txBox="1">
              <a:spLocks noChangeArrowheads="1"/>
            </p:cNvSpPr>
            <p:nvPr/>
          </p:nvSpPr>
          <p:spPr bwMode="auto">
            <a:xfrm>
              <a:off x="3313366" y="4490314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72"/>
            <p:cNvSpPr txBox="1">
              <a:spLocks noChangeArrowheads="1"/>
            </p:cNvSpPr>
            <p:nvPr/>
          </p:nvSpPr>
          <p:spPr bwMode="auto">
            <a:xfrm>
              <a:off x="1769272" y="4686461"/>
              <a:ext cx="109837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좋은 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1625256" y="4526795"/>
              <a:ext cx="108000" cy="108000"/>
              <a:chOff x="776536" y="2924944"/>
              <a:chExt cx="108000" cy="108000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776536" y="2924944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776536" y="3024024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1497790" y="5508655"/>
            <a:ext cx="1850186" cy="472756"/>
            <a:chOff x="1585174" y="5748906"/>
            <a:chExt cx="1850186" cy="472756"/>
          </a:xfrm>
        </p:grpSpPr>
        <p:sp>
          <p:nvSpPr>
            <p:cNvPr id="144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6" name="직선 연결선 145"/>
          <p:cNvCxnSpPr/>
          <p:nvPr/>
        </p:nvCxnSpPr>
        <p:spPr>
          <a:xfrm>
            <a:off x="1553248" y="5508655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4148245" y="2368757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68505" y="2988455"/>
            <a:ext cx="595365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688246" y="1849790"/>
            <a:ext cx="1836128" cy="230832"/>
            <a:chOff x="1734743" y="4869176"/>
            <a:chExt cx="1836128" cy="230832"/>
          </a:xfrm>
        </p:grpSpPr>
        <p:sp>
          <p:nvSpPr>
            <p:cNvPr id="86" name="직사각형 85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AutoShape 95"/>
          <p:cNvSpPr>
            <a:spLocks noChangeAspect="1" noChangeArrowheads="1"/>
          </p:cNvSpPr>
          <p:nvPr/>
        </p:nvSpPr>
        <p:spPr bwMode="auto">
          <a:xfrm>
            <a:off x="3794125" y="87928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4516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6904208" y="1340768"/>
            <a:ext cx="515418" cy="230832"/>
            <a:chOff x="6885854" y="1758008"/>
            <a:chExt cx="515418" cy="230832"/>
          </a:xfrm>
        </p:grpSpPr>
        <p:sp>
          <p:nvSpPr>
            <p:cNvPr id="15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V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8073297" y="3865740"/>
            <a:ext cx="1469482" cy="25155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8397274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이동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333378" y="3918858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80376"/>
              </p:ext>
            </p:extLst>
          </p:nvPr>
        </p:nvGraphicFramePr>
        <p:xfrm>
          <a:off x="8245674" y="4424016"/>
          <a:ext cx="1087704" cy="1597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7704"/>
              </a:tblGrid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8289274" y="4463593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89274" y="467163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89274" y="486134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289274" y="5059154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89274" y="525696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289274" y="547525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89274" y="5664958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289274" y="5862770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8829362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TextBox 172"/>
          <p:cNvSpPr txBox="1">
            <a:spLocks noChangeArrowheads="1"/>
          </p:cNvSpPr>
          <p:nvPr/>
        </p:nvSpPr>
        <p:spPr bwMode="auto">
          <a:xfrm>
            <a:off x="8078893" y="4015891"/>
            <a:ext cx="1463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이동할 게시판을 선택해 주십시오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AutoShape 95"/>
          <p:cNvSpPr>
            <a:spLocks noChangeAspect="1" noChangeArrowheads="1"/>
          </p:cNvSpPr>
          <p:nvPr/>
        </p:nvSpPr>
        <p:spPr bwMode="auto">
          <a:xfrm>
            <a:off x="8169792" y="38952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58" name="AutoShape 95"/>
          <p:cNvSpPr>
            <a:spLocks noChangeAspect="1" noChangeArrowheads="1"/>
          </p:cNvSpPr>
          <p:nvPr/>
        </p:nvSpPr>
        <p:spPr bwMode="auto">
          <a:xfrm>
            <a:off x="2962648" y="87829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076792" y="4968595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6"/>
          <p:cNvSpPr txBox="1">
            <a:spLocks noChangeArrowheads="1"/>
          </p:cNvSpPr>
          <p:nvPr/>
        </p:nvSpPr>
        <p:spPr bwMode="auto">
          <a:xfrm>
            <a:off x="273050" y="333377"/>
            <a:ext cx="93599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500" b="1" dirty="0" smtClean="0">
                <a:latin typeface="+mn-ea"/>
                <a:ea typeface="+mn-ea"/>
              </a:rPr>
              <a:t>문서 </a:t>
            </a:r>
            <a:r>
              <a:rPr lang="ko-KR" altLang="en-US" sz="1500" b="1" dirty="0" err="1" smtClean="0">
                <a:latin typeface="+mn-ea"/>
                <a:ea typeface="+mn-ea"/>
              </a:rPr>
              <a:t>이력표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5123" name="Rectangle 167"/>
          <p:cNvSpPr>
            <a:spLocks noChangeArrowheads="1"/>
          </p:cNvSpPr>
          <p:nvPr/>
        </p:nvSpPr>
        <p:spPr bwMode="auto">
          <a:xfrm>
            <a:off x="350839" y="4048125"/>
            <a:ext cx="11001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000">
                <a:latin typeface="+mn-ea"/>
                <a:ea typeface="+mn-ea"/>
              </a:rPr>
              <a:t>2. </a:t>
            </a:r>
            <a:r>
              <a:rPr lang="ko-KR" altLang="en-US" sz="1000">
                <a:latin typeface="+mn-ea"/>
                <a:ea typeface="+mn-ea"/>
              </a:rPr>
              <a:t>배포내역</a:t>
            </a:r>
          </a:p>
        </p:txBody>
      </p:sp>
      <p:graphicFrame>
        <p:nvGraphicFramePr>
          <p:cNvPr id="1085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86888"/>
              </p:ext>
            </p:extLst>
          </p:nvPr>
        </p:nvGraphicFramePr>
        <p:xfrm>
          <a:off x="273050" y="4292600"/>
          <a:ext cx="9359901" cy="1828800"/>
        </p:xfrm>
        <a:graphic>
          <a:graphicData uri="http://schemas.openxmlformats.org/drawingml/2006/table">
            <a:tbl>
              <a:tblPr/>
              <a:tblGrid>
                <a:gridCol w="604593"/>
                <a:gridCol w="3703725"/>
                <a:gridCol w="1587895"/>
                <a:gridCol w="1587895"/>
                <a:gridCol w="1875793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수신자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배포일자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246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264"/>
              </p:ext>
            </p:extLst>
          </p:nvPr>
        </p:nvGraphicFramePr>
        <p:xfrm>
          <a:off x="273051" y="1196977"/>
          <a:ext cx="9359898" cy="2430932"/>
        </p:xfrm>
        <a:graphic>
          <a:graphicData uri="http://schemas.openxmlformats.org/drawingml/2006/table">
            <a:tbl>
              <a:tblPr/>
              <a:tblGrid>
                <a:gridCol w="618263"/>
                <a:gridCol w="928315"/>
                <a:gridCol w="7117084"/>
                <a:gridCol w="696236"/>
              </a:tblGrid>
              <a:tr h="287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4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2014.05.14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2014.05.16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2014.07.16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2014.07.28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CMS,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설문조사 협의 전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10:30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미팅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개발에 맞게 일부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쪽지부분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0" name="Rectangle 254"/>
          <p:cNvSpPr>
            <a:spLocks noChangeArrowheads="1"/>
          </p:cNvSpPr>
          <p:nvPr/>
        </p:nvSpPr>
        <p:spPr bwMode="auto">
          <a:xfrm>
            <a:off x="273050" y="836615"/>
            <a:ext cx="15128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1. </a:t>
            </a:r>
            <a:r>
              <a:rPr lang="ko-KR" altLang="en-US" sz="1000" dirty="0">
                <a:latin typeface="+mn-ea"/>
                <a:ea typeface="+mn-ea"/>
              </a:rPr>
              <a:t>변경이력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2311400" cy="241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CFA2BC-D116-4B71-A45A-FECBFF3E4C1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일반게시판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98820"/>
              </p:ext>
            </p:extLst>
          </p:nvPr>
        </p:nvGraphicFramePr>
        <p:xfrm>
          <a:off x="7761312" y="765175"/>
          <a:ext cx="2016224" cy="379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항상 목록의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앞에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의견 수 표기</a:t>
                      </a: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흐리게 표기하며 제목 앞에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게시판의 관리자만 열람과 의견 및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답글을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등록할 수 있음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표현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새로 생성한 게시판의 목록은 커뮤니티 목록 하단에 생성순서대로 표기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141277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1448768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12710"/>
              </p:ext>
            </p:extLst>
          </p:nvPr>
        </p:nvGraphicFramePr>
        <p:xfrm>
          <a:off x="1578992" y="1736784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348880"/>
            <a:ext cx="104182" cy="144000"/>
          </a:xfrm>
          <a:prstGeom prst="rect">
            <a:avLst/>
          </a:prstGeom>
          <a:noFill/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12529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AutoShape 95"/>
          <p:cNvSpPr>
            <a:spLocks noChangeAspect="1" noChangeArrowheads="1"/>
          </p:cNvSpPr>
          <p:nvPr/>
        </p:nvSpPr>
        <p:spPr bwMode="auto">
          <a:xfrm>
            <a:off x="1462423" y="9914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AutoShape 95"/>
          <p:cNvSpPr>
            <a:spLocks noChangeAspect="1" noChangeArrowheads="1"/>
          </p:cNvSpPr>
          <p:nvPr/>
        </p:nvSpPr>
        <p:spPr bwMode="auto">
          <a:xfrm>
            <a:off x="3080792" y="206084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3" name="AutoShape 95"/>
          <p:cNvSpPr>
            <a:spLocks noChangeAspect="1" noChangeArrowheads="1"/>
          </p:cNvSpPr>
          <p:nvPr/>
        </p:nvSpPr>
        <p:spPr bwMode="auto">
          <a:xfrm>
            <a:off x="3224808" y="234991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AutoShape 95"/>
          <p:cNvSpPr>
            <a:spLocks noChangeAspect="1" noChangeArrowheads="1"/>
          </p:cNvSpPr>
          <p:nvPr/>
        </p:nvSpPr>
        <p:spPr bwMode="auto">
          <a:xfrm>
            <a:off x="3881010" y="264256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3583254" y="373784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6919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1290229" y="350100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6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85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게시물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게시물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1893"/>
              </p:ext>
            </p:extLst>
          </p:nvPr>
        </p:nvGraphicFramePr>
        <p:xfrm>
          <a:off x="7761312" y="765175"/>
          <a:ext cx="2016224" cy="366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 지정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조직도 제공됨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조직도에서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선택한 부서명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표기된 부서의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[X]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부서 삭제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관리자에게만 제공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 게시물은 목록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볼드체로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</a:t>
                      </a: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작성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중이던 게시물이 저장되어 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확인 가능</a:t>
                      </a: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2074" y="3284984"/>
            <a:ext cx="6065222" cy="2406929"/>
            <a:chOff x="1552074" y="2958891"/>
            <a:chExt cx="6065222" cy="3125621"/>
          </a:xfrm>
        </p:grpSpPr>
        <p:pic>
          <p:nvPicPr>
            <p:cNvPr id="114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42463" r="20990" b="43887"/>
            <a:stretch/>
          </p:blipFill>
          <p:spPr bwMode="auto">
            <a:xfrm>
              <a:off x="1552074" y="2958891"/>
              <a:ext cx="6065222" cy="1008112"/>
            </a:xfrm>
            <a:prstGeom prst="rect">
              <a:avLst/>
            </a:prstGeom>
            <a:noFill/>
          </p:spPr>
        </p:pic>
        <p:pic>
          <p:nvPicPr>
            <p:cNvPr id="117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62142" r="20990" b="8829"/>
            <a:stretch/>
          </p:blipFill>
          <p:spPr bwMode="auto">
            <a:xfrm>
              <a:off x="1552074" y="3940631"/>
              <a:ext cx="6065222" cy="2143881"/>
            </a:xfrm>
            <a:prstGeom prst="rect">
              <a:avLst/>
            </a:prstGeom>
            <a:noFill/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2217232" y="61293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1768" y="61293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70368" y="612932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7005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3239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1497948" y="604698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17664"/>
              </p:ext>
            </p:extLst>
          </p:nvPr>
        </p:nvGraphicFramePr>
        <p:xfrm>
          <a:off x="1568448" y="1556792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280831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684792" y="1854056"/>
            <a:ext cx="3708368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제도 </a:t>
            </a:r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AutoShape 95"/>
          <p:cNvSpPr>
            <a:spLocks noChangeAspect="1" noChangeArrowheads="1"/>
          </p:cNvSpPr>
          <p:nvPr/>
        </p:nvSpPr>
        <p:spPr bwMode="auto">
          <a:xfrm>
            <a:off x="6688706" y="182706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2684792" y="2071960"/>
            <a:ext cx="2120738" cy="230832"/>
            <a:chOff x="1734743" y="4869176"/>
            <a:chExt cx="2120738" cy="230832"/>
          </a:xfrm>
        </p:grpSpPr>
        <p:sp>
          <p:nvSpPr>
            <p:cNvPr id="68" name="직사각형 67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681386" y="2316561"/>
            <a:ext cx="1152008" cy="215444"/>
            <a:chOff x="2216816" y="2369838"/>
            <a:chExt cx="1152008" cy="215444"/>
          </a:xfrm>
        </p:grpSpPr>
        <p:sp>
          <p:nvSpPr>
            <p:cNvPr id="79" name="직사각형 78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3833394" y="235228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84792" y="2636912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AutoShape 95"/>
          <p:cNvSpPr>
            <a:spLocks noChangeAspect="1" noChangeArrowheads="1"/>
          </p:cNvSpPr>
          <p:nvPr/>
        </p:nvSpPr>
        <p:spPr bwMode="auto">
          <a:xfrm>
            <a:off x="3249578" y="270893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1758" y="1772816"/>
            <a:ext cx="57099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공지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42352"/>
              </p:ext>
            </p:extLst>
          </p:nvPr>
        </p:nvGraphicFramePr>
        <p:xfrm>
          <a:off x="1569832" y="5773939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6737895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151479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게시물 읽기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326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87239"/>
              </p:ext>
            </p:extLst>
          </p:nvPr>
        </p:nvGraphicFramePr>
        <p:xfrm>
          <a:off x="7761312" y="765175"/>
          <a:ext cx="2016224" cy="247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의견 입력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의견에 대한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입력란 생성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 수정 입력란 생성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의견 삭제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</a:rPr>
                        <a:t>게시물 이동 클릭하면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</a:rPr>
                        <a:t> 생성됨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9137" y="157551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1496616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549580" y="5224496"/>
            <a:ext cx="5507821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129579" y="5224544"/>
            <a:ext cx="468000" cy="17114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1494122" y="4350648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172"/>
          <p:cNvSpPr txBox="1">
            <a:spLocks noChangeArrowheads="1"/>
          </p:cNvSpPr>
          <p:nvPr/>
        </p:nvSpPr>
        <p:spPr bwMode="auto">
          <a:xfrm>
            <a:off x="2071165" y="4350648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6" name="TextBox 172"/>
          <p:cNvSpPr txBox="1">
            <a:spLocks noChangeArrowheads="1"/>
          </p:cNvSpPr>
          <p:nvPr/>
        </p:nvSpPr>
        <p:spPr bwMode="auto">
          <a:xfrm>
            <a:off x="3166856" y="4350648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172"/>
          <p:cNvSpPr txBox="1">
            <a:spLocks noChangeArrowheads="1"/>
          </p:cNvSpPr>
          <p:nvPr/>
        </p:nvSpPr>
        <p:spPr bwMode="auto">
          <a:xfrm>
            <a:off x="1494122" y="4546795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8" name="TextBox 172"/>
          <p:cNvSpPr txBox="1">
            <a:spLocks noChangeArrowheads="1"/>
          </p:cNvSpPr>
          <p:nvPr/>
        </p:nvSpPr>
        <p:spPr bwMode="auto">
          <a:xfrm>
            <a:off x="1765604" y="4746215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72"/>
          <p:cNvSpPr txBox="1">
            <a:spLocks noChangeArrowheads="1"/>
          </p:cNvSpPr>
          <p:nvPr/>
        </p:nvSpPr>
        <p:spPr bwMode="auto">
          <a:xfrm>
            <a:off x="2342647" y="4746215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3438338" y="4746215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1765604" y="4942362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621588" y="4782696"/>
            <a:ext cx="108000" cy="108000"/>
            <a:chOff x="776536" y="2924944"/>
            <a:chExt cx="108000" cy="108000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1494122" y="5764556"/>
            <a:ext cx="1850186" cy="472756"/>
            <a:chOff x="1585174" y="5748906"/>
            <a:chExt cx="1850186" cy="472756"/>
          </a:xfrm>
        </p:grpSpPr>
        <p:sp>
          <p:nvSpPr>
            <p:cNvPr id="8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1549580" y="576455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7005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7173886" y="1575512"/>
            <a:ext cx="515418" cy="230832"/>
            <a:chOff x="6885854" y="1758008"/>
            <a:chExt cx="515418" cy="230832"/>
          </a:xfrm>
        </p:grpSpPr>
        <p:sp>
          <p:nvSpPr>
            <p:cNvPr id="113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AutoShape 95"/>
          <p:cNvSpPr>
            <a:spLocks noChangeAspect="1" noChangeArrowheads="1"/>
          </p:cNvSpPr>
          <p:nvPr/>
        </p:nvSpPr>
        <p:spPr bwMode="auto">
          <a:xfrm>
            <a:off x="3287228" y="427864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6" name="AutoShape 95"/>
          <p:cNvSpPr>
            <a:spLocks noChangeAspect="1" noChangeArrowheads="1"/>
          </p:cNvSpPr>
          <p:nvPr/>
        </p:nvSpPr>
        <p:spPr bwMode="auto">
          <a:xfrm>
            <a:off x="7462002" y="50131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97" name="TextBox 172"/>
          <p:cNvSpPr txBox="1">
            <a:spLocks noChangeArrowheads="1"/>
          </p:cNvSpPr>
          <p:nvPr/>
        </p:nvSpPr>
        <p:spPr bwMode="auto">
          <a:xfrm>
            <a:off x="3535958" y="4350648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172"/>
          <p:cNvSpPr txBox="1">
            <a:spLocks noChangeArrowheads="1"/>
          </p:cNvSpPr>
          <p:nvPr/>
        </p:nvSpPr>
        <p:spPr bwMode="auto">
          <a:xfrm>
            <a:off x="3887992" y="4350648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172"/>
          <p:cNvSpPr txBox="1">
            <a:spLocks noChangeArrowheads="1"/>
          </p:cNvSpPr>
          <p:nvPr/>
        </p:nvSpPr>
        <p:spPr bwMode="auto">
          <a:xfrm>
            <a:off x="3895622" y="4746215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AutoShape 95"/>
          <p:cNvSpPr>
            <a:spLocks noChangeAspect="1" noChangeArrowheads="1"/>
          </p:cNvSpPr>
          <p:nvPr/>
        </p:nvSpPr>
        <p:spPr bwMode="auto">
          <a:xfrm>
            <a:off x="3656856" y="42930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3" name="AutoShape 95"/>
          <p:cNvSpPr>
            <a:spLocks noChangeAspect="1" noChangeArrowheads="1"/>
          </p:cNvSpPr>
          <p:nvPr/>
        </p:nvSpPr>
        <p:spPr bwMode="auto">
          <a:xfrm>
            <a:off x="4005618" y="42931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04" name="AutoShape 95"/>
          <p:cNvSpPr>
            <a:spLocks noChangeAspect="1" noChangeArrowheads="1"/>
          </p:cNvSpPr>
          <p:nvPr/>
        </p:nvSpPr>
        <p:spPr bwMode="auto">
          <a:xfrm>
            <a:off x="3584848" y="46531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5" name="AutoShape 95"/>
          <p:cNvSpPr>
            <a:spLocks noChangeAspect="1" noChangeArrowheads="1"/>
          </p:cNvSpPr>
          <p:nvPr/>
        </p:nvSpPr>
        <p:spPr bwMode="auto">
          <a:xfrm>
            <a:off x="4077626" y="465313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073297" y="3865740"/>
            <a:ext cx="1469482" cy="25155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8397274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이동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333378" y="3918858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5714"/>
              </p:ext>
            </p:extLst>
          </p:nvPr>
        </p:nvGraphicFramePr>
        <p:xfrm>
          <a:off x="8245674" y="4424016"/>
          <a:ext cx="1087704" cy="1597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7704"/>
              </a:tblGrid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8289274" y="4463593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289274" y="467163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289274" y="486134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89274" y="5059154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89274" y="525696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289274" y="547525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289274" y="5664958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89274" y="5862770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829362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TextBox 172"/>
          <p:cNvSpPr txBox="1">
            <a:spLocks noChangeArrowheads="1"/>
          </p:cNvSpPr>
          <p:nvPr/>
        </p:nvSpPr>
        <p:spPr bwMode="auto">
          <a:xfrm>
            <a:off x="8078893" y="4015891"/>
            <a:ext cx="1463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이동할 게시판을 선택해 주십시오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95"/>
          <p:cNvSpPr>
            <a:spLocks noChangeAspect="1" noChangeArrowheads="1"/>
          </p:cNvSpPr>
          <p:nvPr/>
        </p:nvSpPr>
        <p:spPr bwMode="auto">
          <a:xfrm>
            <a:off x="8169792" y="38952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27" name="AutoShape 95"/>
          <p:cNvSpPr>
            <a:spLocks noChangeAspect="1" noChangeArrowheads="1"/>
          </p:cNvSpPr>
          <p:nvPr/>
        </p:nvSpPr>
        <p:spPr bwMode="auto">
          <a:xfrm>
            <a:off x="3975957" y="103403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5" name="구부러진 연결선 4"/>
          <p:cNvCxnSpPr>
            <a:stCxn id="108" idx="2"/>
            <a:endCxn id="93" idx="0"/>
          </p:cNvCxnSpPr>
          <p:nvPr/>
        </p:nvCxnSpPr>
        <p:spPr>
          <a:xfrm rot="16200000" flipH="1">
            <a:off x="4869312" y="-72987"/>
            <a:ext cx="2646241" cy="52312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38874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조건의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등록일순으로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마감된 설문은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클릭하면 상세화면 이동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568624" y="1412780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6450" y="1430780"/>
            <a:ext cx="900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76936" y="1387364"/>
            <a:ext cx="227177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●전체  ◎마감된 설문  ◎진행중인 설문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4240037" y="1452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5965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0269"/>
              </p:ext>
            </p:extLst>
          </p:nvPr>
        </p:nvGraphicFramePr>
        <p:xfrm>
          <a:off x="1578992" y="1700808"/>
          <a:ext cx="6037457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925"/>
                <a:gridCol w="2805051"/>
                <a:gridCol w="432048"/>
                <a:gridCol w="504056"/>
                <a:gridCol w="504056"/>
                <a:gridCol w="792088"/>
                <a:gridCol w="719233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설문종료일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2014-07-10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영구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(22)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마감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마감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마감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643" y="2312904"/>
            <a:ext cx="104182" cy="144000"/>
          </a:xfrm>
          <a:prstGeom prst="rect">
            <a:avLst/>
          </a:prstGeom>
          <a:noFill/>
        </p:spPr>
      </p:pic>
      <p:sp>
        <p:nvSpPr>
          <p:cNvPr id="30" name="AutoShape 95"/>
          <p:cNvSpPr>
            <a:spLocks noChangeAspect="1" noChangeArrowheads="1"/>
          </p:cNvSpPr>
          <p:nvPr/>
        </p:nvSpPr>
        <p:spPr bwMode="auto">
          <a:xfrm>
            <a:off x="7413012" y="314096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1" name="AutoShape 95"/>
          <p:cNvSpPr>
            <a:spLocks noChangeAspect="1" noChangeArrowheads="1"/>
          </p:cNvSpPr>
          <p:nvPr/>
        </p:nvSpPr>
        <p:spPr bwMode="auto">
          <a:xfrm>
            <a:off x="3008784" y="198884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8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221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설명 및 속성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설문지 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577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 설명 및 속성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76698"/>
              </p:ext>
            </p:extLst>
          </p:nvPr>
        </p:nvGraphicFramePr>
        <p:xfrm>
          <a:off x="7761312" y="765175"/>
          <a:ext cx="2016224" cy="275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시 설문지 생성은 입력 불가하며 에디터에 공지사항만 등록할 수 있음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340768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964121" y="18371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72"/>
          <p:cNvSpPr txBox="1">
            <a:spLocks noChangeArrowheads="1"/>
          </p:cNvSpPr>
          <p:nvPr/>
        </p:nvSpPr>
        <p:spPr bwMode="auto">
          <a:xfrm>
            <a:off x="1496616" y="1556581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7232" y="1591733"/>
            <a:ext cx="511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52074" y="2823659"/>
            <a:ext cx="6065222" cy="3125621"/>
            <a:chOff x="1552074" y="2958891"/>
            <a:chExt cx="6065222" cy="3125621"/>
          </a:xfrm>
        </p:grpSpPr>
        <p:pic>
          <p:nvPicPr>
            <p:cNvPr id="32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42463" r="20990" b="43887"/>
            <a:stretch/>
          </p:blipFill>
          <p:spPr bwMode="auto">
            <a:xfrm>
              <a:off x="1552074" y="2958891"/>
              <a:ext cx="6065222" cy="1008112"/>
            </a:xfrm>
            <a:prstGeom prst="rect">
              <a:avLst/>
            </a:prstGeom>
            <a:noFill/>
          </p:spPr>
        </p:pic>
        <p:pic>
          <p:nvPicPr>
            <p:cNvPr id="33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62142" r="20990" b="8829"/>
            <a:stretch/>
          </p:blipFill>
          <p:spPr bwMode="auto">
            <a:xfrm>
              <a:off x="1552074" y="3940631"/>
              <a:ext cx="6065222" cy="2143881"/>
            </a:xfrm>
            <a:prstGeom prst="rect">
              <a:avLst/>
            </a:prstGeom>
            <a:noFill/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2217232" y="5997027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70368" y="5997027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173886" y="1784489"/>
            <a:ext cx="515418" cy="230832"/>
            <a:chOff x="6885854" y="1758008"/>
            <a:chExt cx="515418" cy="230832"/>
          </a:xfrm>
        </p:grpSpPr>
        <p:sp>
          <p:nvSpPr>
            <p:cNvPr id="4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1496616" y="206127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1497790" y="230024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568450" y="2015321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492070" y="2308317"/>
            <a:ext cx="4471986" cy="230832"/>
            <a:chOff x="2492070" y="2140929"/>
            <a:chExt cx="4471986" cy="230832"/>
          </a:xfrm>
        </p:grpSpPr>
        <p:sp>
          <p:nvSpPr>
            <p:cNvPr id="59" name="직사각형 58"/>
            <p:cNvSpPr/>
            <p:nvPr/>
          </p:nvSpPr>
          <p:spPr>
            <a:xfrm>
              <a:off x="5909372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시간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60056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분  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92070" y="2184345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12150" y="2184345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88602" y="2184345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605212" y="2184345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56131" y="2140929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516298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시간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062752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분  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486696" y="2060848"/>
            <a:ext cx="1152008" cy="215444"/>
            <a:chOff x="2216816" y="2369838"/>
            <a:chExt cx="1152008" cy="215444"/>
          </a:xfrm>
        </p:grpSpPr>
        <p:sp>
          <p:nvSpPr>
            <p:cNvPr id="69" name="직사각형 68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5" name="그룹 98"/>
          <p:cNvGrpSpPr/>
          <p:nvPr/>
        </p:nvGrpSpPr>
        <p:grpSpPr>
          <a:xfrm>
            <a:off x="1496826" y="2539150"/>
            <a:ext cx="1972730" cy="230832"/>
            <a:chOff x="5331905" y="2029183"/>
            <a:chExt cx="1972730" cy="230832"/>
          </a:xfrm>
        </p:grpSpPr>
        <p:sp>
          <p:nvSpPr>
            <p:cNvPr id="76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107273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◎공개  ●비공개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6949580" y="5946720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AutoShape 95"/>
          <p:cNvSpPr>
            <a:spLocks noChangeAspect="1" noChangeArrowheads="1"/>
          </p:cNvSpPr>
          <p:nvPr/>
        </p:nvSpPr>
        <p:spPr bwMode="auto">
          <a:xfrm>
            <a:off x="3584848" y="2060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56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설명 및 속성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설문지 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생성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10690"/>
              </p:ext>
            </p:extLst>
          </p:nvPr>
        </p:nvGraphicFramePr>
        <p:xfrm>
          <a:off x="7761312" y="765175"/>
          <a:ext cx="2016224" cy="321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설문조사는 객관식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주관식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수 입력 후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엔터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그룹 설정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SKIP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문제를 모두 생성한 후에 지정 가능함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SKIP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체크되면 보기 항목에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이동항목선택란이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 추가</a:t>
                      </a: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마지막 보기에 생성됨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55589"/>
              </p:ext>
            </p:extLst>
          </p:nvPr>
        </p:nvGraphicFramePr>
        <p:xfrm>
          <a:off x="1566305" y="1609314"/>
          <a:ext cx="6025190" cy="17182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9" name="TextBox 172"/>
          <p:cNvSpPr txBox="1">
            <a:spLocks noChangeArrowheads="1"/>
          </p:cNvSpPr>
          <p:nvPr/>
        </p:nvSpPr>
        <p:spPr bwMode="auto">
          <a:xfrm>
            <a:off x="3290897" y="1340768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966115" y="1384184"/>
            <a:ext cx="36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568624" y="3399621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172"/>
          <p:cNvSpPr txBox="1">
            <a:spLocks noChangeArrowheads="1"/>
          </p:cNvSpPr>
          <p:nvPr/>
        </p:nvSpPr>
        <p:spPr bwMode="auto">
          <a:xfrm>
            <a:off x="2320700" y="217665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982983" y="2220068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172"/>
          <p:cNvSpPr txBox="1">
            <a:spLocks noChangeArrowheads="1"/>
          </p:cNvSpPr>
          <p:nvPr/>
        </p:nvSpPr>
        <p:spPr bwMode="auto">
          <a:xfrm>
            <a:off x="3330973" y="2176652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06919" y="2426513"/>
            <a:ext cx="5111794" cy="437877"/>
            <a:chOff x="2485863" y="3477187"/>
            <a:chExt cx="5111794" cy="437877"/>
          </a:xfrm>
        </p:grpSpPr>
        <p:sp>
          <p:nvSpPr>
            <p:cNvPr id="47" name="직사각형 46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운동을 규칙적으로 하십니까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3765160" y="2175485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66116" y="2175826"/>
            <a:ext cx="1002485" cy="230832"/>
            <a:chOff x="5998673" y="3660477"/>
            <a:chExt cx="1002485" cy="230832"/>
          </a:xfrm>
        </p:grpSpPr>
        <p:sp>
          <p:nvSpPr>
            <p:cNvPr id="5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311517" y="2903757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45" name="직사각형 44"/>
          <p:cNvSpPr/>
          <p:nvPr/>
        </p:nvSpPr>
        <p:spPr>
          <a:xfrm>
            <a:off x="2784764" y="2947173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311517" y="3096089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5372" y="3139505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1269"/>
              </p:ext>
            </p:extLst>
          </p:nvPr>
        </p:nvGraphicFramePr>
        <p:xfrm>
          <a:off x="1559599" y="3978748"/>
          <a:ext cx="6025190" cy="19705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16129"/>
                <a:gridCol w="940455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9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1568624" y="6021304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72"/>
          <p:cNvSpPr txBox="1">
            <a:spLocks noChangeArrowheads="1"/>
          </p:cNvSpPr>
          <p:nvPr/>
        </p:nvSpPr>
        <p:spPr bwMode="auto">
          <a:xfrm>
            <a:off x="2313994" y="4540947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976277" y="4584363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3324267" y="4540947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400213" y="4790808"/>
            <a:ext cx="5111794" cy="437877"/>
            <a:chOff x="2485863" y="3477187"/>
            <a:chExt cx="5111794" cy="437877"/>
          </a:xfrm>
        </p:grpSpPr>
        <p:sp>
          <p:nvSpPr>
            <p:cNvPr id="113" name="직사각형 112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운동을 안 하는 이유는 무엇입니까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15" name="TextBox 172"/>
          <p:cNvSpPr txBox="1">
            <a:spLocks noChangeArrowheads="1"/>
          </p:cNvSpPr>
          <p:nvPr/>
        </p:nvSpPr>
        <p:spPr bwMode="auto">
          <a:xfrm>
            <a:off x="3758454" y="4539780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859410" y="4540121"/>
            <a:ext cx="1002485" cy="230832"/>
            <a:chOff x="5998673" y="3660477"/>
            <a:chExt cx="1002485" cy="230832"/>
          </a:xfrm>
        </p:grpSpPr>
        <p:sp>
          <p:nvSpPr>
            <p:cNvPr id="11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72"/>
          <p:cNvSpPr txBox="1">
            <a:spLocks noChangeArrowheads="1"/>
          </p:cNvSpPr>
          <p:nvPr/>
        </p:nvSpPr>
        <p:spPr bwMode="auto">
          <a:xfrm>
            <a:off x="2304811" y="5301224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22" name="직사각형 121"/>
          <p:cNvSpPr/>
          <p:nvPr/>
        </p:nvSpPr>
        <p:spPr>
          <a:xfrm>
            <a:off x="2784764" y="5344640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시간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TextBox 172"/>
          <p:cNvSpPr txBox="1">
            <a:spLocks noChangeArrowheads="1"/>
          </p:cNvSpPr>
          <p:nvPr/>
        </p:nvSpPr>
        <p:spPr bwMode="auto">
          <a:xfrm>
            <a:off x="2304811" y="5493556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85372" y="5536972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경비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2899918" y="1897152"/>
            <a:ext cx="1002485" cy="230832"/>
            <a:chOff x="5998673" y="3660477"/>
            <a:chExt cx="1002485" cy="230832"/>
          </a:xfrm>
        </p:grpSpPr>
        <p:sp>
          <p:nvSpPr>
            <p:cNvPr id="130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899918" y="4267557"/>
            <a:ext cx="1002485" cy="230832"/>
            <a:chOff x="5998673" y="3660477"/>
            <a:chExt cx="1002485" cy="230832"/>
          </a:xfrm>
        </p:grpSpPr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TextBox 172"/>
          <p:cNvSpPr txBox="1">
            <a:spLocks noChangeArrowheads="1"/>
          </p:cNvSpPr>
          <p:nvPr/>
        </p:nvSpPr>
        <p:spPr bwMode="auto">
          <a:xfrm>
            <a:off x="2305530" y="5694436"/>
            <a:ext cx="5196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786091" y="5737852"/>
            <a:ext cx="3456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직접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59758" y="1341957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lt"/>
                <a:ea typeface="+mn-ea"/>
              </a:rPr>
              <a:t>●개별 질문   ◎그룹 질문</a:t>
            </a:r>
          </a:p>
        </p:txBody>
      </p:sp>
      <p:sp>
        <p:nvSpPr>
          <p:cNvPr id="141" name="TextBox 172"/>
          <p:cNvSpPr txBox="1">
            <a:spLocks noChangeArrowheads="1"/>
          </p:cNvSpPr>
          <p:nvPr/>
        </p:nvSpPr>
        <p:spPr bwMode="auto">
          <a:xfrm>
            <a:off x="3290897" y="3717032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966115" y="3760448"/>
            <a:ext cx="36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459758" y="3718221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lt"/>
                <a:ea typeface="+mn-ea"/>
              </a:rPr>
              <a:t>●개별 질문   ◎그룹 질문</a:t>
            </a:r>
          </a:p>
        </p:txBody>
      </p:sp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6860358" y="2902630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b="0" dirty="0" smtClean="0"/>
              <a:t>(</a:t>
            </a:r>
            <a:r>
              <a:rPr lang="ko-KR" altLang="en-US" b="0" dirty="0" err="1" smtClean="0"/>
              <a:t>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이동</a:t>
            </a:r>
            <a:endParaRPr lang="ko-KR" altLang="en-US" b="0" dirty="0"/>
          </a:p>
        </p:txBody>
      </p:sp>
      <p:sp>
        <p:nvSpPr>
          <p:cNvPr id="155" name="TextBox 172"/>
          <p:cNvSpPr txBox="1">
            <a:spLocks noChangeArrowheads="1"/>
          </p:cNvSpPr>
          <p:nvPr/>
        </p:nvSpPr>
        <p:spPr bwMode="auto">
          <a:xfrm>
            <a:off x="6860358" y="3094962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284294" y="2944230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3-1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284905" y="3136647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6794359" y="1893513"/>
            <a:ext cx="786079" cy="230832"/>
            <a:chOff x="5998673" y="3660477"/>
            <a:chExt cx="786079" cy="230832"/>
          </a:xfrm>
        </p:grpSpPr>
        <p:sp>
          <p:nvSpPr>
            <p:cNvPr id="159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786807" y="4247579"/>
            <a:ext cx="786079" cy="230832"/>
            <a:chOff x="5998673" y="3660477"/>
            <a:chExt cx="786079" cy="230832"/>
          </a:xfrm>
        </p:grpSpPr>
        <p:sp>
          <p:nvSpPr>
            <p:cNvPr id="162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639065" y="174567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AutoShape 95"/>
          <p:cNvSpPr>
            <a:spLocks noChangeAspect="1" noChangeArrowheads="1"/>
          </p:cNvSpPr>
          <p:nvPr/>
        </p:nvSpPr>
        <p:spPr bwMode="auto">
          <a:xfrm>
            <a:off x="2868738" y="149960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8" name="AutoShape 95"/>
          <p:cNvSpPr>
            <a:spLocks noChangeAspect="1" noChangeArrowheads="1"/>
          </p:cNvSpPr>
          <p:nvPr/>
        </p:nvSpPr>
        <p:spPr bwMode="auto">
          <a:xfrm>
            <a:off x="3765967" y="18609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6669914" y="278094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59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31780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생성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76822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맨 하단에 개별질문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그룹질문 항목 추가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모서리가 둥근 직사각형 189"/>
          <p:cNvSpPr/>
          <p:nvPr/>
        </p:nvSpPr>
        <p:spPr>
          <a:xfrm>
            <a:off x="1568624" y="4581144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3288232" y="645137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63450" y="688553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457093" y="646326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lt"/>
                <a:ea typeface="+mn-ea"/>
              </a:rPr>
              <a:t>◎개별 </a:t>
            </a:r>
            <a:r>
              <a:rPr lang="ko-KR" altLang="en-US" sz="900" b="1" dirty="0">
                <a:latin typeface="+mn-lt"/>
                <a:ea typeface="+mn-ea"/>
              </a:rPr>
              <a:t>질문   </a:t>
            </a:r>
            <a:r>
              <a:rPr lang="ko-KR" altLang="en-US" sz="900" b="1" dirty="0" smtClean="0">
                <a:latin typeface="+mn-lt"/>
                <a:ea typeface="+mn-ea"/>
              </a:rPr>
              <a:t>●그룹 </a:t>
            </a:r>
            <a:r>
              <a:rPr lang="ko-KR" altLang="en-US" sz="900" b="1" dirty="0">
                <a:latin typeface="+mn-lt"/>
                <a:ea typeface="+mn-ea"/>
              </a:rPr>
              <a:t>질문</a:t>
            </a: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6241"/>
              </p:ext>
            </p:extLst>
          </p:nvPr>
        </p:nvGraphicFramePr>
        <p:xfrm>
          <a:off x="1563640" y="870915"/>
          <a:ext cx="6025190" cy="17182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3-1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2318035" y="1438253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2980318" y="1481669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TextBox 172"/>
          <p:cNvSpPr txBox="1">
            <a:spLocks noChangeArrowheads="1"/>
          </p:cNvSpPr>
          <p:nvPr/>
        </p:nvSpPr>
        <p:spPr bwMode="auto">
          <a:xfrm>
            <a:off x="3328308" y="1438253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404254" y="1688114"/>
            <a:ext cx="5111794" cy="437877"/>
            <a:chOff x="2485863" y="3477187"/>
            <a:chExt cx="5111794" cy="437877"/>
          </a:xfrm>
        </p:grpSpPr>
        <p:sp>
          <p:nvSpPr>
            <p:cNvPr id="122" name="직사각형 121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현재 무슨 운동을 하고 있습니까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24" name="TextBox 172"/>
          <p:cNvSpPr txBox="1">
            <a:spLocks noChangeArrowheads="1"/>
          </p:cNvSpPr>
          <p:nvPr/>
        </p:nvSpPr>
        <p:spPr bwMode="auto">
          <a:xfrm>
            <a:off x="3762495" y="1437086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63451" y="1437427"/>
            <a:ext cx="1002485" cy="230832"/>
            <a:chOff x="5998673" y="3660477"/>
            <a:chExt cx="1002485" cy="230832"/>
          </a:xfrm>
        </p:grpSpPr>
        <p:sp>
          <p:nvSpPr>
            <p:cNvPr id="126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TextBox 172"/>
          <p:cNvSpPr txBox="1">
            <a:spLocks noChangeArrowheads="1"/>
          </p:cNvSpPr>
          <p:nvPr/>
        </p:nvSpPr>
        <p:spPr bwMode="auto">
          <a:xfrm>
            <a:off x="2308852" y="2165358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29" name="직사각형 128"/>
          <p:cNvSpPr/>
          <p:nvPr/>
        </p:nvSpPr>
        <p:spPr>
          <a:xfrm>
            <a:off x="2782099" y="2208774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마라톤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TextBox 172"/>
          <p:cNvSpPr txBox="1">
            <a:spLocks noChangeArrowheads="1"/>
          </p:cNvSpPr>
          <p:nvPr/>
        </p:nvSpPr>
        <p:spPr bwMode="auto">
          <a:xfrm>
            <a:off x="2308852" y="2357690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782707" y="2401106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수영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897253" y="1158753"/>
            <a:ext cx="1002485" cy="230832"/>
            <a:chOff x="5998673" y="3660477"/>
            <a:chExt cx="1002485" cy="230832"/>
          </a:xfrm>
        </p:grpSpPr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791694" y="1155114"/>
            <a:ext cx="786079" cy="230832"/>
            <a:chOff x="5998673" y="3660477"/>
            <a:chExt cx="786079" cy="230832"/>
          </a:xfrm>
        </p:grpSpPr>
        <p:sp>
          <p:nvSpPr>
            <p:cNvPr id="141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3214"/>
              </p:ext>
            </p:extLst>
          </p:nvPr>
        </p:nvGraphicFramePr>
        <p:xfrm>
          <a:off x="1565903" y="2594144"/>
          <a:ext cx="6025190" cy="19392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3-2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TextBox 172"/>
          <p:cNvSpPr txBox="1">
            <a:spLocks noChangeArrowheads="1"/>
          </p:cNvSpPr>
          <p:nvPr/>
        </p:nvSpPr>
        <p:spPr bwMode="auto">
          <a:xfrm>
            <a:off x="2320298" y="316148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982581" y="3204898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TextBox 172"/>
          <p:cNvSpPr txBox="1">
            <a:spLocks noChangeArrowheads="1"/>
          </p:cNvSpPr>
          <p:nvPr/>
        </p:nvSpPr>
        <p:spPr bwMode="auto">
          <a:xfrm>
            <a:off x="3330571" y="3161482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2406517" y="3411343"/>
            <a:ext cx="5111794" cy="437877"/>
            <a:chOff x="2485863" y="3477187"/>
            <a:chExt cx="5111794" cy="437877"/>
          </a:xfrm>
        </p:grpSpPr>
        <p:sp>
          <p:nvSpPr>
            <p:cNvPr id="148" name="직사각형 147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어떤 새로운 운동을 하고 싶습니까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50" name="TextBox 172"/>
          <p:cNvSpPr txBox="1">
            <a:spLocks noChangeArrowheads="1"/>
          </p:cNvSpPr>
          <p:nvPr/>
        </p:nvSpPr>
        <p:spPr bwMode="auto">
          <a:xfrm>
            <a:off x="3764758" y="3160315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65714" y="3160656"/>
            <a:ext cx="1002485" cy="230832"/>
            <a:chOff x="5998673" y="3660477"/>
            <a:chExt cx="1002485" cy="230832"/>
          </a:xfrm>
        </p:grpSpPr>
        <p:sp>
          <p:nvSpPr>
            <p:cNvPr id="152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2899516" y="2881982"/>
            <a:ext cx="1002485" cy="230832"/>
            <a:chOff x="5998673" y="3660477"/>
            <a:chExt cx="1002485" cy="230832"/>
          </a:xfrm>
        </p:grpSpPr>
        <p:sp>
          <p:nvSpPr>
            <p:cNvPr id="160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6793957" y="2878343"/>
            <a:ext cx="786079" cy="230832"/>
            <a:chOff x="5998673" y="3660477"/>
            <a:chExt cx="786079" cy="230832"/>
          </a:xfrm>
        </p:grpSpPr>
        <p:sp>
          <p:nvSpPr>
            <p:cNvPr id="16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TextBox 172"/>
          <p:cNvSpPr txBox="1">
            <a:spLocks noChangeArrowheads="1"/>
          </p:cNvSpPr>
          <p:nvPr/>
        </p:nvSpPr>
        <p:spPr bwMode="auto">
          <a:xfrm>
            <a:off x="2302146" y="3877280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70" name="직사각형 169"/>
          <p:cNvSpPr/>
          <p:nvPr/>
        </p:nvSpPr>
        <p:spPr>
          <a:xfrm>
            <a:off x="2782099" y="3920696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축구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TextBox 172"/>
          <p:cNvSpPr txBox="1">
            <a:spLocks noChangeArrowheads="1"/>
          </p:cNvSpPr>
          <p:nvPr/>
        </p:nvSpPr>
        <p:spPr bwMode="auto">
          <a:xfrm>
            <a:off x="2302146" y="4069612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82707" y="4113028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수영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302865" y="4270492"/>
            <a:ext cx="5196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783426" y="4313908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5" name="TextBox 172"/>
          <p:cNvSpPr txBox="1">
            <a:spLocks noChangeArrowheads="1"/>
          </p:cNvSpPr>
          <p:nvPr/>
        </p:nvSpPr>
        <p:spPr bwMode="auto">
          <a:xfrm>
            <a:off x="6860358" y="3876937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b="0" dirty="0" smtClean="0"/>
              <a:t>(</a:t>
            </a:r>
            <a:r>
              <a:rPr lang="ko-KR" altLang="en-US" b="0" dirty="0" err="1" smtClean="0"/>
              <a:t>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이동</a:t>
            </a:r>
            <a:endParaRPr lang="ko-KR" altLang="en-US" b="0" dirty="0"/>
          </a:p>
        </p:txBody>
      </p:sp>
      <p:sp>
        <p:nvSpPr>
          <p:cNvPr id="176" name="TextBox 172"/>
          <p:cNvSpPr txBox="1">
            <a:spLocks noChangeArrowheads="1"/>
          </p:cNvSpPr>
          <p:nvPr/>
        </p:nvSpPr>
        <p:spPr bwMode="auto">
          <a:xfrm>
            <a:off x="6860358" y="4069269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281629" y="3918537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4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282240" y="4110954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선택안함</a:t>
            </a:r>
            <a:r>
              <a:rPr lang="ko-KR" altLang="en-US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TextBox 172"/>
          <p:cNvSpPr txBox="1">
            <a:spLocks noChangeArrowheads="1"/>
          </p:cNvSpPr>
          <p:nvPr/>
        </p:nvSpPr>
        <p:spPr bwMode="auto">
          <a:xfrm>
            <a:off x="3284534" y="4834660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959752" y="4878076"/>
            <a:ext cx="36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53395" y="4835849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lt"/>
                <a:ea typeface="+mn-ea"/>
              </a:rPr>
              <a:t>●개별 </a:t>
            </a:r>
            <a:r>
              <a:rPr lang="ko-KR" altLang="en-US" sz="900" b="1" dirty="0">
                <a:latin typeface="+mn-lt"/>
                <a:ea typeface="+mn-ea"/>
              </a:rPr>
              <a:t>질문   </a:t>
            </a:r>
            <a:r>
              <a:rPr lang="ko-KR" altLang="en-US" sz="900" b="1" dirty="0" smtClean="0">
                <a:latin typeface="+mn-lt"/>
                <a:ea typeface="+mn-ea"/>
              </a:rPr>
              <a:t>◎그룹 </a:t>
            </a:r>
            <a:r>
              <a:rPr lang="ko-KR" altLang="en-US" sz="900" b="1" dirty="0">
                <a:latin typeface="+mn-lt"/>
                <a:ea typeface="+mn-ea"/>
              </a:rPr>
              <a:t>질문</a:t>
            </a:r>
          </a:p>
        </p:txBody>
      </p:sp>
      <p:graphicFrame>
        <p:nvGraphicFramePr>
          <p:cNvPr id="185" name="표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69189"/>
              </p:ext>
            </p:extLst>
          </p:nvPr>
        </p:nvGraphicFramePr>
        <p:xfrm>
          <a:off x="1559942" y="5072127"/>
          <a:ext cx="6025190" cy="9813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◎객관식                               ●주관식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2400556" y="5582185"/>
            <a:ext cx="5111794" cy="437877"/>
            <a:chOff x="2485863" y="3477187"/>
            <a:chExt cx="5111794" cy="437877"/>
          </a:xfrm>
        </p:grpSpPr>
        <p:sp>
          <p:nvSpPr>
            <p:cNvPr id="193" name="직사각형 192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축구를 한다면 몇 명이 함께 하는 것이 적당한가요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893555" y="5359965"/>
            <a:ext cx="1002485" cy="230832"/>
            <a:chOff x="5998673" y="3660477"/>
            <a:chExt cx="1002485" cy="230832"/>
          </a:xfrm>
        </p:grpSpPr>
        <p:sp>
          <p:nvSpPr>
            <p:cNvPr id="20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6787996" y="5356326"/>
            <a:ext cx="786079" cy="230832"/>
            <a:chOff x="5998673" y="3660477"/>
            <a:chExt cx="786079" cy="230832"/>
          </a:xfrm>
        </p:grpSpPr>
        <p:sp>
          <p:nvSpPr>
            <p:cNvPr id="20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모서리가 둥근 직사각형 213"/>
          <p:cNvSpPr/>
          <p:nvPr/>
        </p:nvSpPr>
        <p:spPr>
          <a:xfrm>
            <a:off x="1604664" y="6093312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TextBox 172"/>
          <p:cNvSpPr txBox="1">
            <a:spLocks noChangeArrowheads="1"/>
          </p:cNvSpPr>
          <p:nvPr/>
        </p:nvSpPr>
        <p:spPr bwMode="auto">
          <a:xfrm>
            <a:off x="6859747" y="4273646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281629" y="4315331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선택안함</a:t>
            </a:r>
            <a:r>
              <a:rPr lang="ko-KR" altLang="en-US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2216696" y="640340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1569832" y="640340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937957" y="6354035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27137" y="640340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3353003" y="628203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34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221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설명 및 속성 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</a:rPr>
              <a:t>설문지 확인</a:t>
            </a:r>
          </a:p>
        </p:txBody>
      </p:sp>
      <p:cxnSp>
        <p:nvCxnSpPr>
          <p:cNvPr id="227" name="직선 연결선 226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확인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05720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설문지 확인은 설문지 생성이 완료되어야 가능함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AutoShape 95"/>
          <p:cNvSpPr>
            <a:spLocks noChangeAspect="1" noChangeArrowheads="1"/>
          </p:cNvSpPr>
          <p:nvPr/>
        </p:nvSpPr>
        <p:spPr bwMode="auto">
          <a:xfrm>
            <a:off x="5013730" y="99872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172"/>
          <p:cNvSpPr txBox="1">
            <a:spLocks noChangeArrowheads="1"/>
          </p:cNvSpPr>
          <p:nvPr/>
        </p:nvSpPr>
        <p:spPr bwMode="auto">
          <a:xfrm>
            <a:off x="1496616" y="1988840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1497790" y="22896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98"/>
          <p:cNvGrpSpPr/>
          <p:nvPr/>
        </p:nvGrpSpPr>
        <p:grpSpPr>
          <a:xfrm>
            <a:off x="1496826" y="2539150"/>
            <a:ext cx="1355574" cy="230832"/>
            <a:chOff x="5331905" y="2029183"/>
            <a:chExt cx="1355574" cy="230832"/>
          </a:xfrm>
        </p:grpSpPr>
        <p:sp>
          <p:nvSpPr>
            <p:cNvPr id="108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4555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공개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72"/>
          <p:cNvSpPr txBox="1">
            <a:spLocks noChangeArrowheads="1"/>
          </p:cNvSpPr>
          <p:nvPr/>
        </p:nvSpPr>
        <p:spPr bwMode="auto">
          <a:xfrm>
            <a:off x="1494122" y="1433998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2406435" y="199567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2406435" y="2289664"/>
            <a:ext cx="21178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2014.10.10 09:00 ~ 2014.11.09 24:00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549580" y="168021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72"/>
          <p:cNvSpPr txBox="1">
            <a:spLocks noChangeArrowheads="1"/>
          </p:cNvSpPr>
          <p:nvPr/>
        </p:nvSpPr>
        <p:spPr bwMode="auto">
          <a:xfrm>
            <a:off x="2302953" y="4402966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72"/>
          <p:cNvSpPr txBox="1">
            <a:spLocks noChangeArrowheads="1"/>
          </p:cNvSpPr>
          <p:nvPr/>
        </p:nvSpPr>
        <p:spPr bwMode="auto">
          <a:xfrm>
            <a:off x="1494122" y="4402966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466415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직사각형 117"/>
          <p:cNvSpPr/>
          <p:nvPr/>
        </p:nvSpPr>
        <p:spPr>
          <a:xfrm>
            <a:off x="1564836" y="2846424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설문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549580" y="479715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72"/>
          <p:cNvSpPr txBox="1">
            <a:spLocks noChangeArrowheads="1"/>
          </p:cNvSpPr>
          <p:nvPr/>
        </p:nvSpPr>
        <p:spPr bwMode="auto">
          <a:xfrm>
            <a:off x="3957637" y="523385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이하 설문지 제공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44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확인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80906"/>
              </p:ext>
            </p:extLst>
          </p:nvPr>
        </p:nvGraphicFramePr>
        <p:xfrm>
          <a:off x="7761312" y="765175"/>
          <a:ext cx="2016224" cy="303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단일 선택일 경우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 선택인 경우 체크 박스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 입력 선택 시 보기 영역 마지막에 제공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주관식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 설문 설명 및 속성 등록 화면으로 이동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설문 등록이 완료되어 설문게시판 목록에 등록됨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494867" y="919344"/>
            <a:ext cx="21114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1. </a:t>
            </a:r>
            <a:r>
              <a:rPr lang="ko-KR" altLang="en-US" sz="900" b="1" dirty="0" smtClean="0">
                <a:latin typeface="+mn-ea"/>
                <a:ea typeface="+mn-ea"/>
              </a:rPr>
              <a:t>운동을 규칙적으로 하십니까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95680" y="1137902"/>
            <a:ext cx="15472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 </a:t>
            </a:r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예      ◎ </a:t>
            </a:r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아니오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867" y="1643766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 </a:t>
            </a:r>
            <a:r>
              <a:rPr lang="en-US" altLang="ko-KR" sz="900" b="1" dirty="0" smtClean="0">
                <a:latin typeface="+mn-ea"/>
                <a:ea typeface="+mn-ea"/>
              </a:rPr>
              <a:t>2. </a:t>
            </a:r>
            <a:r>
              <a:rPr lang="ko-KR" altLang="en-US" sz="900" b="1" dirty="0" smtClean="0">
                <a:latin typeface="+mn-ea"/>
                <a:ea typeface="+mn-ea"/>
              </a:rPr>
              <a:t>운동을 안 하는 이유는 무엇입니까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64768" y="2251937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경비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72680" y="1909201"/>
            <a:ext cx="20585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시간 부족             </a:t>
            </a:r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경비 부족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76477" y="1944450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52816" y="1942799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67501" y="2208521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(3) </a:t>
            </a:r>
            <a:r>
              <a:rPr lang="ko-KR" altLang="en-US" sz="900" dirty="0" smtClean="0">
                <a:latin typeface="+mn-ea"/>
                <a:ea typeface="+mn-ea"/>
              </a:rPr>
              <a:t>직접 입력  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61" name="AutoShape 95"/>
          <p:cNvSpPr>
            <a:spLocks noChangeAspect="1" noChangeArrowheads="1"/>
          </p:cNvSpPr>
          <p:nvPr/>
        </p:nvSpPr>
        <p:spPr bwMode="auto">
          <a:xfrm>
            <a:off x="3429554" y="118377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2" name="AutoShape 95"/>
          <p:cNvSpPr>
            <a:spLocks noChangeAspect="1" noChangeArrowheads="1"/>
          </p:cNvSpPr>
          <p:nvPr/>
        </p:nvSpPr>
        <p:spPr bwMode="auto">
          <a:xfrm>
            <a:off x="4149634" y="194279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3" name="AutoShape 95"/>
          <p:cNvSpPr>
            <a:spLocks noChangeAspect="1" noChangeArrowheads="1"/>
          </p:cNvSpPr>
          <p:nvPr/>
        </p:nvSpPr>
        <p:spPr bwMode="auto">
          <a:xfrm>
            <a:off x="6410089" y="225193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494867" y="2755137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3-1. </a:t>
            </a:r>
            <a:r>
              <a:rPr lang="ko-KR" altLang="en-US" sz="900" b="1" dirty="0" smtClean="0">
                <a:latin typeface="+mn-ea"/>
                <a:ea typeface="+mn-ea"/>
              </a:rPr>
              <a:t>현재 무슨 운동을 하고 있습니까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95680" y="2973695"/>
            <a:ext cx="1233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◎마라톤      ◎수영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94867" y="3479676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3-2. </a:t>
            </a:r>
            <a:r>
              <a:rPr lang="ko-KR" altLang="en-US" sz="900" b="1" dirty="0" smtClean="0">
                <a:latin typeface="+mn-ea"/>
                <a:ea typeface="+mn-ea"/>
              </a:rPr>
              <a:t>어떤 새로운 운동을 하고 싶습니까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95680" y="3698234"/>
            <a:ext cx="1704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◎축구      ◎수영      ◎요가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477" y="2235008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97342" y="4286321"/>
            <a:ext cx="32351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4. </a:t>
            </a:r>
            <a:r>
              <a:rPr lang="ko-KR" altLang="en-US" sz="900" b="1" dirty="0" smtClean="0">
                <a:latin typeface="+mn-ea"/>
                <a:ea typeface="+mn-ea"/>
              </a:rPr>
              <a:t>축구를 한다면 몇 명이 함께 하는 것이 적당한가요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97" name="AutoShape 95"/>
          <p:cNvSpPr>
            <a:spLocks noChangeAspect="1" noChangeArrowheads="1"/>
          </p:cNvSpPr>
          <p:nvPr/>
        </p:nvSpPr>
        <p:spPr bwMode="auto">
          <a:xfrm>
            <a:off x="6410089" y="459928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76476" y="4599284"/>
            <a:ext cx="4344291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49580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949580" y="5808609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500824" y="5259431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설문에 참여해 주셔서 고맙습니다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1549580" y="5157192"/>
            <a:ext cx="60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150412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763804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4" name="AutoShape 95"/>
          <p:cNvSpPr>
            <a:spLocks noChangeAspect="1" noChangeArrowheads="1"/>
          </p:cNvSpPr>
          <p:nvPr/>
        </p:nvSpPr>
        <p:spPr bwMode="auto">
          <a:xfrm>
            <a:off x="1582753" y="60932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947304" y="60932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6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43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(1/3)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54673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 생성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버튼은 관리자에게만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7005296" y="1034038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60150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72"/>
          <p:cNvSpPr txBox="1">
            <a:spLocks noChangeArrowheads="1"/>
          </p:cNvSpPr>
          <p:nvPr/>
        </p:nvSpPr>
        <p:spPr bwMode="auto">
          <a:xfrm>
            <a:off x="1496616" y="1988840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72"/>
          <p:cNvSpPr txBox="1">
            <a:spLocks noChangeArrowheads="1"/>
          </p:cNvSpPr>
          <p:nvPr/>
        </p:nvSpPr>
        <p:spPr bwMode="auto">
          <a:xfrm>
            <a:off x="1497790" y="22896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98"/>
          <p:cNvGrpSpPr/>
          <p:nvPr/>
        </p:nvGrpSpPr>
        <p:grpSpPr>
          <a:xfrm>
            <a:off x="1496826" y="2539150"/>
            <a:ext cx="1355574" cy="230832"/>
            <a:chOff x="5331905" y="2029183"/>
            <a:chExt cx="1355574" cy="230832"/>
          </a:xfrm>
        </p:grpSpPr>
        <p:sp>
          <p:nvSpPr>
            <p:cNvPr id="110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4555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공개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1494122" y="1433998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72"/>
          <p:cNvSpPr txBox="1">
            <a:spLocks noChangeArrowheads="1"/>
          </p:cNvSpPr>
          <p:nvPr/>
        </p:nvSpPr>
        <p:spPr bwMode="auto">
          <a:xfrm>
            <a:off x="2406435" y="199567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72"/>
          <p:cNvSpPr txBox="1">
            <a:spLocks noChangeArrowheads="1"/>
          </p:cNvSpPr>
          <p:nvPr/>
        </p:nvSpPr>
        <p:spPr bwMode="auto">
          <a:xfrm>
            <a:off x="2406435" y="2289664"/>
            <a:ext cx="21178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2014.10.10 09:00 ~ 2014.11.09 24:00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549580" y="168021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72"/>
          <p:cNvSpPr txBox="1">
            <a:spLocks noChangeArrowheads="1"/>
          </p:cNvSpPr>
          <p:nvPr/>
        </p:nvSpPr>
        <p:spPr bwMode="auto">
          <a:xfrm>
            <a:off x="2302953" y="4800536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1494122" y="4800536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863985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직사각형 120"/>
          <p:cNvSpPr/>
          <p:nvPr/>
        </p:nvSpPr>
        <p:spPr>
          <a:xfrm>
            <a:off x="1564836" y="3243994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설문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1549580" y="519472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2"/>
          <p:cNvSpPr txBox="1">
            <a:spLocks noChangeArrowheads="1"/>
          </p:cNvSpPr>
          <p:nvPr/>
        </p:nvSpPr>
        <p:spPr bwMode="auto">
          <a:xfrm>
            <a:off x="3957637" y="563142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이하 설문지 제공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72"/>
          <p:cNvSpPr txBox="1">
            <a:spLocks noChangeArrowheads="1"/>
          </p:cNvSpPr>
          <p:nvPr/>
        </p:nvSpPr>
        <p:spPr bwMode="auto">
          <a:xfrm>
            <a:off x="1494122" y="2917631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549580" y="285293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2"/>
          <p:cNvSpPr txBox="1">
            <a:spLocks noChangeArrowheads="1"/>
          </p:cNvSpPr>
          <p:nvPr/>
        </p:nvSpPr>
        <p:spPr bwMode="auto">
          <a:xfrm>
            <a:off x="2773716" y="2906795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72"/>
          <p:cNvSpPr txBox="1">
            <a:spLocks noChangeArrowheads="1"/>
          </p:cNvSpPr>
          <p:nvPr/>
        </p:nvSpPr>
        <p:spPr bwMode="auto">
          <a:xfrm>
            <a:off x="6111866" y="2886918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72"/>
          <p:cNvSpPr txBox="1">
            <a:spLocks noChangeArrowheads="1"/>
          </p:cNvSpPr>
          <p:nvPr/>
        </p:nvSpPr>
        <p:spPr bwMode="auto">
          <a:xfrm>
            <a:off x="4144577" y="2906795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95"/>
          <p:cNvSpPr>
            <a:spLocks noChangeAspect="1" noChangeArrowheads="1"/>
          </p:cNvSpPr>
          <p:nvPr/>
        </p:nvSpPr>
        <p:spPr bwMode="auto">
          <a:xfrm>
            <a:off x="7473280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74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제도안내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16249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제도안내 목록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775"/>
              </p:ext>
            </p:extLst>
          </p:nvPr>
        </p:nvGraphicFramePr>
        <p:xfrm>
          <a:off x="128464" y="695377"/>
          <a:ext cx="1260000" cy="6453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신규 등록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2955"/>
              </p:ext>
            </p:extLst>
          </p:nvPr>
        </p:nvGraphicFramePr>
        <p:xfrm>
          <a:off x="7761312" y="765175"/>
          <a:ext cx="2016224" cy="279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종료일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했을 경우 목록에 표기됨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저장된 등록화면으로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클릭하면 상세화면 이동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" name="모서리가 둥근 직사각형 137"/>
          <p:cNvSpPr/>
          <p:nvPr/>
        </p:nvSpPr>
        <p:spPr>
          <a:xfrm>
            <a:off x="1558408" y="1976941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57412"/>
              </p:ext>
            </p:extLst>
          </p:nvPr>
        </p:nvGraphicFramePr>
        <p:xfrm>
          <a:off x="1568450" y="2276872"/>
          <a:ext cx="6048850" cy="2720839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2448272"/>
                <a:gridCol w="936104"/>
                <a:gridCol w="864100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종료일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2014.05.09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568450" y="1038898"/>
            <a:ext cx="6041807" cy="8779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1712640" y="1139164"/>
            <a:ext cx="303536" cy="1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57512" y="1628800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20" name="AutoShape 95"/>
          <p:cNvSpPr>
            <a:spLocks noChangeAspect="1" noChangeArrowheads="1"/>
          </p:cNvSpPr>
          <p:nvPr/>
        </p:nvSpPr>
        <p:spPr bwMode="auto">
          <a:xfrm>
            <a:off x="1490918" y="1409791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67495" y="1139705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747620" y="1376013"/>
            <a:ext cx="653208" cy="215444"/>
            <a:chOff x="5307130" y="3241192"/>
            <a:chExt cx="653208" cy="215444"/>
          </a:xfrm>
        </p:grpSpPr>
        <p:sp>
          <p:nvSpPr>
            <p:cNvPr id="158" name="직사각형 157"/>
            <p:cNvSpPr/>
            <p:nvPr/>
          </p:nvSpPr>
          <p:spPr>
            <a:xfrm>
              <a:off x="5307130" y="3274970"/>
              <a:ext cx="576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등록일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9" name="그룹 33"/>
            <p:cNvGrpSpPr/>
            <p:nvPr/>
          </p:nvGrpSpPr>
          <p:grpSpPr>
            <a:xfrm>
              <a:off x="5673080" y="3241192"/>
              <a:ext cx="287258" cy="215444"/>
              <a:chOff x="2160000" y="1773396"/>
              <a:chExt cx="287258" cy="215444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62" name="그룹 58"/>
          <p:cNvGrpSpPr/>
          <p:nvPr/>
        </p:nvGrpSpPr>
        <p:grpSpPr>
          <a:xfrm>
            <a:off x="2360712" y="1384112"/>
            <a:ext cx="1008112" cy="180000"/>
            <a:chOff x="2144824" y="5542648"/>
            <a:chExt cx="1008112" cy="180000"/>
          </a:xfrm>
        </p:grpSpPr>
        <p:sp>
          <p:nvSpPr>
            <p:cNvPr id="163" name="직사각형 162"/>
            <p:cNvSpPr/>
            <p:nvPr/>
          </p:nvSpPr>
          <p:spPr>
            <a:xfrm>
              <a:off x="2144824" y="5560648"/>
              <a:ext cx="792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4" name="Picture 4" descr="https://encrypted-tbn3.google.com/images?q=tbn:ANd9GcS-6KaxZ8j8uitG-udwSwUxDRWSPhU54FAU6lUDYCfr3bW5Srbg"/>
            <p:cNvPicPr>
              <a:picLocks noChangeAspect="1" noChangeArrowheads="1"/>
            </p:cNvPicPr>
            <p:nvPr/>
          </p:nvPicPr>
          <p:blipFill>
            <a:blip r:embed="rId3" cstate="print"/>
            <a:srcRect l="15816" t="10749" r="14595" b="14011"/>
            <a:stretch>
              <a:fillRect/>
            </a:stretch>
          </p:blipFill>
          <p:spPr bwMode="auto">
            <a:xfrm>
              <a:off x="2964363" y="5542648"/>
              <a:ext cx="188573" cy="180000"/>
            </a:xfrm>
            <a:prstGeom prst="rect">
              <a:avLst/>
            </a:prstGeom>
            <a:noFill/>
          </p:spPr>
        </p:pic>
      </p:grpSp>
      <p:sp>
        <p:nvSpPr>
          <p:cNvPr id="165" name="모서리가 둥근 직사각형 164"/>
          <p:cNvSpPr/>
          <p:nvPr/>
        </p:nvSpPr>
        <p:spPr>
          <a:xfrm>
            <a:off x="4629016" y="1628800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6" name="TextBox 172"/>
          <p:cNvSpPr txBox="1">
            <a:spLocks noChangeArrowheads="1"/>
          </p:cNvSpPr>
          <p:nvPr/>
        </p:nvSpPr>
        <p:spPr bwMode="auto">
          <a:xfrm>
            <a:off x="2756712" y="5013176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AutoShape 95"/>
          <p:cNvSpPr>
            <a:spLocks noChangeAspect="1" noChangeArrowheads="1"/>
          </p:cNvSpPr>
          <p:nvPr/>
        </p:nvSpPr>
        <p:spPr bwMode="auto">
          <a:xfrm>
            <a:off x="7462002" y="25649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AutoShape 95"/>
          <p:cNvSpPr>
            <a:spLocks noChangeAspect="1" noChangeArrowheads="1"/>
          </p:cNvSpPr>
          <p:nvPr/>
        </p:nvSpPr>
        <p:spPr bwMode="auto">
          <a:xfrm>
            <a:off x="4941722" y="25649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(2/3)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33256"/>
              </p:ext>
            </p:extLst>
          </p:nvPr>
        </p:nvGraphicFramePr>
        <p:xfrm>
          <a:off x="7761312" y="765175"/>
          <a:ext cx="2016224" cy="288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단일 선택일 경우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 선택인 경우 체크 박스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 입력 선택 시 보기 영역 마지막에 제공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주관식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설문제출 클릭하면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1494867" y="858916"/>
            <a:ext cx="6102713" cy="4586308"/>
            <a:chOff x="1494867" y="642892"/>
            <a:chExt cx="6102713" cy="4586308"/>
          </a:xfrm>
        </p:grpSpPr>
        <p:sp>
          <p:nvSpPr>
            <p:cNvPr id="127" name="직사각형 126"/>
            <p:cNvSpPr/>
            <p:nvPr/>
          </p:nvSpPr>
          <p:spPr>
            <a:xfrm>
              <a:off x="1494867" y="642892"/>
              <a:ext cx="21114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1. </a:t>
              </a:r>
              <a:r>
                <a:rPr lang="ko-KR" altLang="en-US" sz="900" b="1" dirty="0" smtClean="0">
                  <a:latin typeface="+mn-ea"/>
                  <a:ea typeface="+mn-ea"/>
                </a:rPr>
                <a:t>운동을 규칙적으로 하십니까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895680" y="861450"/>
              <a:ext cx="15472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 </a:t>
              </a:r>
              <a:r>
                <a:rPr lang="en-US" altLang="ko-KR" sz="900" dirty="0" smtClean="0">
                  <a:latin typeface="+mn-ea"/>
                  <a:ea typeface="+mn-ea"/>
                </a:rPr>
                <a:t>(1) </a:t>
              </a:r>
              <a:r>
                <a:rPr lang="ko-KR" altLang="en-US" sz="900" dirty="0" smtClean="0">
                  <a:latin typeface="+mn-ea"/>
                  <a:ea typeface="+mn-ea"/>
                </a:rPr>
                <a:t>예      ◎ </a:t>
              </a:r>
              <a:r>
                <a:rPr lang="en-US" altLang="ko-KR" sz="900" dirty="0" smtClean="0">
                  <a:latin typeface="+mn-ea"/>
                  <a:ea typeface="+mn-ea"/>
                </a:rPr>
                <a:t>(2) </a:t>
              </a:r>
              <a:r>
                <a:rPr lang="ko-KR" altLang="en-US" sz="900" dirty="0" smtClean="0">
                  <a:latin typeface="+mn-ea"/>
                  <a:ea typeface="+mn-ea"/>
                </a:rPr>
                <a:t>아니오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494867" y="1367314"/>
              <a:ext cx="2422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 </a:t>
              </a:r>
              <a:r>
                <a:rPr lang="en-US" altLang="ko-KR" sz="900" b="1" dirty="0" smtClean="0">
                  <a:latin typeface="+mn-ea"/>
                  <a:ea typeface="+mn-ea"/>
                </a:rPr>
                <a:t>2. </a:t>
              </a:r>
              <a:r>
                <a:rPr lang="ko-KR" altLang="en-US" sz="900" b="1" dirty="0" smtClean="0">
                  <a:latin typeface="+mn-ea"/>
                  <a:ea typeface="+mn-ea"/>
                </a:rPr>
                <a:t>운동을 안 하는 이유는 무엇입니까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864768" y="1975485"/>
              <a:ext cx="3456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경비 부족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72680" y="1632749"/>
              <a:ext cx="205857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+mn-ea"/>
                  <a:ea typeface="+mn-ea"/>
                </a:rPr>
                <a:t>(1) </a:t>
              </a:r>
              <a:r>
                <a:rPr lang="ko-KR" altLang="en-US" sz="900" dirty="0" smtClean="0">
                  <a:latin typeface="+mn-ea"/>
                  <a:ea typeface="+mn-ea"/>
                </a:rPr>
                <a:t>시간 부족             </a:t>
              </a:r>
              <a:r>
                <a:rPr lang="en-US" altLang="ko-KR" sz="900" dirty="0" smtClean="0">
                  <a:latin typeface="+mn-ea"/>
                  <a:ea typeface="+mn-ea"/>
                </a:rPr>
                <a:t>(2) </a:t>
              </a:r>
              <a:r>
                <a:rPr lang="ko-KR" altLang="en-US" sz="900" dirty="0" smtClean="0">
                  <a:latin typeface="+mn-ea"/>
                  <a:ea typeface="+mn-ea"/>
                </a:rPr>
                <a:t>경비 부족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976477" y="1667998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152816" y="1666347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067501" y="1932069"/>
              <a:ext cx="9412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+mn-ea"/>
                  <a:ea typeface="+mn-ea"/>
                </a:rPr>
                <a:t>(3) </a:t>
              </a:r>
              <a:r>
                <a:rPr lang="ko-KR" altLang="en-US" sz="900" dirty="0" smtClean="0">
                  <a:latin typeface="+mn-ea"/>
                  <a:ea typeface="+mn-ea"/>
                </a:rPr>
                <a:t>직접 입력  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39" name="AutoShape 95"/>
            <p:cNvSpPr>
              <a:spLocks noChangeAspect="1" noChangeArrowheads="1"/>
            </p:cNvSpPr>
            <p:nvPr/>
          </p:nvSpPr>
          <p:spPr bwMode="auto">
            <a:xfrm>
              <a:off x="3429554" y="907322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1" name="AutoShape 95"/>
            <p:cNvSpPr>
              <a:spLocks noChangeAspect="1" noChangeArrowheads="1"/>
            </p:cNvSpPr>
            <p:nvPr/>
          </p:nvSpPr>
          <p:spPr bwMode="auto">
            <a:xfrm>
              <a:off x="4149634" y="1666347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2" name="AutoShape 95"/>
            <p:cNvSpPr>
              <a:spLocks noChangeAspect="1" noChangeArrowheads="1"/>
            </p:cNvSpPr>
            <p:nvPr/>
          </p:nvSpPr>
          <p:spPr bwMode="auto">
            <a:xfrm>
              <a:off x="6410089" y="1975485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494867" y="2478685"/>
              <a:ext cx="2422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3-1. </a:t>
              </a:r>
              <a:r>
                <a:rPr lang="ko-KR" altLang="en-US" sz="900" b="1" dirty="0" smtClean="0">
                  <a:latin typeface="+mn-ea"/>
                  <a:ea typeface="+mn-ea"/>
                </a:rPr>
                <a:t>현재 무슨 운동을 하고 있습니까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895680" y="2697243"/>
              <a:ext cx="1233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◎마라톤      ◎수영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494867" y="3203224"/>
              <a:ext cx="25378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3-2. </a:t>
              </a:r>
              <a:r>
                <a:rPr lang="ko-KR" altLang="en-US" sz="900" b="1" dirty="0" smtClean="0">
                  <a:latin typeface="+mn-ea"/>
                  <a:ea typeface="+mn-ea"/>
                </a:rPr>
                <a:t>어떤 새로운 운동을 하고 싶습니까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895680" y="3421782"/>
              <a:ext cx="17043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◎축구      ◎수영      ◎요가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976477" y="195855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497342" y="4009869"/>
              <a:ext cx="3235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4. </a:t>
              </a:r>
              <a:r>
                <a:rPr lang="ko-KR" altLang="en-US" sz="900" b="1" dirty="0" smtClean="0">
                  <a:latin typeface="+mn-ea"/>
                  <a:ea typeface="+mn-ea"/>
                </a:rPr>
                <a:t>축구를 한다면 몇 명이 함께 하는 것이 적당한가요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50" name="AutoShape 95"/>
            <p:cNvSpPr>
              <a:spLocks noChangeAspect="1" noChangeArrowheads="1"/>
            </p:cNvSpPr>
            <p:nvPr/>
          </p:nvSpPr>
          <p:spPr bwMode="auto">
            <a:xfrm>
              <a:off x="1712640" y="4322832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4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976477" y="4322832"/>
              <a:ext cx="3390292" cy="1353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500824" y="4982979"/>
              <a:ext cx="2143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설문에 참여해 주셔서 고맙습니다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1549580" y="4880740"/>
              <a:ext cx="60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모서리가 둥근 직사각형 155"/>
          <p:cNvSpPr/>
          <p:nvPr/>
        </p:nvSpPr>
        <p:spPr>
          <a:xfrm>
            <a:off x="6853554" y="5779144"/>
            <a:ext cx="720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설문 제출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49580" y="5797144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결과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66768" y="3594220"/>
            <a:ext cx="1908000" cy="900000"/>
            <a:chOff x="3008784" y="2898882"/>
            <a:chExt cx="1908000" cy="900000"/>
          </a:xfrm>
        </p:grpSpPr>
        <p:sp>
          <p:nvSpPr>
            <p:cNvPr id="33" name="직사각형 32"/>
            <p:cNvSpPr/>
            <p:nvPr/>
          </p:nvSpPr>
          <p:spPr>
            <a:xfrm>
              <a:off x="3008784" y="2898882"/>
              <a:ext cx="1908000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25400"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72"/>
            <p:cNvSpPr txBox="1">
              <a:spLocks noChangeArrowheads="1"/>
            </p:cNvSpPr>
            <p:nvPr/>
          </p:nvSpPr>
          <p:spPr bwMode="auto">
            <a:xfrm>
              <a:off x="3075401" y="3140909"/>
              <a:ext cx="1841383" cy="18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>
                  <a:latin typeface="+mn-ea"/>
                  <a:ea typeface="+mn-ea"/>
                </a:rPr>
                <a:t>작성하신 대로 설문이 </a:t>
              </a:r>
              <a:r>
                <a:rPr kumimoji="0" lang="ko-KR" altLang="en-US" sz="900" dirty="0" smtClean="0">
                  <a:latin typeface="+mn-ea"/>
                  <a:ea typeface="+mn-ea"/>
                </a:rPr>
                <a:t>제출됩니다</a:t>
              </a:r>
              <a:r>
                <a:rPr kumimoji="0" lang="en-US" altLang="ko-KR" sz="900" dirty="0" smtClean="0">
                  <a:latin typeface="+mn-ea"/>
                  <a:ea typeface="+mn-ea"/>
                </a:rPr>
                <a:t>.</a:t>
              </a:r>
              <a:endParaRPr kumimoji="0"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554204" y="3482316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 smtClean="0">
                  <a:solidFill>
                    <a:schemeClr val="tx1"/>
                  </a:solidFill>
                </a:rPr>
                <a:t>확인</a:t>
              </a: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6252" y="3482316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16000" y="29520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X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08967" y="3594220"/>
            <a:ext cx="1908000" cy="1080000"/>
            <a:chOff x="3008784" y="2898882"/>
            <a:chExt cx="1908000" cy="1080000"/>
          </a:xfrm>
        </p:grpSpPr>
        <p:sp>
          <p:nvSpPr>
            <p:cNvPr id="40" name="직사각형 39"/>
            <p:cNvSpPr/>
            <p:nvPr/>
          </p:nvSpPr>
          <p:spPr>
            <a:xfrm>
              <a:off x="3008784" y="2898882"/>
              <a:ext cx="1908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25400"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172"/>
            <p:cNvSpPr txBox="1">
              <a:spLocks noChangeArrowheads="1"/>
            </p:cNvSpPr>
            <p:nvPr/>
          </p:nvSpPr>
          <p:spPr bwMode="auto">
            <a:xfrm>
              <a:off x="3075401" y="3082694"/>
              <a:ext cx="1841383" cy="540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>
                  <a:latin typeface="+mn-ea"/>
                  <a:ea typeface="+mn-ea"/>
                </a:rPr>
                <a:t>설문이 완료되지 않았습니다</a:t>
              </a:r>
              <a:r>
                <a:rPr kumimoji="0" lang="en-US" altLang="ko-KR" sz="900" dirty="0">
                  <a:latin typeface="+mn-ea"/>
                  <a:ea typeface="+mn-ea"/>
                </a:rPr>
                <a:t>. </a:t>
              </a:r>
              <a:r>
                <a:rPr kumimoji="0" lang="ko-KR" altLang="en-US" sz="900" dirty="0">
                  <a:latin typeface="+mn-ea"/>
                  <a:ea typeface="+mn-ea"/>
                </a:rPr>
                <a:t>설문을 완료한 후 제출해주시기 </a:t>
              </a:r>
              <a:r>
                <a:rPr kumimoji="0" lang="ko-KR" altLang="en-US" sz="900" dirty="0" smtClean="0">
                  <a:latin typeface="+mn-ea"/>
                  <a:ea typeface="+mn-ea"/>
                </a:rPr>
                <a:t>바랍니다</a:t>
              </a:r>
              <a:r>
                <a:rPr kumimoji="0" lang="en-US" altLang="ko-KR" sz="900" dirty="0" smtClean="0">
                  <a:latin typeface="+mn-ea"/>
                  <a:ea typeface="+mn-ea"/>
                </a:rPr>
                <a:t>.</a:t>
              </a:r>
              <a:endParaRPr kumimoji="0"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553464" y="3658758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 smtClean="0">
                  <a:solidFill>
                    <a:schemeClr val="tx1"/>
                  </a:solidFill>
                </a:rPr>
                <a:t>확인</a:t>
              </a: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985512" y="3658758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16000" y="29520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AutoShape 95"/>
          <p:cNvSpPr>
            <a:spLocks noChangeAspect="1" noChangeArrowheads="1"/>
          </p:cNvSpPr>
          <p:nvPr/>
        </p:nvSpPr>
        <p:spPr bwMode="auto">
          <a:xfrm>
            <a:off x="6669914" y="56612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7" name="구부러진 연결선 6"/>
          <p:cNvCxnSpPr>
            <a:stCxn id="156" idx="0"/>
            <a:endCxn id="33" idx="2"/>
          </p:cNvCxnSpPr>
          <p:nvPr/>
        </p:nvCxnSpPr>
        <p:spPr>
          <a:xfrm rot="16200000" flipV="1">
            <a:off x="6124699" y="4690289"/>
            <a:ext cx="1284924" cy="8927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(2/3)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83860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1496041" y="2723598"/>
            <a:ext cx="185018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△이전 글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이전 글의 제목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72"/>
          <p:cNvSpPr txBox="1">
            <a:spLocks noChangeArrowheads="1"/>
          </p:cNvSpPr>
          <p:nvPr/>
        </p:nvSpPr>
        <p:spPr bwMode="auto">
          <a:xfrm>
            <a:off x="1496041" y="2940594"/>
            <a:ext cx="185018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▽다음 글   다음 글의 제목 표기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7003287" y="3537032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549580" y="2411178"/>
            <a:ext cx="5507821" cy="255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1549580" y="1196752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모서리가 둥근 직사각형 236"/>
          <p:cNvSpPr/>
          <p:nvPr/>
        </p:nvSpPr>
        <p:spPr>
          <a:xfrm>
            <a:off x="7129579" y="2411226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TextBox 172"/>
          <p:cNvSpPr txBox="1">
            <a:spLocks noChangeArrowheads="1"/>
          </p:cNvSpPr>
          <p:nvPr/>
        </p:nvSpPr>
        <p:spPr bwMode="auto">
          <a:xfrm>
            <a:off x="1494122" y="1417702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TextBox 172"/>
          <p:cNvSpPr txBox="1">
            <a:spLocks noChangeArrowheads="1"/>
          </p:cNvSpPr>
          <p:nvPr/>
        </p:nvSpPr>
        <p:spPr bwMode="auto">
          <a:xfrm>
            <a:off x="2071165" y="1417702"/>
            <a:ext cx="11160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2013-03-03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0" name="TextBox 172"/>
          <p:cNvSpPr txBox="1">
            <a:spLocks noChangeArrowheads="1"/>
          </p:cNvSpPr>
          <p:nvPr/>
        </p:nvSpPr>
        <p:spPr bwMode="auto">
          <a:xfrm>
            <a:off x="3166856" y="1417702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Box 172"/>
          <p:cNvSpPr txBox="1">
            <a:spLocks noChangeArrowheads="1"/>
          </p:cNvSpPr>
          <p:nvPr/>
        </p:nvSpPr>
        <p:spPr bwMode="auto">
          <a:xfrm>
            <a:off x="1494122" y="1572442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2" name="TextBox 172"/>
          <p:cNvSpPr txBox="1">
            <a:spLocks noChangeArrowheads="1"/>
          </p:cNvSpPr>
          <p:nvPr/>
        </p:nvSpPr>
        <p:spPr bwMode="auto">
          <a:xfrm>
            <a:off x="1765604" y="1823021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TextBox 172"/>
          <p:cNvSpPr txBox="1">
            <a:spLocks noChangeArrowheads="1"/>
          </p:cNvSpPr>
          <p:nvPr/>
        </p:nvSpPr>
        <p:spPr bwMode="auto">
          <a:xfrm>
            <a:off x="2342647" y="1823021"/>
            <a:ext cx="11160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2013-03-03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4" name="TextBox 172"/>
          <p:cNvSpPr txBox="1">
            <a:spLocks noChangeArrowheads="1"/>
          </p:cNvSpPr>
          <p:nvPr/>
        </p:nvSpPr>
        <p:spPr bwMode="auto">
          <a:xfrm>
            <a:off x="3438338" y="1823021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TextBox 172"/>
          <p:cNvSpPr txBox="1">
            <a:spLocks noChangeArrowheads="1"/>
          </p:cNvSpPr>
          <p:nvPr/>
        </p:nvSpPr>
        <p:spPr bwMode="auto">
          <a:xfrm>
            <a:off x="1765604" y="2004490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621588" y="1859502"/>
            <a:ext cx="108000" cy="108000"/>
            <a:chOff x="776536" y="2862688"/>
            <a:chExt cx="108000" cy="108000"/>
          </a:xfrm>
        </p:grpSpPr>
        <p:cxnSp>
          <p:nvCxnSpPr>
            <p:cNvPr id="247" name="직선 연결선 246"/>
            <p:cNvCxnSpPr/>
            <p:nvPr/>
          </p:nvCxnSpPr>
          <p:spPr>
            <a:xfrm>
              <a:off x="776536" y="286268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776536" y="2961768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모서리가 둥근 직사각형 94"/>
          <p:cNvSpPr/>
          <p:nvPr/>
        </p:nvSpPr>
        <p:spPr>
          <a:xfrm>
            <a:off x="1554268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38554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69907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60150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217595" y="3534898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smtClean="0"/>
              <a:t>Q &amp; A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5245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47405"/>
              </p:ext>
            </p:extLst>
          </p:nvPr>
        </p:nvGraphicFramePr>
        <p:xfrm>
          <a:off x="7761312" y="765175"/>
          <a:ext cx="2016224" cy="236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141277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1448768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7390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6583"/>
              </p:ext>
            </p:extLst>
          </p:nvPr>
        </p:nvGraphicFramePr>
        <p:xfrm>
          <a:off x="1578992" y="1736784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348880"/>
            <a:ext cx="104182" cy="144000"/>
          </a:xfrm>
          <a:prstGeom prst="rect">
            <a:avLst/>
          </a:prstGeom>
          <a:noFill/>
        </p:spPr>
      </p:pic>
      <p:sp>
        <p:nvSpPr>
          <p:cNvPr id="23" name="AutoShape 95"/>
          <p:cNvSpPr>
            <a:spLocks noChangeAspect="1" noChangeArrowheads="1"/>
          </p:cNvSpPr>
          <p:nvPr/>
        </p:nvSpPr>
        <p:spPr bwMode="auto">
          <a:xfrm>
            <a:off x="1424608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AutoShape 95"/>
          <p:cNvSpPr>
            <a:spLocks noChangeAspect="1" noChangeArrowheads="1"/>
          </p:cNvSpPr>
          <p:nvPr/>
        </p:nvSpPr>
        <p:spPr bwMode="auto">
          <a:xfrm>
            <a:off x="3069514" y="2060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smtClean="0"/>
              <a:t>Q </a:t>
            </a:r>
            <a:r>
              <a:rPr lang="en-US" altLang="ko-KR" sz="900" dirty="0"/>
              <a:t>&amp; A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7954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Q &amp;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17285"/>
              </p:ext>
            </p:extLst>
          </p:nvPr>
        </p:nvGraphicFramePr>
        <p:xfrm>
          <a:off x="7761312" y="765175"/>
          <a:ext cx="2016224" cy="275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AS-IS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동일하게 질문 유형 선택하면 해당 기관의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A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게시판에 등록됨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2"/>
          <p:cNvSpPr txBox="1">
            <a:spLocks noChangeArrowheads="1"/>
          </p:cNvSpPr>
          <p:nvPr/>
        </p:nvSpPr>
        <p:spPr bwMode="auto">
          <a:xfrm>
            <a:off x="1496616" y="1530100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5" y="175800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758008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87232" y="1565252"/>
            <a:ext cx="511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1496616" y="22048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752391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752391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95"/>
          <p:cNvSpPr>
            <a:spLocks noChangeAspect="1" noChangeArrowheads="1"/>
          </p:cNvSpPr>
          <p:nvPr/>
        </p:nvSpPr>
        <p:spPr bwMode="auto">
          <a:xfrm>
            <a:off x="2291088" y="20119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2074" y="2492896"/>
            <a:ext cx="6065222" cy="3125621"/>
            <a:chOff x="1552074" y="2958891"/>
            <a:chExt cx="6065222" cy="3125621"/>
          </a:xfrm>
        </p:grpSpPr>
        <p:pic>
          <p:nvPicPr>
            <p:cNvPr id="114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42463" r="20990" b="43887"/>
            <a:stretch/>
          </p:blipFill>
          <p:spPr bwMode="auto">
            <a:xfrm>
              <a:off x="1552074" y="2958891"/>
              <a:ext cx="6065222" cy="1008112"/>
            </a:xfrm>
            <a:prstGeom prst="rect">
              <a:avLst/>
            </a:prstGeom>
            <a:noFill/>
          </p:spPr>
        </p:pic>
        <p:pic>
          <p:nvPicPr>
            <p:cNvPr id="117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62142" r="20990" b="8829"/>
            <a:stretch/>
          </p:blipFill>
          <p:spPr bwMode="auto">
            <a:xfrm>
              <a:off x="1552074" y="3940631"/>
              <a:ext cx="6065222" cy="2143881"/>
            </a:xfrm>
            <a:prstGeom prst="rect">
              <a:avLst/>
            </a:prstGeom>
            <a:noFill/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2217232" y="592501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1768" y="592501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70368" y="5925019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73886" y="1758008"/>
            <a:ext cx="515418" cy="230832"/>
            <a:chOff x="6885854" y="1758008"/>
            <a:chExt cx="515418" cy="230832"/>
          </a:xfrm>
        </p:grpSpPr>
        <p:sp>
          <p:nvSpPr>
            <p:cNvPr id="38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86696" y="2210481"/>
            <a:ext cx="1152008" cy="215444"/>
            <a:chOff x="2216816" y="2369838"/>
            <a:chExt cx="1152008" cy="215444"/>
          </a:xfrm>
        </p:grpSpPr>
        <p:sp>
          <p:nvSpPr>
            <p:cNvPr id="44" name="직사각형 43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72468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TextBox 172"/>
          <p:cNvSpPr txBox="1">
            <a:spLocks noChangeArrowheads="1"/>
          </p:cNvSpPr>
          <p:nvPr/>
        </p:nvSpPr>
        <p:spPr bwMode="auto">
          <a:xfrm>
            <a:off x="1496615" y="197223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질문유형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86696" y="1977242"/>
            <a:ext cx="1947056" cy="215444"/>
            <a:chOff x="2486696" y="1977242"/>
            <a:chExt cx="1947056" cy="215444"/>
          </a:xfrm>
        </p:grpSpPr>
        <p:sp>
          <p:nvSpPr>
            <p:cNvPr id="56" name="직사각형 55"/>
            <p:cNvSpPr/>
            <p:nvPr/>
          </p:nvSpPr>
          <p:spPr>
            <a:xfrm>
              <a:off x="2486696" y="2011020"/>
              <a:ext cx="1872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질문 유형 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33"/>
            <p:cNvGrpSpPr/>
            <p:nvPr/>
          </p:nvGrpSpPr>
          <p:grpSpPr>
            <a:xfrm>
              <a:off x="4146494" y="1977242"/>
              <a:ext cx="287258" cy="215444"/>
              <a:chOff x="2160000" y="1773396"/>
              <a:chExt cx="287258" cy="21544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0" name="AutoShape 95"/>
          <p:cNvSpPr>
            <a:spLocks noChangeAspect="1" noChangeArrowheads="1"/>
          </p:cNvSpPr>
          <p:nvPr/>
        </p:nvSpPr>
        <p:spPr bwMode="auto">
          <a:xfrm>
            <a:off x="2288704" y="2204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59039"/>
              </p:ext>
            </p:extLst>
          </p:nvPr>
        </p:nvGraphicFramePr>
        <p:xfrm>
          <a:off x="1569832" y="5661248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6737895" y="5673321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151479" y="5673321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/>
              <a:t>Q &amp; A</a:t>
            </a:r>
            <a:r>
              <a:rPr lang="ko-KR" altLang="en-US" sz="900" dirty="0" smtClean="0"/>
              <a:t> 상세보기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663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Q &amp; A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39528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게시판 상세보기와 동일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97725" y="1577217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4595204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549580" y="5224496"/>
            <a:ext cx="5507821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129579" y="5224544"/>
            <a:ext cx="468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의견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494122" y="5764556"/>
            <a:ext cx="1850186" cy="472756"/>
            <a:chOff x="1585174" y="5748906"/>
            <a:chExt cx="1850186" cy="472756"/>
          </a:xfrm>
        </p:grpSpPr>
        <p:sp>
          <p:nvSpPr>
            <p:cNvPr id="8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1549580" y="576455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914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1496616" y="157900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질문유형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2415003" y="1574514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질문유형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173886" y="1556792"/>
            <a:ext cx="515418" cy="230832"/>
            <a:chOff x="6885854" y="1758008"/>
            <a:chExt cx="515418" cy="230832"/>
          </a:xfrm>
        </p:grpSpPr>
        <p:sp>
          <p:nvSpPr>
            <p:cNvPr id="94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497790" y="4365104"/>
            <a:ext cx="2231074" cy="864096"/>
            <a:chOff x="1497790" y="4094747"/>
            <a:chExt cx="2231074" cy="864096"/>
          </a:xfrm>
        </p:grpSpPr>
        <p:sp>
          <p:nvSpPr>
            <p:cNvPr id="97" name="TextBox 172"/>
            <p:cNvSpPr txBox="1">
              <a:spLocks noChangeArrowheads="1"/>
            </p:cNvSpPr>
            <p:nvPr/>
          </p:nvSpPr>
          <p:spPr bwMode="auto">
            <a:xfrm>
              <a:off x="1497790" y="4094747"/>
              <a:ext cx="652743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172"/>
            <p:cNvSpPr txBox="1">
              <a:spLocks noChangeArrowheads="1"/>
            </p:cNvSpPr>
            <p:nvPr/>
          </p:nvSpPr>
          <p:spPr bwMode="auto">
            <a:xfrm>
              <a:off x="2049781" y="4094747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2014.03.03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0" name="TextBox 172"/>
            <p:cNvSpPr txBox="1">
              <a:spLocks noChangeArrowheads="1"/>
            </p:cNvSpPr>
            <p:nvPr/>
          </p:nvSpPr>
          <p:spPr bwMode="auto">
            <a:xfrm>
              <a:off x="3025334" y="4094747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72"/>
            <p:cNvSpPr txBox="1">
              <a:spLocks noChangeArrowheads="1"/>
            </p:cNvSpPr>
            <p:nvPr/>
          </p:nvSpPr>
          <p:spPr bwMode="auto">
            <a:xfrm>
              <a:off x="1497790" y="4290894"/>
              <a:ext cx="82747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2" name="TextBox 172"/>
            <p:cNvSpPr txBox="1">
              <a:spLocks noChangeArrowheads="1"/>
            </p:cNvSpPr>
            <p:nvPr/>
          </p:nvSpPr>
          <p:spPr bwMode="auto">
            <a:xfrm>
              <a:off x="1769272" y="4490314"/>
              <a:ext cx="644728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72"/>
            <p:cNvSpPr txBox="1">
              <a:spLocks noChangeArrowheads="1"/>
            </p:cNvSpPr>
            <p:nvPr/>
          </p:nvSpPr>
          <p:spPr bwMode="auto">
            <a:xfrm>
              <a:off x="2324821" y="4490314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2014.03.03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4" name="TextBox 172"/>
            <p:cNvSpPr txBox="1">
              <a:spLocks noChangeArrowheads="1"/>
            </p:cNvSpPr>
            <p:nvPr/>
          </p:nvSpPr>
          <p:spPr bwMode="auto">
            <a:xfrm>
              <a:off x="3313366" y="4490314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72"/>
            <p:cNvSpPr txBox="1">
              <a:spLocks noChangeArrowheads="1"/>
            </p:cNvSpPr>
            <p:nvPr/>
          </p:nvSpPr>
          <p:spPr bwMode="auto">
            <a:xfrm>
              <a:off x="1769272" y="4686461"/>
              <a:ext cx="109837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좋은 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625256" y="4526795"/>
              <a:ext cx="108000" cy="108000"/>
              <a:chOff x="776536" y="2924944"/>
              <a:chExt cx="108000" cy="108000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776536" y="2924944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776536" y="3024024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게시판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18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board211ImageList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0368"/>
              </p:ext>
            </p:extLst>
          </p:nvPr>
        </p:nvGraphicFramePr>
        <p:xfrm>
          <a:off x="7761312" y="765175"/>
          <a:ext cx="2016224" cy="251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최대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12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24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클릭하면 상세화면으로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227687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2312864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2703766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68624" y="4365104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2"/>
          <p:cNvSpPr txBox="1">
            <a:spLocks noChangeArrowheads="1"/>
          </p:cNvSpPr>
          <p:nvPr/>
        </p:nvSpPr>
        <p:spPr bwMode="auto">
          <a:xfrm>
            <a:off x="1568624" y="3980064"/>
            <a:ext cx="1598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34" name="직사각형 158"/>
          <p:cNvSpPr>
            <a:spLocks noChangeArrowheads="1"/>
          </p:cNvSpPr>
          <p:nvPr/>
        </p:nvSpPr>
        <p:spPr bwMode="auto">
          <a:xfrm>
            <a:off x="1856656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5" name="직사각형 158"/>
          <p:cNvSpPr>
            <a:spLocks noChangeArrowheads="1"/>
          </p:cNvSpPr>
          <p:nvPr/>
        </p:nvSpPr>
        <p:spPr bwMode="auto">
          <a:xfrm>
            <a:off x="3992893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6" name="직사각형 158"/>
          <p:cNvSpPr>
            <a:spLocks noChangeArrowheads="1"/>
          </p:cNvSpPr>
          <p:nvPr/>
        </p:nvSpPr>
        <p:spPr bwMode="auto">
          <a:xfrm>
            <a:off x="6158504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56862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172"/>
          <p:cNvSpPr txBox="1">
            <a:spLocks noChangeArrowheads="1"/>
          </p:cNvSpPr>
          <p:nvPr/>
        </p:nvSpPr>
        <p:spPr bwMode="auto">
          <a:xfrm>
            <a:off x="2504728" y="374979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직사각형 158"/>
          <p:cNvSpPr>
            <a:spLocks noChangeArrowheads="1"/>
          </p:cNvSpPr>
          <p:nvPr/>
        </p:nvSpPr>
        <p:spPr bwMode="auto">
          <a:xfrm>
            <a:off x="1928664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6" name="직사각형 158"/>
          <p:cNvSpPr>
            <a:spLocks noChangeArrowheads="1"/>
          </p:cNvSpPr>
          <p:nvPr/>
        </p:nvSpPr>
        <p:spPr bwMode="auto">
          <a:xfrm>
            <a:off x="4064901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7" name="직사각형 158"/>
          <p:cNvSpPr>
            <a:spLocks noChangeArrowheads="1"/>
          </p:cNvSpPr>
          <p:nvPr/>
        </p:nvSpPr>
        <p:spPr bwMode="auto">
          <a:xfrm>
            <a:off x="6230513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44083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0107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158"/>
          <p:cNvSpPr>
            <a:spLocks noChangeArrowheads="1"/>
          </p:cNvSpPr>
          <p:nvPr/>
        </p:nvSpPr>
        <p:spPr bwMode="auto">
          <a:xfrm>
            <a:off x="1856656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158"/>
          <p:cNvSpPr>
            <a:spLocks noChangeArrowheads="1"/>
          </p:cNvSpPr>
          <p:nvPr/>
        </p:nvSpPr>
        <p:spPr bwMode="auto">
          <a:xfrm>
            <a:off x="3992893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7" name="직사각형 158"/>
          <p:cNvSpPr>
            <a:spLocks noChangeArrowheads="1"/>
          </p:cNvSpPr>
          <p:nvPr/>
        </p:nvSpPr>
        <p:spPr bwMode="auto">
          <a:xfrm>
            <a:off x="6158504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8" name="직사각형 158"/>
          <p:cNvSpPr>
            <a:spLocks noChangeArrowheads="1"/>
          </p:cNvSpPr>
          <p:nvPr/>
        </p:nvSpPr>
        <p:spPr bwMode="auto">
          <a:xfrm>
            <a:off x="1928664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9" name="직사각형 158"/>
          <p:cNvSpPr>
            <a:spLocks noChangeArrowheads="1"/>
          </p:cNvSpPr>
          <p:nvPr/>
        </p:nvSpPr>
        <p:spPr bwMode="auto">
          <a:xfrm>
            <a:off x="4064901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0" name="직사각형 158"/>
          <p:cNvSpPr>
            <a:spLocks noChangeArrowheads="1"/>
          </p:cNvSpPr>
          <p:nvPr/>
        </p:nvSpPr>
        <p:spPr bwMode="auto">
          <a:xfrm>
            <a:off x="6230513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44083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107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3697252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5906698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6" name="TextBox 172"/>
          <p:cNvSpPr txBox="1">
            <a:spLocks noChangeArrowheads="1"/>
          </p:cNvSpPr>
          <p:nvPr/>
        </p:nvSpPr>
        <p:spPr bwMode="auto">
          <a:xfrm>
            <a:off x="1568624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7" name="TextBox 172"/>
          <p:cNvSpPr txBox="1">
            <a:spLocks noChangeArrowheads="1"/>
          </p:cNvSpPr>
          <p:nvPr/>
        </p:nvSpPr>
        <p:spPr bwMode="auto">
          <a:xfrm>
            <a:off x="3697252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8" name="TextBox 172"/>
          <p:cNvSpPr txBox="1">
            <a:spLocks noChangeArrowheads="1"/>
          </p:cNvSpPr>
          <p:nvPr/>
        </p:nvSpPr>
        <p:spPr bwMode="auto">
          <a:xfrm>
            <a:off x="5888789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70" name="TextBox 172"/>
          <p:cNvSpPr txBox="1">
            <a:spLocks noChangeArrowheads="1"/>
          </p:cNvSpPr>
          <p:nvPr/>
        </p:nvSpPr>
        <p:spPr bwMode="auto">
          <a:xfrm>
            <a:off x="3697252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4633356" y="3749175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588910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6825208" y="3758753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TextBox 172"/>
          <p:cNvSpPr txBox="1">
            <a:spLocks noChangeArrowheads="1"/>
          </p:cNvSpPr>
          <p:nvPr/>
        </p:nvSpPr>
        <p:spPr bwMode="auto">
          <a:xfrm>
            <a:off x="156862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172"/>
          <p:cNvSpPr txBox="1">
            <a:spLocks noChangeArrowheads="1"/>
          </p:cNvSpPr>
          <p:nvPr/>
        </p:nvSpPr>
        <p:spPr bwMode="auto">
          <a:xfrm>
            <a:off x="2504728" y="5655990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3697252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4633356" y="566326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3" name="TextBox 172"/>
          <p:cNvSpPr txBox="1">
            <a:spLocks noChangeArrowheads="1"/>
          </p:cNvSpPr>
          <p:nvPr/>
        </p:nvSpPr>
        <p:spPr bwMode="auto">
          <a:xfrm>
            <a:off x="588910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6825208" y="566326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4893"/>
              </p:ext>
            </p:extLst>
          </p:nvPr>
        </p:nvGraphicFramePr>
        <p:xfrm>
          <a:off x="1561301" y="1268760"/>
          <a:ext cx="6055149" cy="7238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62477"/>
                <a:gridCol w="408212"/>
                <a:gridCol w="884460"/>
              </a:tblGrid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AutoShape 95"/>
          <p:cNvSpPr>
            <a:spLocks noChangeAspect="1" noChangeArrowheads="1"/>
          </p:cNvSpPr>
          <p:nvPr/>
        </p:nvSpPr>
        <p:spPr bwMode="auto">
          <a:xfrm>
            <a:off x="2775260" y="169136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2907525" y="200334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AutoShape 95"/>
          <p:cNvSpPr>
            <a:spLocks noChangeAspect="1" noChangeArrowheads="1"/>
          </p:cNvSpPr>
          <p:nvPr/>
        </p:nvSpPr>
        <p:spPr bwMode="auto">
          <a:xfrm>
            <a:off x="6488252" y="232128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8" name="AutoShape 95"/>
          <p:cNvSpPr>
            <a:spLocks noChangeAspect="1" noChangeArrowheads="1"/>
          </p:cNvSpPr>
          <p:nvPr/>
        </p:nvSpPr>
        <p:spPr bwMode="auto">
          <a:xfrm>
            <a:off x="3135207" y="402073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3" name="AutoShape 95"/>
          <p:cNvSpPr>
            <a:spLocks noChangeAspect="1" noChangeArrowheads="1"/>
          </p:cNvSpPr>
          <p:nvPr/>
        </p:nvSpPr>
        <p:spPr bwMode="auto">
          <a:xfrm>
            <a:off x="1498700" y="366269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5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02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32944"/>
              </p:ext>
            </p:extLst>
          </p:nvPr>
        </p:nvGraphicFramePr>
        <p:xfrm>
          <a:off x="7761312" y="730555"/>
          <a:ext cx="2016224" cy="27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부분을 클릭하면 파일선택창이 생성됨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262315" y="3580714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158"/>
          <p:cNvSpPr>
            <a:spLocks noChangeArrowheads="1"/>
          </p:cNvSpPr>
          <p:nvPr/>
        </p:nvSpPr>
        <p:spPr bwMode="auto">
          <a:xfrm>
            <a:off x="2366351" y="3508690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62" name="직사각형 158"/>
          <p:cNvSpPr>
            <a:spLocks noChangeArrowheads="1"/>
          </p:cNvSpPr>
          <p:nvPr/>
        </p:nvSpPr>
        <p:spPr bwMode="auto">
          <a:xfrm>
            <a:off x="2438359" y="3796722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86451" y="3580714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158"/>
          <p:cNvSpPr>
            <a:spLocks noChangeArrowheads="1"/>
          </p:cNvSpPr>
          <p:nvPr/>
        </p:nvSpPr>
        <p:spPr bwMode="auto">
          <a:xfrm>
            <a:off x="3590487" y="3508690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158"/>
          <p:cNvSpPr>
            <a:spLocks noChangeArrowheads="1"/>
          </p:cNvSpPr>
          <p:nvPr/>
        </p:nvSpPr>
        <p:spPr bwMode="auto">
          <a:xfrm>
            <a:off x="3662495" y="3796722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68450" y="3132300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이미지 등록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10587" y="3573000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158"/>
          <p:cNvSpPr>
            <a:spLocks noChangeArrowheads="1"/>
          </p:cNvSpPr>
          <p:nvPr/>
        </p:nvSpPr>
        <p:spPr bwMode="auto">
          <a:xfrm>
            <a:off x="4814623" y="3500976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89" name="직사각형 158"/>
          <p:cNvSpPr>
            <a:spLocks noChangeArrowheads="1"/>
          </p:cNvSpPr>
          <p:nvPr/>
        </p:nvSpPr>
        <p:spPr bwMode="auto">
          <a:xfrm>
            <a:off x="4886631" y="3789008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38871" y="3580714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158"/>
          <p:cNvSpPr>
            <a:spLocks noChangeArrowheads="1"/>
          </p:cNvSpPr>
          <p:nvPr/>
        </p:nvSpPr>
        <p:spPr bwMode="auto">
          <a:xfrm>
            <a:off x="6042907" y="3508690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+</a:t>
            </a:r>
            <a:endParaRPr lang="en-US" altLang="ko-KR" sz="8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556794" y="5527569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3399"/>
                </a:solidFill>
              </a:rPr>
              <a:t>이하 일반 게시판 등록과 동일</a:t>
            </a:r>
            <a:endParaRPr lang="ko-KR" altLang="en-US" sz="900" dirty="0">
              <a:solidFill>
                <a:srgbClr val="FF3399"/>
              </a:solidFill>
            </a:endParaRPr>
          </a:p>
        </p:txBody>
      </p:sp>
      <p:sp>
        <p:nvSpPr>
          <p:cNvPr id="96" name="AutoShape 95"/>
          <p:cNvSpPr>
            <a:spLocks noChangeAspect="1" noChangeArrowheads="1"/>
          </p:cNvSpPr>
          <p:nvPr/>
        </p:nvSpPr>
        <p:spPr bwMode="auto">
          <a:xfrm>
            <a:off x="2144688" y="342900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88173"/>
              </p:ext>
            </p:extLst>
          </p:nvPr>
        </p:nvGraphicFramePr>
        <p:xfrm>
          <a:off x="1568448" y="1556792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280831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2684792" y="1854056"/>
            <a:ext cx="3708368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84792" y="2071960"/>
            <a:ext cx="2120738" cy="230832"/>
            <a:chOff x="1734743" y="4869176"/>
            <a:chExt cx="2120738" cy="230832"/>
          </a:xfrm>
        </p:grpSpPr>
        <p:sp>
          <p:nvSpPr>
            <p:cNvPr id="108" name="직사각형 107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681386" y="2316561"/>
            <a:ext cx="1152008" cy="215444"/>
            <a:chOff x="2216816" y="2369838"/>
            <a:chExt cx="1152008" cy="215444"/>
          </a:xfrm>
        </p:grpSpPr>
        <p:sp>
          <p:nvSpPr>
            <p:cNvPr id="114" name="직사각형 113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8" name="AutoShape 95"/>
          <p:cNvSpPr>
            <a:spLocks noChangeAspect="1" noChangeArrowheads="1"/>
          </p:cNvSpPr>
          <p:nvPr/>
        </p:nvSpPr>
        <p:spPr bwMode="auto">
          <a:xfrm>
            <a:off x="3833394" y="235228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684792" y="2636912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41758" y="1772816"/>
            <a:ext cx="57099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공지</a:t>
            </a:r>
          </a:p>
        </p:txBody>
      </p:sp>
    </p:spTree>
    <p:extLst>
      <p:ext uri="{BB962C8B-B14F-4D97-AF65-F5344CB8AC3E}">
        <p14:creationId xmlns:p14="http://schemas.microsoft.com/office/powerpoint/2010/main" val="24385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7761312" y="765175"/>
          <a:ext cx="2016224" cy="25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게시물 등록과 동일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90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17232" y="4364741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41768" y="4364741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0368" y="4364741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552074" y="811408"/>
            <a:ext cx="6065222" cy="3125621"/>
            <a:chOff x="1552074" y="2958891"/>
            <a:chExt cx="6065222" cy="3125621"/>
          </a:xfrm>
        </p:grpSpPr>
        <p:pic>
          <p:nvPicPr>
            <p:cNvPr id="47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42463" r="20990" b="43887"/>
            <a:stretch/>
          </p:blipFill>
          <p:spPr bwMode="auto">
            <a:xfrm>
              <a:off x="1552074" y="2958891"/>
              <a:ext cx="6065222" cy="1008112"/>
            </a:xfrm>
            <a:prstGeom prst="rect">
              <a:avLst/>
            </a:prstGeom>
            <a:noFill/>
          </p:spPr>
        </p:pic>
        <p:pic>
          <p:nvPicPr>
            <p:cNvPr id="52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62142" r="20990" b="8829"/>
            <a:stretch/>
          </p:blipFill>
          <p:spPr bwMode="auto">
            <a:xfrm>
              <a:off x="1552074" y="3940631"/>
              <a:ext cx="6065222" cy="214388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843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읽기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09594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1564836" y="5086240"/>
            <a:ext cx="6032743" cy="7292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069547" y="125006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54268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38554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80118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969907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216826" y="1255523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497790" y="5883205"/>
            <a:ext cx="1711642" cy="272382"/>
            <a:chOff x="1497790" y="4149080"/>
            <a:chExt cx="1711642" cy="272382"/>
          </a:xfrm>
        </p:grpSpPr>
        <p:sp>
          <p:nvSpPr>
            <p:cNvPr id="152" name="TextBox 172"/>
            <p:cNvSpPr txBox="1">
              <a:spLocks noChangeArrowheads="1"/>
            </p:cNvSpPr>
            <p:nvPr/>
          </p:nvSpPr>
          <p:spPr bwMode="auto">
            <a:xfrm>
              <a:off x="2306621" y="4149080"/>
              <a:ext cx="90281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파일명</a:t>
              </a:r>
              <a:r>
                <a:rPr kumimoji="0"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확장자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172"/>
            <p:cNvSpPr txBox="1">
              <a:spLocks noChangeArrowheads="1"/>
            </p:cNvSpPr>
            <p:nvPr/>
          </p:nvSpPr>
          <p:spPr bwMode="auto">
            <a:xfrm>
              <a:off x="1497790" y="4149080"/>
              <a:ext cx="646331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1320" y="4212529"/>
              <a:ext cx="14287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" name="모서리가 둥근 직사각형 174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직사각형 158"/>
          <p:cNvSpPr>
            <a:spLocks noChangeArrowheads="1"/>
          </p:cNvSpPr>
          <p:nvPr/>
        </p:nvSpPr>
        <p:spPr bwMode="auto">
          <a:xfrm>
            <a:off x="2072056" y="2708007"/>
            <a:ext cx="5040560" cy="2270657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이미지 원본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6616" y="1490401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172"/>
          <p:cNvSpPr txBox="1">
            <a:spLocks noChangeArrowheads="1"/>
          </p:cNvSpPr>
          <p:nvPr/>
        </p:nvSpPr>
        <p:spPr bwMode="auto">
          <a:xfrm>
            <a:off x="2406435" y="1490401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9137" y="1719528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1496616" y="172123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3710242" y="148478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4510930" y="1484784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72"/>
          <p:cNvSpPr txBox="1">
            <a:spLocks noChangeArrowheads="1"/>
          </p:cNvSpPr>
          <p:nvPr/>
        </p:nvSpPr>
        <p:spPr bwMode="auto">
          <a:xfrm>
            <a:off x="1494122" y="2005006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549580" y="228220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2773716" y="1994170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172"/>
          <p:cNvSpPr txBox="1">
            <a:spLocks noChangeArrowheads="1"/>
          </p:cNvSpPr>
          <p:nvPr/>
        </p:nvSpPr>
        <p:spPr bwMode="auto">
          <a:xfrm>
            <a:off x="1494122" y="2354210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172"/>
          <p:cNvSpPr txBox="1">
            <a:spLocks noChangeArrowheads="1"/>
          </p:cNvSpPr>
          <p:nvPr/>
        </p:nvSpPr>
        <p:spPr bwMode="auto">
          <a:xfrm>
            <a:off x="6111866" y="1974293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4144577" y="1994170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9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읽기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/>
          </p:nvPr>
        </p:nvGraphicFramePr>
        <p:xfrm>
          <a:off x="7761312" y="765175"/>
          <a:ext cx="2016224" cy="368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이미지와 동영상 게시판에는 의견만 허용되고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기능은 제공하지 않음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이미지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다르게 표시함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이미지와 동영상 게시물의 이동은 같은 종류의 게시판 유형만 가능함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→ 다른 이미지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en-US" altLang="ko-KR" sz="9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→ 다른 동영상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7069547" y="443509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554268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38554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80118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969907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17595" y="4432958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3248" y="1616322"/>
            <a:ext cx="5458631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113240" y="1640204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496617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329288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158"/>
          <p:cNvSpPr>
            <a:spLocks noChangeArrowheads="1"/>
          </p:cNvSpPr>
          <p:nvPr/>
        </p:nvSpPr>
        <p:spPr bwMode="auto">
          <a:xfrm>
            <a:off x="2072680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77" name="직사각형 158"/>
          <p:cNvSpPr>
            <a:spLocks noChangeArrowheads="1"/>
          </p:cNvSpPr>
          <p:nvPr/>
        </p:nvSpPr>
        <p:spPr bwMode="auto">
          <a:xfrm>
            <a:off x="3934588" y="2168153"/>
            <a:ext cx="1080120" cy="1080120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900" dirty="0">
                <a:latin typeface="+mn-ea"/>
                <a:ea typeface="+mn-ea"/>
              </a:rPr>
              <a:t>IMG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120X120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pixels</a:t>
            </a:r>
          </a:p>
        </p:txBody>
      </p:sp>
      <p:sp>
        <p:nvSpPr>
          <p:cNvPr id="78" name="직사각형 158"/>
          <p:cNvSpPr>
            <a:spLocks noChangeArrowheads="1"/>
          </p:cNvSpPr>
          <p:nvPr/>
        </p:nvSpPr>
        <p:spPr bwMode="auto">
          <a:xfrm>
            <a:off x="5870472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>
                <a:latin typeface="+mn-ea"/>
              </a:rPr>
              <a:t>IMG</a:t>
            </a:r>
          </a:p>
          <a:p>
            <a:pPr algn="ctr"/>
            <a:r>
              <a:rPr lang="en-US" altLang="ko-KR" sz="800" dirty="0">
                <a:latin typeface="+mn-ea"/>
              </a:rPr>
              <a:t>120X120</a:t>
            </a:r>
          </a:p>
          <a:p>
            <a:pPr algn="ctr"/>
            <a:r>
              <a:rPr lang="en-US" altLang="ko-KR" sz="800" dirty="0">
                <a:latin typeface="+mn-ea"/>
              </a:rPr>
              <a:t>pixels</a:t>
            </a:r>
          </a:p>
        </p:txBody>
      </p:sp>
      <p:sp>
        <p:nvSpPr>
          <p:cNvPr id="79" name="직사각형 158"/>
          <p:cNvSpPr>
            <a:spLocks noChangeArrowheads="1"/>
          </p:cNvSpPr>
          <p:nvPr/>
        </p:nvSpPr>
        <p:spPr bwMode="auto">
          <a:xfrm>
            <a:off x="2144688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0" name="직사각형 158"/>
          <p:cNvSpPr>
            <a:spLocks noChangeArrowheads="1"/>
          </p:cNvSpPr>
          <p:nvPr/>
        </p:nvSpPr>
        <p:spPr bwMode="auto">
          <a:xfrm>
            <a:off x="4006596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현재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1" name="직사각형 158"/>
          <p:cNvSpPr>
            <a:spLocks noChangeArrowheads="1"/>
          </p:cNvSpPr>
          <p:nvPr/>
        </p:nvSpPr>
        <p:spPr bwMode="auto">
          <a:xfrm>
            <a:off x="5942481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다음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512840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457056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1784648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784648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720752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172"/>
          <p:cNvSpPr txBox="1">
            <a:spLocks noChangeArrowheads="1"/>
          </p:cNvSpPr>
          <p:nvPr/>
        </p:nvSpPr>
        <p:spPr bwMode="auto">
          <a:xfrm>
            <a:off x="3674450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5601072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2" name="TextBox 172"/>
          <p:cNvSpPr txBox="1">
            <a:spLocks noChangeArrowheads="1"/>
          </p:cNvSpPr>
          <p:nvPr/>
        </p:nvSpPr>
        <p:spPr bwMode="auto">
          <a:xfrm>
            <a:off x="3670559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72"/>
          <p:cNvSpPr txBox="1">
            <a:spLocks noChangeArrowheads="1"/>
          </p:cNvSpPr>
          <p:nvPr/>
        </p:nvSpPr>
        <p:spPr bwMode="auto">
          <a:xfrm>
            <a:off x="4606663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TextBox 172"/>
          <p:cNvSpPr txBox="1">
            <a:spLocks noChangeArrowheads="1"/>
          </p:cNvSpPr>
          <p:nvPr/>
        </p:nvSpPr>
        <p:spPr bwMode="auto">
          <a:xfrm>
            <a:off x="5601072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172"/>
          <p:cNvSpPr txBox="1">
            <a:spLocks noChangeArrowheads="1"/>
          </p:cNvSpPr>
          <p:nvPr/>
        </p:nvSpPr>
        <p:spPr bwMode="auto">
          <a:xfrm>
            <a:off x="6537176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AutoShape 95"/>
          <p:cNvSpPr>
            <a:spLocks noChangeAspect="1" noChangeArrowheads="1"/>
          </p:cNvSpPr>
          <p:nvPr/>
        </p:nvSpPr>
        <p:spPr bwMode="auto">
          <a:xfrm>
            <a:off x="3571874" y="81845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8" name="AutoShape 95"/>
          <p:cNvSpPr>
            <a:spLocks noChangeAspect="1" noChangeArrowheads="1"/>
          </p:cNvSpPr>
          <p:nvPr/>
        </p:nvSpPr>
        <p:spPr bwMode="auto">
          <a:xfrm>
            <a:off x="4598043" y="24021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9" name="AutoShape 95"/>
          <p:cNvSpPr>
            <a:spLocks noChangeAspect="1" noChangeArrowheads="1"/>
          </p:cNvSpPr>
          <p:nvPr/>
        </p:nvSpPr>
        <p:spPr bwMode="auto">
          <a:xfrm>
            <a:off x="3779294" y="468531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2" name="TextBox 172"/>
          <p:cNvSpPr txBox="1">
            <a:spLocks noChangeArrowheads="1"/>
          </p:cNvSpPr>
          <p:nvPr/>
        </p:nvSpPr>
        <p:spPr bwMode="auto">
          <a:xfrm>
            <a:off x="1494122" y="753476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172"/>
          <p:cNvSpPr txBox="1">
            <a:spLocks noChangeArrowheads="1"/>
          </p:cNvSpPr>
          <p:nvPr/>
        </p:nvSpPr>
        <p:spPr bwMode="auto">
          <a:xfrm>
            <a:off x="2071165" y="753476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3166856" y="753476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1494122" y="949623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1765604" y="1149043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72"/>
          <p:cNvSpPr txBox="1">
            <a:spLocks noChangeArrowheads="1"/>
          </p:cNvSpPr>
          <p:nvPr/>
        </p:nvSpPr>
        <p:spPr bwMode="auto">
          <a:xfrm>
            <a:off x="2342647" y="1149043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3438338" y="1149043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1765604" y="1345190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621588" y="1185524"/>
            <a:ext cx="108000" cy="108000"/>
            <a:chOff x="776536" y="2924944"/>
            <a:chExt cx="108000" cy="10800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제도안내 신규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16249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제도안내 등록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5621"/>
              </p:ext>
            </p:extLst>
          </p:nvPr>
        </p:nvGraphicFramePr>
        <p:xfrm>
          <a:off x="128464" y="695377"/>
          <a:ext cx="1260000" cy="6453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신규 등록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6462"/>
              </p:ext>
            </p:extLst>
          </p:nvPr>
        </p:nvGraphicFramePr>
        <p:xfrm>
          <a:off x="7761312" y="765175"/>
          <a:ext cx="2016224" cy="38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기관과 담당자는 자동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설정안함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제한 없이 계속 게시하며 목록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게시종료일에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달력에서 지정한 날짜까지만 게시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사용자 화면에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제공됨</a:t>
                      </a: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운영자만공개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사용자지정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선택한 값을 표시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파일 선택창 생성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첨부파일 란 추가 생성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2216696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</a:t>
            </a:r>
            <a:r>
              <a:rPr kumimoji="0" lang="ko-KR" altLang="en-US" sz="9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041232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Users\hp\Desktop\행정포털\첨부.jpg"/>
          <p:cNvPicPr>
            <a:picLocks noChangeAspect="1" noChangeArrowheads="1"/>
          </p:cNvPicPr>
          <p:nvPr/>
        </p:nvPicPr>
        <p:blipFill rotWithShape="1">
          <a:blip r:embed="rId3" cstate="print"/>
          <a:srcRect l="17985" t="42463" r="20990" b="8829"/>
          <a:stretch/>
        </p:blipFill>
        <p:spPr bwMode="auto">
          <a:xfrm>
            <a:off x="1552074" y="2708920"/>
            <a:ext cx="6065222" cy="3021114"/>
          </a:xfrm>
          <a:prstGeom prst="rect">
            <a:avLst/>
          </a:prstGeom>
          <a:noFill/>
        </p:spPr>
      </p:pic>
      <p:graphicFrame>
        <p:nvGraphicFramePr>
          <p:cNvPr id="7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08448"/>
              </p:ext>
            </p:extLst>
          </p:nvPr>
        </p:nvGraphicFramePr>
        <p:xfrm>
          <a:off x="1568448" y="1052736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1008112"/>
                <a:gridCol w="648072"/>
                <a:gridCol w="1152128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684792" y="1350000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제도 </a:t>
            </a:r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AutoShape 95"/>
          <p:cNvSpPr>
            <a:spLocks noChangeAspect="1" noChangeArrowheads="1"/>
          </p:cNvSpPr>
          <p:nvPr/>
        </p:nvSpPr>
        <p:spPr bwMode="auto">
          <a:xfrm>
            <a:off x="1568624" y="110644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1568624" y="158364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9832" y="614161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30368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7606018" y="60933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84792" y="1567904"/>
            <a:ext cx="2120738" cy="230832"/>
            <a:chOff x="1734743" y="4869176"/>
            <a:chExt cx="212073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81386" y="1812505"/>
            <a:ext cx="1152008" cy="215444"/>
            <a:chOff x="2216816" y="2369838"/>
            <a:chExt cx="1152008" cy="215444"/>
          </a:xfrm>
        </p:grpSpPr>
        <p:sp>
          <p:nvSpPr>
            <p:cNvPr id="33" name="직사각형 32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8" name="AutoShape 95"/>
          <p:cNvSpPr>
            <a:spLocks noChangeAspect="1" noChangeArrowheads="1"/>
          </p:cNvSpPr>
          <p:nvPr/>
        </p:nvSpPr>
        <p:spPr bwMode="auto">
          <a:xfrm>
            <a:off x="3833394" y="184822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84792" y="2132856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AutoShape 95"/>
          <p:cNvSpPr>
            <a:spLocks noChangeAspect="1" noChangeArrowheads="1"/>
          </p:cNvSpPr>
          <p:nvPr/>
        </p:nvSpPr>
        <p:spPr bwMode="auto">
          <a:xfrm>
            <a:off x="3249578" y="2204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548"/>
              </p:ext>
            </p:extLst>
          </p:nvPr>
        </p:nvGraphicFramePr>
        <p:xfrm>
          <a:off x="1569832" y="5773939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737895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151479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AutoShape 95"/>
          <p:cNvSpPr>
            <a:spLocks noChangeAspect="1" noChangeArrowheads="1"/>
          </p:cNvSpPr>
          <p:nvPr/>
        </p:nvSpPr>
        <p:spPr bwMode="auto">
          <a:xfrm>
            <a:off x="7528536" y="575762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동영상 게시판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동영상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1608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board212VideoList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16549"/>
              </p:ext>
            </p:extLst>
          </p:nvPr>
        </p:nvGraphicFramePr>
        <p:xfrm>
          <a:off x="7761312" y="765175"/>
          <a:ext cx="2016224" cy="251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최대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12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24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클릭하면 상세화면으로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227687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2312864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2703766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68624" y="4365104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2"/>
          <p:cNvSpPr txBox="1">
            <a:spLocks noChangeArrowheads="1"/>
          </p:cNvSpPr>
          <p:nvPr/>
        </p:nvSpPr>
        <p:spPr bwMode="auto">
          <a:xfrm>
            <a:off x="1568624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34" name="직사각형 158"/>
          <p:cNvSpPr>
            <a:spLocks noChangeArrowheads="1"/>
          </p:cNvSpPr>
          <p:nvPr/>
        </p:nvSpPr>
        <p:spPr bwMode="auto">
          <a:xfrm>
            <a:off x="1856656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5" name="직사각형 158"/>
          <p:cNvSpPr>
            <a:spLocks noChangeArrowheads="1"/>
          </p:cNvSpPr>
          <p:nvPr/>
        </p:nvSpPr>
        <p:spPr bwMode="auto">
          <a:xfrm>
            <a:off x="3992893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6" name="직사각형 158"/>
          <p:cNvSpPr>
            <a:spLocks noChangeArrowheads="1"/>
          </p:cNvSpPr>
          <p:nvPr/>
        </p:nvSpPr>
        <p:spPr bwMode="auto">
          <a:xfrm>
            <a:off x="6158504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56862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172"/>
          <p:cNvSpPr txBox="1">
            <a:spLocks noChangeArrowheads="1"/>
          </p:cNvSpPr>
          <p:nvPr/>
        </p:nvSpPr>
        <p:spPr bwMode="auto">
          <a:xfrm>
            <a:off x="2504728" y="376342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직사각형 158"/>
          <p:cNvSpPr>
            <a:spLocks noChangeArrowheads="1"/>
          </p:cNvSpPr>
          <p:nvPr/>
        </p:nvSpPr>
        <p:spPr bwMode="auto">
          <a:xfrm>
            <a:off x="1928664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6" name="직사각형 158"/>
          <p:cNvSpPr>
            <a:spLocks noChangeArrowheads="1"/>
          </p:cNvSpPr>
          <p:nvPr/>
        </p:nvSpPr>
        <p:spPr bwMode="auto">
          <a:xfrm>
            <a:off x="4064901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7" name="직사각형 158"/>
          <p:cNvSpPr>
            <a:spLocks noChangeArrowheads="1"/>
          </p:cNvSpPr>
          <p:nvPr/>
        </p:nvSpPr>
        <p:spPr bwMode="auto">
          <a:xfrm>
            <a:off x="6230513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44083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0107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158"/>
          <p:cNvSpPr>
            <a:spLocks noChangeArrowheads="1"/>
          </p:cNvSpPr>
          <p:nvPr/>
        </p:nvSpPr>
        <p:spPr bwMode="auto">
          <a:xfrm>
            <a:off x="1856656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158"/>
          <p:cNvSpPr>
            <a:spLocks noChangeArrowheads="1"/>
          </p:cNvSpPr>
          <p:nvPr/>
        </p:nvSpPr>
        <p:spPr bwMode="auto">
          <a:xfrm>
            <a:off x="3992893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7" name="직사각형 158"/>
          <p:cNvSpPr>
            <a:spLocks noChangeArrowheads="1"/>
          </p:cNvSpPr>
          <p:nvPr/>
        </p:nvSpPr>
        <p:spPr bwMode="auto">
          <a:xfrm>
            <a:off x="6158504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8" name="직사각형 158"/>
          <p:cNvSpPr>
            <a:spLocks noChangeArrowheads="1"/>
          </p:cNvSpPr>
          <p:nvPr/>
        </p:nvSpPr>
        <p:spPr bwMode="auto">
          <a:xfrm>
            <a:off x="1928664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9" name="직사각형 158"/>
          <p:cNvSpPr>
            <a:spLocks noChangeArrowheads="1"/>
          </p:cNvSpPr>
          <p:nvPr/>
        </p:nvSpPr>
        <p:spPr bwMode="auto">
          <a:xfrm>
            <a:off x="4064901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0" name="직사각형 158"/>
          <p:cNvSpPr>
            <a:spLocks noChangeArrowheads="1"/>
          </p:cNvSpPr>
          <p:nvPr/>
        </p:nvSpPr>
        <p:spPr bwMode="auto">
          <a:xfrm>
            <a:off x="6230513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44083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107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3697252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5906698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6" name="TextBox 172"/>
          <p:cNvSpPr txBox="1">
            <a:spLocks noChangeArrowheads="1"/>
          </p:cNvSpPr>
          <p:nvPr/>
        </p:nvSpPr>
        <p:spPr bwMode="auto">
          <a:xfrm>
            <a:off x="1568624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7" name="TextBox 172"/>
          <p:cNvSpPr txBox="1">
            <a:spLocks noChangeArrowheads="1"/>
          </p:cNvSpPr>
          <p:nvPr/>
        </p:nvSpPr>
        <p:spPr bwMode="auto">
          <a:xfrm>
            <a:off x="3697252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8" name="TextBox 172"/>
          <p:cNvSpPr txBox="1">
            <a:spLocks noChangeArrowheads="1"/>
          </p:cNvSpPr>
          <p:nvPr/>
        </p:nvSpPr>
        <p:spPr bwMode="auto">
          <a:xfrm>
            <a:off x="5888789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70" name="TextBox 172"/>
          <p:cNvSpPr txBox="1">
            <a:spLocks noChangeArrowheads="1"/>
          </p:cNvSpPr>
          <p:nvPr/>
        </p:nvSpPr>
        <p:spPr bwMode="auto">
          <a:xfrm>
            <a:off x="3697252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4633356" y="3762804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588910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6825208" y="3772382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TextBox 172"/>
          <p:cNvSpPr txBox="1">
            <a:spLocks noChangeArrowheads="1"/>
          </p:cNvSpPr>
          <p:nvPr/>
        </p:nvSpPr>
        <p:spPr bwMode="auto">
          <a:xfrm>
            <a:off x="156862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172"/>
          <p:cNvSpPr txBox="1">
            <a:spLocks noChangeArrowheads="1"/>
          </p:cNvSpPr>
          <p:nvPr/>
        </p:nvSpPr>
        <p:spPr bwMode="auto">
          <a:xfrm>
            <a:off x="2504728" y="5669619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3697252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4633356" y="567689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3" name="TextBox 172"/>
          <p:cNvSpPr txBox="1">
            <a:spLocks noChangeArrowheads="1"/>
          </p:cNvSpPr>
          <p:nvPr/>
        </p:nvSpPr>
        <p:spPr bwMode="auto">
          <a:xfrm>
            <a:off x="588910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6825208" y="567689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1561301" y="1268760"/>
          <a:ext cx="6055149" cy="7238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62477"/>
                <a:gridCol w="408212"/>
                <a:gridCol w="884460"/>
              </a:tblGrid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AutoShape 95"/>
          <p:cNvSpPr>
            <a:spLocks noChangeAspect="1" noChangeArrowheads="1"/>
          </p:cNvSpPr>
          <p:nvPr/>
        </p:nvSpPr>
        <p:spPr bwMode="auto">
          <a:xfrm>
            <a:off x="2775260" y="169136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2907525" y="200334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AutoShape 95"/>
          <p:cNvSpPr>
            <a:spLocks noChangeAspect="1" noChangeArrowheads="1"/>
          </p:cNvSpPr>
          <p:nvPr/>
        </p:nvSpPr>
        <p:spPr bwMode="auto">
          <a:xfrm>
            <a:off x="6488252" y="232128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8" name="AutoShape 95"/>
          <p:cNvSpPr>
            <a:spLocks noChangeAspect="1" noChangeArrowheads="1"/>
          </p:cNvSpPr>
          <p:nvPr/>
        </p:nvSpPr>
        <p:spPr bwMode="auto">
          <a:xfrm>
            <a:off x="3135207" y="402073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3" name="AutoShape 95"/>
          <p:cNvSpPr>
            <a:spLocks noChangeAspect="1" noChangeArrowheads="1"/>
          </p:cNvSpPr>
          <p:nvPr/>
        </p:nvSpPr>
        <p:spPr bwMode="auto">
          <a:xfrm>
            <a:off x="1498700" y="366269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02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동영상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동영상 게시물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동영상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1600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목록에서는 가장 먼저 올린 동영상을 대표로 보여줌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568450" y="3329321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동영상 등록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556794" y="5070376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3399"/>
                </a:solidFill>
              </a:rPr>
              <a:t>이하 일반 게시판 등록과 동일</a:t>
            </a:r>
            <a:endParaRPr lang="ko-KR" altLang="en-US" sz="900" dirty="0">
              <a:solidFill>
                <a:srgbClr val="FF3399"/>
              </a:solidFill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1508651" y="3630216"/>
            <a:ext cx="118814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동영상 파일 올리기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580659" y="3924616"/>
            <a:ext cx="18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80658" y="4169232"/>
            <a:ext cx="6018573" cy="4675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52867" y="3908088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찾기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7773" y="3844719"/>
            <a:ext cx="210025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파일 </a:t>
            </a:r>
            <a:r>
              <a:rPr lang="en-US" altLang="ko-KR" sz="900" dirty="0" smtClean="0">
                <a:latin typeface="+mn-ea"/>
                <a:ea typeface="+mn-ea"/>
              </a:rPr>
              <a:t>0</a:t>
            </a:r>
            <a:r>
              <a:rPr lang="ko-KR" altLang="en-US" sz="900" dirty="0" smtClean="0">
                <a:latin typeface="+mn-ea"/>
                <a:ea typeface="+mn-ea"/>
              </a:rPr>
              <a:t>개 이하</a:t>
            </a:r>
            <a:r>
              <a:rPr lang="en-US" altLang="ko-KR" sz="900" dirty="0" smtClean="0">
                <a:latin typeface="+mn-ea"/>
                <a:ea typeface="+mn-ea"/>
              </a:rPr>
              <a:t>, 000MB </a:t>
            </a:r>
            <a:r>
              <a:rPr lang="ko-KR" altLang="en-US" sz="900" dirty="0" smtClean="0">
                <a:latin typeface="+mn-ea"/>
                <a:ea typeface="+mn-ea"/>
              </a:rPr>
              <a:t>이하 </a:t>
            </a:r>
            <a:r>
              <a:rPr lang="en-US" altLang="ko-KR" sz="900" dirty="0" smtClean="0">
                <a:latin typeface="+mn-ea"/>
                <a:ea typeface="+mn-ea"/>
              </a:rPr>
              <a:t>/ </a:t>
            </a:r>
            <a:r>
              <a:rPr lang="en-US" altLang="ko-KR" sz="900" dirty="0" smtClean="0">
                <a:solidFill>
                  <a:srgbClr val="0000CC"/>
                </a:solidFill>
                <a:latin typeface="+mn-ea"/>
                <a:ea typeface="+mn-ea"/>
              </a:rPr>
              <a:t>345MB</a:t>
            </a:r>
            <a:endParaRPr lang="ko-KR" altLang="en-US" sz="900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1786948" y="4168278"/>
            <a:ext cx="530915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52683" y="4222530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TextBox 172"/>
          <p:cNvSpPr txBox="1">
            <a:spLocks noChangeArrowheads="1"/>
          </p:cNvSpPr>
          <p:nvPr/>
        </p:nvSpPr>
        <p:spPr bwMode="auto">
          <a:xfrm>
            <a:off x="1786932" y="4384302"/>
            <a:ext cx="530915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52667" y="4438554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24019"/>
              </p:ext>
            </p:extLst>
          </p:nvPr>
        </p:nvGraphicFramePr>
        <p:xfrm>
          <a:off x="1568448" y="1556792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280831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684792" y="1854056"/>
            <a:ext cx="3708368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84792" y="2071960"/>
            <a:ext cx="2120738" cy="230832"/>
            <a:chOff x="1734743" y="4869176"/>
            <a:chExt cx="2120738" cy="230832"/>
          </a:xfrm>
        </p:grpSpPr>
        <p:sp>
          <p:nvSpPr>
            <p:cNvPr id="60" name="직사각형 59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1386" y="2316561"/>
            <a:ext cx="1152008" cy="215444"/>
            <a:chOff x="2216816" y="2369838"/>
            <a:chExt cx="1152008" cy="215444"/>
          </a:xfrm>
        </p:grpSpPr>
        <p:sp>
          <p:nvSpPr>
            <p:cNvPr id="68" name="직사각형 67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3833394" y="235228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684792" y="2636912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841758" y="1772816"/>
            <a:ext cx="57099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공지</a:t>
            </a:r>
          </a:p>
        </p:txBody>
      </p:sp>
      <p:sp>
        <p:nvSpPr>
          <p:cNvPr id="87" name="AutoShape 95"/>
          <p:cNvSpPr>
            <a:spLocks noChangeAspect="1" noChangeArrowheads="1"/>
          </p:cNvSpPr>
          <p:nvPr/>
        </p:nvSpPr>
        <p:spPr bwMode="auto">
          <a:xfrm>
            <a:off x="2288704" y="42211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7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7761312" y="765175"/>
          <a:ext cx="2016224" cy="25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게시물 등록과 동일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동영상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90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17232" y="414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41768" y="414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0368" y="414908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552074" y="811408"/>
            <a:ext cx="6065222" cy="3125621"/>
            <a:chOff x="1552074" y="2958891"/>
            <a:chExt cx="6065222" cy="3125621"/>
          </a:xfrm>
        </p:grpSpPr>
        <p:pic>
          <p:nvPicPr>
            <p:cNvPr id="47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42463" r="20990" b="43887"/>
            <a:stretch/>
          </p:blipFill>
          <p:spPr bwMode="auto">
            <a:xfrm>
              <a:off x="1552074" y="2958891"/>
              <a:ext cx="6065222" cy="1008112"/>
            </a:xfrm>
            <a:prstGeom prst="rect">
              <a:avLst/>
            </a:prstGeom>
            <a:noFill/>
          </p:spPr>
        </p:pic>
        <p:pic>
          <p:nvPicPr>
            <p:cNvPr id="52" name="Picture 2" descr="C:\Users\hp\Desktop\행정포털\첨부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7985" t="62142" r="20990" b="8829"/>
            <a:stretch/>
          </p:blipFill>
          <p:spPr bwMode="auto">
            <a:xfrm>
              <a:off x="1552074" y="3940631"/>
              <a:ext cx="6065222" cy="214388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302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동영상 게시물 읽기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동영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26168"/>
              </p:ext>
            </p:extLst>
          </p:nvPr>
        </p:nvGraphicFramePr>
        <p:xfrm>
          <a:off x="7761312" y="765175"/>
          <a:ext cx="2016224" cy="246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이미지를 클릭하면 동영상이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1564836" y="4968283"/>
            <a:ext cx="6032743" cy="634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069547" y="125006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54268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38554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80118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969907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216826" y="1255523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497790" y="5604890"/>
            <a:ext cx="1711642" cy="272382"/>
            <a:chOff x="1497790" y="4149080"/>
            <a:chExt cx="1711642" cy="272382"/>
          </a:xfrm>
        </p:grpSpPr>
        <p:sp>
          <p:nvSpPr>
            <p:cNvPr id="152" name="TextBox 172"/>
            <p:cNvSpPr txBox="1">
              <a:spLocks noChangeArrowheads="1"/>
            </p:cNvSpPr>
            <p:nvPr/>
          </p:nvSpPr>
          <p:spPr bwMode="auto">
            <a:xfrm>
              <a:off x="2306621" y="4149080"/>
              <a:ext cx="90281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파일명</a:t>
              </a:r>
              <a:r>
                <a:rPr kumimoji="0"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확장자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172"/>
            <p:cNvSpPr txBox="1">
              <a:spLocks noChangeArrowheads="1"/>
            </p:cNvSpPr>
            <p:nvPr/>
          </p:nvSpPr>
          <p:spPr bwMode="auto">
            <a:xfrm>
              <a:off x="1497790" y="4149080"/>
              <a:ext cx="646331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1320" y="4212529"/>
              <a:ext cx="14287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" name="모서리가 둥근 직사각형 174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72170" y="2723503"/>
            <a:ext cx="5040560" cy="2119480"/>
            <a:chOff x="2360712" y="3068960"/>
            <a:chExt cx="5040560" cy="2119480"/>
          </a:xfrm>
        </p:grpSpPr>
        <p:sp>
          <p:nvSpPr>
            <p:cNvPr id="52" name="직사각형 158"/>
            <p:cNvSpPr>
              <a:spLocks noChangeArrowheads="1"/>
            </p:cNvSpPr>
            <p:nvPr/>
          </p:nvSpPr>
          <p:spPr bwMode="auto">
            <a:xfrm>
              <a:off x="2360712" y="3068960"/>
              <a:ext cx="5040560" cy="2119480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동영상 원본</a:t>
              </a:r>
              <a:endParaRPr lang="en-US" altLang="ko-KR" sz="900" dirty="0">
                <a:latin typeface="+mn-ea"/>
                <a:ea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3512" y="4880238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▶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5520" y="4880238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■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25560" y="4952238"/>
              <a:ext cx="2880000" cy="3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3568" y="4898238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73206" y="4844050"/>
              <a:ext cx="679994" cy="252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800" dirty="0" smtClean="0">
                  <a:latin typeface="+mn-ea"/>
                  <a:ea typeface="+mn-ea"/>
                </a:rPr>
                <a:t>0:01 / 1:00</a:t>
              </a:r>
              <a:endParaRPr lang="ko-KR" altLang="en-US" sz="800" dirty="0" err="1" smtClean="0">
                <a:latin typeface="+mn-ea"/>
                <a:ea typeface="+mn-ea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4" cstate="print">
              <a:lum contrast="-18000"/>
            </a:blip>
            <a:srcRect/>
            <a:stretch>
              <a:fillRect/>
            </a:stretch>
          </p:blipFill>
          <p:spPr bwMode="auto">
            <a:xfrm>
              <a:off x="6767123" y="4866000"/>
              <a:ext cx="238125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0" name="그룹 59"/>
            <p:cNvGrpSpPr/>
            <p:nvPr/>
          </p:nvGrpSpPr>
          <p:grpSpPr>
            <a:xfrm>
              <a:off x="7077256" y="4900424"/>
              <a:ext cx="180000" cy="144000"/>
              <a:chOff x="6825208" y="5301224"/>
              <a:chExt cx="180000" cy="1440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825208" y="5301224"/>
                <a:ext cx="180000" cy="144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825208" y="5373224"/>
                <a:ext cx="108000" cy="7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1496616" y="1490401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2406435" y="1490401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99137" y="1719528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172"/>
          <p:cNvSpPr txBox="1">
            <a:spLocks noChangeArrowheads="1"/>
          </p:cNvSpPr>
          <p:nvPr/>
        </p:nvSpPr>
        <p:spPr bwMode="auto">
          <a:xfrm>
            <a:off x="1496616" y="172123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172"/>
          <p:cNvSpPr txBox="1">
            <a:spLocks noChangeArrowheads="1"/>
          </p:cNvSpPr>
          <p:nvPr/>
        </p:nvSpPr>
        <p:spPr bwMode="auto">
          <a:xfrm>
            <a:off x="3710242" y="148478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172"/>
          <p:cNvSpPr txBox="1">
            <a:spLocks noChangeArrowheads="1"/>
          </p:cNvSpPr>
          <p:nvPr/>
        </p:nvSpPr>
        <p:spPr bwMode="auto">
          <a:xfrm>
            <a:off x="4510930" y="1484784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172"/>
          <p:cNvSpPr txBox="1">
            <a:spLocks noChangeArrowheads="1"/>
          </p:cNvSpPr>
          <p:nvPr/>
        </p:nvSpPr>
        <p:spPr bwMode="auto">
          <a:xfrm>
            <a:off x="1494122" y="2005006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549580" y="228220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72"/>
          <p:cNvSpPr txBox="1">
            <a:spLocks noChangeArrowheads="1"/>
          </p:cNvSpPr>
          <p:nvPr/>
        </p:nvSpPr>
        <p:spPr bwMode="auto">
          <a:xfrm>
            <a:off x="2773716" y="1994170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1494122" y="2354210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6111866" y="1974293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72"/>
          <p:cNvSpPr txBox="1">
            <a:spLocks noChangeArrowheads="1"/>
          </p:cNvSpPr>
          <p:nvPr/>
        </p:nvSpPr>
        <p:spPr bwMode="auto">
          <a:xfrm>
            <a:off x="4144577" y="1994170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95"/>
          <p:cNvSpPr>
            <a:spLocks noChangeAspect="1" noChangeArrowheads="1"/>
          </p:cNvSpPr>
          <p:nvPr/>
        </p:nvSpPr>
        <p:spPr bwMode="auto">
          <a:xfrm>
            <a:off x="1892260" y="285293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동영상 게시물 읽기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동영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2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/>
          </p:nvPr>
        </p:nvGraphicFramePr>
        <p:xfrm>
          <a:off x="7761312" y="765175"/>
          <a:ext cx="2016224" cy="368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이미지와 동영상 게시판에는 의견만 허용되고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기능은 제공하지 않음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이미지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다르게 표시함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이미지와 동영상 게시물의 이동은 같은 종류의 게시판 유형만 가능함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→ 다른 이미지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en-US" altLang="ko-KR" sz="9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→ 다른 동영상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7069547" y="443509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554268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38554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80118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969907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17595" y="4432958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3248" y="1616322"/>
            <a:ext cx="5458631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113240" y="1640204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496617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329288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158"/>
          <p:cNvSpPr>
            <a:spLocks noChangeArrowheads="1"/>
          </p:cNvSpPr>
          <p:nvPr/>
        </p:nvSpPr>
        <p:spPr bwMode="auto">
          <a:xfrm>
            <a:off x="2072680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77" name="직사각형 158"/>
          <p:cNvSpPr>
            <a:spLocks noChangeArrowheads="1"/>
          </p:cNvSpPr>
          <p:nvPr/>
        </p:nvSpPr>
        <p:spPr bwMode="auto">
          <a:xfrm>
            <a:off x="3934588" y="2168153"/>
            <a:ext cx="1080120" cy="1080120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900" dirty="0">
                <a:latin typeface="+mn-ea"/>
                <a:ea typeface="+mn-ea"/>
              </a:rPr>
              <a:t>IMG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120X120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pixels</a:t>
            </a:r>
          </a:p>
        </p:txBody>
      </p:sp>
      <p:sp>
        <p:nvSpPr>
          <p:cNvPr id="78" name="직사각형 158"/>
          <p:cNvSpPr>
            <a:spLocks noChangeArrowheads="1"/>
          </p:cNvSpPr>
          <p:nvPr/>
        </p:nvSpPr>
        <p:spPr bwMode="auto">
          <a:xfrm>
            <a:off x="5870472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>
                <a:latin typeface="+mn-ea"/>
              </a:rPr>
              <a:t>IMG</a:t>
            </a:r>
          </a:p>
          <a:p>
            <a:pPr algn="ctr"/>
            <a:r>
              <a:rPr lang="en-US" altLang="ko-KR" sz="800" dirty="0">
                <a:latin typeface="+mn-ea"/>
              </a:rPr>
              <a:t>120X120</a:t>
            </a:r>
          </a:p>
          <a:p>
            <a:pPr algn="ctr"/>
            <a:r>
              <a:rPr lang="en-US" altLang="ko-KR" sz="800" dirty="0">
                <a:latin typeface="+mn-ea"/>
              </a:rPr>
              <a:t>pixels</a:t>
            </a:r>
          </a:p>
        </p:txBody>
      </p:sp>
      <p:sp>
        <p:nvSpPr>
          <p:cNvPr id="79" name="직사각형 158"/>
          <p:cNvSpPr>
            <a:spLocks noChangeArrowheads="1"/>
          </p:cNvSpPr>
          <p:nvPr/>
        </p:nvSpPr>
        <p:spPr bwMode="auto">
          <a:xfrm>
            <a:off x="2144688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0" name="직사각형 158"/>
          <p:cNvSpPr>
            <a:spLocks noChangeArrowheads="1"/>
          </p:cNvSpPr>
          <p:nvPr/>
        </p:nvSpPr>
        <p:spPr bwMode="auto">
          <a:xfrm>
            <a:off x="4006596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현재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1" name="직사각형 158"/>
          <p:cNvSpPr>
            <a:spLocks noChangeArrowheads="1"/>
          </p:cNvSpPr>
          <p:nvPr/>
        </p:nvSpPr>
        <p:spPr bwMode="auto">
          <a:xfrm>
            <a:off x="5942481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다음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동영상</a:t>
            </a:r>
            <a:endParaRPr lang="en-US" altLang="ko-KR" sz="800" dirty="0">
              <a:latin typeface="+mn-ea"/>
              <a:ea typeface="+mn-ea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512840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457056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1784648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784648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720752" y="3425848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172"/>
          <p:cNvSpPr txBox="1">
            <a:spLocks noChangeArrowheads="1"/>
          </p:cNvSpPr>
          <p:nvPr/>
        </p:nvSpPr>
        <p:spPr bwMode="auto">
          <a:xfrm>
            <a:off x="3674450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5601072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2" name="TextBox 172"/>
          <p:cNvSpPr txBox="1">
            <a:spLocks noChangeArrowheads="1"/>
          </p:cNvSpPr>
          <p:nvPr/>
        </p:nvSpPr>
        <p:spPr bwMode="auto">
          <a:xfrm>
            <a:off x="3670559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72"/>
          <p:cNvSpPr txBox="1">
            <a:spLocks noChangeArrowheads="1"/>
          </p:cNvSpPr>
          <p:nvPr/>
        </p:nvSpPr>
        <p:spPr bwMode="auto">
          <a:xfrm>
            <a:off x="4606663" y="3425848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TextBox 172"/>
          <p:cNvSpPr txBox="1">
            <a:spLocks noChangeArrowheads="1"/>
          </p:cNvSpPr>
          <p:nvPr/>
        </p:nvSpPr>
        <p:spPr bwMode="auto">
          <a:xfrm>
            <a:off x="5601072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172"/>
          <p:cNvSpPr txBox="1">
            <a:spLocks noChangeArrowheads="1"/>
          </p:cNvSpPr>
          <p:nvPr/>
        </p:nvSpPr>
        <p:spPr bwMode="auto">
          <a:xfrm>
            <a:off x="6537176" y="3425848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8" name="AutoShape 95"/>
          <p:cNvSpPr>
            <a:spLocks noChangeAspect="1" noChangeArrowheads="1"/>
          </p:cNvSpPr>
          <p:nvPr/>
        </p:nvSpPr>
        <p:spPr bwMode="auto">
          <a:xfrm>
            <a:off x="4598043" y="24021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9" name="AutoShape 95"/>
          <p:cNvSpPr>
            <a:spLocks noChangeAspect="1" noChangeArrowheads="1"/>
          </p:cNvSpPr>
          <p:nvPr/>
        </p:nvSpPr>
        <p:spPr bwMode="auto">
          <a:xfrm>
            <a:off x="3779294" y="468531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3571874" y="81845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172"/>
          <p:cNvSpPr txBox="1">
            <a:spLocks noChangeArrowheads="1"/>
          </p:cNvSpPr>
          <p:nvPr/>
        </p:nvSpPr>
        <p:spPr bwMode="auto">
          <a:xfrm>
            <a:off x="1494122" y="753476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2071165" y="753476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3166856" y="753476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1494122" y="949623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8" name="TextBox 172"/>
          <p:cNvSpPr txBox="1">
            <a:spLocks noChangeArrowheads="1"/>
          </p:cNvSpPr>
          <p:nvPr/>
        </p:nvSpPr>
        <p:spPr bwMode="auto">
          <a:xfrm>
            <a:off x="1765604" y="1149043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2342647" y="1149043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3438338" y="1149043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172"/>
          <p:cNvSpPr txBox="1">
            <a:spLocks noChangeArrowheads="1"/>
          </p:cNvSpPr>
          <p:nvPr/>
        </p:nvSpPr>
        <p:spPr bwMode="auto">
          <a:xfrm>
            <a:off x="1765604" y="1345190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621588" y="1185524"/>
            <a:ext cx="108000" cy="108000"/>
            <a:chOff x="776536" y="2924944"/>
            <a:chExt cx="108000" cy="108000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임시저장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임시저장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임시저장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887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board230TmpList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15574"/>
              </p:ext>
            </p:extLst>
          </p:nvPr>
        </p:nvGraphicFramePr>
        <p:xfrm>
          <a:off x="7761312" y="765175"/>
          <a:ext cx="2016224" cy="39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모두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목록만 제공하며 등록 완료하면 목록에서 삭제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맞춤형복지소식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Q&amp;A,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교육안내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민원만 임시저장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쪽지는 임시저장 불가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게시물의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상세보기 화면에서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제목이 없을 경우의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1430780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41494"/>
              </p:ext>
            </p:extLst>
          </p:nvPr>
        </p:nvGraphicFramePr>
        <p:xfrm>
          <a:off x="1578992" y="1736784"/>
          <a:ext cx="6037459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929"/>
                <a:gridCol w="3892191"/>
                <a:gridCol w="864096"/>
                <a:gridCol w="791243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임시저장일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없음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48699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704528" y="306897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AutoShape 95"/>
          <p:cNvSpPr>
            <a:spLocks noChangeAspect="1" noChangeArrowheads="1"/>
          </p:cNvSpPr>
          <p:nvPr/>
        </p:nvSpPr>
        <p:spPr bwMode="auto">
          <a:xfrm>
            <a:off x="2658707" y="2348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564854" y="1294209"/>
            <a:ext cx="6051596" cy="18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쪽지 발송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44888" y="285696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07498" y="285696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발송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및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발송과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49244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1758"/>
              </p:ext>
            </p:extLst>
          </p:nvPr>
        </p:nvGraphicFramePr>
        <p:xfrm>
          <a:off x="7761312" y="765175"/>
          <a:ext cx="2016224" cy="311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쪽지는 관리자만 발송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발송영역은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관리자일때만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처리되면 발신목록에 보임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클릭하면 쪽지 수신확인 팝업 창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조직도 클릭하면 조직과 사용자를 조회할 수 있는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3573031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778311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41668"/>
              </p:ext>
            </p:extLst>
          </p:nvPr>
        </p:nvGraphicFramePr>
        <p:xfrm>
          <a:off x="1568450" y="3789040"/>
          <a:ext cx="6048000" cy="2459826"/>
        </p:xfrm>
        <a:graphic>
          <a:graphicData uri="http://schemas.openxmlformats.org/drawingml/2006/table">
            <a:tbl>
              <a:tblPr/>
              <a:tblGrid>
                <a:gridCol w="483840"/>
                <a:gridCol w="1902122"/>
                <a:gridCol w="920278"/>
                <a:gridCol w="2741760"/>
              </a:tblGrid>
              <a:tr h="20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수신확인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보험사전조사에 참여해주시기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영수증이 누락되었으니 확인해주시기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수신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 파일이 오류로 인하여 열리지 않으니 다시 올려주시기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설문조사에 참여해 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요청하신 사이트 오류의 수정이 완료되었습니다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172"/>
          <p:cNvSpPr txBox="1">
            <a:spLocks noChangeArrowheads="1"/>
          </p:cNvSpPr>
          <p:nvPr/>
        </p:nvSpPr>
        <p:spPr bwMode="auto">
          <a:xfrm>
            <a:off x="1687906" y="152694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수신자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3047" y="2132236"/>
            <a:ext cx="5628225" cy="648692"/>
            <a:chOff x="2485863" y="3533360"/>
            <a:chExt cx="5628225" cy="648692"/>
          </a:xfrm>
        </p:grpSpPr>
        <p:sp>
          <p:nvSpPr>
            <p:cNvPr id="29" name="직사각형 28"/>
            <p:cNvSpPr/>
            <p:nvPr/>
          </p:nvSpPr>
          <p:spPr>
            <a:xfrm>
              <a:off x="2485863" y="3533360"/>
              <a:ext cx="5628225" cy="631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 이내로 작성해 주십시오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6830" y="3535721"/>
              <a:ext cx="287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302935" y="1536995"/>
            <a:ext cx="5098337" cy="523853"/>
            <a:chOff x="2394160" y="2204864"/>
            <a:chExt cx="5098337" cy="523853"/>
          </a:xfrm>
        </p:grpSpPr>
        <p:sp>
          <p:nvSpPr>
            <p:cNvPr id="32" name="직사각형 31"/>
            <p:cNvSpPr/>
            <p:nvPr/>
          </p:nvSpPr>
          <p:spPr>
            <a:xfrm>
              <a:off x="5332497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직원명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90"/>
            <p:cNvSpPr txBox="1">
              <a:spLocks noChangeArrowheads="1"/>
            </p:cNvSpPr>
            <p:nvPr/>
          </p:nvSpPr>
          <p:spPr bwMode="auto">
            <a:xfrm>
              <a:off x="239416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부서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0"/>
            <p:cNvSpPr txBox="1">
              <a:spLocks noChangeArrowheads="1"/>
            </p:cNvSpPr>
            <p:nvPr/>
          </p:nvSpPr>
          <p:spPr bwMode="auto">
            <a:xfrm>
              <a:off x="496955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0359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부서명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32327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5239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773047" y="1823838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6226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564854" y="3481629"/>
            <a:ext cx="886378" cy="2354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발신 목록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1232" y="3481628"/>
            <a:ext cx="886378" cy="235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ko-KR" altLang="en-US" sz="900" dirty="0" smtClean="0">
                <a:solidFill>
                  <a:schemeClr val="tx1"/>
                </a:solidFill>
              </a:rPr>
              <a:t>신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AutoShape 95"/>
          <p:cNvSpPr>
            <a:spLocks noChangeAspect="1" noChangeArrowheads="1"/>
          </p:cNvSpPr>
          <p:nvPr/>
        </p:nvSpPr>
        <p:spPr bwMode="auto">
          <a:xfrm>
            <a:off x="2133410" y="393307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9" name="AutoShape 95"/>
          <p:cNvSpPr>
            <a:spLocks noChangeAspect="1" noChangeArrowheads="1"/>
          </p:cNvSpPr>
          <p:nvPr/>
        </p:nvSpPr>
        <p:spPr bwMode="auto">
          <a:xfrm>
            <a:off x="5169024" y="27089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AutoShape 95"/>
          <p:cNvSpPr>
            <a:spLocks noChangeAspect="1" noChangeArrowheads="1"/>
          </p:cNvSpPr>
          <p:nvPr/>
        </p:nvSpPr>
        <p:spPr bwMode="auto">
          <a:xfrm>
            <a:off x="2220392" y="176782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7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수신확인 팝업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수신확인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50362"/>
              </p:ext>
            </p:extLst>
          </p:nvPr>
        </p:nvGraphicFramePr>
        <p:xfrm>
          <a:off x="7761312" y="765175"/>
          <a:ext cx="2016224" cy="266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수신자의 수신여부와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수신일시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발신목록의 내용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생성되는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23715" y="1196752"/>
            <a:ext cx="5724000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97715" y="4141765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닫기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60507"/>
              </p:ext>
            </p:extLst>
          </p:nvPr>
        </p:nvGraphicFramePr>
        <p:xfrm>
          <a:off x="1195835" y="1400429"/>
          <a:ext cx="5372495" cy="2604635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 표기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발신한 쪽지 내용 표기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2014-10-10 12:00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TextBox 90"/>
          <p:cNvSpPr txBox="1">
            <a:spLocks noChangeArrowheads="1"/>
          </p:cNvSpPr>
          <p:nvPr/>
        </p:nvSpPr>
        <p:spPr bwMode="auto">
          <a:xfrm>
            <a:off x="2017222" y="3140968"/>
            <a:ext cx="204414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미확인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9" name="TextBox 90"/>
          <p:cNvSpPr txBox="1">
            <a:spLocks noChangeArrowheads="1"/>
          </p:cNvSpPr>
          <p:nvPr/>
        </p:nvSpPr>
        <p:spPr bwMode="auto">
          <a:xfrm>
            <a:off x="4061371" y="3140968"/>
            <a:ext cx="204414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미확인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2988" y="3094801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▲</a:t>
            </a: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▼</a:t>
            </a:r>
          </a:p>
        </p:txBody>
      </p:sp>
      <p:sp>
        <p:nvSpPr>
          <p:cNvPr id="71" name="AutoShape 95"/>
          <p:cNvSpPr>
            <a:spLocks noChangeAspect="1" noChangeArrowheads="1"/>
          </p:cNvSpPr>
          <p:nvPr/>
        </p:nvSpPr>
        <p:spPr bwMode="auto">
          <a:xfrm>
            <a:off x="1829908" y="314685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5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564854" y="1294209"/>
            <a:ext cx="6051596" cy="18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쪽지 발송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44888" y="285696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07498" y="285696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수신목록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발송과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49244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30364"/>
              </p:ext>
            </p:extLst>
          </p:nvPr>
        </p:nvGraphicFramePr>
        <p:xfrm>
          <a:off x="7761312" y="765175"/>
          <a:ext cx="2016224" cy="263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쪽지는 관리자만 발송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발송영역은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관리자일때만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클릭하면 쪽지 답장 팝업 창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3573031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778311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172"/>
          <p:cNvSpPr txBox="1">
            <a:spLocks noChangeArrowheads="1"/>
          </p:cNvSpPr>
          <p:nvPr/>
        </p:nvSpPr>
        <p:spPr bwMode="auto">
          <a:xfrm>
            <a:off x="1687906" y="152694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수신자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02935" y="1536995"/>
            <a:ext cx="5098337" cy="523853"/>
            <a:chOff x="2394160" y="2204864"/>
            <a:chExt cx="5098337" cy="523853"/>
          </a:xfrm>
        </p:grpSpPr>
        <p:sp>
          <p:nvSpPr>
            <p:cNvPr id="32" name="직사각형 31"/>
            <p:cNvSpPr/>
            <p:nvPr/>
          </p:nvSpPr>
          <p:spPr>
            <a:xfrm>
              <a:off x="5332497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직원명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90"/>
            <p:cNvSpPr txBox="1">
              <a:spLocks noChangeArrowheads="1"/>
            </p:cNvSpPr>
            <p:nvPr/>
          </p:nvSpPr>
          <p:spPr bwMode="auto">
            <a:xfrm>
              <a:off x="239416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부서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0"/>
            <p:cNvSpPr txBox="1">
              <a:spLocks noChangeArrowheads="1"/>
            </p:cNvSpPr>
            <p:nvPr/>
          </p:nvSpPr>
          <p:spPr bwMode="auto">
            <a:xfrm>
              <a:off x="496955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0359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부서명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32327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5239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773047" y="1823838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6226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민원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564854" y="3481629"/>
            <a:ext cx="886378" cy="235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발신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1232" y="3481628"/>
            <a:ext cx="886378" cy="2354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신 목록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33325"/>
              </p:ext>
            </p:extLst>
          </p:nvPr>
        </p:nvGraphicFramePr>
        <p:xfrm>
          <a:off x="1568450" y="3787611"/>
          <a:ext cx="6048000" cy="2442487"/>
        </p:xfrm>
        <a:graphic>
          <a:graphicData uri="http://schemas.openxmlformats.org/drawingml/2006/table">
            <a:tbl>
              <a:tblPr/>
              <a:tblGrid>
                <a:gridCol w="483840"/>
                <a:gridCol w="3620790"/>
                <a:gridCol w="1008112"/>
                <a:gridCol w="935258"/>
              </a:tblGrid>
              <a:tr h="20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보험사전조사에 참여해주시기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영수증이 누락되었으니 확인해주시기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 파일이 오류로 인하여 열리지 않으니 다시 올려주시기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설문조사에 참여해 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요청하신 사이트 오류의 수정이 완료되었습니다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773047" y="2132236"/>
            <a:ext cx="5628225" cy="648692"/>
            <a:chOff x="2485863" y="3533360"/>
            <a:chExt cx="5628225" cy="648692"/>
          </a:xfrm>
        </p:grpSpPr>
        <p:sp>
          <p:nvSpPr>
            <p:cNvPr id="50" name="직사각형 49"/>
            <p:cNvSpPr/>
            <p:nvPr/>
          </p:nvSpPr>
          <p:spPr>
            <a:xfrm>
              <a:off x="2485863" y="3533360"/>
              <a:ext cx="5628225" cy="631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 이내로 작성해 주십시오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30" y="3535721"/>
              <a:ext cx="287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54" name="AutoShape 95"/>
          <p:cNvSpPr>
            <a:spLocks noChangeAspect="1" noChangeArrowheads="1"/>
          </p:cNvSpPr>
          <p:nvPr/>
        </p:nvSpPr>
        <p:spPr bwMode="auto">
          <a:xfrm>
            <a:off x="5169024" y="27089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AutoShape 95"/>
          <p:cNvSpPr>
            <a:spLocks noChangeAspect="1" noChangeArrowheads="1"/>
          </p:cNvSpPr>
          <p:nvPr/>
        </p:nvSpPr>
        <p:spPr bwMode="auto">
          <a:xfrm>
            <a:off x="2493450" y="40050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7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수신자의 쪽지 확인 및 답장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수신확인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34205"/>
              </p:ext>
            </p:extLst>
          </p:nvPr>
        </p:nvGraphicFramePr>
        <p:xfrm>
          <a:off x="7761312" y="765175"/>
          <a:ext cx="2016224" cy="28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답장 작성 영역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수신목록의 내용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생성되는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발신자에게 답장 발송처리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처리와 동시에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닫히고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발신목록을 보여줌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23715" y="1196752"/>
            <a:ext cx="5724000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06403"/>
              </p:ext>
            </p:extLst>
          </p:nvPr>
        </p:nvGraphicFramePr>
        <p:xfrm>
          <a:off x="1195835" y="1400429"/>
          <a:ext cx="5372495" cy="2604635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 표기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발신한 쪽지 내용 표기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2014-10-10 12:00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답장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100</a:t>
                      </a: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자 이내로 작성해 주십시오</a:t>
                      </a: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82988" y="3094801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▲</a:t>
            </a: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▼</a:t>
            </a:r>
          </a:p>
        </p:txBody>
      </p:sp>
      <p:sp>
        <p:nvSpPr>
          <p:cNvPr id="71" name="AutoShape 95"/>
          <p:cNvSpPr>
            <a:spLocks noChangeAspect="1" noChangeArrowheads="1"/>
          </p:cNvSpPr>
          <p:nvPr/>
        </p:nvSpPr>
        <p:spPr bwMode="auto">
          <a:xfrm>
            <a:off x="2137134" y="321297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6334" y="414908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08944" y="414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AutoShape 95"/>
          <p:cNvSpPr>
            <a:spLocks noChangeAspect="1" noChangeArrowheads="1"/>
          </p:cNvSpPr>
          <p:nvPr/>
        </p:nvSpPr>
        <p:spPr bwMode="auto">
          <a:xfrm>
            <a:off x="4466625" y="40770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42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제도안내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 </a:t>
            </a:r>
            <a:r>
              <a:rPr lang="en-US" altLang="ko-KR" sz="900" dirty="0" smtClean="0"/>
              <a:t>A (</a:t>
            </a:r>
            <a:r>
              <a:rPr lang="ko-KR" altLang="en-US" sz="900" dirty="0" smtClean="0"/>
              <a:t>사용자 화면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제도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59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3326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board120View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32102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8087"/>
              </p:ext>
            </p:extLst>
          </p:nvPr>
        </p:nvGraphicFramePr>
        <p:xfrm>
          <a:off x="7761312" y="765175"/>
          <a:ext cx="2016224" cy="24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일반사용자가 보는 화면으로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보기만 가능함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38894"/>
              </p:ext>
            </p:extLst>
          </p:nvPr>
        </p:nvGraphicFramePr>
        <p:xfrm>
          <a:off x="1568448" y="5661248"/>
          <a:ext cx="6048848" cy="247349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1008112"/>
                <a:gridCol w="648072"/>
                <a:gridCol w="1152128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172"/>
          <p:cNvSpPr txBox="1">
            <a:spLocks noChangeArrowheads="1"/>
          </p:cNvSpPr>
          <p:nvPr/>
        </p:nvSpPr>
        <p:spPr bwMode="auto">
          <a:xfrm>
            <a:off x="2306621" y="4795679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1497790" y="4795679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320" y="485912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1568504" y="1061294"/>
            <a:ext cx="6047945" cy="3722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제도의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10774"/>
              </p:ext>
            </p:extLst>
          </p:nvPr>
        </p:nvGraphicFramePr>
        <p:xfrm>
          <a:off x="1568448" y="1052736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1008112"/>
                <a:gridCol w="648072"/>
                <a:gridCol w="1152128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제도안내 상세보기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임시저장 계속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16249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제도안내 등록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20016"/>
              </p:ext>
            </p:extLst>
          </p:nvPr>
        </p:nvGraphicFramePr>
        <p:xfrm>
          <a:off x="128464" y="695377"/>
          <a:ext cx="1260000" cy="6453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신규 등록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19269"/>
              </p:ext>
            </p:extLst>
          </p:nvPr>
        </p:nvGraphicFramePr>
        <p:xfrm>
          <a:off x="7761312" y="765175"/>
          <a:ext cx="2016224" cy="26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제도안내는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컨텐츠로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등록되지 않음</a:t>
                      </a:r>
                      <a:endParaRPr lang="en-US" altLang="ko-KR" sz="9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목록에서만 확인 가능 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2863560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Users\hp\Desktop\행정포털\첨부.jpg"/>
          <p:cNvPicPr>
            <a:picLocks noChangeAspect="1" noChangeArrowheads="1"/>
          </p:cNvPicPr>
          <p:nvPr/>
        </p:nvPicPr>
        <p:blipFill rotWithShape="1">
          <a:blip r:embed="rId3" cstate="print"/>
          <a:srcRect l="17985" t="42463" r="20990" b="8829"/>
          <a:stretch/>
        </p:blipFill>
        <p:spPr bwMode="auto">
          <a:xfrm>
            <a:off x="1552074" y="2708920"/>
            <a:ext cx="6065222" cy="3021114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2684792" y="1350000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등록된 제목 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가능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07817" y="614161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52074" y="614161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1232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30368" y="61416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3473429" y="3356992"/>
            <a:ext cx="214994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등록된 내용 표기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수정 가능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95"/>
          <p:cNvSpPr>
            <a:spLocks noChangeAspect="1" noChangeArrowheads="1"/>
          </p:cNvSpPr>
          <p:nvPr/>
        </p:nvSpPr>
        <p:spPr bwMode="auto">
          <a:xfrm>
            <a:off x="1356909" y="61596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84792" y="1567904"/>
            <a:ext cx="2120738" cy="230832"/>
            <a:chOff x="1734743" y="4869176"/>
            <a:chExt cx="2120738" cy="230832"/>
          </a:xfrm>
        </p:grpSpPr>
        <p:sp>
          <p:nvSpPr>
            <p:cNvPr id="32" name="직사각형 31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681386" y="1812505"/>
            <a:ext cx="1152008" cy="215444"/>
            <a:chOff x="2216816" y="2369838"/>
            <a:chExt cx="1152008" cy="215444"/>
          </a:xfrm>
        </p:grpSpPr>
        <p:sp>
          <p:nvSpPr>
            <p:cNvPr id="39" name="직사각형 38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684792" y="2132856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35992"/>
              </p:ext>
            </p:extLst>
          </p:nvPr>
        </p:nvGraphicFramePr>
        <p:xfrm>
          <a:off x="1569832" y="5773939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6737895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51479" y="5786012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2756712" y="386963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2481" y="4142020"/>
            <a:ext cx="5724000" cy="2383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배너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배너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배너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배너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525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admBannerList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39064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447"/>
              </p:ext>
            </p:extLst>
          </p:nvPr>
        </p:nvGraphicFramePr>
        <p:xfrm>
          <a:off x="7761312" y="765175"/>
          <a:ext cx="2016224" cy="26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 배너 이름 클릭하면 해당 배너의 상세정보가 팝업으로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2576736" y="628392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39346" y="62839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61479"/>
              </p:ext>
            </p:extLst>
          </p:nvPr>
        </p:nvGraphicFramePr>
        <p:xfrm>
          <a:off x="444601" y="4437112"/>
          <a:ext cx="5372495" cy="1804392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이름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 기간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위치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순서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등록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352600" y="509708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메인   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9111" y="4509120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2600" y="4783500"/>
            <a:ext cx="2120738" cy="230832"/>
            <a:chOff x="1734743" y="4869176"/>
            <a:chExt cx="2120738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78345" y="509708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제휴서비스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52600" y="6021304"/>
            <a:ext cx="3312328" cy="144000"/>
            <a:chOff x="1734743" y="5445224"/>
            <a:chExt cx="3312328" cy="14400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687071" y="5445224"/>
              <a:ext cx="360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파일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34743" y="5445224"/>
              <a:ext cx="2880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558408" y="104083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14249"/>
              </p:ext>
            </p:extLst>
          </p:nvPr>
        </p:nvGraphicFramePr>
        <p:xfrm>
          <a:off x="1568450" y="1340768"/>
          <a:ext cx="6048850" cy="2514600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2088232"/>
                <a:gridCol w="1296144"/>
                <a:gridCol w="864100"/>
              </a:tblGrid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359111" y="5424016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9111" y="5733256"/>
            <a:ext cx="1078027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7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2756712" y="386963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팝업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84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admPopupList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86049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49630"/>
              </p:ext>
            </p:extLst>
          </p:nvPr>
        </p:nvGraphicFramePr>
        <p:xfrm>
          <a:off x="7761312" y="765175"/>
          <a:ext cx="2016224" cy="26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 팝업 이름 클릭하면 해당 팝업의 상세정보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558408" y="104083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46381"/>
              </p:ext>
            </p:extLst>
          </p:nvPr>
        </p:nvGraphicFramePr>
        <p:xfrm>
          <a:off x="1568450" y="1340768"/>
          <a:ext cx="6048850" cy="2514600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2088232"/>
                <a:gridCol w="1296144"/>
                <a:gridCol w="864100"/>
              </a:tblGrid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4708"/>
              </p:ext>
            </p:extLst>
          </p:nvPr>
        </p:nvGraphicFramePr>
        <p:xfrm>
          <a:off x="1558408" y="1052736"/>
          <a:ext cx="6058042" cy="2706588"/>
        </p:xfrm>
        <a:graphic>
          <a:graphicData uri="http://schemas.openxmlformats.org/drawingml/2006/table">
            <a:tbl>
              <a:tblPr/>
              <a:tblGrid>
                <a:gridCol w="942666"/>
                <a:gridCol w="5115376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이름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 기간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위치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 대상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●전체공개  ◎설정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노출 기능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오늘은 그만 보기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방식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◎ </a:t>
                      </a:r>
                      <a:r>
                        <a:rPr kumimoji="1" lang="ko-KR" altLang="en-US" sz="9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새창에서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제공   ◎ 현재화면에서 제공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종류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◎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CMS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생성   ◎ 팝업 이미지 등록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이미지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팝업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38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admPopupView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86049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93968"/>
              </p:ext>
            </p:extLst>
          </p:nvPr>
        </p:nvGraphicFramePr>
        <p:xfrm>
          <a:off x="7761312" y="765175"/>
          <a:ext cx="2016224" cy="27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왼쪽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클릭하면 에디터부분이 보이고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팝업이미지등록 클릭하면 팝업이미지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파일첨부하는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부분이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보이게 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83247" y="1124744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76736" y="1399124"/>
            <a:ext cx="2232248" cy="230832"/>
            <a:chOff x="1734743" y="4869176"/>
            <a:chExt cx="2232248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324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2638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42991" y="4894592"/>
              <a:ext cx="324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8823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Picture 2" descr="C:\Users\hp\Desktop\행정포털\첨부.jpg"/>
          <p:cNvPicPr>
            <a:picLocks noChangeAspect="1" noChangeArrowheads="1"/>
          </p:cNvPicPr>
          <p:nvPr/>
        </p:nvPicPr>
        <p:blipFill rotWithShape="1">
          <a:blip r:embed="rId3" cstate="print"/>
          <a:srcRect l="18407" t="42463" r="20989" b="28496"/>
          <a:stretch/>
        </p:blipFill>
        <p:spPr bwMode="auto">
          <a:xfrm>
            <a:off x="1554558" y="4091880"/>
            <a:ext cx="6061306" cy="20690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1554558" y="3861048"/>
            <a:ext cx="606130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팝업 작성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16696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1232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69832" y="629353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30368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미리보기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76736" y="171271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메인   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02481" y="171271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선택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83247" y="3547616"/>
            <a:ext cx="3312328" cy="144000"/>
            <a:chOff x="1734743" y="5445224"/>
            <a:chExt cx="3312328" cy="14400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687071" y="5445224"/>
              <a:ext cx="360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파일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34743" y="5445224"/>
              <a:ext cx="2880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583247" y="2348880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76736" y="2636912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586981" y="2027871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AutoShape 95"/>
          <p:cNvSpPr>
            <a:spLocks noChangeAspect="1" noChangeArrowheads="1"/>
          </p:cNvSpPr>
          <p:nvPr/>
        </p:nvSpPr>
        <p:spPr bwMode="auto">
          <a:xfrm>
            <a:off x="4808440" y="171271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AutoShape 95"/>
          <p:cNvSpPr>
            <a:spLocks noChangeAspect="1" noChangeArrowheads="1"/>
          </p:cNvSpPr>
          <p:nvPr/>
        </p:nvSpPr>
        <p:spPr bwMode="auto">
          <a:xfrm>
            <a:off x="4509674" y="32129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5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9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43364</TotalTime>
  <Words>6881</Words>
  <Application>Microsoft Office PowerPoint</Application>
  <PresentationFormat>A4 용지(210x297mm)</PresentationFormat>
  <Paragraphs>3338</Paragraphs>
  <Slides>49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빈화면</vt:lpstr>
      <vt:lpstr>1_Office 테마</vt:lpstr>
      <vt:lpstr>PowerPoint 프레젠테이션</vt:lpstr>
      <vt:lpstr>PowerPoint 프레젠테이션</vt:lpstr>
      <vt:lpstr>제도안내 목록</vt:lpstr>
      <vt:lpstr>제도안내 신규 등록</vt:lpstr>
      <vt:lpstr>제도 A (사용자 화면)</vt:lpstr>
      <vt:lpstr>제도안내 상세보기/수정/삭제/임시저장 계속 등록</vt:lpstr>
      <vt:lpstr>배너 목록</vt:lpstr>
      <vt:lpstr>팝업 목록</vt:lpstr>
      <vt:lpstr>팝업 목록</vt:lpstr>
      <vt:lpstr>PowerPoint 프레젠테이션</vt:lpstr>
      <vt:lpstr>PowerPoint 프레젠테이션</vt:lpstr>
      <vt:lpstr>게시판 현황</vt:lpstr>
      <vt:lpstr>게시판 상세정보/수정/삭제</vt:lpstr>
      <vt:lpstr>게시판 생성</vt:lpstr>
      <vt:lpstr>삭제 게시물 목록</vt:lpstr>
      <vt:lpstr>삭제 게시물 읽기 및 복원</vt:lpstr>
      <vt:lpstr>교육안내 목록</vt:lpstr>
      <vt:lpstr>교육안내 등록/수정</vt:lpstr>
      <vt:lpstr>교육안내 읽기</vt:lpstr>
      <vt:lpstr>일반게시판 목록</vt:lpstr>
      <vt:lpstr>게시물 등록</vt:lpstr>
      <vt:lpstr>게시물 읽기</vt:lpstr>
      <vt:lpstr>설문조사 목록</vt:lpstr>
      <vt:lpstr>설문 설명 및 속성 등록</vt:lpstr>
      <vt:lpstr>설문지 생성 (1/2)</vt:lpstr>
      <vt:lpstr>설문지 생성 (2/2)</vt:lpstr>
      <vt:lpstr>설문지 확인 (1/2)</vt:lpstr>
      <vt:lpstr>설문지 확인 (2/2)</vt:lpstr>
      <vt:lpstr>설문조사 읽기 (1/3)</vt:lpstr>
      <vt:lpstr>설문조사 읽기 (2/3)</vt:lpstr>
      <vt:lpstr>설문조사 읽기 (2/3)</vt:lpstr>
      <vt:lpstr>Q &amp; A 목록</vt:lpstr>
      <vt:lpstr>Q &amp; A 등록</vt:lpstr>
      <vt:lpstr>Q &amp; A 상세보기/수정/삭제</vt:lpstr>
      <vt:lpstr>이미지 게시판 목록</vt:lpstr>
      <vt:lpstr>이미지 게시물 등록/수정 (1/2)</vt:lpstr>
      <vt:lpstr>이미지 게시물 등록/수정 (2/2)</vt:lpstr>
      <vt:lpstr>이미지 게시물 읽기 (1/2)</vt:lpstr>
      <vt:lpstr>이미지 게시물 읽기 (2/2)</vt:lpstr>
      <vt:lpstr>동영상 게시판 목록</vt:lpstr>
      <vt:lpstr>동영상 게시물 등록/수정 (1/2)</vt:lpstr>
      <vt:lpstr>동영상 게시물 등록/수정 (2/2)</vt:lpstr>
      <vt:lpstr>동영상 게시물 읽기 (1/2)</vt:lpstr>
      <vt:lpstr>동영상 게시물 읽기 (2/2)</vt:lpstr>
      <vt:lpstr>임시저장 목록</vt:lpstr>
      <vt:lpstr>쪽지 발송 및 목록</vt:lpstr>
      <vt:lpstr>쪽지 수신확인 팝업</vt:lpstr>
      <vt:lpstr>쪽지 수신목록</vt:lpstr>
      <vt:lpstr>수신자의 쪽지 확인 및 답장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Yujin</dc:creator>
  <cp:lastModifiedBy>yckim</cp:lastModifiedBy>
  <cp:revision>3203</cp:revision>
  <cp:lastPrinted>2014-05-15T08:04:33Z</cp:lastPrinted>
  <dcterms:created xsi:type="dcterms:W3CDTF">2012-03-06T06:45:11Z</dcterms:created>
  <dcterms:modified xsi:type="dcterms:W3CDTF">2014-07-28T04:20:52Z</dcterms:modified>
</cp:coreProperties>
</file>