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86" r:id="rId11"/>
    <p:sldId id="290" r:id="rId12"/>
    <p:sldId id="287" r:id="rId13"/>
    <p:sldId id="288" r:id="rId14"/>
    <p:sldId id="281" r:id="rId15"/>
  </p:sldIdLst>
  <p:sldSz cx="9144000" cy="5143500" type="screen16x9"/>
  <p:notesSz cx="6858000" cy="9144000"/>
  <p:embeddedFontLst>
    <p:embeddedFont>
      <p:font typeface="Bell MT" panose="02020503060305020303" pitchFamily="18" charset="0"/>
      <p:regular r:id="rId17"/>
      <p:bold r:id="rId18"/>
      <p:italic r:id="rId19"/>
    </p:embeddedFont>
    <p:embeddedFont>
      <p:font typeface="Dosis" panose="020B0604020202020204" charset="0"/>
      <p:regular r:id="rId20"/>
      <p:bold r:id="rId21"/>
    </p:embeddedFont>
    <p:embeddedFont>
      <p:font typeface="Dosis Light" panose="020B0604020202020204" charset="0"/>
      <p:regular r:id="rId22"/>
    </p:embeddedFont>
    <p:embeddedFont>
      <p:font typeface="Tempus Sans ITC" panose="04020404030D07020202" pitchFamily="82" charset="0"/>
      <p:regular r:id="rId23"/>
    </p:embeddedFont>
    <p:embeddedFont>
      <p:font typeface="Titillium Web Ligh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1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9"/>
        <p:cNvGrpSpPr/>
        <p:nvPr/>
      </p:nvGrpSpPr>
      <p:grpSpPr>
        <a:xfrm>
          <a:off x="0" y="0"/>
          <a:ext cx="0" cy="0"/>
          <a:chOff x="0" y="0"/>
          <a:chExt cx="0" cy="0"/>
        </a:xfrm>
      </p:grpSpPr>
      <p:sp>
        <p:nvSpPr>
          <p:cNvPr id="3840" name="Google Shape;3840;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1" name="Google Shape;38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3"/>
        <p:cNvGrpSpPr/>
        <p:nvPr/>
      </p:nvGrpSpPr>
      <p:grpSpPr>
        <a:xfrm>
          <a:off x="0" y="0"/>
          <a:ext cx="0" cy="0"/>
          <a:chOff x="0" y="0"/>
          <a:chExt cx="0" cy="0"/>
        </a:xfrm>
      </p:grpSpPr>
      <p:sp>
        <p:nvSpPr>
          <p:cNvPr id="3854" name="Google Shape;385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5" name="Google Shape;385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9"/>
        <p:cNvGrpSpPr/>
        <p:nvPr/>
      </p:nvGrpSpPr>
      <p:grpSpPr>
        <a:xfrm>
          <a:off x="0" y="0"/>
          <a:ext cx="0" cy="0"/>
          <a:chOff x="0" y="0"/>
          <a:chExt cx="0" cy="0"/>
        </a:xfrm>
      </p:grpSpPr>
      <p:sp>
        <p:nvSpPr>
          <p:cNvPr id="3860" name="Google Shape;386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1" name="Google Shape;38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1"/>
        <p:cNvGrpSpPr/>
        <p:nvPr/>
      </p:nvGrpSpPr>
      <p:grpSpPr>
        <a:xfrm>
          <a:off x="0" y="0"/>
          <a:ext cx="0" cy="0"/>
          <a:chOff x="0" y="0"/>
          <a:chExt cx="0" cy="0"/>
        </a:xfrm>
      </p:grpSpPr>
      <p:sp>
        <p:nvSpPr>
          <p:cNvPr id="3882" name="Google Shape;3882;g4efb7adc48_0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3" name="Google Shape;3883;g4efb7adc4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4efb7adc48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4efb7adc4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a:solidFill>
                  <a:srgbClr val="D3EBD5"/>
                </a:solidFill>
                <a:latin typeface="Dosis" panose="02010503020202060003"/>
                <a:ea typeface="Dosis" panose="02010503020202060003"/>
                <a:cs typeface="Dosis" panose="02010503020202060003"/>
                <a:sym typeface="Dosis" panose="02010503020202060003"/>
              </a:rPr>
              <a:t>“</a:t>
            </a:r>
            <a:endParaRPr sz="12000">
              <a:solidFill>
                <a:srgbClr val="D3EBD5"/>
              </a:solidFill>
              <a:latin typeface="Dosis" panose="02010503020202060003"/>
              <a:ea typeface="Dosis" panose="02010503020202060003"/>
              <a:cs typeface="Dosis" panose="02010503020202060003"/>
              <a:sym typeface="Dosis" panose="02010503020202060003"/>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3" name="Google Shape;2953;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1pPr>
            <a:lvl2pPr lvl="1">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2pPr>
            <a:lvl3pPr lvl="2">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3pPr>
            <a:lvl4pPr lvl="3">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4pPr>
            <a:lvl5pPr lvl="4">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5pPr>
            <a:lvl6pPr lvl="5">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6pPr>
            <a:lvl7pPr lvl="6">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7pPr>
            <a:lvl8pPr lvl="7">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8pPr>
            <a:lvl9pPr lvl="8">
              <a:spcBef>
                <a:spcPts val="0"/>
              </a:spcBef>
              <a:spcAft>
                <a:spcPts val="0"/>
              </a:spcAft>
              <a:buClr>
                <a:srgbClr val="0B87A1"/>
              </a:buClr>
              <a:buSzPts val="3600"/>
              <a:buFont typeface="Dosis Light" panose="02010503020202060003"/>
              <a:buNone/>
              <a:defRPr sz="3600">
                <a:solidFill>
                  <a:srgbClr val="0B87A1"/>
                </a:solidFill>
                <a:latin typeface="Dosis Light" panose="02010503020202060003"/>
                <a:ea typeface="Dosis Light" panose="02010503020202060003"/>
                <a:cs typeface="Dosis Light" panose="02010503020202060003"/>
                <a:sym typeface="Dosis Light" panose="02010503020202060003"/>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1pPr>
            <a:lvl2pPr marL="914400" lvl="1"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2pPr>
            <a:lvl3pPr marL="1371600" lvl="2"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3pPr>
            <a:lvl4pPr marL="1828800" lvl="3"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4pPr>
            <a:lvl5pPr marL="2286000" lvl="4"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5pPr>
            <a:lvl6pPr marL="2743200" lvl="5"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6pPr>
            <a:lvl7pPr marL="3200400" lvl="6"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7pPr>
            <a:lvl8pPr marL="3657600" lvl="7"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8pPr>
            <a:lvl9pPr marL="4114800" lvl="8" indent="-381000">
              <a:spcBef>
                <a:spcPts val="0"/>
              </a:spcBef>
              <a:spcAft>
                <a:spcPts val="0"/>
              </a:spcAft>
              <a:buClr>
                <a:srgbClr val="D3EBD5"/>
              </a:buClr>
              <a:buSzPts val="2400"/>
              <a:buFont typeface="Titillium Web Light" panose="00000500000000000000"/>
              <a:buChar char="■"/>
              <a:defRPr sz="2400">
                <a:solidFill>
                  <a:srgbClr val="003B55"/>
                </a:solidFill>
                <a:latin typeface="Titillium Web Light" panose="00000500000000000000"/>
                <a:ea typeface="Titillium Web Light" panose="00000500000000000000"/>
                <a:cs typeface="Titillium Web Light" panose="00000500000000000000"/>
                <a:sym typeface="Titillium Web Light" panose="00000500000000000000"/>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1pPr>
            <a:lvl2pPr lvl="1">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2pPr>
            <a:lvl3pPr lvl="2">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3pPr>
            <a:lvl4pPr lvl="3">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4pPr>
            <a:lvl5pPr lvl="4">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5pPr>
            <a:lvl6pPr lvl="5">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6pPr>
            <a:lvl7pPr lvl="6">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7pPr>
            <a:lvl8pPr lvl="7">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8pPr>
            <a:lvl9pPr lvl="8">
              <a:buNone/>
              <a:defRPr sz="1200">
                <a:solidFill>
                  <a:srgbClr val="0B87A1"/>
                </a:solidFill>
                <a:latin typeface="Dosis Light" panose="02010503020202060003"/>
                <a:ea typeface="Dosis Light" panose="02010503020202060003"/>
                <a:cs typeface="Dosis Light" panose="02010503020202060003"/>
                <a:sym typeface="Dosis Light" panose="02010503020202060003"/>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p:nvPr/>
        </p:nvSpPr>
        <p:spPr>
          <a:xfrm>
            <a:off x="100330" y="276225"/>
            <a:ext cx="8533130" cy="8553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3200" b="1">
                <a:solidFill>
                  <a:srgbClr val="FFD966"/>
                </a:solidFill>
                <a:latin typeface="Titillium Web Light" panose="00000500000000000000"/>
                <a:ea typeface="Titillium Web Light" panose="00000500000000000000"/>
                <a:cs typeface="Titillium Web Light" panose="00000500000000000000"/>
                <a:sym typeface="Titillium Web Light" panose="00000500000000000000"/>
              </a:rPr>
              <a:t>INTELLI TOLLGATE</a:t>
            </a:r>
            <a:endParaRPr sz="3200" b="1">
              <a:solidFill>
                <a:srgbClr val="FFD966"/>
              </a:solidFill>
              <a:latin typeface="Titillium Web Light" panose="00000500000000000000"/>
              <a:ea typeface="Titillium Web Light" panose="00000500000000000000"/>
              <a:cs typeface="Titillium Web Light" panose="00000500000000000000"/>
              <a:sym typeface="Titillium Web Light" panose="00000500000000000000"/>
            </a:endParaRPr>
          </a:p>
        </p:txBody>
      </p:sp>
      <p:sp>
        <p:nvSpPr>
          <p:cNvPr id="3" name="Text Box 2"/>
          <p:cNvSpPr txBox="1"/>
          <p:nvPr/>
        </p:nvSpPr>
        <p:spPr>
          <a:xfrm>
            <a:off x="376555" y="1791335"/>
            <a:ext cx="7672705" cy="306705"/>
          </a:xfrm>
          <a:prstGeom prst="rect">
            <a:avLst/>
          </a:prstGeom>
          <a:noFill/>
        </p:spPr>
        <p:txBody>
          <a:bodyPr wrap="square" rtlCol="0">
            <a:spAutoFit/>
          </a:bodyPr>
          <a:lstStyle/>
          <a:p>
            <a:pPr algn="ctr"/>
            <a:r>
              <a:rPr lang="en-IN" altLang="en-US">
                <a:solidFill>
                  <a:srgbClr val="FDE11C"/>
                </a:solidFill>
                <a:latin typeface="Tempus Sans ITC" panose="04020404030D07020202" charset="0"/>
                <a:cs typeface="Tempus Sans ITC" panose="04020404030D07020202" charset="0"/>
              </a:rPr>
              <a:t> An Industrial Training Project by:</a:t>
            </a:r>
            <a:endParaRPr lang="en-IN" altLang="en-US" sz="2400">
              <a:solidFill>
                <a:srgbClr val="FDE11C"/>
              </a:solidFill>
              <a:latin typeface="Tempus Sans ITC" panose="04020404030D07020202" charset="0"/>
              <a:cs typeface="Tempus Sans ITC" panose="04020404030D07020202" charset="0"/>
            </a:endParaRPr>
          </a:p>
        </p:txBody>
      </p:sp>
      <p:sp>
        <p:nvSpPr>
          <p:cNvPr id="4" name="Text Box 3"/>
          <p:cNvSpPr txBox="1"/>
          <p:nvPr/>
        </p:nvSpPr>
        <p:spPr>
          <a:xfrm>
            <a:off x="2270760" y="2423795"/>
            <a:ext cx="4276090" cy="1938020"/>
          </a:xfrm>
          <a:prstGeom prst="rect">
            <a:avLst/>
          </a:prstGeom>
          <a:noFill/>
        </p:spPr>
        <p:txBody>
          <a:bodyPr wrap="square" rtlCol="0">
            <a:spAutoFit/>
          </a:bodyPr>
          <a:lstStyle/>
          <a:p>
            <a:pPr algn="ctr"/>
            <a:r>
              <a:rPr lang="en-IN" altLang="en-US" sz="2400">
                <a:solidFill>
                  <a:srgbClr val="FDE11C"/>
                </a:solidFill>
                <a:latin typeface="Tempus Sans ITC" panose="04020404030D07020202" charset="0"/>
                <a:cs typeface="Tempus Sans ITC" panose="04020404030D07020202" charset="0"/>
              </a:rPr>
              <a:t>Keshav Kumar Mishra </a:t>
            </a:r>
          </a:p>
          <a:p>
            <a:pPr algn="ctr"/>
            <a:r>
              <a:rPr lang="en-IN" altLang="en-US" sz="2400">
                <a:solidFill>
                  <a:srgbClr val="FDE11C"/>
                </a:solidFill>
                <a:latin typeface="Tempus Sans ITC" panose="04020404030D07020202" charset="0"/>
                <a:cs typeface="Tempus Sans ITC" panose="04020404030D07020202" charset="0"/>
              </a:rPr>
              <a:t>Kumar Vivek</a:t>
            </a:r>
          </a:p>
          <a:p>
            <a:pPr algn="ctr"/>
            <a:r>
              <a:rPr lang="en-IN" altLang="en-US" sz="2400">
                <a:solidFill>
                  <a:srgbClr val="FDE11C"/>
                </a:solidFill>
                <a:latin typeface="Tempus Sans ITC" panose="04020404030D07020202" charset="0"/>
                <a:cs typeface="Tempus Sans ITC" panose="04020404030D07020202" charset="0"/>
              </a:rPr>
              <a:t>Krishnkant Jaiswal</a:t>
            </a:r>
          </a:p>
          <a:p>
            <a:pPr algn="ctr"/>
            <a:r>
              <a:rPr lang="en-IN" altLang="en-US" sz="2400">
                <a:solidFill>
                  <a:srgbClr val="FDE11C"/>
                </a:solidFill>
                <a:latin typeface="Tempus Sans ITC" panose="04020404030D07020202" charset="0"/>
                <a:cs typeface="Tempus Sans ITC" panose="04020404030D07020202" charset="0"/>
              </a:rPr>
              <a:t>Kumar Vaibhav</a:t>
            </a:r>
          </a:p>
          <a:p>
            <a:pPr algn="ctr"/>
            <a:r>
              <a:rPr lang="en-IN" altLang="en-US" sz="2400">
                <a:solidFill>
                  <a:srgbClr val="FDE11C"/>
                </a:solidFill>
                <a:latin typeface="Tempus Sans ITC" panose="04020404030D07020202" charset="0"/>
                <a:cs typeface="Tempus Sans ITC" panose="04020404030D07020202" charset="0"/>
              </a:rPr>
              <a:t>Fariya Tamkeen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WORKING MODEL</a:t>
            </a:r>
            <a:br>
              <a:rPr lang="en-IN" altLang="en-US"/>
            </a:br>
            <a:endParaRPr lang="en-IN" altLang="en-US"/>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10</a:t>
            </a:fld>
            <a:endParaRPr lang="en-GB"/>
          </a:p>
        </p:txBody>
      </p:sp>
      <p:pic>
        <p:nvPicPr>
          <p:cNvPr id="4" name="Picture 3" descr="Working2"/>
          <p:cNvPicPr>
            <a:picLocks noChangeAspect="1"/>
          </p:cNvPicPr>
          <p:nvPr/>
        </p:nvPicPr>
        <p:blipFill>
          <a:blip r:embed="rId2"/>
          <a:stretch>
            <a:fillRect/>
          </a:stretch>
        </p:blipFill>
        <p:spPr>
          <a:xfrm>
            <a:off x="523240" y="1524635"/>
            <a:ext cx="2791460" cy="2093595"/>
          </a:xfrm>
          <a:prstGeom prst="rect">
            <a:avLst/>
          </a:prstGeom>
        </p:spPr>
      </p:pic>
      <p:pic>
        <p:nvPicPr>
          <p:cNvPr id="5" name="Picture 4" descr="Working1"/>
          <p:cNvPicPr>
            <a:picLocks noChangeAspect="1"/>
          </p:cNvPicPr>
          <p:nvPr/>
        </p:nvPicPr>
        <p:blipFill>
          <a:blip r:embed="rId3"/>
          <a:stretch>
            <a:fillRect/>
          </a:stretch>
        </p:blipFill>
        <p:spPr>
          <a:xfrm>
            <a:off x="4325620" y="1525270"/>
            <a:ext cx="2791460" cy="2093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11</a:t>
            </a:fld>
            <a:endParaRPr lang="en-GB"/>
          </a:p>
        </p:txBody>
      </p:sp>
      <p:pic>
        <p:nvPicPr>
          <p:cNvPr id="4" name="Picture 3" descr="Working3"/>
          <p:cNvPicPr>
            <a:picLocks noChangeAspect="1"/>
          </p:cNvPicPr>
          <p:nvPr/>
        </p:nvPicPr>
        <p:blipFill>
          <a:blip r:embed="rId2"/>
          <a:stretch>
            <a:fillRect/>
          </a:stretch>
        </p:blipFill>
        <p:spPr>
          <a:xfrm>
            <a:off x="967740" y="1510665"/>
            <a:ext cx="2829560" cy="2122170"/>
          </a:xfrm>
          <a:prstGeom prst="rect">
            <a:avLst/>
          </a:prstGeom>
        </p:spPr>
      </p:pic>
      <p:pic>
        <p:nvPicPr>
          <p:cNvPr id="5" name="Picture 4" descr="Working4"/>
          <p:cNvPicPr>
            <a:picLocks noChangeAspect="1"/>
          </p:cNvPicPr>
          <p:nvPr/>
        </p:nvPicPr>
        <p:blipFill>
          <a:blip r:embed="rId3"/>
          <a:stretch>
            <a:fillRect/>
          </a:stretch>
        </p:blipFill>
        <p:spPr>
          <a:xfrm>
            <a:off x="4406265" y="935990"/>
            <a:ext cx="2453005" cy="3271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	BLOCK DIAGRAM</a:t>
            </a:r>
            <a:br>
              <a:rPr lang="en-IN" altLang="en-US"/>
            </a:br>
            <a:endParaRPr lang="en-IN" altLang="en-US"/>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12</a:t>
            </a:fld>
            <a:endParaRPr lang="en-GB"/>
          </a:p>
        </p:txBody>
      </p:sp>
      <p:pic>
        <p:nvPicPr>
          <p:cNvPr id="4" name="Picture 3" descr="block_diagram"/>
          <p:cNvPicPr>
            <a:picLocks noChangeAspect="1"/>
          </p:cNvPicPr>
          <p:nvPr/>
        </p:nvPicPr>
        <p:blipFill>
          <a:blip r:embed="rId2"/>
          <a:stretch>
            <a:fillRect/>
          </a:stretch>
        </p:blipFill>
        <p:spPr>
          <a:xfrm>
            <a:off x="2999105" y="1007745"/>
            <a:ext cx="3145155" cy="3604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	FLOW CHART</a:t>
            </a:r>
            <a:br>
              <a:rPr lang="en-IN" altLang="en-US"/>
            </a:br>
            <a:endParaRPr lang="en-IN" altLang="en-US"/>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13</a:t>
            </a:fld>
            <a:endParaRPr lang="en-GB"/>
          </a:p>
        </p:txBody>
      </p:sp>
      <p:pic>
        <p:nvPicPr>
          <p:cNvPr id="4" name="Picture 3" descr="flow_chart"/>
          <p:cNvPicPr>
            <a:picLocks noChangeAspect="1"/>
          </p:cNvPicPr>
          <p:nvPr/>
        </p:nvPicPr>
        <p:blipFill>
          <a:blip r:embed="rId2"/>
          <a:stretch>
            <a:fillRect/>
          </a:stretch>
        </p:blipFill>
        <p:spPr>
          <a:xfrm>
            <a:off x="3067685" y="1096010"/>
            <a:ext cx="3121025" cy="3978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14</a:t>
            </a:fld>
            <a:endParaRPr lang="en-GB"/>
          </a:p>
        </p:txBody>
      </p:sp>
      <p:sp>
        <p:nvSpPr>
          <p:cNvPr id="4" name="Text Box 3"/>
          <p:cNvSpPr txBox="1"/>
          <p:nvPr/>
        </p:nvSpPr>
        <p:spPr>
          <a:xfrm>
            <a:off x="1133475" y="1972310"/>
            <a:ext cx="6281420" cy="1198880"/>
          </a:xfrm>
          <a:prstGeom prst="rect">
            <a:avLst/>
          </a:prstGeom>
          <a:noFill/>
        </p:spPr>
        <p:txBody>
          <a:bodyPr wrap="square" rtlCol="0">
            <a:spAutoFit/>
          </a:bodyPr>
          <a:lstStyle/>
          <a:p>
            <a:pPr algn="ctr"/>
            <a:r>
              <a:rPr lang="en-IN" altLang="en-US" sz="7200">
                <a:solidFill>
                  <a:schemeClr val="accent5">
                    <a:lumMod val="50000"/>
                  </a:schemeClr>
                </a:solidFill>
                <a:latin typeface="Bell MT" panose="02020503060305020303" charset="0"/>
                <a:cs typeface="Bell MT" panose="02020503060305020303"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2"/>
        <p:cNvGrpSpPr/>
        <p:nvPr/>
      </p:nvGrpSpPr>
      <p:grpSpPr>
        <a:xfrm>
          <a:off x="0" y="0"/>
          <a:ext cx="0" cy="0"/>
          <a:chOff x="0" y="0"/>
          <a:chExt cx="0" cy="0"/>
        </a:xfrm>
      </p:grpSpPr>
      <p:sp>
        <p:nvSpPr>
          <p:cNvPr id="3843" name="Google Shape;3843;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2</a:t>
            </a:fld>
            <a:endParaRPr lang="en-GB"/>
          </a:p>
        </p:txBody>
      </p:sp>
      <p:sp>
        <p:nvSpPr>
          <p:cNvPr id="3844" name="Google Shape;3844;p14"/>
          <p:cNvSpPr txBox="1"/>
          <p:nvPr/>
        </p:nvSpPr>
        <p:spPr>
          <a:xfrm>
            <a:off x="1455225" y="288550"/>
            <a:ext cx="5557500" cy="67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PROBLEM STATEMENT</a:t>
            </a:r>
            <a:endParaRPr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endParaRPr>
          </a:p>
        </p:txBody>
      </p:sp>
      <p:sp>
        <p:nvSpPr>
          <p:cNvPr id="3845" name="Google Shape;3845;p14"/>
          <p:cNvSpPr txBox="1"/>
          <p:nvPr/>
        </p:nvSpPr>
        <p:spPr>
          <a:xfrm>
            <a:off x="363800" y="1115675"/>
            <a:ext cx="6648900" cy="372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IN" sz="1800">
                <a:solidFill>
                  <a:srgbClr val="1155CC"/>
                </a:solidFill>
                <a:latin typeface="Dosis" panose="02010503020202060003"/>
                <a:ea typeface="Dosis" panose="02010503020202060003"/>
                <a:cs typeface="Dosis" panose="02010503020202060003"/>
                <a:sym typeface="Dosis" panose="02010503020202060003"/>
              </a:rPr>
              <a:t>The main problem faced with the manual tollgates in today's busy world is the wastage of precious time.  People have to wait in long queues in the scorching heat which lead to the detoriation in health of them. Because of this, people are getting mentally frustrated which make them less concentrated in their day-to-day jobs. As every development is leading towards a digital future,  it is necessary for the toll-gates to be more feasible and digital to the users using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3</a:t>
            </a:fld>
            <a:endParaRPr lang="en-GB"/>
          </a:p>
        </p:txBody>
      </p:sp>
      <p:sp>
        <p:nvSpPr>
          <p:cNvPr id="3851" name="Google Shape;3851;p15"/>
          <p:cNvSpPr txBox="1"/>
          <p:nvPr/>
        </p:nvSpPr>
        <p:spPr>
          <a:xfrm>
            <a:off x="2421200" y="326175"/>
            <a:ext cx="3362100" cy="67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ABSTRACT</a:t>
            </a:r>
            <a:endParaRPr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endParaRPr>
          </a:p>
        </p:txBody>
      </p:sp>
      <p:sp>
        <p:nvSpPr>
          <p:cNvPr id="3852" name="Google Shape;3852;p15"/>
          <p:cNvSpPr txBox="1"/>
          <p:nvPr/>
        </p:nvSpPr>
        <p:spPr>
          <a:xfrm>
            <a:off x="326175" y="928350"/>
            <a:ext cx="7012800" cy="3901500"/>
          </a:xfrm>
          <a:prstGeom prst="rect">
            <a:avLst/>
          </a:prstGeom>
          <a:noFill/>
          <a:ln>
            <a:noFill/>
          </a:ln>
        </p:spPr>
        <p:txBody>
          <a:bodyPr spcFirstLastPara="1" wrap="square" lIns="91425" tIns="91425" rIns="91425" bIns="91425" anchor="t" anchorCtr="0">
            <a:noAutofit/>
          </a:bodyPr>
          <a:lstStyle/>
          <a:p>
            <a:pPr marL="0" lvl="0" indent="0" algn="just" rtl="0">
              <a:lnSpc>
                <a:spcPct val="107000"/>
              </a:lnSpc>
              <a:spcBef>
                <a:spcPts val="0"/>
              </a:spcBef>
              <a:spcAft>
                <a:spcPts val="800"/>
              </a:spcAft>
              <a:buClr>
                <a:schemeClr val="dk1"/>
              </a:buClr>
              <a:buSzPts val="1100"/>
              <a:buFont typeface="Arial" panose="020B0604020202020204"/>
              <a:buNone/>
            </a:pPr>
            <a:r>
              <a:rPr lang="en-IN" altLang="en-GB" sz="1650" dirty="0" err="1">
                <a:solidFill>
                  <a:srgbClr val="1155CC"/>
                </a:solidFill>
                <a:latin typeface="Dosis" panose="02010503020202060003"/>
                <a:ea typeface="Dosis" panose="02010503020202060003"/>
                <a:cs typeface="Dosis" panose="02010503020202060003"/>
                <a:sym typeface="Dosis" panose="02010503020202060003"/>
              </a:rPr>
              <a:t>Intelli</a:t>
            </a:r>
            <a:r>
              <a:rPr lang="en-IN" altLang="en-GB" sz="1650" dirty="0">
                <a:solidFill>
                  <a:srgbClr val="1155CC"/>
                </a:solidFill>
                <a:latin typeface="Dosis" panose="02010503020202060003"/>
                <a:ea typeface="Dosis" panose="02010503020202060003"/>
                <a:cs typeface="Dosis" panose="02010503020202060003"/>
                <a:sym typeface="Dosis" panose="02010503020202060003"/>
              </a:rPr>
              <a:t> Tollgate</a:t>
            </a:r>
            <a:r>
              <a:rPr lang="en-GB" sz="1650" dirty="0">
                <a:solidFill>
                  <a:srgbClr val="1155CC"/>
                </a:solidFill>
                <a:latin typeface="Dosis" panose="02010503020202060003"/>
                <a:ea typeface="Dosis" panose="02010503020202060003"/>
                <a:cs typeface="Dosis" panose="02010503020202060003"/>
                <a:sym typeface="Dosis" panose="02010503020202060003"/>
              </a:rPr>
              <a:t> is a </a:t>
            </a:r>
            <a:r>
              <a:rPr lang="en-IN" altLang="en-GB" sz="1650" dirty="0">
                <a:solidFill>
                  <a:srgbClr val="1155CC"/>
                </a:solidFill>
                <a:latin typeface="Dosis" panose="02010503020202060003"/>
                <a:ea typeface="Dosis" panose="02010503020202060003"/>
                <a:cs typeface="Dosis" panose="02010503020202060003"/>
                <a:sym typeface="Dosis" panose="02010503020202060003"/>
              </a:rPr>
              <a:t>I0T project</a:t>
            </a:r>
            <a:r>
              <a:rPr lang="en-GB" sz="1650" dirty="0">
                <a:solidFill>
                  <a:srgbClr val="1155CC"/>
                </a:solidFill>
                <a:latin typeface="Dosis" panose="02010503020202060003"/>
                <a:ea typeface="Dosis" panose="02010503020202060003"/>
                <a:cs typeface="Dosis" panose="02010503020202060003"/>
                <a:sym typeface="Dosis" panose="02010503020202060003"/>
              </a:rPr>
              <a:t> that </a:t>
            </a:r>
            <a:r>
              <a:rPr lang="en-IN" altLang="en-GB" sz="1650" dirty="0">
                <a:solidFill>
                  <a:srgbClr val="1155CC"/>
                </a:solidFill>
                <a:latin typeface="Dosis" panose="02010503020202060003"/>
                <a:ea typeface="Dosis" panose="02010503020202060003"/>
                <a:cs typeface="Dosis" panose="02010503020202060003"/>
                <a:sym typeface="Dosis" panose="02010503020202060003"/>
              </a:rPr>
              <a:t>is</a:t>
            </a:r>
            <a:r>
              <a:rPr lang="en-GB" sz="1650" dirty="0">
                <a:solidFill>
                  <a:srgbClr val="1155CC"/>
                </a:solidFill>
                <a:latin typeface="Dosis" panose="02010503020202060003"/>
                <a:ea typeface="Dosis" panose="02010503020202060003"/>
                <a:cs typeface="Dosis" panose="02010503020202060003"/>
                <a:sym typeface="Dosis" panose="02010503020202060003"/>
              </a:rPr>
              <a:t> developed to </a:t>
            </a:r>
            <a:r>
              <a:rPr lang="en-IN" altLang="en-GB" sz="1650" dirty="0">
                <a:solidFill>
                  <a:srgbClr val="1155CC"/>
                </a:solidFill>
                <a:latin typeface="Dosis" panose="02010503020202060003"/>
                <a:ea typeface="Dosis" panose="02010503020202060003"/>
                <a:cs typeface="Dosis" panose="02010503020202060003"/>
                <a:sym typeface="Dosis" panose="02010503020202060003"/>
              </a:rPr>
              <a:t>provide the users with a platform through which they can pay for the tollgates they will cross during their journey from their home</a:t>
            </a:r>
            <a:r>
              <a:rPr lang="en-GB" sz="1650" dirty="0">
                <a:solidFill>
                  <a:srgbClr val="1155CC"/>
                </a:solidFill>
                <a:latin typeface="Dosis" panose="02010503020202060003"/>
                <a:ea typeface="Dosis" panose="02010503020202060003"/>
                <a:cs typeface="Dosis" panose="02010503020202060003"/>
                <a:sym typeface="Dosis" panose="02010503020202060003"/>
              </a:rPr>
              <a:t>. The interface of the application will be very simple and user friendly, </a:t>
            </a:r>
            <a:r>
              <a:rPr lang="en-IN" altLang="en-GB" sz="1650" dirty="0">
                <a:solidFill>
                  <a:srgbClr val="1155CC"/>
                </a:solidFill>
                <a:latin typeface="Dosis" panose="02010503020202060003"/>
                <a:ea typeface="Dosis" panose="02010503020202060003"/>
                <a:cs typeface="Dosis" panose="02010503020202060003"/>
                <a:sym typeface="Dosis" panose="02010503020202060003"/>
              </a:rPr>
              <a:t>the user just have to click on the button through which they can pay the amount of the tollgate through which they will pass during the journey. The balance remaining in their wallet will be displayed after they have done each payment. The application is divided mainly into two parts, one for the user and other for the admin. The admin needs to provide an authentication password to view the current users which has done the payment and allow them to pass without any delay, when they reach the toll-gate. They just have to show their RFID card through which they have done the registration and the database which stores the registered card numbers will do the comparing of both the numbers which will allow the user to pass through the toll-gate without any waiting.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6"/>
        <p:cNvGrpSpPr/>
        <p:nvPr/>
      </p:nvGrpSpPr>
      <p:grpSpPr>
        <a:xfrm>
          <a:off x="0" y="0"/>
          <a:ext cx="0" cy="0"/>
          <a:chOff x="0" y="0"/>
          <a:chExt cx="0" cy="0"/>
        </a:xfrm>
      </p:grpSpPr>
      <p:sp>
        <p:nvSpPr>
          <p:cNvPr id="3857" name="Google Shape;3857;p16"/>
          <p:cNvSpPr txBox="1"/>
          <p:nvPr/>
        </p:nvSpPr>
        <p:spPr>
          <a:xfrm>
            <a:off x="1505425" y="313625"/>
            <a:ext cx="4930200" cy="6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WORKING MODULES</a:t>
            </a:r>
            <a:endParaRPr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endParaRPr>
          </a:p>
        </p:txBody>
      </p:sp>
      <p:sp>
        <p:nvSpPr>
          <p:cNvPr id="3858" name="Google Shape;3858;p16"/>
          <p:cNvSpPr txBox="1"/>
          <p:nvPr/>
        </p:nvSpPr>
        <p:spPr>
          <a:xfrm>
            <a:off x="323850" y="966470"/>
            <a:ext cx="7293610" cy="38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solidFill>
                  <a:srgbClr val="1155CC"/>
                </a:solidFill>
                <a:latin typeface="Dosis Light" panose="02010503020202060003"/>
                <a:ea typeface="Dosis Light" panose="02010503020202060003"/>
                <a:cs typeface="Dosis Light" panose="02010503020202060003"/>
                <a:sym typeface="Dosis Light" panose="02010503020202060003"/>
              </a:rPr>
              <a:t>The </a:t>
            </a:r>
            <a:r>
              <a:rPr lang="en-IN" altLang="en-GB" sz="1700" dirty="0" err="1">
                <a:solidFill>
                  <a:srgbClr val="1155CC"/>
                </a:solidFill>
                <a:latin typeface="Dosis Light" panose="02010503020202060003"/>
                <a:ea typeface="Dosis Light" panose="02010503020202060003"/>
                <a:cs typeface="Dosis Light" panose="02010503020202060003"/>
                <a:sym typeface="Dosis Light" panose="02010503020202060003"/>
              </a:rPr>
              <a:t>Intelli</a:t>
            </a:r>
            <a:r>
              <a:rPr lang="en-IN" altLang="en-GB" sz="1700" dirty="0">
                <a:solidFill>
                  <a:srgbClr val="1155CC"/>
                </a:solidFill>
                <a:latin typeface="Dosis Light" panose="02010503020202060003"/>
                <a:ea typeface="Dosis Light" panose="02010503020202060003"/>
                <a:cs typeface="Dosis Light" panose="02010503020202060003"/>
                <a:sym typeface="Dosis Light" panose="02010503020202060003"/>
              </a:rPr>
              <a:t> Tollgate</a:t>
            </a:r>
            <a:r>
              <a:rPr lang="en-GB" sz="1700" dirty="0">
                <a:solidFill>
                  <a:srgbClr val="1155CC"/>
                </a:solidFill>
                <a:latin typeface="Dosis Light" panose="02010503020202060003"/>
                <a:ea typeface="Dosis Light" panose="02010503020202060003"/>
                <a:cs typeface="Dosis Light" panose="02010503020202060003"/>
                <a:sym typeface="Dosis Light" panose="02010503020202060003"/>
              </a:rPr>
              <a:t> App is basically divided into two working modules:</a:t>
            </a: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a:p>
            <a:pPr marL="0" lvl="0" indent="0" algn="l" rtl="0">
              <a:spcBef>
                <a:spcPts val="0"/>
              </a:spcBef>
              <a:spcAft>
                <a:spcPts val="0"/>
              </a:spcAft>
              <a:buNone/>
            </a:pP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6550" algn="l" rtl="0">
              <a:spcBef>
                <a:spcPts val="0"/>
              </a:spcBef>
              <a:spcAft>
                <a:spcPts val="0"/>
              </a:spcAft>
              <a:buClr>
                <a:srgbClr val="1155CC"/>
              </a:buClr>
              <a:buSzPts val="1700"/>
              <a:buFont typeface="Dosis Light" panose="02010503020202060003"/>
              <a:buAutoNum type="arabicPeriod"/>
            </a:pPr>
            <a:r>
              <a:rPr lang="en-IN" sz="1700" dirty="0">
                <a:solidFill>
                  <a:srgbClr val="1155CC"/>
                </a:solidFill>
                <a:latin typeface="Dosis Light" panose="02010503020202060003"/>
                <a:ea typeface="Dosis Light" panose="02010503020202060003"/>
                <a:cs typeface="Dosis Light" panose="02010503020202060003"/>
                <a:sym typeface="Dosis Light" panose="02010503020202060003"/>
              </a:rPr>
              <a:t>Android Application</a:t>
            </a: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6550" algn="l" rtl="0">
              <a:spcBef>
                <a:spcPts val="0"/>
              </a:spcBef>
              <a:spcAft>
                <a:spcPts val="0"/>
              </a:spcAft>
              <a:buClr>
                <a:srgbClr val="1155CC"/>
              </a:buClr>
              <a:buSzPts val="1700"/>
              <a:buFont typeface="Dosis Light" panose="02010503020202060003"/>
              <a:buAutoNum type="arabicPeriod"/>
            </a:pPr>
            <a:r>
              <a:rPr lang="en-IN" sz="1700" dirty="0">
                <a:solidFill>
                  <a:srgbClr val="1155CC"/>
                </a:solidFill>
                <a:latin typeface="Dosis Light" panose="02010503020202060003"/>
                <a:ea typeface="Dosis Light" panose="02010503020202060003"/>
                <a:cs typeface="Dosis Light" panose="02010503020202060003"/>
                <a:sym typeface="Dosis Light" panose="02010503020202060003"/>
              </a:rPr>
              <a:t>Hardware Module</a:t>
            </a: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a:p>
            <a:pPr marL="0" lvl="0" indent="0" algn="l" rtl="0">
              <a:spcBef>
                <a:spcPts val="0"/>
              </a:spcBef>
              <a:spcAft>
                <a:spcPts val="0"/>
              </a:spcAft>
              <a:buNone/>
            </a:pP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6550" algn="l" rtl="0">
              <a:spcBef>
                <a:spcPts val="0"/>
              </a:spcBef>
              <a:spcAft>
                <a:spcPts val="0"/>
              </a:spcAft>
              <a:buClr>
                <a:srgbClr val="1155CC"/>
              </a:buClr>
              <a:buSzPts val="1700"/>
              <a:buFont typeface="Dosis Light" panose="02010503020202060003"/>
              <a:buChar char="●"/>
            </a:pPr>
            <a:r>
              <a:rPr lang="en-IN" sz="1700" dirty="0">
                <a:solidFill>
                  <a:srgbClr val="1155CC"/>
                </a:solidFill>
                <a:latin typeface="Dosis" panose="02010503020202060003"/>
                <a:ea typeface="Dosis" panose="02010503020202060003"/>
                <a:cs typeface="Dosis" panose="02010503020202060003"/>
                <a:sym typeface="Dosis" panose="02010503020202060003"/>
              </a:rPr>
              <a:t>The Android application part is an user friendly interface which contains two buttons, user and admin through which the user can login and register and do all the payments of the toll-gates that  they want to pass through when they travel. For the admin, it provides to see the users who have registered and add all the toll-gates of the particular area.</a:t>
            </a:r>
            <a:endParaRPr sz="1700" dirty="0">
              <a:solidFill>
                <a:srgbClr val="1155CC"/>
              </a:solidFill>
              <a:latin typeface="Dosis" panose="02010503020202060003"/>
              <a:ea typeface="Dosis" panose="02010503020202060003"/>
              <a:cs typeface="Dosis" panose="02010503020202060003"/>
              <a:sym typeface="Dosis" panose="02010503020202060003"/>
            </a:endParaRPr>
          </a:p>
          <a:p>
            <a:pPr marL="457200" lvl="0" indent="-336550" algn="l" rtl="0">
              <a:spcBef>
                <a:spcPts val="0"/>
              </a:spcBef>
              <a:spcAft>
                <a:spcPts val="0"/>
              </a:spcAft>
              <a:buClr>
                <a:srgbClr val="1155CC"/>
              </a:buClr>
              <a:buSzPts val="1700"/>
              <a:buFont typeface="Dosis Light" panose="02010503020202060003"/>
              <a:buChar char="●"/>
            </a:pPr>
            <a:r>
              <a:rPr lang="en-GB" sz="1700" dirty="0">
                <a:solidFill>
                  <a:srgbClr val="1155CC"/>
                </a:solidFill>
                <a:latin typeface="Dosis" panose="02010503020202060003"/>
                <a:ea typeface="Dosis" panose="02010503020202060003"/>
                <a:cs typeface="Dosis" panose="02010503020202060003"/>
                <a:sym typeface="Dosis" panose="02010503020202060003"/>
              </a:rPr>
              <a:t>The </a:t>
            </a:r>
            <a:r>
              <a:rPr lang="en-IN" sz="1700" dirty="0">
                <a:solidFill>
                  <a:srgbClr val="1155CC"/>
                </a:solidFill>
                <a:latin typeface="Dosis" panose="02010503020202060003"/>
                <a:ea typeface="Dosis" panose="02010503020202060003"/>
                <a:cs typeface="Dosis" panose="02010503020202060003"/>
                <a:sym typeface="Dosis" panose="02010503020202060003"/>
              </a:rPr>
              <a:t>H</a:t>
            </a:r>
            <a:r>
              <a:rPr lang="en-IN" altLang="en-GB" sz="1700" dirty="0">
                <a:solidFill>
                  <a:srgbClr val="1155CC"/>
                </a:solidFill>
                <a:latin typeface="Dosis" panose="02010503020202060003"/>
                <a:ea typeface="Dosis" panose="02010503020202060003"/>
                <a:cs typeface="Dosis" panose="02010503020202060003"/>
                <a:sym typeface="Dosis" panose="02010503020202060003"/>
              </a:rPr>
              <a:t>ardware module, detects the card and then verifies with the database if the user is registered or not. If the user is registered with the verified card number, it lets the user to pass through to the toll gate and after a sufficient amount of delay closes the gate for the next user to verify the card.</a:t>
            </a:r>
            <a:endParaRPr sz="1700" dirty="0">
              <a:solidFill>
                <a:srgbClr val="1155CC"/>
              </a:solidFill>
              <a:latin typeface="Dosis" panose="02010503020202060003"/>
              <a:ea typeface="Dosis" panose="02010503020202060003"/>
              <a:cs typeface="Dosis" panose="02010503020202060003"/>
              <a:sym typeface="Dosis" panose="02010503020202060003"/>
            </a:endParaRPr>
          </a:p>
          <a:p>
            <a:pPr marL="457200" lvl="0" indent="0" algn="l" rtl="0">
              <a:spcBef>
                <a:spcPts val="0"/>
              </a:spcBef>
              <a:spcAft>
                <a:spcPts val="0"/>
              </a:spcAft>
              <a:buNone/>
            </a:pPr>
            <a:endParaRPr sz="1700" dirty="0">
              <a:solidFill>
                <a:srgbClr val="1155CC"/>
              </a:solidFill>
              <a:latin typeface="Dosis Light" panose="02010503020202060003"/>
              <a:ea typeface="Dosis Light" panose="02010503020202060003"/>
              <a:cs typeface="Dosis Light" panose="02010503020202060003"/>
              <a:sym typeface="Dosis Light" panose="020105030202020600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2"/>
        <p:cNvGrpSpPr/>
        <p:nvPr/>
      </p:nvGrpSpPr>
      <p:grpSpPr>
        <a:xfrm>
          <a:off x="0" y="0"/>
          <a:ext cx="0" cy="0"/>
          <a:chOff x="0" y="0"/>
          <a:chExt cx="0" cy="0"/>
        </a:xfrm>
      </p:grpSpPr>
      <p:sp>
        <p:nvSpPr>
          <p:cNvPr id="3863" name="Google Shape;3863;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5</a:t>
            </a:fld>
            <a:endParaRPr lang="en-GB"/>
          </a:p>
        </p:txBody>
      </p:sp>
      <p:sp>
        <p:nvSpPr>
          <p:cNvPr id="3864" name="Google Shape;3864;p17"/>
          <p:cNvSpPr txBox="1"/>
          <p:nvPr/>
        </p:nvSpPr>
        <p:spPr>
          <a:xfrm>
            <a:off x="1706125" y="313625"/>
            <a:ext cx="4992900" cy="70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ANDROID APPLICATION</a:t>
            </a:r>
          </a:p>
        </p:txBody>
      </p:sp>
      <p:sp>
        <p:nvSpPr>
          <p:cNvPr id="3865" name="Google Shape;3865;p17"/>
          <p:cNvSpPr txBox="1"/>
          <p:nvPr/>
        </p:nvSpPr>
        <p:spPr>
          <a:xfrm>
            <a:off x="263525" y="1141730"/>
            <a:ext cx="7229475" cy="3902075"/>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The first section of the android application consists of two buttons seperately for the  users and the admin</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just"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When someone clicks on the</a:t>
            </a:r>
            <a:r>
              <a:rPr lang="en-IN" sz="1600" b="1">
                <a:solidFill>
                  <a:srgbClr val="1155CC"/>
                </a:solidFill>
                <a:latin typeface="Dosis Light" panose="02010503020202060003"/>
                <a:ea typeface="Dosis Light" panose="02010503020202060003"/>
                <a:cs typeface="Dosis Light" panose="02010503020202060003"/>
                <a:sym typeface="Dosis Light" panose="02010503020202060003"/>
              </a:rPr>
              <a:t> USER button</a:t>
            </a: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 the interface will take them to the login page of the user ,</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just"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The login interface will ask the user to log-in the app using their credentials. New user can register in the app using their RFID card number.</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just" rtl="0">
              <a:spcBef>
                <a:spcPts val="0"/>
              </a:spcBef>
              <a:spcAft>
                <a:spcPts val="0"/>
              </a:spcAft>
              <a:buClr>
                <a:srgbClr val="1155CC"/>
              </a:buClr>
              <a:buSzPts val="1600"/>
              <a:buFont typeface="Dosis Light" panose="02010503020202060003"/>
              <a:buChar char="●"/>
            </a:pPr>
            <a:r>
              <a:rPr lang="en-GB" sz="1600">
                <a:solidFill>
                  <a:srgbClr val="1155CC"/>
                </a:solidFill>
                <a:latin typeface="Dosis Light" panose="02010503020202060003"/>
                <a:ea typeface="Dosis Light" panose="02010503020202060003"/>
                <a:cs typeface="Dosis Light" panose="02010503020202060003"/>
                <a:sym typeface="Dosis Light" panose="02010503020202060003"/>
              </a:rPr>
              <a:t> </a:t>
            </a:r>
            <a:r>
              <a:rPr lang="en-IN" altLang="en-GB" sz="1600">
                <a:solidFill>
                  <a:srgbClr val="1155CC"/>
                </a:solidFill>
                <a:latin typeface="Dosis Light" panose="02010503020202060003"/>
                <a:ea typeface="Dosis Light" panose="02010503020202060003"/>
                <a:cs typeface="Dosis Light" panose="02010503020202060003"/>
                <a:sym typeface="Dosis Light" panose="02010503020202060003"/>
              </a:rPr>
              <a:t>After logging in they will be directed towards the home page which consists of the different toll-gates near their location. Clicking on the pay button, the current amount in their pay wallet will be deducted by the amount they have to pay for the particular toll.</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just"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The application also provides the users to add balance and  to make payments for all the tolls at once they will pass during their journey.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6</a:t>
            </a:fld>
            <a:endParaRPr lang="en-GB"/>
          </a:p>
        </p:txBody>
      </p:sp>
      <p:sp>
        <p:nvSpPr>
          <p:cNvPr id="3871" name="Google Shape;3871;p18"/>
          <p:cNvSpPr txBox="1"/>
          <p:nvPr/>
        </p:nvSpPr>
        <p:spPr>
          <a:xfrm>
            <a:off x="1430125" y="288550"/>
            <a:ext cx="5281500" cy="7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HARDWARE MODULE</a:t>
            </a:r>
          </a:p>
        </p:txBody>
      </p:sp>
      <p:sp>
        <p:nvSpPr>
          <p:cNvPr id="3872" name="Google Shape;3872;p18"/>
          <p:cNvSpPr txBox="1"/>
          <p:nvPr/>
        </p:nvSpPr>
        <p:spPr>
          <a:xfrm>
            <a:off x="451625" y="1129200"/>
            <a:ext cx="7326300" cy="3591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The Hardware Module will be situated near the toll-gate where the user just have to bring their RFID card in contact with the RFID reader.</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l" rtl="0">
              <a:spcBef>
                <a:spcPts val="0"/>
              </a:spcBef>
              <a:spcAft>
                <a:spcPts val="0"/>
              </a:spcAft>
              <a:buClr>
                <a:srgbClr val="1155CC"/>
              </a:buClr>
              <a:buSzPts val="1600"/>
              <a:buFont typeface="Dosis Light" panose="02010503020202060003"/>
              <a:buChar char="●"/>
            </a:pPr>
            <a:r>
              <a:rPr lang="en-IN" altLang="en-GB" sz="1600">
                <a:solidFill>
                  <a:srgbClr val="1155CC"/>
                </a:solidFill>
                <a:latin typeface="Dosis Light" panose="02010503020202060003"/>
                <a:ea typeface="Dosis Light" panose="02010503020202060003"/>
                <a:cs typeface="Dosis Light" panose="02010503020202060003"/>
                <a:sym typeface="Dosis Light" panose="02010503020202060003"/>
              </a:rPr>
              <a:t>The RFID reader which is connected to the Node MCU will  then compare this card number with the numbers that have been registered in Firebase.</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l" rtl="0">
              <a:spcBef>
                <a:spcPts val="0"/>
              </a:spcBef>
              <a:spcAft>
                <a:spcPts val="0"/>
              </a:spcAft>
              <a:buClr>
                <a:srgbClr val="1155CC"/>
              </a:buClr>
              <a:buSzPts val="1600"/>
              <a:buFont typeface="Dosis Light" panose="02010503020202060003"/>
              <a:buChar char="●"/>
            </a:pPr>
            <a:r>
              <a:rPr lang="en-IN" altLang="en-GB" sz="1600">
                <a:solidFill>
                  <a:srgbClr val="1155CC"/>
                </a:solidFill>
                <a:latin typeface="Dosis Light" panose="02010503020202060003"/>
                <a:ea typeface="Dosis Light" panose="02010503020202060003"/>
                <a:cs typeface="Dosis Light" panose="02010503020202060003"/>
                <a:sym typeface="Dosis Light" panose="02010503020202060003"/>
              </a:rPr>
              <a:t>On finding the match, the LCD will show the status “Access Granted” and will let the user go pass the toll-gate.</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l"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On finding no-match, the user will not be granted access and they have to pay for the toll in order to go through it.</a:t>
            </a:r>
            <a:endParaRPr sz="1600">
              <a:solidFill>
                <a:srgbClr val="1155CC"/>
              </a:solidFill>
              <a:latin typeface="Dosis Light" panose="02010503020202060003"/>
              <a:ea typeface="Dosis Light" panose="02010503020202060003"/>
              <a:cs typeface="Dosis Light" panose="02010503020202060003"/>
              <a:sym typeface="Dosis Light" panose="02010503020202060003"/>
            </a:endParaRPr>
          </a:p>
          <a:p>
            <a:pPr marL="457200" lvl="0" indent="-330200" algn="l" rtl="0">
              <a:spcBef>
                <a:spcPts val="0"/>
              </a:spcBef>
              <a:spcAft>
                <a:spcPts val="0"/>
              </a:spcAft>
              <a:buClr>
                <a:srgbClr val="1155CC"/>
              </a:buClr>
              <a:buSzPts val="1600"/>
              <a:buFont typeface="Dosis Light" panose="02010503020202060003"/>
              <a:buChar char="●"/>
            </a:pPr>
            <a:r>
              <a:rPr lang="en-IN" sz="1600">
                <a:solidFill>
                  <a:srgbClr val="1155CC"/>
                </a:solidFill>
                <a:latin typeface="Dosis Light" panose="02010503020202060003"/>
                <a:ea typeface="Dosis Light" panose="02010503020202060003"/>
                <a:cs typeface="Dosis Light" panose="02010503020202060003"/>
                <a:sym typeface="Dosis Light" panose="02010503020202060003"/>
              </a:rPr>
              <a:t>The LCD will also display the user if they have make the payment or not, by showing “Paid” or “Not Paid”.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7</a:t>
            </a:fld>
            <a:endParaRPr lang="en-GB"/>
          </a:p>
        </p:txBody>
      </p:sp>
      <p:sp>
        <p:nvSpPr>
          <p:cNvPr id="3878" name="Google Shape;3878;p19"/>
          <p:cNvSpPr txBox="1"/>
          <p:nvPr/>
        </p:nvSpPr>
        <p:spPr>
          <a:xfrm>
            <a:off x="2031205" y="108961"/>
            <a:ext cx="4616700" cy="60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rPr>
              <a:t>SCREENSHOTS</a:t>
            </a:r>
            <a:endParaRPr sz="3200">
              <a:solidFill>
                <a:srgbClr val="1155CC"/>
              </a:solidFill>
              <a:latin typeface="Titillium Web Light" panose="00000500000000000000"/>
              <a:ea typeface="Titillium Web Light" panose="00000500000000000000"/>
              <a:cs typeface="Titillium Web Light" panose="00000500000000000000"/>
              <a:sym typeface="Titillium Web Light" panose="00000500000000000000"/>
            </a:endParaRPr>
          </a:p>
        </p:txBody>
      </p:sp>
      <p:pic>
        <p:nvPicPr>
          <p:cNvPr id="3879" name="Google Shape;3879;p19"/>
          <p:cNvPicPr preferRelativeResize="0"/>
          <p:nvPr/>
        </p:nvPicPr>
        <p:blipFill>
          <a:blip r:embed="rId3"/>
          <a:srcRect/>
          <a:stretch/>
        </p:blipFill>
        <p:spPr>
          <a:xfrm>
            <a:off x="1304290" y="884467"/>
            <a:ext cx="1939290" cy="3373931"/>
          </a:xfrm>
          <a:prstGeom prst="rect">
            <a:avLst/>
          </a:prstGeom>
          <a:noFill/>
          <a:ln>
            <a:noFill/>
          </a:ln>
        </p:spPr>
      </p:pic>
      <p:pic>
        <p:nvPicPr>
          <p:cNvPr id="3880" name="Google Shape;3880;p19" descr="E:\study\3rd year\Industrial Project\main.PNGmain"/>
          <p:cNvPicPr preferRelativeResize="0"/>
          <p:nvPr/>
        </p:nvPicPr>
        <p:blipFill>
          <a:blip r:embed="rId4"/>
          <a:srcRect/>
          <a:stretch>
            <a:fillRect/>
          </a:stretch>
        </p:blipFill>
        <p:spPr>
          <a:xfrm>
            <a:off x="4894580" y="770890"/>
            <a:ext cx="2023745" cy="3600450"/>
          </a:xfrm>
          <a:prstGeom prst="rect">
            <a:avLst/>
          </a:prstGeom>
          <a:noFill/>
          <a:ln>
            <a:noFill/>
          </a:ln>
        </p:spPr>
      </p:pic>
      <p:sp>
        <p:nvSpPr>
          <p:cNvPr id="3" name="Text Box 0"/>
          <p:cNvSpPr txBox="1"/>
          <p:nvPr/>
        </p:nvSpPr>
        <p:spPr>
          <a:xfrm>
            <a:off x="812165" y="4462145"/>
            <a:ext cx="2895600"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The Splash Screen of the App</a:t>
            </a:r>
          </a:p>
        </p:txBody>
      </p:sp>
      <p:sp>
        <p:nvSpPr>
          <p:cNvPr id="2" name="Text Box 1"/>
          <p:cNvSpPr txBox="1"/>
          <p:nvPr/>
        </p:nvSpPr>
        <p:spPr>
          <a:xfrm>
            <a:off x="4397375" y="4462145"/>
            <a:ext cx="3018790"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The two sections of the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4"/>
        <p:cNvGrpSpPr/>
        <p:nvPr/>
      </p:nvGrpSpPr>
      <p:grpSpPr>
        <a:xfrm>
          <a:off x="0" y="0"/>
          <a:ext cx="0" cy="0"/>
          <a:chOff x="0" y="0"/>
          <a:chExt cx="0" cy="0"/>
        </a:xfrm>
      </p:grpSpPr>
      <p:sp>
        <p:nvSpPr>
          <p:cNvPr id="3885" name="Google Shape;3885;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8</a:t>
            </a:fld>
            <a:endParaRPr lang="en-GB"/>
          </a:p>
        </p:txBody>
      </p:sp>
      <p:pic>
        <p:nvPicPr>
          <p:cNvPr id="3886" name="Google Shape;3886;p20" descr="E:\study\3rd year\Industrial Project\user_login.PNGuser_login"/>
          <p:cNvPicPr preferRelativeResize="0"/>
          <p:nvPr/>
        </p:nvPicPr>
        <p:blipFill>
          <a:blip r:embed="rId3"/>
          <a:srcRect/>
          <a:stretch>
            <a:fillRect/>
          </a:stretch>
        </p:blipFill>
        <p:spPr>
          <a:xfrm>
            <a:off x="1476693" y="457835"/>
            <a:ext cx="2111375" cy="3796030"/>
          </a:xfrm>
          <a:prstGeom prst="rect">
            <a:avLst/>
          </a:prstGeom>
          <a:noFill/>
          <a:ln>
            <a:noFill/>
          </a:ln>
        </p:spPr>
      </p:pic>
      <p:pic>
        <p:nvPicPr>
          <p:cNvPr id="3887" name="Google Shape;3887;p20" descr="E:\study\3rd year\Industrial Project\user_register.PNGuser_register"/>
          <p:cNvPicPr preferRelativeResize="0"/>
          <p:nvPr/>
        </p:nvPicPr>
        <p:blipFill>
          <a:blip r:embed="rId4"/>
          <a:srcRect/>
          <a:stretch>
            <a:fillRect/>
          </a:stretch>
        </p:blipFill>
        <p:spPr>
          <a:xfrm>
            <a:off x="4561840" y="463868"/>
            <a:ext cx="2113915" cy="3784600"/>
          </a:xfrm>
          <a:prstGeom prst="rect">
            <a:avLst/>
          </a:prstGeom>
          <a:noFill/>
          <a:ln>
            <a:noFill/>
          </a:ln>
        </p:spPr>
      </p:pic>
      <p:sp>
        <p:nvSpPr>
          <p:cNvPr id="3" name="Text Box 0"/>
          <p:cNvSpPr txBox="1"/>
          <p:nvPr/>
        </p:nvSpPr>
        <p:spPr>
          <a:xfrm>
            <a:off x="1060450" y="4413250"/>
            <a:ext cx="2943860"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Existing User Login</a:t>
            </a:r>
          </a:p>
        </p:txBody>
      </p:sp>
      <p:sp>
        <p:nvSpPr>
          <p:cNvPr id="2" name="Text Box 1"/>
          <p:cNvSpPr txBox="1"/>
          <p:nvPr/>
        </p:nvSpPr>
        <p:spPr>
          <a:xfrm>
            <a:off x="4293870" y="4406900"/>
            <a:ext cx="2726055"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New User Registration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3892" name="Google Shape;3892;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9</a:t>
            </a:fld>
            <a:endParaRPr lang="en-GB"/>
          </a:p>
        </p:txBody>
      </p:sp>
      <p:pic>
        <p:nvPicPr>
          <p:cNvPr id="3893" name="Google Shape;3893;p21" descr="E:\study\3rd year\Industrial Project\toll_gate.PNGtoll_gate"/>
          <p:cNvPicPr preferRelativeResize="0"/>
          <p:nvPr/>
        </p:nvPicPr>
        <p:blipFill>
          <a:blip r:embed="rId3"/>
          <a:srcRect/>
          <a:stretch>
            <a:fillRect/>
          </a:stretch>
        </p:blipFill>
        <p:spPr>
          <a:xfrm>
            <a:off x="611823" y="806450"/>
            <a:ext cx="1910715" cy="3397885"/>
          </a:xfrm>
          <a:prstGeom prst="rect">
            <a:avLst/>
          </a:prstGeom>
          <a:noFill/>
          <a:ln>
            <a:noFill/>
          </a:ln>
        </p:spPr>
      </p:pic>
      <p:pic>
        <p:nvPicPr>
          <p:cNvPr id="3894" name="Google Shape;3894;p21" descr="E:\study\3rd year\Industrial Project\admin_auth.PNGadmin_auth"/>
          <p:cNvPicPr preferRelativeResize="0"/>
          <p:nvPr/>
        </p:nvPicPr>
        <p:blipFill>
          <a:blip r:embed="rId4"/>
          <a:srcRect/>
          <a:stretch>
            <a:fillRect/>
          </a:stretch>
        </p:blipFill>
        <p:spPr>
          <a:xfrm>
            <a:off x="3130868" y="786130"/>
            <a:ext cx="1926590" cy="3414395"/>
          </a:xfrm>
          <a:prstGeom prst="rect">
            <a:avLst/>
          </a:prstGeom>
          <a:noFill/>
          <a:ln>
            <a:noFill/>
          </a:ln>
        </p:spPr>
      </p:pic>
      <p:pic>
        <p:nvPicPr>
          <p:cNvPr id="3895" name="Google Shape;3895;p21" descr="E:\study\3rd year\Industrial Project\admin_login.PNGadmin_login"/>
          <p:cNvPicPr preferRelativeResize="0"/>
          <p:nvPr/>
        </p:nvPicPr>
        <p:blipFill>
          <a:blip r:embed="rId5"/>
          <a:srcRect/>
          <a:stretch>
            <a:fillRect/>
          </a:stretch>
        </p:blipFill>
        <p:spPr>
          <a:xfrm>
            <a:off x="5696903" y="806450"/>
            <a:ext cx="1908810" cy="3394075"/>
          </a:xfrm>
          <a:prstGeom prst="rect">
            <a:avLst/>
          </a:prstGeom>
          <a:noFill/>
          <a:ln>
            <a:noFill/>
          </a:ln>
        </p:spPr>
      </p:pic>
      <p:sp>
        <p:nvSpPr>
          <p:cNvPr id="4" name="Text Box 0"/>
          <p:cNvSpPr txBox="1"/>
          <p:nvPr/>
        </p:nvSpPr>
        <p:spPr>
          <a:xfrm>
            <a:off x="108585" y="4200525"/>
            <a:ext cx="2717800"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   Available Toll Gates List</a:t>
            </a:r>
          </a:p>
        </p:txBody>
      </p:sp>
      <p:sp>
        <p:nvSpPr>
          <p:cNvPr id="2" name="Text Box 1"/>
          <p:cNvSpPr txBox="1"/>
          <p:nvPr/>
        </p:nvSpPr>
        <p:spPr>
          <a:xfrm>
            <a:off x="2826385" y="4200525"/>
            <a:ext cx="2534920"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Admin Authentication</a:t>
            </a:r>
          </a:p>
        </p:txBody>
      </p:sp>
      <p:sp>
        <p:nvSpPr>
          <p:cNvPr id="3" name="Text Box 2"/>
          <p:cNvSpPr txBox="1"/>
          <p:nvPr/>
        </p:nvSpPr>
        <p:spPr>
          <a:xfrm>
            <a:off x="5457825" y="4200525"/>
            <a:ext cx="2580005" cy="306705"/>
          </a:xfrm>
          <a:prstGeom prst="rect">
            <a:avLst/>
          </a:prstGeom>
          <a:noFill/>
        </p:spPr>
        <p:txBody>
          <a:bodyPr wrap="square" rtlCol="0">
            <a:spAutoFit/>
          </a:bodyPr>
          <a:lstStyle/>
          <a:p>
            <a:pPr algn="ctr"/>
            <a:r>
              <a:rPr lang="en-IN" altLang="en-US" b="1">
                <a:solidFill>
                  <a:srgbClr val="002060"/>
                </a:solidFill>
                <a:latin typeface="Times New Roman" panose="02020603050405020304" charset="0"/>
                <a:cs typeface="Times New Roman" panose="02020603050405020304" charset="0"/>
              </a:rPr>
              <a:t>Admin Login</a:t>
            </a:r>
          </a:p>
        </p:txBody>
      </p:sp>
    </p:spTree>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766</Words>
  <Application>Microsoft Office PowerPoint</Application>
  <PresentationFormat>On-screen Show (16:9)</PresentationFormat>
  <Paragraphs>55</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Bell MT</vt:lpstr>
      <vt:lpstr>Titillium Web Light</vt:lpstr>
      <vt:lpstr>Dosis Light</vt:lpstr>
      <vt:lpstr>Arial</vt:lpstr>
      <vt:lpstr>Times New Roman</vt:lpstr>
      <vt:lpstr>Tempus Sans ITC</vt:lpstr>
      <vt:lpstr>Dosis</vt:lpstr>
      <vt:lpstr>Mowbray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MODEL </vt:lpstr>
      <vt:lpstr>PowerPoint Presentation</vt:lpstr>
      <vt:lpstr> BLOCK DIAGRAM </vt:lpstr>
      <vt:lpstr> FLOW 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KESHAV MISHRA</cp:lastModifiedBy>
  <cp:revision>111</cp:revision>
  <dcterms:created xsi:type="dcterms:W3CDTF">2019-03-18T16:22:00Z</dcterms:created>
  <dcterms:modified xsi:type="dcterms:W3CDTF">2019-07-12T08:37:40Z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