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6" r:id="rId2"/>
  </p:sldMasterIdLst>
  <p:notesMasterIdLst>
    <p:notesMasterId r:id="rId18"/>
  </p:notesMasterIdLst>
  <p:handoutMasterIdLst>
    <p:handoutMasterId r:id="rId19"/>
  </p:handoutMasterIdLst>
  <p:sldIdLst>
    <p:sldId id="1133" r:id="rId3"/>
    <p:sldId id="1147" r:id="rId4"/>
    <p:sldId id="1140" r:id="rId5"/>
    <p:sldId id="1124" r:id="rId6"/>
    <p:sldId id="1116" r:id="rId7"/>
    <p:sldId id="1156" r:id="rId8"/>
    <p:sldId id="1136" r:id="rId9"/>
    <p:sldId id="1159" r:id="rId10"/>
    <p:sldId id="1158" r:id="rId11"/>
    <p:sldId id="1160" r:id="rId12"/>
    <p:sldId id="1161" r:id="rId13"/>
    <p:sldId id="1162" r:id="rId14"/>
    <p:sldId id="1145" r:id="rId15"/>
    <p:sldId id="1117" r:id="rId16"/>
    <p:sldId id="991" r:id="rId17"/>
  </p:sldIdLst>
  <p:sldSz cx="9144000" cy="5143500" type="screen16x9"/>
  <p:notesSz cx="6794500" cy="9906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STXihei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STXihei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STXihei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STXihei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STXihei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STXihei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STXihei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STXihei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STXihei" panose="02010600040101010101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oop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99"/>
    <a:srgbClr val="3333FF"/>
    <a:srgbClr val="52A7D2"/>
    <a:srgbClr val="148FE9"/>
    <a:srgbClr val="0000FF"/>
    <a:srgbClr val="006699"/>
    <a:srgbClr val="AED6EA"/>
    <a:srgbClr val="777777"/>
    <a:srgbClr val="FFC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8282" autoAdjust="0"/>
  </p:normalViewPr>
  <p:slideViewPr>
    <p:cSldViewPr snapToGrid="0">
      <p:cViewPr varScale="1">
        <p:scale>
          <a:sx n="109" d="100"/>
          <a:sy n="109" d="100"/>
        </p:scale>
        <p:origin x="-590" y="-82"/>
      </p:cViewPr>
      <p:guideLst>
        <p:guide orient="horz" pos="1620"/>
        <p:guide pos="2914"/>
      </p:guideLst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186" y="2232"/>
      </p:cViewPr>
      <p:guideLst>
        <p:guide orient="horz" pos="3224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48" tIns="46625" rIns="93248" bIns="46625" numCol="1" anchor="t" anchorCtr="0" compatLnSpc="1"/>
          <a:lstStyle>
            <a:lvl1pPr defTabSz="933450" fontAlgn="base">
              <a:defRPr sz="13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48" tIns="46625" rIns="93248" bIns="46625" numCol="1" anchor="t" anchorCtr="0" compatLnSpc="1"/>
          <a:lstStyle>
            <a:lvl1pPr algn="r" defTabSz="933450" fontAlgn="base">
              <a:defRPr sz="13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48" tIns="46625" rIns="93248" bIns="46625" numCol="1" anchor="b" anchorCtr="0" compatLnSpc="1"/>
          <a:lstStyle>
            <a:lvl1pPr defTabSz="933450" fontAlgn="base">
              <a:defRPr sz="13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7525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48" tIns="46625" rIns="93248" bIns="46625" numCol="1" anchor="b" anchorCtr="0" compatLnSpc="1"/>
          <a:lstStyle>
            <a:lvl1pPr algn="r" defTabSz="933450" fontAlgn="base">
              <a:defRPr sz="13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87936EC3-9CC2-4E71-9D02-FBF679788AD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233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54075" y="377825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48" tIns="46625" rIns="93248" bIns="46625" numCol="1" anchor="t" anchorCtr="0" compatLnSpc="1"/>
          <a:lstStyle>
            <a:lvl1pPr defTabSz="933450" fontAlgn="base">
              <a:defRPr sz="1000">
                <a:latin typeface="FrutigerNext LT Medium" pitchFamily="34" charset="0"/>
                <a:ea typeface="STXihei" panose="02010600040101010101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LTE</a:t>
            </a:r>
            <a:r>
              <a:rPr lang="zh-CN" altLang="en-US"/>
              <a:t>概述</a:t>
            </a:r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8" y="742950"/>
            <a:ext cx="6605587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05350"/>
            <a:ext cx="5432425" cy="445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48" tIns="46625" rIns="93248" bIns="46625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95475" y="8983663"/>
            <a:ext cx="2944813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48" tIns="46625" rIns="93248" bIns="46625" numCol="1" anchor="b" anchorCtr="0" compatLnSpc="1"/>
          <a:lstStyle>
            <a:lvl1pPr algn="ctr" defTabSz="933450" fontAlgn="base">
              <a:defRPr sz="1000">
                <a:latin typeface="STXihei" panose="02010600040101010101" charset="-122"/>
                <a:ea typeface="STXihei" panose="02010600040101010101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华为技术有限公司  版权所有  未经许可不得扩散</a:t>
            </a:r>
            <a:endParaRPr lang="zh-CN" altLang="en-US" sz="13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77704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0">
      <a:lnSpc>
        <a:spcPct val="125000"/>
      </a:lnSpc>
      <a:spcBef>
        <a:spcPct val="0"/>
      </a:spcBef>
      <a:spcAft>
        <a:spcPts val="300"/>
      </a:spcAft>
      <a:buSzPct val="70000"/>
      <a:buFont typeface="Wingdings" panose="05000000000000000000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STXihei" panose="02010600040101010101" charset="-122"/>
        <a:cs typeface="STXihei" panose="02010600040101010101" charset="-122"/>
      </a:defRPr>
    </a:lvl1pPr>
    <a:lvl2pPr marL="628650" indent="-171450" algn="l" rtl="0" eaLnBrk="0" fontAlgn="base" hangingPunct="0">
      <a:lnSpc>
        <a:spcPct val="125000"/>
      </a:lnSpc>
      <a:spcBef>
        <a:spcPct val="0"/>
      </a:spcBef>
      <a:spcAft>
        <a:spcPts val="3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STXihei" panose="02010600040101010101" charset="-122"/>
        <a:cs typeface="STXihei" panose="02010600040101010101" charset="-122"/>
      </a:defRPr>
    </a:lvl2pPr>
    <a:lvl3pPr marL="1076325" indent="-161925" algn="l" rtl="0" eaLnBrk="0" fontAlgn="base" hangingPunct="0">
      <a:lnSpc>
        <a:spcPct val="125000"/>
      </a:lnSpc>
      <a:spcBef>
        <a:spcPct val="0"/>
      </a:spcBef>
      <a:spcAft>
        <a:spcPts val="3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STXihei" panose="02010600040101010101" charset="-122"/>
        <a:cs typeface="STXihei" panose="02010600040101010101" charset="-122"/>
      </a:defRPr>
    </a:lvl3pPr>
    <a:lvl4pPr marL="1371600" algn="l" rtl="0" eaLnBrk="0" fontAlgn="base" hangingPunct="0">
      <a:lnSpc>
        <a:spcPct val="125000"/>
      </a:lnSpc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FrutigerNext LT Regular" pitchFamily="34" charset="0"/>
        <a:ea typeface="STXihei" panose="02010600040101010101" charset="-122"/>
        <a:cs typeface="STXihei" panose="02010600040101010101" charset="-122"/>
      </a:defRPr>
    </a:lvl4pPr>
    <a:lvl5pPr marL="1828800" algn="l" rtl="0" eaLnBrk="0" fontAlgn="base" hangingPunct="0">
      <a:lnSpc>
        <a:spcPct val="125000"/>
      </a:lnSpc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FrutigerNext LT Regular" pitchFamily="34" charset="0"/>
        <a:ea typeface="STXihei" panose="02010600040101010101" charset="-122"/>
        <a:cs typeface="STXihei" panose="0201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FrutigerNext LT Medium"/>
                <a:ea typeface="STXihei" panose="02010600040101010101" charset="-122"/>
                <a:cs typeface="STXihei" panose="02010600040101010101" charset="-122"/>
              </a:rPr>
              <a:t>LTE</a:t>
            </a:r>
            <a:r>
              <a:rPr lang="zh-CN" altLang="en-US" smtClean="0">
                <a:latin typeface="FrutigerNext LT Medium"/>
                <a:ea typeface="STXihei" panose="02010600040101010101" charset="-122"/>
                <a:cs typeface="STXihei" panose="02010600040101010101" charset="-122"/>
              </a:rPr>
              <a:t>概述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STXihei" panose="02010600040101010101" charset="-122"/>
                <a:ea typeface="STXihei" panose="02010600040101010101" charset="-122"/>
                <a:cs typeface="STXihei" panose="02010600040101010101" charset="-122"/>
              </a:rPr>
              <a:t>华为技术有限公司  版权所有  未经许可不得扩散</a:t>
            </a:r>
            <a:endParaRPr lang="zh-CN" altLang="en-US" sz="1300" smtClean="0">
              <a:latin typeface="Arial" panose="020B0604020202020204" pitchFamily="34" charset="0"/>
              <a:ea typeface="宋体" panose="02010600030101010101" pitchFamily="2" charset="-122"/>
              <a:cs typeface="STXihei" panose="02010600040101010101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FrutigerNext LT Regular"/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9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10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11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12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13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 txBox="1">
            <a:spLocks noGrp="1" noChangeArrowheads="1"/>
          </p:cNvSpPr>
          <p:nvPr/>
        </p:nvSpPr>
        <p:spPr bwMode="auto">
          <a:xfrm>
            <a:off x="854075" y="377825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248" tIns="46625" rIns="93248" bIns="46625"/>
          <a:lstStyle/>
          <a:p>
            <a:pPr defTabSz="933450"/>
            <a:r>
              <a:rPr lang="zh-CN" altLang="en-US" sz="1000">
                <a:ea typeface="STXihei" panose="02010600040101010101" charset="-122"/>
              </a:rPr>
              <a:t>课程名称</a:t>
            </a:r>
          </a:p>
        </p:txBody>
      </p:sp>
      <p:sp>
        <p:nvSpPr>
          <p:cNvPr id="51202" name="Rectangle 6"/>
          <p:cNvSpPr txBox="1">
            <a:spLocks noGrp="1" noChangeArrowheads="1"/>
          </p:cNvSpPr>
          <p:nvPr/>
        </p:nvSpPr>
        <p:spPr bwMode="auto">
          <a:xfrm>
            <a:off x="1895475" y="8983663"/>
            <a:ext cx="2944813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248" tIns="46625" rIns="93248" bIns="46625" anchor="b"/>
          <a:lstStyle/>
          <a:p>
            <a:pPr algn="ctr" defTabSz="933450"/>
            <a:r>
              <a:rPr lang="zh-CN" altLang="en-US" sz="1000">
                <a:latin typeface="STXihei" panose="02010600040101010101" charset="-122"/>
                <a:ea typeface="STXihei" panose="02010600040101010101" charset="-122"/>
              </a:rPr>
              <a:t>华为技术有限公司  版权所有  未经许可不得扩散</a:t>
            </a:r>
            <a:endParaRPr lang="zh-CN" altLang="en-US" sz="130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6200" y="144463"/>
            <a:ext cx="2047875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248" tIns="46625" rIns="93248" bIns="46625" anchor="b"/>
          <a:lstStyle/>
          <a:p>
            <a:pPr algn="r" defTabSz="933450"/>
            <a:r>
              <a:rPr lang="en-US" altLang="zh-CN" sz="1000"/>
              <a:t>x-</a:t>
            </a:r>
            <a:fld id="{5D83007C-AF43-4C0C-B520-F7A5EE7BF54A}" type="slidenum">
              <a:rPr lang="en-US" altLang="zh-CN" sz="1000"/>
              <a:t>14</a:t>
            </a:fld>
            <a:endParaRPr lang="en-US" altLang="zh-CN" sz="100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741363"/>
            <a:ext cx="6608762" cy="3717925"/>
          </a:xfrm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05350"/>
            <a:ext cx="4981575" cy="4459288"/>
          </a:xfrm>
          <a:noFill/>
        </p:spPr>
        <p:txBody>
          <a:bodyPr/>
          <a:lstStyle/>
          <a:p>
            <a:pPr marL="228600" indent="-228600" eaLnBrk="1" hangingPunct="1"/>
            <a:endParaRPr lang="zh-CN" altLang="zh-CN" smtClean="0">
              <a:latin typeface="FrutigerNext LT Regular"/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1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2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3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4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5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6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7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FrutigerNext LT Regular"/>
                <a:ea typeface="STXihei" panose="02010600040101010101" charset="-122"/>
              </a:rPr>
              <a:t>antenna</a:t>
            </a:r>
            <a:endParaRPr lang="zh-CN" altLang="en-US" smtClean="0">
              <a:latin typeface="FrutigerNext LT Regular"/>
              <a:ea typeface="STXihei" panose="02010600040101010101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C2F0CC6-07DB-44AD-9CF9-78289257F66C}" type="slidenum">
              <a:rPr lang="zh-CN" altLang="en-US">
                <a:ea typeface="STXihei" panose="02010600040101010101" charset="-122"/>
              </a:rPr>
              <a:t>8</a:t>
            </a:fld>
            <a:endParaRPr lang="en-US" altLang="zh-CN">
              <a:ea typeface="STXihei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7375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224713" y="3070225"/>
            <a:ext cx="11620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  <a:cs typeface="+mn-cs"/>
              </a:rPr>
              <a:t>www.kkmcn.com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38150" y="4656138"/>
            <a:ext cx="3708400" cy="2651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-1968500" y="992188"/>
            <a:ext cx="1968500" cy="3762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英文标题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:40-47pt  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副标题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:26-30pt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字体颜色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反白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FrutigerNext LT Medium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 Arial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en-US" altLang="zh-CN" sz="110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en-US" altLang="zh-CN" sz="110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中文标题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:35-47pt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字体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黑体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  副标题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:24-28pt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字体颜色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反白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字体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细黑体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100"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</p:txBody>
      </p:sp>
      <p:sp>
        <p:nvSpPr>
          <p:cNvPr id="14663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47700" y="1044180"/>
            <a:ext cx="5303838" cy="1250156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4213" y="212725"/>
            <a:ext cx="2132012" cy="355600"/>
          </a:xfrm>
          <a:prstGeom prst="rect">
            <a:avLst/>
          </a:prstGeom>
          <a:ln>
            <a:miter lim="800000"/>
          </a:ln>
        </p:spPr>
        <p:txBody>
          <a:bodyPr vert="horz" wrap="square" lIns="80114" tIns="40058" rIns="80114" bIns="40058" numCol="1" anchor="t" anchorCtr="0" compatLnSpc="1"/>
          <a:lstStyle>
            <a:lvl1pPr eaLnBrk="0" hangingPunct="0">
              <a:defRPr sz="1300">
                <a:latin typeface="FrutigerNext LT Regular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8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solidFill>
                <a:srgbClr val="000000"/>
              </a:solidFill>
              <a:ea typeface="STXihei" panose="02010600040101010101" charset="-122"/>
              <a:cs typeface="+mn-cs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solidFill>
                <a:srgbClr val="000000"/>
              </a:solidFill>
              <a:ea typeface="STXihei" panose="02010600040101010101" charset="-122"/>
              <a:cs typeface="+mn-cs"/>
            </a:endParaRPr>
          </a:p>
        </p:txBody>
      </p:sp>
      <p:sp>
        <p:nvSpPr>
          <p:cNvPr id="3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solidFill>
                <a:srgbClr val="000000"/>
              </a:solidFill>
              <a:ea typeface="STXihei" panose="02010600040101010101" charset="-122"/>
              <a:cs typeface="+mn-cs"/>
            </a:endParaRPr>
          </a:p>
        </p:txBody>
      </p:sp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solidFill>
                <a:srgbClr val="000000"/>
              </a:solidFill>
              <a:ea typeface="STXihei" panose="02010600040101010101" charset="-122"/>
              <a:cs typeface="+mn-cs"/>
            </a:endParaRPr>
          </a:p>
        </p:txBody>
      </p:sp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3" y="269083"/>
            <a:ext cx="7731125" cy="651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6" y="1032273"/>
            <a:ext cx="3887787" cy="31468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92653" y="1032273"/>
            <a:ext cx="3889375" cy="31468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solidFill>
                <a:srgbClr val="000000"/>
              </a:solidFill>
              <a:ea typeface="STXihei" panose="02010600040101010101" charset="-122"/>
              <a:cs typeface="+mn-cs"/>
            </a:endParaRP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4805363"/>
            <a:ext cx="1919288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4805363"/>
            <a:ext cx="2351087" cy="274637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rgbClr val="000000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47113" y="4805363"/>
            <a:ext cx="366712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defRPr>
            </a:lvl1pPr>
          </a:lstStyle>
          <a:p>
            <a:pPr>
              <a:defRPr/>
            </a:pPr>
            <a:fld id="{52BB8721-75FB-4772-ABB2-71150807B44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</a:t>
            </a:r>
            <a:r>
              <a:rPr lang="en-US" altLang="zh-CN" sz="1200" dirty="0" smtClean="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2018 </a:t>
            </a:r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64" y="1751806"/>
            <a:ext cx="7929562" cy="31480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8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</p:txBody>
      </p:sp>
      <p:sp>
        <p:nvSpPr>
          <p:cNvPr id="3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</p:txBody>
      </p:sp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</p:txBody>
      </p:sp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3" y="269083"/>
            <a:ext cx="7731125" cy="651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6" y="1032273"/>
            <a:ext cx="3887787" cy="31468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92653" y="1032273"/>
            <a:ext cx="3889375" cy="31468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4805363"/>
            <a:ext cx="1919288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4805363"/>
            <a:ext cx="2351087" cy="274637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rgbClr val="000000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47113" y="4805363"/>
            <a:ext cx="366712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defRPr>
            </a:lvl1pPr>
          </a:lstStyle>
          <a:p>
            <a:pPr>
              <a:defRPr/>
            </a:pPr>
            <a:fld id="{52BB8721-75FB-4772-ABB2-71150807B44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7375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224713" y="3070225"/>
            <a:ext cx="11620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Regular" pitchFamily="34" charset="0"/>
                <a:ea typeface="MS PGothic" panose="020B0600070205080204" pitchFamily="34" charset="-128"/>
                <a:cs typeface="+mn-cs"/>
              </a:rPr>
              <a:t>www.kkmcn.com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38150" y="4656138"/>
            <a:ext cx="3708400" cy="2651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-1968500" y="992188"/>
            <a:ext cx="1968500" cy="3762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:40-47pt  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:26-30pt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</a:t>
            </a: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反白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FrutigerNext LT Medium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 Arial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en-US" altLang="zh-CN" sz="110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en-US" altLang="zh-CN" sz="110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:35-47pt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</a:t>
            </a: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黑体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  副标题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:24-28pt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</a:t>
            </a: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反白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</a:t>
            </a:r>
            <a:r>
              <a:rPr lang="zh-CN" altLang="en-US" sz="110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细黑体</a:t>
            </a: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 eaLnBrk="0" hangingPunct="0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100">
              <a:solidFill>
                <a:srgbClr val="000000"/>
              </a:solidFill>
              <a:ea typeface="STXihei" panose="02010600040101010101" charset="-122"/>
              <a:cs typeface="+mn-cs"/>
            </a:endParaRPr>
          </a:p>
        </p:txBody>
      </p:sp>
      <p:sp>
        <p:nvSpPr>
          <p:cNvPr id="14663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47700" y="1044180"/>
            <a:ext cx="5303838" cy="1250156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4213" y="212725"/>
            <a:ext cx="2132012" cy="355600"/>
          </a:xfrm>
          <a:prstGeom prst="rect">
            <a:avLst/>
          </a:prstGeom>
          <a:ln>
            <a:miter lim="800000"/>
          </a:ln>
        </p:spPr>
        <p:txBody>
          <a:bodyPr vert="horz" wrap="square" lIns="80114" tIns="40058" rIns="80114" bIns="40058" numCol="1" anchor="t" anchorCtr="0" compatLnSpc="1"/>
          <a:lstStyle>
            <a:lvl1pPr eaLnBrk="0" hangingPunct="0">
              <a:defRPr sz="1300">
                <a:latin typeface="FrutigerNext LT Regular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alphaModFix amt="21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 bwMode="auto">
          <a:xfrm>
            <a:off x="0" y="4656138"/>
            <a:ext cx="9144000" cy="487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t">
              <a:defRPr/>
            </a:pPr>
            <a:endParaRPr lang="zh-CN" altLang="en-US">
              <a:solidFill>
                <a:srgbClr val="000000"/>
              </a:solidFill>
              <a:ea typeface="STXihei" panose="02010600040101010101" charset="-122"/>
              <a:cs typeface="+mn-cs"/>
            </a:endParaRP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438150" y="4784725"/>
            <a:ext cx="3708400" cy="265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2016 KKM Co., Ltd. All rights reserved.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264" y="1751806"/>
            <a:ext cx="7929562" cy="31480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665663"/>
            <a:ext cx="91424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8875" y="4799013"/>
            <a:ext cx="131127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269875"/>
            <a:ext cx="7731125" cy="650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14" tIns="40058" rIns="80114" bIns="4005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031875"/>
            <a:ext cx="7929562" cy="3148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7" tIns="40065" rIns="80127" bIns="4006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65398" name="Rectangle 54"/>
          <p:cNvSpPr>
            <a:spLocks noChangeArrowheads="1"/>
          </p:cNvSpPr>
          <p:nvPr/>
        </p:nvSpPr>
        <p:spPr bwMode="auto">
          <a:xfrm>
            <a:off x="174625" y="4794250"/>
            <a:ext cx="4806950" cy="266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2011 Huawei Technologies Co., Ltd. All rights reserved. </a:t>
            </a:r>
          </a:p>
        </p:txBody>
      </p:sp>
      <p:sp>
        <p:nvSpPr>
          <p:cNvPr id="1465402" name="Rectangle 58"/>
          <p:cNvSpPr>
            <a:spLocks noChangeArrowheads="1"/>
          </p:cNvSpPr>
          <p:nvPr/>
        </p:nvSpPr>
        <p:spPr bwMode="auto">
          <a:xfrm>
            <a:off x="-1908175" y="396875"/>
            <a:ext cx="1844675" cy="3979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英文标题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:32-35pt 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 R153 G0 B0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内部使用字体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: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100" dirty="0" err="1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FrutigerNext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 LT Medium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外部使用字体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: Arial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中文标题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:30-32pt 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 R153 G0 B0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黑体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英文正文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:20-22pt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子目录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) :18pt 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黑色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内部使用字体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: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100" dirty="0" err="1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FrutigerNext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 LT Regular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外部使用字体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: Arial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中文正文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:18-20pt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子目录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):18pt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黑色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STXihei" panose="02010600040101010101" charset="-122"/>
                <a:cs typeface="+mn-cs"/>
              </a:rPr>
              <a:t>细黑体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</p:txBody>
      </p:sp>
      <p:sp>
        <p:nvSpPr>
          <p:cNvPr id="1465403" name="Rectangle 59"/>
          <p:cNvSpPr>
            <a:spLocks noChangeArrowheads="1"/>
          </p:cNvSpPr>
          <p:nvPr/>
        </p:nvSpPr>
        <p:spPr bwMode="auto">
          <a:xfrm>
            <a:off x="9199563" y="1068388"/>
            <a:ext cx="1049337" cy="15033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defTabSz="801370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配色参考方案：</a:t>
            </a:r>
          </a:p>
          <a:p>
            <a:pPr defTabSz="801370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建议同一页面内不超过四种颜色，以下是</a:t>
            </a:r>
            <a:r>
              <a:rPr lang="en-US" altLang="zh-CN" sz="11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13</a:t>
            </a:r>
            <a:r>
              <a:rPr lang="zh-CN" altLang="en-US" sz="11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组配色方案，同一页面内只选择一组使用。（仅供参考）</a:t>
            </a: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zh-CN" altLang="en-US" sz="11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1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</p:txBody>
      </p:sp>
      <p:sp>
        <p:nvSpPr>
          <p:cNvPr id="1465404" name="Rectangle 60"/>
          <p:cNvSpPr>
            <a:spLocks noChangeArrowheads="1"/>
          </p:cNvSpPr>
          <p:nvPr/>
        </p:nvSpPr>
        <p:spPr bwMode="auto">
          <a:xfrm>
            <a:off x="9199563" y="-46038"/>
            <a:ext cx="1049337" cy="6286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defTabSz="801370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客户或者合作伙伴的标志放在右上角</a:t>
            </a:r>
            <a:r>
              <a:rPr lang="en-US" altLang="zh-CN" sz="11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.</a:t>
            </a: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1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1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</p:txBody>
      </p:sp>
      <p:sp>
        <p:nvSpPr>
          <p:cNvPr id="1465405" name="Rectangle 61"/>
          <p:cNvSpPr>
            <a:spLocks noChangeArrowheads="1"/>
          </p:cNvSpPr>
          <p:nvPr/>
        </p:nvSpPr>
        <p:spPr bwMode="auto">
          <a:xfrm>
            <a:off x="9269413" y="3695700"/>
            <a:ext cx="919162" cy="3698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t">
              <a:defRPr/>
            </a:pPr>
            <a:endParaRPr lang="zh-CN" altLang="en-US">
              <a:latin typeface="Arial" panose="020B0604020202020204" pitchFamily="34" charset="0"/>
              <a:ea typeface="STXihei" panose="02010600040101010101" charset="-122"/>
              <a:cs typeface="+mn-cs"/>
            </a:endParaRPr>
          </a:p>
        </p:txBody>
      </p:sp>
      <p:grpSp>
        <p:nvGrpSpPr>
          <p:cNvPr id="1035" name="Group 62"/>
          <p:cNvGrpSpPr/>
          <p:nvPr/>
        </p:nvGrpSpPr>
        <p:grpSpPr bwMode="auto">
          <a:xfrm>
            <a:off x="9355138" y="2841625"/>
            <a:ext cx="739775" cy="138113"/>
            <a:chOff x="5893" y="2387"/>
            <a:chExt cx="466" cy="115"/>
          </a:xfrm>
        </p:grpSpPr>
        <p:sp>
          <p:nvSpPr>
            <p:cNvPr id="1465407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08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09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0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36" name="Group 67"/>
          <p:cNvGrpSpPr/>
          <p:nvPr/>
        </p:nvGrpSpPr>
        <p:grpSpPr bwMode="auto">
          <a:xfrm>
            <a:off x="9355138" y="3003550"/>
            <a:ext cx="739775" cy="138113"/>
            <a:chOff x="5893" y="2523"/>
            <a:chExt cx="466" cy="115"/>
          </a:xfrm>
        </p:grpSpPr>
        <p:sp>
          <p:nvSpPr>
            <p:cNvPr id="1465412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3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4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5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37" name="Group 72"/>
          <p:cNvGrpSpPr/>
          <p:nvPr/>
        </p:nvGrpSpPr>
        <p:grpSpPr bwMode="auto">
          <a:xfrm>
            <a:off x="9355138" y="3165475"/>
            <a:ext cx="739775" cy="138113"/>
            <a:chOff x="5893" y="2659"/>
            <a:chExt cx="466" cy="115"/>
          </a:xfrm>
        </p:grpSpPr>
        <p:sp>
          <p:nvSpPr>
            <p:cNvPr id="1465417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8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9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0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38" name="Group 77"/>
          <p:cNvGrpSpPr/>
          <p:nvPr/>
        </p:nvGrpSpPr>
        <p:grpSpPr bwMode="auto">
          <a:xfrm>
            <a:off x="9355138" y="2679700"/>
            <a:ext cx="739775" cy="141288"/>
            <a:chOff x="5893" y="2251"/>
            <a:chExt cx="466" cy="119"/>
          </a:xfrm>
        </p:grpSpPr>
        <p:sp>
          <p:nvSpPr>
            <p:cNvPr id="1465422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3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4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5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39" name="Group 82"/>
          <p:cNvGrpSpPr/>
          <p:nvPr/>
        </p:nvGrpSpPr>
        <p:grpSpPr bwMode="auto">
          <a:xfrm>
            <a:off x="9355138" y="3436938"/>
            <a:ext cx="739775" cy="136525"/>
            <a:chOff x="5893" y="2886"/>
            <a:chExt cx="466" cy="115"/>
          </a:xfrm>
        </p:grpSpPr>
        <p:sp>
          <p:nvSpPr>
            <p:cNvPr id="1465427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8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9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0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0" name="Group 87"/>
          <p:cNvGrpSpPr/>
          <p:nvPr/>
        </p:nvGrpSpPr>
        <p:grpSpPr bwMode="auto">
          <a:xfrm>
            <a:off x="9355138" y="3598863"/>
            <a:ext cx="739775" cy="136525"/>
            <a:chOff x="5893" y="3022"/>
            <a:chExt cx="466" cy="115"/>
          </a:xfrm>
        </p:grpSpPr>
        <p:sp>
          <p:nvSpPr>
            <p:cNvPr id="1465432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3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4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5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1" name="Group 92"/>
          <p:cNvGrpSpPr/>
          <p:nvPr/>
        </p:nvGrpSpPr>
        <p:grpSpPr bwMode="auto">
          <a:xfrm>
            <a:off x="9355138" y="3760788"/>
            <a:ext cx="739775" cy="136525"/>
            <a:chOff x="5893" y="3158"/>
            <a:chExt cx="466" cy="115"/>
          </a:xfrm>
        </p:grpSpPr>
        <p:sp>
          <p:nvSpPr>
            <p:cNvPr id="1465437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8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9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0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2" name="Group 97"/>
          <p:cNvGrpSpPr/>
          <p:nvPr/>
        </p:nvGrpSpPr>
        <p:grpSpPr bwMode="auto">
          <a:xfrm>
            <a:off x="9355138" y="4030663"/>
            <a:ext cx="739775" cy="136525"/>
            <a:chOff x="5893" y="3385"/>
            <a:chExt cx="466" cy="115"/>
          </a:xfrm>
        </p:grpSpPr>
        <p:sp>
          <p:nvSpPr>
            <p:cNvPr id="1465442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3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4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5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3" name="Group 102"/>
          <p:cNvGrpSpPr/>
          <p:nvPr/>
        </p:nvGrpSpPr>
        <p:grpSpPr bwMode="auto">
          <a:xfrm>
            <a:off x="9355138" y="4192588"/>
            <a:ext cx="739775" cy="136525"/>
            <a:chOff x="5893" y="3521"/>
            <a:chExt cx="466" cy="115"/>
          </a:xfrm>
        </p:grpSpPr>
        <p:sp>
          <p:nvSpPr>
            <p:cNvPr id="1465447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8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9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0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4" name="Group 107"/>
          <p:cNvGrpSpPr/>
          <p:nvPr/>
        </p:nvGrpSpPr>
        <p:grpSpPr bwMode="auto">
          <a:xfrm>
            <a:off x="9355138" y="4354513"/>
            <a:ext cx="739775" cy="136525"/>
            <a:chOff x="5893" y="3657"/>
            <a:chExt cx="466" cy="115"/>
          </a:xfrm>
        </p:grpSpPr>
        <p:sp>
          <p:nvSpPr>
            <p:cNvPr id="1465452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3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4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5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5" name="Group 112"/>
          <p:cNvGrpSpPr/>
          <p:nvPr/>
        </p:nvGrpSpPr>
        <p:grpSpPr bwMode="auto">
          <a:xfrm>
            <a:off x="9355138" y="4624388"/>
            <a:ext cx="739775" cy="136525"/>
            <a:chOff x="5893" y="3884"/>
            <a:chExt cx="466" cy="115"/>
          </a:xfrm>
        </p:grpSpPr>
        <p:sp>
          <p:nvSpPr>
            <p:cNvPr id="1465457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8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9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0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6" name="Group 117"/>
          <p:cNvGrpSpPr/>
          <p:nvPr/>
        </p:nvGrpSpPr>
        <p:grpSpPr bwMode="auto">
          <a:xfrm>
            <a:off x="9355138" y="4794250"/>
            <a:ext cx="739775" cy="136525"/>
            <a:chOff x="5893" y="4026"/>
            <a:chExt cx="466" cy="115"/>
          </a:xfrm>
        </p:grpSpPr>
        <p:sp>
          <p:nvSpPr>
            <p:cNvPr id="1465462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3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4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5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7" name="Group 122"/>
          <p:cNvGrpSpPr/>
          <p:nvPr/>
        </p:nvGrpSpPr>
        <p:grpSpPr bwMode="auto">
          <a:xfrm>
            <a:off x="9355138" y="4960938"/>
            <a:ext cx="739775" cy="138112"/>
            <a:chOff x="5893" y="4167"/>
            <a:chExt cx="466" cy="115"/>
          </a:xfrm>
        </p:grpSpPr>
        <p:sp>
          <p:nvSpPr>
            <p:cNvPr id="1465467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8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9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70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latin typeface="Arial" panose="020B0604020202020204" pitchFamily="34" charset="0"/>
                <a:ea typeface="STXihei" panose="02010600040101010101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2pPr>
      <a:lvl3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3pPr>
      <a:lvl4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4pPr>
      <a:lvl5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5pPr>
      <a:lvl6pPr marL="4572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6pPr>
      <a:lvl7pPr marL="9144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7pPr>
      <a:lvl8pPr marL="13716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8pPr>
      <a:lvl9pPr marL="18288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9pPr>
    </p:titleStyle>
    <p:bodyStyle>
      <a:lvl1pPr marL="301625" indent="-301625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STXihei" panose="02010600040101010101" charset="-122"/>
        </a:defRPr>
      </a:lvl1pPr>
      <a:lvl2pPr marL="654050" indent="-252730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080808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  <a:cs typeface="STXihei" panose="02010600040101010101" charset="-122"/>
        </a:defRPr>
      </a:lvl2pPr>
      <a:lvl3pPr marL="1003300" indent="-201930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  <a:cs typeface="STXihei" panose="02010600040101010101" charset="-122"/>
        </a:defRPr>
      </a:lvl3pPr>
      <a:lvl4pPr marL="1400175" indent="-198755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  <a:cs typeface="STXihei" panose="02010600040101010101" charset="-122"/>
        </a:defRPr>
      </a:lvl4pPr>
      <a:lvl5pPr marL="1800225" indent="-200025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Font typeface="FrutigerNext LT Medium"/>
        <a:buChar char="~"/>
        <a:defRPr sz="1600">
          <a:solidFill>
            <a:schemeClr val="tx1"/>
          </a:solidFill>
          <a:latin typeface="+mj-lt"/>
          <a:ea typeface="+mn-ea"/>
          <a:cs typeface="STXihei" panose="02010600040101010101" charset="-122"/>
        </a:defRPr>
      </a:lvl5pPr>
      <a:lvl6pPr marL="2257425" indent="-200025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4625" indent="-200025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1825" indent="-200025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29025" indent="-200025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665663"/>
            <a:ext cx="91424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8875" y="4799013"/>
            <a:ext cx="131127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269875"/>
            <a:ext cx="7731125" cy="650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14" tIns="40058" rIns="80114" bIns="4005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031875"/>
            <a:ext cx="7929562" cy="3148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7" tIns="40065" rIns="80127" bIns="4006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65398" name="Rectangle 54"/>
          <p:cNvSpPr>
            <a:spLocks noChangeArrowheads="1"/>
          </p:cNvSpPr>
          <p:nvPr/>
        </p:nvSpPr>
        <p:spPr bwMode="auto">
          <a:xfrm>
            <a:off x="174625" y="4794250"/>
            <a:ext cx="4806950" cy="266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hangingPunct="0"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MS PGothic" panose="020B0600070205080204" pitchFamily="34" charset="-128"/>
                <a:cs typeface="+mn-cs"/>
              </a:rPr>
              <a:t>Copyright © 2011 Huawei Technologies Co., Ltd. All rights reserved. </a:t>
            </a:r>
          </a:p>
        </p:txBody>
      </p:sp>
      <p:sp>
        <p:nvSpPr>
          <p:cNvPr id="1465402" name="Rectangle 58"/>
          <p:cNvSpPr>
            <a:spLocks noChangeArrowheads="1"/>
          </p:cNvSpPr>
          <p:nvPr/>
        </p:nvSpPr>
        <p:spPr bwMode="auto">
          <a:xfrm>
            <a:off x="-1908175" y="396875"/>
            <a:ext cx="1844675" cy="3979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:32-35pt 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 R153 G0 B0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: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 LT Medium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: Arial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:30-32pt 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 R153 G0 B0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黑体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:20-22pt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) :18pt 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黑色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: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 LT Regular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STXihei" panose="02010600040101010101" charset="-122"/>
                <a:cs typeface="+mn-cs"/>
              </a:rPr>
              <a:t>: Arial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:18-20pt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):18pt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黑色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ea typeface="STXihei" panose="02010600040101010101" charset="-122"/>
                <a:cs typeface="+mn-cs"/>
              </a:rPr>
              <a:t>细黑体 </a:t>
            </a: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ea typeface="STXihei" panose="02010600040101010101" charset="-122"/>
              <a:cs typeface="+mn-cs"/>
            </a:endParaRPr>
          </a:p>
          <a:p>
            <a:pPr algn="r" defTabSz="801370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 dirty="0">
              <a:solidFill>
                <a:srgbClr val="000000"/>
              </a:solidFill>
              <a:ea typeface="STXihei" panose="02010600040101010101" charset="-122"/>
              <a:cs typeface="+mn-cs"/>
            </a:endParaRPr>
          </a:p>
        </p:txBody>
      </p:sp>
      <p:sp>
        <p:nvSpPr>
          <p:cNvPr id="1465403" name="Rectangle 59"/>
          <p:cNvSpPr>
            <a:spLocks noChangeArrowheads="1"/>
          </p:cNvSpPr>
          <p:nvPr/>
        </p:nvSpPr>
        <p:spPr bwMode="auto">
          <a:xfrm>
            <a:off x="9199563" y="1068388"/>
            <a:ext cx="1049337" cy="15033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defTabSz="801370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配色参考方案：</a:t>
            </a:r>
          </a:p>
          <a:p>
            <a:pPr defTabSz="801370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组配色方案，同一页面内只选择一组使用。（仅供参考）</a:t>
            </a: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zh-CN" altLang="en-US" sz="1100">
              <a:solidFill>
                <a:srgbClr val="FFFFFF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100">
              <a:solidFill>
                <a:srgbClr val="FFFFFF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</p:txBody>
      </p:sp>
      <p:sp>
        <p:nvSpPr>
          <p:cNvPr id="1465404" name="Rectangle 60"/>
          <p:cNvSpPr>
            <a:spLocks noChangeArrowheads="1"/>
          </p:cNvSpPr>
          <p:nvPr/>
        </p:nvSpPr>
        <p:spPr bwMode="auto">
          <a:xfrm>
            <a:off x="9199563" y="-46038"/>
            <a:ext cx="1049337" cy="6286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defTabSz="801370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STXihei" panose="02010600040101010101" charset="-122"/>
                <a:ea typeface="STXihei" panose="02010600040101010101" charset="-122"/>
                <a:cs typeface="+mn-cs"/>
              </a:rPr>
              <a:t>.</a:t>
            </a: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100">
              <a:solidFill>
                <a:srgbClr val="FFFFFF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  <a:p>
            <a:pPr defTabSz="801370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100">
              <a:solidFill>
                <a:srgbClr val="FFFFFF"/>
              </a:solidFill>
              <a:latin typeface="STXihei" panose="02010600040101010101" charset="-122"/>
              <a:ea typeface="STXihei" panose="02010600040101010101" charset="-122"/>
              <a:cs typeface="+mn-cs"/>
            </a:endParaRPr>
          </a:p>
        </p:txBody>
      </p:sp>
      <p:sp>
        <p:nvSpPr>
          <p:cNvPr id="1465405" name="Rectangle 61"/>
          <p:cNvSpPr>
            <a:spLocks noChangeArrowheads="1"/>
          </p:cNvSpPr>
          <p:nvPr/>
        </p:nvSpPr>
        <p:spPr bwMode="auto">
          <a:xfrm>
            <a:off x="9269413" y="3695700"/>
            <a:ext cx="919162" cy="3698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t">
              <a:defRPr/>
            </a:pPr>
            <a:endParaRPr lang="zh-CN" altLang="en-US">
              <a:solidFill>
                <a:srgbClr val="000000"/>
              </a:solidFill>
              <a:ea typeface="STXihei" panose="02010600040101010101" charset="-122"/>
              <a:cs typeface="+mn-cs"/>
            </a:endParaRPr>
          </a:p>
        </p:txBody>
      </p:sp>
      <p:grpSp>
        <p:nvGrpSpPr>
          <p:cNvPr id="1035" name="Group 62"/>
          <p:cNvGrpSpPr/>
          <p:nvPr/>
        </p:nvGrpSpPr>
        <p:grpSpPr bwMode="auto">
          <a:xfrm>
            <a:off x="9355138" y="2841625"/>
            <a:ext cx="739775" cy="138113"/>
            <a:chOff x="5893" y="2387"/>
            <a:chExt cx="466" cy="115"/>
          </a:xfrm>
        </p:grpSpPr>
        <p:sp>
          <p:nvSpPr>
            <p:cNvPr id="1465407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08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09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0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36" name="Group 67"/>
          <p:cNvGrpSpPr/>
          <p:nvPr/>
        </p:nvGrpSpPr>
        <p:grpSpPr bwMode="auto">
          <a:xfrm>
            <a:off x="9355138" y="3003550"/>
            <a:ext cx="739775" cy="138113"/>
            <a:chOff x="5893" y="2523"/>
            <a:chExt cx="466" cy="115"/>
          </a:xfrm>
        </p:grpSpPr>
        <p:sp>
          <p:nvSpPr>
            <p:cNvPr id="1465412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3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4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5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37" name="Group 72"/>
          <p:cNvGrpSpPr/>
          <p:nvPr/>
        </p:nvGrpSpPr>
        <p:grpSpPr bwMode="auto">
          <a:xfrm>
            <a:off x="9355138" y="3165475"/>
            <a:ext cx="739775" cy="138113"/>
            <a:chOff x="5893" y="2659"/>
            <a:chExt cx="466" cy="115"/>
          </a:xfrm>
        </p:grpSpPr>
        <p:sp>
          <p:nvSpPr>
            <p:cNvPr id="1465417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8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19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0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38" name="Group 77"/>
          <p:cNvGrpSpPr/>
          <p:nvPr/>
        </p:nvGrpSpPr>
        <p:grpSpPr bwMode="auto">
          <a:xfrm>
            <a:off x="9355138" y="2679700"/>
            <a:ext cx="739775" cy="141288"/>
            <a:chOff x="5893" y="2251"/>
            <a:chExt cx="466" cy="119"/>
          </a:xfrm>
        </p:grpSpPr>
        <p:sp>
          <p:nvSpPr>
            <p:cNvPr id="1465422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3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4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5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39" name="Group 82"/>
          <p:cNvGrpSpPr/>
          <p:nvPr/>
        </p:nvGrpSpPr>
        <p:grpSpPr bwMode="auto">
          <a:xfrm>
            <a:off x="9355138" y="3436938"/>
            <a:ext cx="739775" cy="136525"/>
            <a:chOff x="5893" y="2886"/>
            <a:chExt cx="466" cy="115"/>
          </a:xfrm>
        </p:grpSpPr>
        <p:sp>
          <p:nvSpPr>
            <p:cNvPr id="1465427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8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29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0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0" name="Group 87"/>
          <p:cNvGrpSpPr/>
          <p:nvPr/>
        </p:nvGrpSpPr>
        <p:grpSpPr bwMode="auto">
          <a:xfrm>
            <a:off x="9355138" y="3598863"/>
            <a:ext cx="739775" cy="136525"/>
            <a:chOff x="5893" y="3022"/>
            <a:chExt cx="466" cy="115"/>
          </a:xfrm>
        </p:grpSpPr>
        <p:sp>
          <p:nvSpPr>
            <p:cNvPr id="1465432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3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4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5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1" name="Group 92"/>
          <p:cNvGrpSpPr/>
          <p:nvPr/>
        </p:nvGrpSpPr>
        <p:grpSpPr bwMode="auto">
          <a:xfrm>
            <a:off x="9355138" y="3760788"/>
            <a:ext cx="739775" cy="136525"/>
            <a:chOff x="5893" y="3158"/>
            <a:chExt cx="466" cy="115"/>
          </a:xfrm>
        </p:grpSpPr>
        <p:sp>
          <p:nvSpPr>
            <p:cNvPr id="1465437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8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39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0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2" name="Group 97"/>
          <p:cNvGrpSpPr/>
          <p:nvPr/>
        </p:nvGrpSpPr>
        <p:grpSpPr bwMode="auto">
          <a:xfrm>
            <a:off x="9355138" y="4030663"/>
            <a:ext cx="739775" cy="136525"/>
            <a:chOff x="5893" y="3385"/>
            <a:chExt cx="466" cy="115"/>
          </a:xfrm>
        </p:grpSpPr>
        <p:sp>
          <p:nvSpPr>
            <p:cNvPr id="1465442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3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4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5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3" name="Group 102"/>
          <p:cNvGrpSpPr/>
          <p:nvPr/>
        </p:nvGrpSpPr>
        <p:grpSpPr bwMode="auto">
          <a:xfrm>
            <a:off x="9355138" y="4192588"/>
            <a:ext cx="739775" cy="136525"/>
            <a:chOff x="5893" y="3521"/>
            <a:chExt cx="466" cy="115"/>
          </a:xfrm>
        </p:grpSpPr>
        <p:sp>
          <p:nvSpPr>
            <p:cNvPr id="1465447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8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49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0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4" name="Group 107"/>
          <p:cNvGrpSpPr/>
          <p:nvPr/>
        </p:nvGrpSpPr>
        <p:grpSpPr bwMode="auto">
          <a:xfrm>
            <a:off x="9355138" y="4354513"/>
            <a:ext cx="739775" cy="136525"/>
            <a:chOff x="5893" y="3657"/>
            <a:chExt cx="466" cy="115"/>
          </a:xfrm>
        </p:grpSpPr>
        <p:sp>
          <p:nvSpPr>
            <p:cNvPr id="1465452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3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4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5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5" name="Group 112"/>
          <p:cNvGrpSpPr/>
          <p:nvPr/>
        </p:nvGrpSpPr>
        <p:grpSpPr bwMode="auto">
          <a:xfrm>
            <a:off x="9355138" y="4624388"/>
            <a:ext cx="739775" cy="136525"/>
            <a:chOff x="5893" y="3884"/>
            <a:chExt cx="466" cy="115"/>
          </a:xfrm>
        </p:grpSpPr>
        <p:sp>
          <p:nvSpPr>
            <p:cNvPr id="1465457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8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59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0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6" name="Group 117"/>
          <p:cNvGrpSpPr/>
          <p:nvPr/>
        </p:nvGrpSpPr>
        <p:grpSpPr bwMode="auto">
          <a:xfrm>
            <a:off x="9355138" y="4794250"/>
            <a:ext cx="739775" cy="136525"/>
            <a:chOff x="5893" y="4026"/>
            <a:chExt cx="466" cy="115"/>
          </a:xfrm>
        </p:grpSpPr>
        <p:sp>
          <p:nvSpPr>
            <p:cNvPr id="1465462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3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4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5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  <p:grpSp>
        <p:nvGrpSpPr>
          <p:cNvPr id="1047" name="Group 122"/>
          <p:cNvGrpSpPr/>
          <p:nvPr/>
        </p:nvGrpSpPr>
        <p:grpSpPr bwMode="auto">
          <a:xfrm>
            <a:off x="9355138" y="4960938"/>
            <a:ext cx="739775" cy="138112"/>
            <a:chOff x="5893" y="4167"/>
            <a:chExt cx="466" cy="115"/>
          </a:xfrm>
        </p:grpSpPr>
        <p:sp>
          <p:nvSpPr>
            <p:cNvPr id="1465467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8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69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  <p:sp>
          <p:nvSpPr>
            <p:cNvPr id="1465470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t">
                <a:defRPr/>
              </a:pPr>
              <a:endParaRPr lang="zh-CN" altLang="en-US">
                <a:solidFill>
                  <a:srgbClr val="000000"/>
                </a:solidFill>
                <a:ea typeface="STXihei" panose="02010600040101010101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2pPr>
      <a:lvl3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3pPr>
      <a:lvl4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4pPr>
      <a:lvl5pPr algn="l" defTabSz="80010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5pPr>
      <a:lvl6pPr marL="4572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6pPr>
      <a:lvl7pPr marL="9144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7pPr>
      <a:lvl8pPr marL="13716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8pPr>
      <a:lvl9pPr marL="18288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9pPr>
    </p:titleStyle>
    <p:bodyStyle>
      <a:lvl1pPr marL="301625" indent="-301625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STXihei" panose="02010600040101010101" charset="-122"/>
        </a:defRPr>
      </a:lvl1pPr>
      <a:lvl2pPr marL="654050" indent="-252730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080808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  <a:cs typeface="STXihei" panose="02010600040101010101" charset="-122"/>
        </a:defRPr>
      </a:lvl2pPr>
      <a:lvl3pPr marL="1003300" indent="-201930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  <a:cs typeface="STXihei" panose="02010600040101010101" charset="-122"/>
        </a:defRPr>
      </a:lvl3pPr>
      <a:lvl4pPr marL="1400175" indent="-198755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  <a:cs typeface="STXihei" panose="02010600040101010101" charset="-122"/>
        </a:defRPr>
      </a:lvl4pPr>
      <a:lvl5pPr marL="1800225" indent="-200025" algn="l" defTabSz="80010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Font typeface="FrutigerNext LT Medium"/>
        <a:buChar char="~"/>
        <a:defRPr sz="1600">
          <a:solidFill>
            <a:schemeClr val="tx1"/>
          </a:solidFill>
          <a:latin typeface="+mj-lt"/>
          <a:ea typeface="+mn-ea"/>
          <a:cs typeface="STXihei" panose="02010600040101010101" charset="-122"/>
        </a:defRPr>
      </a:lvl5pPr>
      <a:lvl6pPr marL="2257425" indent="-200025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4625" indent="-200025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1825" indent="-200025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29025" indent="-200025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518324" y="1089454"/>
            <a:ext cx="7465483" cy="21852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200000"/>
              </a:lnSpc>
              <a:buFont typeface="Wingdings" panose="05000000000000000000" pitchFamily="2" charset="2"/>
              <a:buNone/>
            </a:pP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50000"/>
              </a:lnSpc>
            </a:pPr>
            <a:r>
              <a:rPr kumimoji="1"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ESL solution introduction </a:t>
            </a:r>
          </a:p>
          <a:p>
            <a:pPr lvl="1" indent="0"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</a:p>
          <a:p>
            <a:pPr lvl="1" indent="0"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(Connecting your ESL to IOT cloud promptly)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3. Open API </a:t>
            </a:r>
            <a:r>
              <a:rPr lang="en-US" altLang="zh-CN" sz="2800" b="1" dirty="0">
                <a:latin typeface="Arial" panose="020B0604020202020204" pitchFamily="34" charset="0"/>
              </a:rPr>
              <a:t>Example: </a:t>
            </a:r>
            <a:r>
              <a:rPr lang="en-US" altLang="zh-CN" sz="2000" dirty="0" smtClean="0">
                <a:latin typeface="Arial" panose="020B0604020202020204" pitchFamily="34" charset="0"/>
              </a:rPr>
              <a:t>ESL monitor</a:t>
            </a:r>
            <a:endParaRPr lang="en-US" altLang="zh-CN" sz="2800" dirty="0" smtClean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26104" y="1241769"/>
            <a:ext cx="739896" cy="2874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ea typeface="STXihei" panose="02010600040101010101" charset="-122"/>
              </a:rPr>
              <a:t>BLE GW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06708" y="1193188"/>
            <a:ext cx="739896" cy="2874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25224" y="1241769"/>
            <a:ext cx="739896" cy="2874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TXihei" panose="02010600040101010101" charset="-122"/>
              </a:rPr>
              <a:t>Beacon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46311" y="2122781"/>
            <a:ext cx="18497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20" name="直接箭头连接符 19"/>
          <p:cNvCxnSpPr/>
          <p:nvPr/>
        </p:nvCxnSpPr>
        <p:spPr bwMode="auto">
          <a:xfrm>
            <a:off x="646311" y="1843575"/>
            <a:ext cx="18497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1" name="TextBox 10"/>
          <p:cNvSpPr txBox="1"/>
          <p:nvPr/>
        </p:nvSpPr>
        <p:spPr>
          <a:xfrm>
            <a:off x="988329" y="18435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Status report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4185" y="1757958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advData packet example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 bwMode="auto">
          <a:xfrm>
            <a:off x="3538421" y="1165802"/>
            <a:ext cx="1067963" cy="3555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ea typeface="STXihei" panose="02010600040101010101" charset="-122"/>
              </a:rPr>
              <a:t>HTTPs/MQTT server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46311" y="1529189"/>
            <a:ext cx="3417949" cy="1863590"/>
            <a:chOff x="625887" y="2122086"/>
            <a:chExt cx="3417949" cy="2414724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2499673" y="2128378"/>
              <a:ext cx="0" cy="2408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625887" y="2128378"/>
              <a:ext cx="0" cy="2408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4043836" y="2122086"/>
              <a:ext cx="0" cy="2408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" name="直接箭头连接符 24"/>
          <p:cNvCxnSpPr/>
          <p:nvPr/>
        </p:nvCxnSpPr>
        <p:spPr bwMode="auto">
          <a:xfrm>
            <a:off x="2496052" y="2583471"/>
            <a:ext cx="15705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7" name="TextBox 26"/>
          <p:cNvSpPr txBox="1"/>
          <p:nvPr/>
        </p:nvSpPr>
        <p:spPr>
          <a:xfrm>
            <a:off x="2652781" y="2360333"/>
            <a:ext cx="12570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MQTT/HTTPs</a:t>
            </a:r>
          </a:p>
          <a:p>
            <a:r>
              <a:rPr lang="en-US" altLang="zh-CN" sz="1050" dirty="0" smtClean="0"/>
              <a:t>(JSON: advData)</a:t>
            </a:r>
            <a:endParaRPr lang="zh-CN" altLang="en-US" sz="105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01" y="2122781"/>
            <a:ext cx="3109565" cy="229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右箭头 18"/>
          <p:cNvSpPr/>
          <p:nvPr/>
        </p:nvSpPr>
        <p:spPr bwMode="auto">
          <a:xfrm rot="910107">
            <a:off x="3361195" y="2904185"/>
            <a:ext cx="1713259" cy="2104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0400" y="1609850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Status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1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3. </a:t>
            </a:r>
            <a:r>
              <a:rPr lang="en-US" altLang="zh-CN" sz="2800" b="1" dirty="0">
                <a:latin typeface="Arial" panose="020B0604020202020204" pitchFamily="34" charset="0"/>
              </a:rPr>
              <a:t>Open API Example: </a:t>
            </a:r>
            <a:r>
              <a:rPr lang="en-US" altLang="zh-CN" sz="2000" dirty="0">
                <a:latin typeface="Arial" panose="020B0604020202020204" pitchFamily="34" charset="0"/>
              </a:rPr>
              <a:t>ESL </a:t>
            </a:r>
            <a:r>
              <a:rPr lang="en-US" altLang="zh-CN" sz="2000" dirty="0" smtClean="0">
                <a:latin typeface="Arial" panose="020B0604020202020204" pitchFamily="34" charset="0"/>
              </a:rPr>
              <a:t>update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51403" y="1224793"/>
            <a:ext cx="739896" cy="2874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ea typeface="STXihei" panose="02010600040101010101" charset="-122"/>
              </a:rPr>
              <a:t>BLE GW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0267" y="1176212"/>
            <a:ext cx="739896" cy="2874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08783" y="1224793"/>
            <a:ext cx="739896" cy="2874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TXihei" panose="02010600040101010101" charset="-122"/>
              </a:rPr>
              <a:t>ESL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4355" y="2519503"/>
            <a:ext cx="3382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modify the ESL status report period to 1000)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 bwMode="auto">
          <a:xfrm>
            <a:off x="3298577" y="1176213"/>
            <a:ext cx="739896" cy="33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 smtClean="0">
                <a:ea typeface="STXihei" panose="02010600040101010101" charset="-122"/>
              </a:rPr>
              <a:t>MQTT Server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471243" y="1181013"/>
            <a:ext cx="739896" cy="33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 smtClean="0">
                <a:ea typeface="STXihei" panose="02010600040101010101" charset="-122"/>
              </a:rPr>
              <a:t>MQTT client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32196" y="1512211"/>
            <a:ext cx="4108995" cy="2221358"/>
            <a:chOff x="410665" y="1924853"/>
            <a:chExt cx="4108995" cy="1874625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2022440" y="1924853"/>
              <a:ext cx="0" cy="18587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410665" y="1940744"/>
              <a:ext cx="0" cy="18587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3346994" y="1940744"/>
              <a:ext cx="0" cy="18587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519660" y="1924853"/>
              <a:ext cx="0" cy="18587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" name="直接箭头连接符 30"/>
          <p:cNvCxnSpPr/>
          <p:nvPr/>
        </p:nvCxnSpPr>
        <p:spPr bwMode="auto">
          <a:xfrm flipH="1">
            <a:off x="2321351" y="2012242"/>
            <a:ext cx="1347174" cy="3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2" name="TextBox 31"/>
          <p:cNvSpPr txBox="1"/>
          <p:nvPr/>
        </p:nvSpPr>
        <p:spPr>
          <a:xfrm>
            <a:off x="2873132" y="1763357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1.Publish( </a:t>
            </a:r>
            <a:r>
              <a:rPr lang="en-US" altLang="zh-CN" sz="1000" dirty="0" err="1" smtClean="0"/>
              <a:t>downData</a:t>
            </a:r>
            <a:r>
              <a:rPr lang="en-US" altLang="zh-CN" sz="1000" dirty="0" smtClean="0"/>
              <a:t>)</a:t>
            </a:r>
            <a:endParaRPr lang="zh-CN" altLang="en-US" sz="800" dirty="0"/>
          </a:p>
        </p:txBody>
      </p:sp>
      <p:cxnSp>
        <p:nvCxnSpPr>
          <p:cNvPr id="33" name="直接箭头连接符 32"/>
          <p:cNvCxnSpPr/>
          <p:nvPr/>
        </p:nvCxnSpPr>
        <p:spPr bwMode="auto">
          <a:xfrm flipH="1">
            <a:off x="732196" y="2360502"/>
            <a:ext cx="16117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5" name="TextBox 34"/>
          <p:cNvSpPr txBox="1"/>
          <p:nvPr/>
        </p:nvSpPr>
        <p:spPr>
          <a:xfrm>
            <a:off x="828265" y="1998617"/>
            <a:ext cx="127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2.Find device and connected to it</a:t>
            </a:r>
            <a:endParaRPr lang="zh-CN" altLang="en-US" sz="800" dirty="0"/>
          </a:p>
        </p:txBody>
      </p:sp>
      <p:cxnSp>
        <p:nvCxnSpPr>
          <p:cNvPr id="36" name="直接箭头连接符 35"/>
          <p:cNvCxnSpPr/>
          <p:nvPr/>
        </p:nvCxnSpPr>
        <p:spPr bwMode="auto">
          <a:xfrm flipH="1">
            <a:off x="709576" y="2786291"/>
            <a:ext cx="16117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7" name="TextBox 36"/>
          <p:cNvSpPr txBox="1"/>
          <p:nvPr/>
        </p:nvSpPr>
        <p:spPr>
          <a:xfrm>
            <a:off x="931131" y="2545702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3. Update data</a:t>
            </a:r>
            <a:endParaRPr lang="zh-CN" altLang="en-US" sz="8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732196" y="3112334"/>
            <a:ext cx="15891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41" name="TextBox 40"/>
          <p:cNvSpPr txBox="1"/>
          <p:nvPr/>
        </p:nvSpPr>
        <p:spPr>
          <a:xfrm>
            <a:off x="1045800" y="286611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4. </a:t>
            </a:r>
            <a:r>
              <a:rPr lang="en-US" altLang="zh-CN" sz="1000" dirty="0" err="1" smtClean="0"/>
              <a:t>Ack</a:t>
            </a:r>
            <a:endParaRPr lang="zh-CN" altLang="en-US" sz="800" dirty="0"/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2343971" y="3342679"/>
            <a:ext cx="13245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6" name="直接箭头连接符 45"/>
          <p:cNvCxnSpPr/>
          <p:nvPr/>
        </p:nvCxnSpPr>
        <p:spPr bwMode="auto">
          <a:xfrm>
            <a:off x="3668525" y="3342679"/>
            <a:ext cx="11726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47" name="TextBox 46"/>
          <p:cNvSpPr txBox="1"/>
          <p:nvPr/>
        </p:nvSpPr>
        <p:spPr>
          <a:xfrm>
            <a:off x="2994938" y="3112334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5.Publish(</a:t>
            </a:r>
            <a:r>
              <a:rPr lang="en-US" altLang="zh-CN" sz="1000" dirty="0" err="1" smtClean="0"/>
              <a:t>Ack</a:t>
            </a:r>
            <a:r>
              <a:rPr lang="en-US" altLang="zh-CN" sz="1000" dirty="0" smtClean="0"/>
              <a:t>)</a:t>
            </a:r>
            <a:endParaRPr lang="zh-CN" altLang="en-US" sz="800" dirty="0"/>
          </a:p>
        </p:txBody>
      </p:sp>
      <p:sp>
        <p:nvSpPr>
          <p:cNvPr id="52" name="右箭头 51"/>
          <p:cNvSpPr/>
          <p:nvPr/>
        </p:nvSpPr>
        <p:spPr bwMode="auto">
          <a:xfrm rot="20607645">
            <a:off x="4650639" y="1658136"/>
            <a:ext cx="1713259" cy="2104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flipH="1">
            <a:off x="3668525" y="2012242"/>
            <a:ext cx="11726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51" name="TextBox 50"/>
          <p:cNvSpPr txBox="1"/>
          <p:nvPr/>
        </p:nvSpPr>
        <p:spPr>
          <a:xfrm>
            <a:off x="373206" y="4096487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Support JSON data and hex data type to beacon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19" y="787876"/>
            <a:ext cx="1471503" cy="110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右箭头 61"/>
          <p:cNvSpPr/>
          <p:nvPr/>
        </p:nvSpPr>
        <p:spPr bwMode="auto">
          <a:xfrm rot="2948075">
            <a:off x="3919951" y="2902636"/>
            <a:ext cx="2396910" cy="2104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35" y="2845971"/>
            <a:ext cx="1476287" cy="161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140686" y="510877"/>
            <a:ext cx="24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Download HEX data to beacon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99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3. Open source code/SDK on </a:t>
            </a:r>
            <a:r>
              <a:rPr lang="en-US" altLang="zh-CN" sz="2800" b="1" dirty="0" err="1">
                <a:latin typeface="Arial" panose="020B0604020202020204" pitchFamily="34" charset="0"/>
              </a:rPr>
              <a:t>G</a:t>
            </a:r>
            <a:r>
              <a:rPr lang="en-US" altLang="zh-CN" sz="2800" b="1" dirty="0" err="1" smtClean="0">
                <a:latin typeface="Arial" panose="020B0604020202020204" pitchFamily="34" charset="0"/>
              </a:rPr>
              <a:t>ithub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77" y="828230"/>
            <a:ext cx="75792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1. Gateway integration guidance and gateway installation and configuration guidance.</a:t>
            </a:r>
          </a:p>
          <a:p>
            <a:r>
              <a:rPr lang="en-US" altLang="zh-CN" sz="1400" dirty="0"/>
              <a:t>https://github.com/kkmhogen/ESLIntroduction.git</a:t>
            </a:r>
          </a:p>
          <a:p>
            <a:endParaRPr lang="en-US" altLang="zh-CN" sz="1400" dirty="0"/>
          </a:p>
          <a:p>
            <a:r>
              <a:rPr lang="en-US" altLang="zh-CN" sz="1400" dirty="0"/>
              <a:t>2. The client software Demo supports the connection of the MQTT server address and is based on the Java1.7 version.</a:t>
            </a:r>
          </a:p>
          <a:p>
            <a:r>
              <a:rPr lang="en-US" altLang="zh-CN" sz="1400" dirty="0"/>
              <a:t>https://github.com/kkmhogen/KGatewayClientDemo.git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3. Convert the </a:t>
            </a:r>
            <a:r>
              <a:rPr lang="en-US" altLang="zh-CN" sz="1400" dirty="0" smtClean="0"/>
              <a:t>bmp picture formatted </a:t>
            </a:r>
            <a:r>
              <a:rPr lang="en-US" altLang="zh-CN" sz="1400" dirty="0"/>
              <a:t>image to the demo of the MQTT JSON message, based on the C language implementation, developed using Visual Studio </a:t>
            </a:r>
            <a:r>
              <a:rPr lang="en-US" altLang="zh-CN" sz="1400" dirty="0" smtClean="0"/>
              <a:t>2012.</a:t>
            </a:r>
            <a:endParaRPr lang="en-US" altLang="zh-CN" sz="1400" dirty="0"/>
          </a:p>
          <a:p>
            <a:r>
              <a:rPr lang="en-US" altLang="zh-CN" sz="1400" dirty="0"/>
              <a:t>https://github.com/kkmhogen/Bmp2EslJson.git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247796" y="3672537"/>
            <a:ext cx="870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We will continue to update </a:t>
            </a:r>
            <a:r>
              <a:rPr lang="en-US" altLang="zh-CN" dirty="0" smtClean="0">
                <a:solidFill>
                  <a:srgbClr val="FF0000"/>
                </a:solidFill>
              </a:rPr>
              <a:t>the resources to make your develop more easily.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399" y="70644"/>
            <a:ext cx="9138183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4</a:t>
            </a:r>
            <a:r>
              <a:rPr lang="en-US" altLang="zh-CN" sz="2800" b="1" dirty="0">
                <a:latin typeface="Arial" panose="020B0604020202020204" pitchFamily="34" charset="0"/>
              </a:rPr>
              <a:t>. </a:t>
            </a:r>
            <a:r>
              <a:rPr lang="en-US" altLang="zh-CN" sz="2800" b="1" dirty="0" smtClean="0">
                <a:latin typeface="Arial" panose="020B0604020202020204" pitchFamily="34" charset="0"/>
              </a:rPr>
              <a:t>Two-way </a:t>
            </a:r>
            <a:r>
              <a:rPr lang="en-US" altLang="zh-CN" sz="2800" b="1" dirty="0">
                <a:latin typeface="Arial" panose="020B0604020202020204" pitchFamily="34" charset="0"/>
              </a:rPr>
              <a:t>authentication ensures </a:t>
            </a:r>
            <a:r>
              <a:rPr lang="en-US" altLang="zh-CN" sz="2800" b="1" dirty="0" smtClean="0">
                <a:latin typeface="Arial" panose="020B0604020202020204" pitchFamily="34" charset="0"/>
              </a:rPr>
              <a:t>device security</a:t>
            </a: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71" y="2102611"/>
            <a:ext cx="882097" cy="155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04800" y="853046"/>
            <a:ext cx="776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To </a:t>
            </a:r>
            <a:r>
              <a:rPr lang="en-US" altLang="zh-CN" sz="1400" b="1" dirty="0">
                <a:latin typeface="微软雅黑 Light" pitchFamily="34" charset="-122"/>
                <a:ea typeface="微软雅黑 Light" pitchFamily="34" charset="-122"/>
              </a:rPr>
              <a:t>ensure that the devices and gateways are not illegally connected</a:t>
            </a:r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. BLE </a:t>
            </a:r>
            <a:r>
              <a:rPr lang="en-US" altLang="zh-CN" sz="1400" b="1" dirty="0">
                <a:latin typeface="微软雅黑 Light" pitchFamily="34" charset="-122"/>
                <a:ea typeface="微软雅黑 Light" pitchFamily="34" charset="-122"/>
              </a:rPr>
              <a:t>Gateway </a:t>
            </a:r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and device using </a:t>
            </a:r>
            <a:r>
              <a:rPr lang="en-US" altLang="zh-CN" sz="1400" b="1" dirty="0">
                <a:latin typeface="微软雅黑 Light" pitchFamily="34" charset="-122"/>
                <a:ea typeface="微软雅黑 Light" pitchFamily="34" charset="-122"/>
              </a:rPr>
              <a:t>Bi-directional MD5 </a:t>
            </a:r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with random authentication.</a:t>
            </a:r>
            <a:endParaRPr lang="zh-CN" altLang="en-US" sz="14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>
            <a:off x="2401016" y="2328151"/>
            <a:ext cx="27978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3" name="TextBox 22"/>
          <p:cNvSpPr txBox="1"/>
          <p:nvPr/>
        </p:nvSpPr>
        <p:spPr>
          <a:xfrm>
            <a:off x="2768637" y="2020374"/>
            <a:ext cx="241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1.Verify device valid(MD5)</a:t>
            </a:r>
            <a:endParaRPr lang="zh-CN" altLang="en-US" sz="14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25" name="直接箭头连接符 24"/>
          <p:cNvCxnSpPr>
            <a:endCxn id="28" idx="1"/>
          </p:cNvCxnSpPr>
          <p:nvPr/>
        </p:nvCxnSpPr>
        <p:spPr bwMode="auto">
          <a:xfrm>
            <a:off x="2401016" y="2878782"/>
            <a:ext cx="27833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39" name="TextBox 38"/>
          <p:cNvSpPr txBox="1"/>
          <p:nvPr/>
        </p:nvSpPr>
        <p:spPr>
          <a:xfrm>
            <a:off x="2684877" y="2571924"/>
            <a:ext cx="2499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2. Verify BLE GW valid(MD5)</a:t>
            </a:r>
            <a:endParaRPr lang="zh-CN" altLang="en-US" sz="14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>
            <a:off x="2401014" y="3374659"/>
            <a:ext cx="27833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  <p:sp>
        <p:nvSpPr>
          <p:cNvPr id="41" name="TextBox 40"/>
          <p:cNvSpPr txBox="1"/>
          <p:nvPr/>
        </p:nvSpPr>
        <p:spPr>
          <a:xfrm>
            <a:off x="2880321" y="3066882"/>
            <a:ext cx="146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3. </a:t>
            </a:r>
            <a:r>
              <a:rPr lang="en-US" altLang="zh-CN" sz="1400" b="1" dirty="0" err="1" smtClean="0">
                <a:latin typeface="微软雅黑 Light" pitchFamily="34" charset="-122"/>
                <a:ea typeface="微软雅黑 Light" pitchFamily="34" charset="-122"/>
              </a:rPr>
              <a:t>Tx</a:t>
            </a:r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/Rx data</a:t>
            </a:r>
            <a:endParaRPr lang="zh-CN" altLang="en-US" sz="14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91" y="2549843"/>
            <a:ext cx="946043" cy="51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6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5. Web </a:t>
            </a:r>
            <a:r>
              <a:rPr lang="en-US" altLang="zh-CN" sz="2800" b="1" dirty="0">
                <a:latin typeface="Arial" panose="020B0604020202020204" pitchFamily="34" charset="0"/>
              </a:rPr>
              <a:t>portal </a:t>
            </a:r>
            <a:r>
              <a:rPr lang="en-US" altLang="zh-CN" sz="2800" b="1" dirty="0" smtClean="0">
                <a:latin typeface="Arial" panose="020B0604020202020204" pitchFamily="34" charset="0"/>
              </a:rPr>
              <a:t>Configuration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34" y="822786"/>
            <a:ext cx="4953581" cy="395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186626"/>
            <a:ext cx="3704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Gateway Support Web portal configuration, for example: chrome explore</a:t>
            </a:r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No need to install app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7"/>
          <p:cNvSpPr txBox="1">
            <a:spLocks noChangeArrowheads="1"/>
          </p:cNvSpPr>
          <p:nvPr/>
        </p:nvSpPr>
        <p:spPr bwMode="auto">
          <a:xfrm>
            <a:off x="3648075" y="1525588"/>
            <a:ext cx="1879600" cy="709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/>
            <a:r>
              <a:rPr lang="en-US" altLang="zh-CN" sz="4100" dirty="0">
                <a:solidFill>
                  <a:srgbClr val="990000"/>
                </a:solidFill>
                <a:ea typeface="STXihei" panose="02010600040101010101" charset="-122"/>
              </a:rPr>
              <a:t>Thanks</a:t>
            </a:r>
            <a:endParaRPr lang="zh-CN" altLang="en-US" sz="4100" dirty="0">
              <a:solidFill>
                <a:srgbClr val="990000"/>
              </a:solidFill>
              <a:ea typeface="STXihei" panose="02010600040101010101" charset="-122"/>
            </a:endParaRPr>
          </a:p>
        </p:txBody>
      </p:sp>
      <p:sp>
        <p:nvSpPr>
          <p:cNvPr id="50178" name="Text Box 6"/>
          <p:cNvSpPr txBox="1">
            <a:spLocks noChangeArrowheads="1"/>
          </p:cNvSpPr>
          <p:nvPr/>
        </p:nvSpPr>
        <p:spPr bwMode="auto">
          <a:xfrm>
            <a:off x="3435350" y="2392363"/>
            <a:ext cx="2451100" cy="44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45" tIns="39172" rIns="78345" bIns="39172">
            <a:spAutoFit/>
          </a:bodyPr>
          <a:lstStyle/>
          <a:p>
            <a:pPr defTabSz="784225" eaLnBrk="0" hangingPunct="0"/>
            <a:r>
              <a:rPr lang="en-US" altLang="zh-CN" sz="2400" dirty="0">
                <a:solidFill>
                  <a:srgbClr val="666666"/>
                </a:solidFill>
                <a:ea typeface="MS PGothic" panose="020B0600070205080204" pitchFamily="34" charset="-128"/>
              </a:rPr>
              <a:t>www.kkmcn.com</a:t>
            </a:r>
            <a:endParaRPr lang="en-US" altLang="zh-CN" sz="2000" dirty="0">
              <a:solidFill>
                <a:srgbClr val="990000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130" y="3963670"/>
            <a:ext cx="5558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  </a:t>
            </a:r>
            <a:r>
              <a:rPr lang="en-US" altLang="zh-CN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www.kkmcn.com</a:t>
            </a:r>
            <a:endParaRPr lang="en-US" altLang="zh-CN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      Lissa@kkmcn.com</a:t>
            </a:r>
          </a:p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Address:  Room709, </a:t>
            </a:r>
            <a:r>
              <a:rPr lang="en-US" altLang="zh-CN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Tianhui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Building, </a:t>
            </a:r>
            <a:r>
              <a:rPr lang="en-US" altLang="zh-CN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Qinglin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Rd, </a:t>
            </a:r>
            <a:r>
              <a:rPr lang="en-US" altLang="zh-CN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Longgang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District, Shenzhen City, Guangdong Province, China</a:t>
            </a:r>
          </a:p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Tel:         86 755 2837 0901</a:t>
            </a:r>
          </a:p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Mob:       86  137 6045 7755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600" y="866326"/>
            <a:ext cx="6635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ESL and Gateway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 Feature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7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55575" y="2264381"/>
            <a:ext cx="4483103" cy="23564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990809" y="614254"/>
            <a:ext cx="3936806" cy="1409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Software/hardware Architecture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76" y="3657493"/>
            <a:ext cx="643954" cy="35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本框 3"/>
          <p:cNvSpPr txBox="1"/>
          <p:nvPr/>
        </p:nvSpPr>
        <p:spPr>
          <a:xfrm>
            <a:off x="3156868" y="399264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"/>
          <p:cNvSpPr txBox="1"/>
          <p:nvPr/>
        </p:nvSpPr>
        <p:spPr>
          <a:xfrm>
            <a:off x="3844871" y="3508577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Cable Eth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3918285" y="2845544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3078" idx="3"/>
            <a:endCxn id="54" idx="1"/>
          </p:cNvCxnSpPr>
          <p:nvPr/>
        </p:nvCxnSpPr>
        <p:spPr bwMode="auto">
          <a:xfrm flipV="1">
            <a:off x="1934730" y="3726105"/>
            <a:ext cx="1607226" cy="107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  <p:sp>
        <p:nvSpPr>
          <p:cNvPr id="46" name="文本框 3"/>
          <p:cNvSpPr txBox="1"/>
          <p:nvPr/>
        </p:nvSpPr>
        <p:spPr>
          <a:xfrm>
            <a:off x="2705511" y="3605822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BLE5.0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790823" y="2875392"/>
            <a:ext cx="2136792" cy="1194053"/>
            <a:chOff x="6471993" y="2357001"/>
            <a:chExt cx="2136792" cy="1194053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1993" y="2357001"/>
              <a:ext cx="2136792" cy="1194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文本框 3"/>
            <p:cNvSpPr txBox="1"/>
            <p:nvPr/>
          </p:nvSpPr>
          <p:spPr>
            <a:xfrm>
              <a:off x="7019323" y="2871999"/>
              <a:ext cx="1234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network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箭头连接符 29"/>
          <p:cNvCxnSpPr>
            <a:stCxn id="47" idx="3"/>
            <a:endCxn id="20" idx="1"/>
          </p:cNvCxnSpPr>
          <p:nvPr/>
        </p:nvCxnSpPr>
        <p:spPr bwMode="auto">
          <a:xfrm>
            <a:off x="3846260" y="2917147"/>
            <a:ext cx="3491893" cy="642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</p:spPr>
      </p:cxnSp>
      <p:cxnSp>
        <p:nvCxnSpPr>
          <p:cNvPr id="35" name="直接箭头连接符 34"/>
          <p:cNvCxnSpPr>
            <a:stCxn id="54" idx="3"/>
            <a:endCxn id="20" idx="1"/>
          </p:cNvCxnSpPr>
          <p:nvPr/>
        </p:nvCxnSpPr>
        <p:spPr bwMode="auto">
          <a:xfrm flipV="1">
            <a:off x="3844871" y="3559667"/>
            <a:ext cx="3493282" cy="166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</p:cxn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56" y="3459566"/>
            <a:ext cx="302915" cy="5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utoShape 13" descr="Image result for 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8" name="直接箭头连接符 57"/>
          <p:cNvCxnSpPr>
            <a:stCxn id="3077" idx="0"/>
            <a:endCxn id="6" idx="4"/>
          </p:cNvCxnSpPr>
          <p:nvPr/>
        </p:nvCxnSpPr>
        <p:spPr bwMode="auto">
          <a:xfrm flipH="1" flipV="1">
            <a:off x="7852669" y="1774237"/>
            <a:ext cx="6550" cy="11011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</p:spPr>
      </p:cxnSp>
      <p:sp>
        <p:nvSpPr>
          <p:cNvPr id="61" name="文本框 3"/>
          <p:cNvSpPr txBox="1"/>
          <p:nvPr/>
        </p:nvSpPr>
        <p:spPr>
          <a:xfrm>
            <a:off x="4884174" y="647837"/>
            <a:ext cx="1684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Customer Inventory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72" y="1027583"/>
            <a:ext cx="545713" cy="78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16" y="2630960"/>
            <a:ext cx="325244" cy="57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直接箭头连接符 54"/>
          <p:cNvCxnSpPr>
            <a:stCxn id="62" idx="3"/>
            <a:endCxn id="47" idx="1"/>
          </p:cNvCxnSpPr>
          <p:nvPr/>
        </p:nvCxnSpPr>
        <p:spPr bwMode="auto">
          <a:xfrm flipV="1">
            <a:off x="1934730" y="2917147"/>
            <a:ext cx="1586286" cy="256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  <p:sp>
        <p:nvSpPr>
          <p:cNvPr id="56" name="文本框 3"/>
          <p:cNvSpPr txBox="1"/>
          <p:nvPr/>
        </p:nvSpPr>
        <p:spPr>
          <a:xfrm>
            <a:off x="2579868" y="2972502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BLE5.0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76" y="2997945"/>
            <a:ext cx="643954" cy="35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92987"/>
            <a:ext cx="643954" cy="35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60406"/>
            <a:ext cx="643954" cy="35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文本框 3"/>
          <p:cNvSpPr txBox="1"/>
          <p:nvPr/>
        </p:nvSpPr>
        <p:spPr>
          <a:xfrm>
            <a:off x="905953" y="4121143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ESL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3"/>
          <p:cNvSpPr txBox="1"/>
          <p:nvPr/>
        </p:nvSpPr>
        <p:spPr>
          <a:xfrm>
            <a:off x="5051922" y="3282747"/>
            <a:ext cx="1646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OpenAPI(MQTT/JSON)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524" y="22643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Our hardware/software system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73520" y="1065161"/>
            <a:ext cx="758298" cy="709076"/>
            <a:chOff x="7382780" y="991873"/>
            <a:chExt cx="758298" cy="614844"/>
          </a:xfrm>
        </p:grpSpPr>
        <p:sp>
          <p:nvSpPr>
            <p:cNvPr id="6" name="椭圆 5"/>
            <p:cNvSpPr/>
            <p:nvPr/>
          </p:nvSpPr>
          <p:spPr bwMode="auto">
            <a:xfrm>
              <a:off x="7382780" y="991873"/>
              <a:ext cx="758298" cy="614844"/>
            </a:xfrm>
            <a:prstGeom prst="ellipse">
              <a:avLst/>
            </a:prstGeom>
            <a:solidFill>
              <a:srgbClr val="52A7D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TXihei" panose="02010600040101010101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7499094" y="1247368"/>
              <a:ext cx="52567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7499094" y="1421872"/>
              <a:ext cx="52567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</p:spPr>
        </p:cxnSp>
      </p:grpSp>
      <p:sp>
        <p:nvSpPr>
          <p:cNvPr id="48" name="文本框 3"/>
          <p:cNvSpPr txBox="1"/>
          <p:nvPr/>
        </p:nvSpPr>
        <p:spPr>
          <a:xfrm>
            <a:off x="8115504" y="1545138"/>
            <a:ext cx="6170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MQTT Broker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>
            <a:stCxn id="6" idx="2"/>
            <a:endCxn id="41" idx="3"/>
          </p:cNvCxnSpPr>
          <p:nvPr/>
        </p:nvCxnSpPr>
        <p:spPr bwMode="auto">
          <a:xfrm flipH="1">
            <a:off x="5646385" y="1419699"/>
            <a:ext cx="18271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/>
          </a:ln>
        </p:spPr>
      </p:cxnSp>
      <p:sp>
        <p:nvSpPr>
          <p:cNvPr id="53" name="文本框 3"/>
          <p:cNvSpPr txBox="1"/>
          <p:nvPr/>
        </p:nvSpPr>
        <p:spPr>
          <a:xfrm>
            <a:off x="6168518" y="1211950"/>
            <a:ext cx="11243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/Publish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3"/>
          <p:cNvSpPr txBox="1"/>
          <p:nvPr/>
        </p:nvSpPr>
        <p:spPr>
          <a:xfrm>
            <a:off x="187326" y="1074104"/>
            <a:ext cx="441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ESL/Gateway using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MQTT/JSON open API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third part to easy integrate it.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4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249555" y="114459"/>
            <a:ext cx="8229600" cy="544512"/>
          </a:xfrm>
        </p:spPr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</a:rPr>
              <a:t>ESL Gateway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3744" y="806605"/>
            <a:ext cx="60517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Water proof-IP54/Sun proof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（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sym typeface="+mn-ea"/>
              </a:rPr>
              <a:t> Industry only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BLE5.0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sym typeface="+mn-ea"/>
              </a:rPr>
              <a:t>Long distance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Feature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（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sym typeface="+mn-ea"/>
              </a:rPr>
              <a:t> Industry only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BLE distance: &gt; 200 meters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sym typeface="+mn-ea"/>
              </a:rPr>
              <a:t>in open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space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Self-organized </a:t>
            </a:r>
            <a:r>
              <a:rPr lang="en-US" altLang="zh-CN" sz="1400" b="1" dirty="0" smtClean="0">
                <a:sym typeface="+mn-ea"/>
              </a:rPr>
              <a:t>for ESL device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Open protocol: MQTT to cloud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Configuration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sym typeface="+mn-ea"/>
              </a:rPr>
              <a:t>: Web portal 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Transmit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sym typeface="+mn-ea"/>
              </a:rPr>
              <a:t>: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ETH/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  <a:sym typeface="+mn-ea"/>
              </a:rPr>
              <a:t>Wifi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/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  <a:sym typeface="+mn-ea"/>
              </a:rPr>
              <a:t>Wifi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-hopping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Power: 5V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sym typeface="+mn-ea"/>
              </a:rPr>
              <a:t>DC and ETH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  <a:sym typeface="+mn-ea"/>
              </a:rPr>
              <a:t>PoE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sym typeface="+mn-ea"/>
              </a:rPr>
              <a:t>(802.3af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Base on latest OpenWrt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18.29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BLE chip: TI CC2640R2F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4" y="1083516"/>
            <a:ext cx="1660113" cy="292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ESL Gateway Specifications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743852283"/>
              </p:ext>
            </p:extLst>
          </p:nvPr>
        </p:nvGraphicFramePr>
        <p:xfrm>
          <a:off x="3898419" y="776221"/>
          <a:ext cx="4271010" cy="3823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452"/>
                <a:gridCol w="2816558"/>
              </a:tblGrid>
              <a:tr h="2462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tem</a:t>
                      </a:r>
                      <a:endParaRPr lang="en-US" altLang="zh-CN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A7D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escription</a:t>
                      </a:r>
                      <a:endParaRPr lang="en-US" altLang="zh-CN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A7D2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802.3af </a:t>
                      </a:r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PoE</a:t>
                      </a:r>
                      <a:endParaRPr lang="en-US" altLang="zh-CN" sz="1200" b="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DC 5V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53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Manage</a:t>
                      </a:r>
                      <a:r>
                        <a:rPr lang="en-US" altLang="zh-CN" sz="11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ESL number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345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 200 ESL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Wireless distance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BLE5.0:</a:t>
                      </a:r>
                      <a:r>
                        <a:rPr lang="en-US" altLang="zh-CN" sz="11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&gt; </a:t>
                      </a: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 meters </a:t>
                      </a:r>
                    </a:p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BLE4.0/4.1/4.2 &gt; 100 meters </a:t>
                      </a:r>
                    </a:p>
                    <a:p>
                      <a:pPr marL="0" indent="93980" algn="l"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(</a:t>
                      </a: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depends on environment)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Transmitting way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ETH RJ45</a:t>
                      </a:r>
                    </a:p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WiFi</a:t>
                      </a:r>
                      <a:endParaRPr lang="en-US" altLang="zh-CN" sz="11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WiFi</a:t>
                      </a: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hoppen</a:t>
                      </a: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</a:p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USB (For 3G/4G dongle)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53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Transmitting protocol 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MQTT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Installation way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Screw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Waterproof/Dustproof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IP54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Size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173*90*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Material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543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ABS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07" y="1743783"/>
            <a:ext cx="735965" cy="1888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43783"/>
            <a:ext cx="1068070" cy="1888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ESL Specifications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533" y="1747222"/>
            <a:ext cx="3453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74592" y="664824"/>
            <a:ext cx="345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Technical Specifications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1127408743"/>
              </p:ext>
            </p:extLst>
          </p:nvPr>
        </p:nvGraphicFramePr>
        <p:xfrm>
          <a:off x="4455141" y="1101361"/>
          <a:ext cx="4271010" cy="3456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790"/>
                <a:gridCol w="2723220"/>
              </a:tblGrid>
              <a:tr h="2462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tem</a:t>
                      </a:r>
                      <a:endParaRPr lang="en-US" altLang="zh-CN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A7D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escription</a:t>
                      </a:r>
                      <a:endParaRPr lang="en-US" altLang="zh-CN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A7D2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Power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345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 * CR2450 Battery</a:t>
                      </a:r>
                      <a:r>
                        <a:rPr lang="en-US" altLang="zh-CN" sz="12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4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Work time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345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&gt; 4 Years</a:t>
                      </a:r>
                      <a:endParaRPr lang="en-US" altLang="zh-CN" sz="11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82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Battery consumption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345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Average current &lt; 25uA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Wireless distance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Outdoor around 100 meters</a:t>
                      </a:r>
                      <a:endParaRPr lang="en-US" altLang="zh-CN" sz="11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Indoor around 30-50 meters </a:t>
                      </a:r>
                    </a:p>
                    <a:p>
                      <a:pPr marL="0" indent="93980" algn="l"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(</a:t>
                      </a: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depends on environment)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53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Transmitting protocol 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BLE4.1/BLE5.0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Installation way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3M</a:t>
                      </a:r>
                      <a:r>
                        <a:rPr lang="en-US" altLang="zh-CN" sz="1100" b="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or Pylons</a:t>
                      </a:r>
                      <a:endParaRPr lang="en-US" altLang="zh-CN" sz="11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Total Size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810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93.4*45*11.9mm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Screen Size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543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2.9Inch</a:t>
                      </a:r>
                      <a:endParaRPr lang="en-US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Material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543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ABS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93115"/>
            <a:ext cx="2775585" cy="1511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292350"/>
            <a:ext cx="2774950" cy="23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600" y="866326"/>
            <a:ext cx="66357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 Feature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b="1" smtClean="0"/>
              <a:t>Opening </a:t>
            </a:r>
            <a:r>
              <a:rPr lang="en-US" altLang="zh-CN" sz="1400" b="1" dirty="0" smtClean="0"/>
              <a:t>Platform Design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Self-organized deployed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OpenAPI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third part to integration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Security: Two-way authentication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portal Configuration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0414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229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1. Opening Platform Design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202" y="771615"/>
            <a:ext cx="86356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ESL Gateway not only an ESL manager. It’s an </a:t>
            </a:r>
            <a:r>
              <a:rPr lang="en-US" altLang="zh-CN" sz="1400" b="1" dirty="0">
                <a:solidFill>
                  <a:srgbClr val="FF0000"/>
                </a:solidFill>
              </a:rPr>
              <a:t>o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pen platform to make your ESL and other BLE sensor easily connect to cloud. 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All the interface are opening for third part.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/>
              <a:t>Support third part </a:t>
            </a:r>
            <a:r>
              <a:rPr lang="en-US" altLang="zh-CN" sz="1200" dirty="0" smtClean="0"/>
              <a:t>ESL/BLE device </a:t>
            </a:r>
            <a:r>
              <a:rPr lang="en-US" altLang="zh-CN" sz="1200" dirty="0"/>
              <a:t>connect to the cloud via BLE </a:t>
            </a:r>
            <a:r>
              <a:rPr lang="en-US" altLang="zh-CN" sz="1200" dirty="0" smtClean="0"/>
              <a:t>GW;</a:t>
            </a:r>
            <a:endParaRPr lang="en-US" altLang="zh-CN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/>
              <a:t>Support third part </a:t>
            </a:r>
            <a:r>
              <a:rPr lang="en-US" altLang="zh-CN" sz="1200" dirty="0" smtClean="0"/>
              <a:t>MQTT server;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Support your own firmware running on ESL Gateway;</a:t>
            </a:r>
            <a:endParaRPr lang="en-US" altLang="zh-CN" sz="1200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08" y="2497695"/>
            <a:ext cx="882097" cy="155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2442318" y="3117898"/>
            <a:ext cx="19787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  <p:cxnSp>
        <p:nvCxnSpPr>
          <p:cNvPr id="31" name="直接箭头连接符 30"/>
          <p:cNvCxnSpPr/>
          <p:nvPr/>
        </p:nvCxnSpPr>
        <p:spPr bwMode="auto">
          <a:xfrm>
            <a:off x="5278857" y="3040973"/>
            <a:ext cx="2747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  <p:pic>
        <p:nvPicPr>
          <p:cNvPr id="32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44" y="2682580"/>
            <a:ext cx="486720" cy="69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599497" y="2521100"/>
            <a:ext cx="231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3. Opening JSON API</a:t>
            </a:r>
          </a:p>
          <a:p>
            <a:pPr algn="ctr"/>
            <a:r>
              <a:rPr lang="en-US" altLang="zh-CN" sz="1400" dirty="0" smtClean="0"/>
              <a:t>(HTTPs/MQTT)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99070" y="2514552"/>
            <a:ext cx="228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1. Opening authentication </a:t>
            </a:r>
            <a:r>
              <a:rPr lang="en-US" altLang="zh-CN" sz="1400" dirty="0"/>
              <a:t>algorithm </a:t>
            </a:r>
            <a:endParaRPr lang="en-US" altLang="zh-CN" sz="1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110604" y="3715139"/>
            <a:ext cx="260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2. Opening </a:t>
            </a:r>
            <a:r>
              <a:rPr lang="en-US" altLang="zh-CN" sz="1400" dirty="0" err="1" smtClean="0"/>
              <a:t>downdata</a:t>
            </a:r>
            <a:r>
              <a:rPr lang="en-US" altLang="zh-CN" sz="1400" dirty="0" smtClean="0"/>
              <a:t>/upload data interface</a:t>
            </a: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2423043" y="3715139"/>
            <a:ext cx="19787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  <p:sp>
        <p:nvSpPr>
          <p:cNvPr id="38" name="TextBox 37"/>
          <p:cNvSpPr txBox="1"/>
          <p:nvPr/>
        </p:nvSpPr>
        <p:spPr>
          <a:xfrm>
            <a:off x="6056767" y="3869027"/>
            <a:ext cx="2603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4. Opening source code on </a:t>
            </a:r>
            <a:r>
              <a:rPr lang="en-US" altLang="zh-CN" sz="1400" dirty="0" err="1" smtClean="0"/>
              <a:t>Openwrt</a:t>
            </a:r>
            <a:r>
              <a:rPr lang="en-US" altLang="zh-CN" sz="1400" dirty="0" smtClean="0"/>
              <a:t>, you can extend the service/message on BLE GW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 flipV="1">
            <a:off x="5216772" y="3553216"/>
            <a:ext cx="1151725" cy="685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68989"/>
            <a:ext cx="1148049" cy="62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90" y="3055771"/>
            <a:ext cx="736059" cy="72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" y="3828552"/>
            <a:ext cx="1214708" cy="64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59808" y="4422862"/>
            <a:ext cx="2282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 smtClean="0"/>
              <a:t>iBeacon</a:t>
            </a:r>
            <a:r>
              <a:rPr lang="en-US" altLang="zh-CN" sz="1100" dirty="0" smtClean="0"/>
              <a:t> for navigation/promotion</a:t>
            </a:r>
          </a:p>
        </p:txBody>
      </p:sp>
    </p:spTree>
    <p:extLst>
      <p:ext uri="{BB962C8B-B14F-4D97-AF65-F5344CB8AC3E}">
        <p14:creationId xmlns:p14="http://schemas.microsoft.com/office/powerpoint/2010/main" val="42192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51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0" y="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6" name="AutoShape 52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152400" y="1143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7" name="AutoShape 53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304800" y="228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8" name="AutoShape 54" descr="C:\Users\hu\Documents\Tencent Files\2923470857\Image\C2C\N$6BI}9G76(M@S27%BWrJ.png"/>
          <p:cNvSpPr>
            <a:spLocks noChangeAspect="1" noChangeArrowheads="1"/>
          </p:cNvSpPr>
          <p:nvPr/>
        </p:nvSpPr>
        <p:spPr bwMode="auto">
          <a:xfrm>
            <a:off x="457200" y="3429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ea typeface="STXihei" panose="02010600040101010101" charset="-122"/>
            </a:endParaRPr>
          </a:p>
        </p:txBody>
      </p:sp>
      <p:sp>
        <p:nvSpPr>
          <p:cNvPr id="41989" name="标题 1"/>
          <p:cNvSpPr>
            <a:spLocks noGrp="1"/>
          </p:cNvSpPr>
          <p:nvPr>
            <p:ph type="title"/>
          </p:nvPr>
        </p:nvSpPr>
        <p:spPr>
          <a:xfrm>
            <a:off x="152400" y="70644"/>
            <a:ext cx="8991600" cy="544512"/>
          </a:xfrm>
        </p:spPr>
        <p:txBody>
          <a:bodyPr/>
          <a:lstStyle/>
          <a:p>
            <a:r>
              <a:rPr lang="en-US" altLang="zh-CN" sz="2800" b="1" dirty="0" smtClean="0">
                <a:latin typeface="Arial" panose="020B0604020202020204" pitchFamily="34" charset="0"/>
              </a:rPr>
              <a:t>2. Self-organized deployed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01" y="3968748"/>
            <a:ext cx="643954" cy="35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直接箭头连接符 42"/>
          <p:cNvCxnSpPr>
            <a:stCxn id="63" idx="0"/>
            <a:endCxn id="54" idx="2"/>
          </p:cNvCxnSpPr>
          <p:nvPr/>
        </p:nvCxnSpPr>
        <p:spPr bwMode="auto">
          <a:xfrm flipV="1">
            <a:off x="953419" y="2049765"/>
            <a:ext cx="1402644" cy="1346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98" y="1242481"/>
            <a:ext cx="458729" cy="80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utoShape 13" descr="Image result for 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2" y="1230662"/>
            <a:ext cx="487774" cy="85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直接箭头连接符 54"/>
          <p:cNvCxnSpPr>
            <a:stCxn id="63" idx="0"/>
            <a:endCxn id="47" idx="2"/>
          </p:cNvCxnSpPr>
          <p:nvPr/>
        </p:nvCxnSpPr>
        <p:spPr bwMode="auto">
          <a:xfrm flipH="1" flipV="1">
            <a:off x="712799" y="2089061"/>
            <a:ext cx="240620" cy="1307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42" y="3396390"/>
            <a:ext cx="643954" cy="35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2" y="3396391"/>
            <a:ext cx="643954" cy="35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6" y="4035919"/>
            <a:ext cx="643954" cy="35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文本框 3"/>
          <p:cNvSpPr txBox="1"/>
          <p:nvPr/>
        </p:nvSpPr>
        <p:spPr>
          <a:xfrm>
            <a:off x="3587798" y="749825"/>
            <a:ext cx="5095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Once you deployed the ESL(&gt;1000pcs) and Gateway, the relationship between ESL and Gateway will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automatic setup within 3~5 minute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Gateway supports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redundant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once one Gateway down, other Gateway(with in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 coverage) will automatic take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 ESL management within 10 seconds.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Gateway support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 load balance deployed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the Customer Inventory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can select an light load Gateway to update price about ESL.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 flipH="1" flipV="1">
            <a:off x="833109" y="1982594"/>
            <a:ext cx="1522954" cy="1986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  <p:cxnSp>
        <p:nvCxnSpPr>
          <p:cNvPr id="67" name="直接箭头连接符 66"/>
          <p:cNvCxnSpPr/>
          <p:nvPr/>
        </p:nvCxnSpPr>
        <p:spPr bwMode="auto">
          <a:xfrm flipH="1" flipV="1">
            <a:off x="2311921" y="2089061"/>
            <a:ext cx="240620" cy="1307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arrow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4516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培训胶片＋注释中文模板V1.1(20090429)">
  <a:themeElements>
    <a:clrScheme name="技术培训胶片＋注释中文模板V1.1(20090429) 3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FFCC99"/>
      </a:accent1>
      <a:accent2>
        <a:srgbClr val="99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8A0000"/>
      </a:accent6>
      <a:hlink>
        <a:srgbClr val="FF9900"/>
      </a:hlink>
      <a:folHlink>
        <a:srgbClr val="999999"/>
      </a:folHlink>
    </a:clrScheme>
    <a:fontScheme name="技术培训胶片＋注释中文模板V1.1(20090429)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TXihei" panose="0201060004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TXihei" panose="02010600040101010101" charset="-122"/>
          </a:defRPr>
        </a:defPPr>
      </a:lstStyle>
    </a:lnDef>
  </a:objectDefaults>
  <a:extraClrSchemeLst>
    <a:extraClrScheme>
      <a:clrScheme name="技术培训胶片＋注释中文模板V1.1(20090429)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1(20090429)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1(20090429)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1(20090429)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1(20090429)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99660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技术培训胶片＋注释中文模板V1.1(20090429)">
  <a:themeElements>
    <a:clrScheme name="技术培训胶片＋注释中文模板V1.1(20090429) 3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FFCC99"/>
      </a:accent1>
      <a:accent2>
        <a:srgbClr val="99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8A0000"/>
      </a:accent6>
      <a:hlink>
        <a:srgbClr val="FF9900"/>
      </a:hlink>
      <a:folHlink>
        <a:srgbClr val="999999"/>
      </a:folHlink>
    </a:clrScheme>
    <a:fontScheme name="技术培训胶片＋注释中文模板V1.1(20090429)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TXihei" panose="0201060004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TXihei" panose="02010600040101010101" charset="-122"/>
          </a:defRPr>
        </a:defPPr>
      </a:lstStyle>
    </a:lnDef>
  </a:objectDefaults>
  <a:extraClrSchemeLst>
    <a:extraClrScheme>
      <a:clrScheme name="技术培训胶片＋注释中文模板V1.1(20090429)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1(20090429)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1(20090429)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1(20090429)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1(20090429)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99660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技术培训胶片＋注释中文模板V1.1(20090429)</Template>
  <TotalTime>802</TotalTime>
  <Words>777</Words>
  <Application>Microsoft Office PowerPoint</Application>
  <PresentationFormat>全屏显示(16:9)</PresentationFormat>
  <Paragraphs>195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技术培训胶片＋注释中文模板V1.1(20090429)</vt:lpstr>
      <vt:lpstr>1_技术培训胶片＋注释中文模板V1.1(20090429)</vt:lpstr>
      <vt:lpstr>PowerPoint 演示文稿</vt:lpstr>
      <vt:lpstr>Outline</vt:lpstr>
      <vt:lpstr>Software/hardware Architecture</vt:lpstr>
      <vt:lpstr>ESL Gateway</vt:lpstr>
      <vt:lpstr>ESL Gateway Specifications</vt:lpstr>
      <vt:lpstr>ESL Specifications</vt:lpstr>
      <vt:lpstr>Outline</vt:lpstr>
      <vt:lpstr>1. Opening Platform Design</vt:lpstr>
      <vt:lpstr>2. Self-organized deployed</vt:lpstr>
      <vt:lpstr>3. Open API Example: ESL monitor</vt:lpstr>
      <vt:lpstr>3. Open API Example: ESL update</vt:lpstr>
      <vt:lpstr>3. Open source code/SDK on Github</vt:lpstr>
      <vt:lpstr>4. Two-way authentication ensures device security</vt:lpstr>
      <vt:lpstr>5. Web portal Configuration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hw</dc:creator>
  <cp:lastModifiedBy>hogen</cp:lastModifiedBy>
  <cp:revision>935</cp:revision>
  <dcterms:created xsi:type="dcterms:W3CDTF">2009-08-31T08:15:00Z</dcterms:created>
  <dcterms:modified xsi:type="dcterms:W3CDTF">2018-09-06T04:05:08Z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1312334889</vt:lpwstr>
  </property>
  <property fmtid="{D5CDD505-2E9C-101B-9397-08002B2CF9AE}" pid="3" name="_ms_pID_725343">
    <vt:lpwstr>(2)fM/GcW/Gqvfc20adIDLEHUAwtGqor7jr4dSo8ZhZL9WhJKFzbtnAOWBo0sJcrrdfFQl66e+i
zAzZRnnckjguLdApy3MGA8AZrNM98Ea5lUkJ/to1KHmTgMZ7zBeJLXFYiqlxcuvoJSC9XUUJ
2QnDPFPZTW9Cf6UgT3cVkmVx7dUonIrTSbKRLF6mw/yVCVDsDhbqDHhuvpejoUB1WhxU9WNd
Wi/hAazSl3AffFtCWp/DN</vt:lpwstr>
  </property>
  <property fmtid="{D5CDD505-2E9C-101B-9397-08002B2CF9AE}" pid="4" name="_ms_pID_7253431">
    <vt:lpwstr>dwLk2gOimK+r1Q614uxOm8wErcZgqCHd3A3q5AiK7Qfo+tkghG0
xa68iPEK216zxn+OEYDkunh7syRG1w/pmpnpC74PbYVSJ1GHmeU9Xw==</vt:lpwstr>
  </property>
  <property fmtid="{D5CDD505-2E9C-101B-9397-08002B2CF9AE}" pid="5" name="KSOProductBuildVer">
    <vt:lpwstr>2052-10.1.0.7245</vt:lpwstr>
  </property>
</Properties>
</file>