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7" r:id="rId4"/>
    <p:sldId id="258" r:id="rId5"/>
    <p:sldId id="259" r:id="rId6"/>
    <p:sldId id="260" r:id="rId7"/>
    <p:sldId id="261" r:id="rId8"/>
    <p:sldId id="265" r:id="rId9"/>
    <p:sldId id="262" r:id="rId10"/>
    <p:sldId id="263" r:id="rId11"/>
    <p:sldId id="264"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ru-RU" smtClean="0"/>
              <a:t>Образец заголовка</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3/11/2022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подпись">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3/11/2022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Цитата с подписью">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3/11/2022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Карточка имени">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3/11/2022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dirty="0"/>
              <a:t>3/11/2022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dirty="0"/>
              <a:t>3/11/2022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3/11/2022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ru-RU" smtClean="0"/>
              <a:t>Образец заголовка</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3/11/2022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5800" y="3132666"/>
            <a:ext cx="5311775" cy="3086019"/>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0" y="3132666"/>
            <a:ext cx="5334000" cy="3086019"/>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ru-RU" smtClean="0"/>
              <a:t>Образец заголовка</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3/11/2022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referatbank.ru/referat/preview/46018/referat-pentium-processor.html" TargetMode="External"/><Relationship Id="rId2" Type="http://schemas.openxmlformats.org/officeDocument/2006/relationships/hyperlink" Target="https://ru.wikipedia.org/wiki/Pentiu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pPr algn="ctr"/>
            <a:r>
              <a:rPr lang="ru-RU" sz="2800" dirty="0">
                <a:latin typeface="Times New Roman" panose="02020603050405020304" pitchFamily="18" charset="0"/>
                <a:cs typeface="Times New Roman" panose="02020603050405020304" pitchFamily="18" charset="0"/>
              </a:rPr>
              <a:t>Реферат </a:t>
            </a:r>
            <a:r>
              <a:rPr lang="ru-RU" sz="2800" dirty="0" smtClean="0">
                <a:latin typeface="Times New Roman" panose="02020603050405020304" pitchFamily="18" charset="0"/>
                <a:cs typeface="Times New Roman" panose="02020603050405020304" pitchFamily="18" charset="0"/>
              </a:rPr>
              <a:t>на </a:t>
            </a:r>
            <a:r>
              <a:rPr lang="ru-RU" sz="2800" dirty="0">
                <a:latin typeface="Times New Roman" panose="02020603050405020304" pitchFamily="18" charset="0"/>
                <a:cs typeface="Times New Roman" panose="02020603050405020304" pitchFamily="18" charset="0"/>
              </a:rPr>
              <a:t>тему: </a:t>
            </a:r>
            <a:r>
              <a:rPr lang="ru-RU" sz="2800" dirty="0" smtClean="0">
                <a:latin typeface="Times New Roman" panose="02020603050405020304" pitchFamily="18" charset="0"/>
                <a:cs typeface="Times New Roman" panose="02020603050405020304" pitchFamily="18" charset="0"/>
              </a:rPr>
              <a:t/>
            </a:r>
            <a:br>
              <a:rPr lang="ru-RU" sz="2800" dirty="0" smtClean="0">
                <a:latin typeface="Times New Roman" panose="02020603050405020304" pitchFamily="18" charset="0"/>
                <a:cs typeface="Times New Roman" panose="02020603050405020304" pitchFamily="18" charset="0"/>
              </a:rPr>
            </a:br>
            <a:r>
              <a:rPr lang="ru-RU" sz="2800" dirty="0" smtClean="0">
                <a:latin typeface="Times New Roman" panose="02020603050405020304" pitchFamily="18" charset="0"/>
                <a:cs typeface="Times New Roman" panose="02020603050405020304" pitchFamily="18" charset="0"/>
              </a:rPr>
              <a:t>«</a:t>
            </a:r>
            <a:r>
              <a:rPr lang="en-US" sz="2800" b="1" dirty="0" smtClean="0">
                <a:latin typeface="Times New Roman" panose="02020603050405020304" pitchFamily="18" charset="0"/>
                <a:cs typeface="Times New Roman" panose="02020603050405020304" pitchFamily="18" charset="0"/>
              </a:rPr>
              <a:t>Pentium</a:t>
            </a:r>
            <a:r>
              <a:rPr lang="ru-RU" sz="2800" dirty="0" smtClean="0">
                <a:latin typeface="Times New Roman" panose="02020603050405020304" pitchFamily="18" charset="0"/>
                <a:cs typeface="Times New Roman" panose="02020603050405020304" pitchFamily="18" charset="0"/>
              </a:rPr>
              <a:t>»</a:t>
            </a:r>
            <a:r>
              <a:rPr lang="ru-RU" dirty="0"/>
              <a:t/>
            </a:r>
            <a:br>
              <a:rPr lang="ru-RU" dirty="0"/>
            </a:br>
            <a:endParaRPr lang="ru-RU" dirty="0"/>
          </a:p>
        </p:txBody>
      </p:sp>
      <p:sp>
        <p:nvSpPr>
          <p:cNvPr id="3" name="Подзаголовок 2"/>
          <p:cNvSpPr>
            <a:spLocks noGrp="1"/>
          </p:cNvSpPr>
          <p:nvPr>
            <p:ph type="subTitle" idx="1"/>
          </p:nvPr>
        </p:nvSpPr>
        <p:spPr>
          <a:xfrm>
            <a:off x="1928553" y="4343395"/>
            <a:ext cx="9448800" cy="2111894"/>
          </a:xfrm>
        </p:spPr>
        <p:txBody>
          <a:bodyPr>
            <a:noAutofit/>
          </a:bodyPr>
          <a:lstStyle/>
          <a:p>
            <a:pPr algn="r"/>
            <a:r>
              <a:rPr lang="ru-RU" dirty="0">
                <a:latin typeface="Times New Roman" panose="02020603050405020304" pitchFamily="18" charset="0"/>
                <a:cs typeface="Times New Roman" panose="02020603050405020304" pitchFamily="18" charset="0"/>
              </a:rPr>
              <a:t>Выполнила студентка группы </a:t>
            </a:r>
            <a:r>
              <a:rPr lang="ru-RU" dirty="0" smtClean="0">
                <a:latin typeface="Times New Roman" panose="02020603050405020304" pitchFamily="18" charset="0"/>
                <a:cs typeface="Times New Roman" panose="02020603050405020304" pitchFamily="18" charset="0"/>
              </a:rPr>
              <a:t>П</a:t>
            </a:r>
            <a:r>
              <a:rPr lang="en-US" dirty="0" smtClean="0">
                <a:latin typeface="Times New Roman" panose="02020603050405020304" pitchFamily="18" charset="0"/>
                <a:cs typeface="Times New Roman" panose="02020603050405020304" pitchFamily="18" charset="0"/>
              </a:rPr>
              <a:t>2-20</a:t>
            </a: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algn="r"/>
            <a:r>
              <a:rPr lang="ru-RU" dirty="0" err="1" smtClean="0">
                <a:latin typeface="Times New Roman" panose="02020603050405020304" pitchFamily="18" charset="0"/>
                <a:cs typeface="Times New Roman" panose="02020603050405020304" pitchFamily="18" charset="0"/>
              </a:rPr>
              <a:t>Даркин</a:t>
            </a:r>
            <a:r>
              <a:rPr lang="ru-RU" dirty="0" smtClean="0">
                <a:latin typeface="Times New Roman" panose="02020603050405020304" pitchFamily="18" charset="0"/>
                <a:cs typeface="Times New Roman" panose="02020603050405020304" pitchFamily="18" charset="0"/>
              </a:rPr>
              <a:t> К.А.</a:t>
            </a:r>
            <a:endParaRPr lang="ru-RU" dirty="0">
              <a:latin typeface="Times New Roman" panose="02020603050405020304" pitchFamily="18" charset="0"/>
              <a:cs typeface="Times New Roman" panose="02020603050405020304" pitchFamily="18" charset="0"/>
            </a:endParaRPr>
          </a:p>
          <a:p>
            <a:pPr algn="r"/>
            <a:r>
              <a:rPr lang="ru-RU" dirty="0">
                <a:latin typeface="Times New Roman" panose="02020603050405020304" pitchFamily="18" charset="0"/>
                <a:cs typeface="Times New Roman" panose="02020603050405020304" pitchFamily="18" charset="0"/>
              </a:rPr>
              <a:t>Проверил:</a:t>
            </a:r>
          </a:p>
          <a:p>
            <a:pPr algn="r"/>
            <a:r>
              <a:rPr lang="ru-RU" dirty="0" err="1" smtClean="0">
                <a:latin typeface="Times New Roman" panose="02020603050405020304" pitchFamily="18" charset="0"/>
                <a:cs typeface="Times New Roman" panose="02020603050405020304" pitchFamily="18" charset="0"/>
              </a:rPr>
              <a:t>Лихторенко</a:t>
            </a:r>
            <a:r>
              <a:rPr lang="ru-RU" dirty="0" smtClean="0">
                <a:latin typeface="Times New Roman" panose="02020603050405020304" pitchFamily="18" charset="0"/>
                <a:cs typeface="Times New Roman" panose="02020603050405020304" pitchFamily="18" charset="0"/>
              </a:rPr>
              <a:t> О.С.</a:t>
            </a:r>
            <a:r>
              <a:rPr lang="ru-RU" sz="1100" dirty="0"/>
              <a:t> </a:t>
            </a:r>
          </a:p>
          <a:p>
            <a:pPr algn="r"/>
            <a:endParaRPr lang="ru-RU" sz="1100" dirty="0"/>
          </a:p>
        </p:txBody>
      </p:sp>
    </p:spTree>
    <p:extLst>
      <p:ext uri="{BB962C8B-B14F-4D97-AF65-F5344CB8AC3E}">
        <p14:creationId xmlns:p14="http://schemas.microsoft.com/office/powerpoint/2010/main" val="2288364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latin typeface="Times New Roman" panose="02020603050405020304" pitchFamily="18" charset="0"/>
                <a:cs typeface="Times New Roman" panose="02020603050405020304" pitchFamily="18" charset="0"/>
              </a:rPr>
              <a:t>Определение ошибок и функциональная избыточность.</a:t>
            </a:r>
            <a:r>
              <a:rPr lang="ru-RU" dirty="0">
                <a:latin typeface="Times New Roman" panose="02020603050405020304" pitchFamily="18" charset="0"/>
                <a:cs typeface="Times New Roman" panose="02020603050405020304" pitchFamily="18" charset="0"/>
              </a:rPr>
              <a:t/>
            </a:r>
            <a:br>
              <a:rPr lang="ru-RU" dirty="0">
                <a:latin typeface="Times New Roman" panose="02020603050405020304" pitchFamily="18" charset="0"/>
                <a:cs typeface="Times New Roman" panose="02020603050405020304" pitchFamily="18" charset="0"/>
              </a:rPr>
            </a:b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fontScale="77500" lnSpcReduction="20000"/>
          </a:bodyPr>
          <a:lstStyle/>
          <a:p>
            <a:r>
              <a:rPr lang="ru-RU" dirty="0">
                <a:latin typeface="Times New Roman" panose="02020603050405020304" pitchFamily="18" charset="0"/>
                <a:cs typeface="Times New Roman" panose="02020603050405020304" pitchFamily="18" charset="0"/>
              </a:rPr>
              <a:t> 	Хорошая защита   данных   и  обеспечение  их  целостности посредством внутренних средств становится крайне важным в приложениях, критичным к потерям данных благодаря распространению современного окружения клиент-серверов.  </a:t>
            </a:r>
            <a:r>
              <a:rPr lang="en-US" dirty="0">
                <a:latin typeface="Times New Roman" panose="02020603050405020304" pitchFamily="18" charset="0"/>
                <a:cs typeface="Times New Roman" panose="02020603050405020304" pitchFamily="18" charset="0"/>
              </a:rPr>
              <a:t>Pentium</a:t>
            </a:r>
            <a:r>
              <a:rPr lang="ru-RU" dirty="0">
                <a:latin typeface="Times New Roman" panose="02020603050405020304" pitchFamily="18" charset="0"/>
                <a:cs typeface="Times New Roman" panose="02020603050405020304" pitchFamily="18" charset="0"/>
              </a:rPr>
              <a:t> процессор содержит два усовершенствования, традиционно присущих проектированию класса больших ЭВМ -  внутреннее  определение  ошибок  и контроль за счет функциональной избыточности ( </a:t>
            </a:r>
            <a:r>
              <a:rPr lang="en-US" dirty="0">
                <a:latin typeface="Times New Roman" panose="02020603050405020304" pitchFamily="18" charset="0"/>
                <a:cs typeface="Times New Roman" panose="02020603050405020304" pitchFamily="18" charset="0"/>
              </a:rPr>
              <a:t>FCR</a:t>
            </a:r>
            <a:r>
              <a:rPr lang="ru-RU" dirty="0">
                <a:latin typeface="Times New Roman" panose="02020603050405020304" pitchFamily="18" charset="0"/>
                <a:cs typeface="Times New Roman" panose="02020603050405020304" pitchFamily="18" charset="0"/>
              </a:rPr>
              <a:t> ) - это помогает обеспечить  целостность  данных  развивающихся  сегодня систем, базирующихся на настольных компьютерах.</a:t>
            </a:r>
          </a:p>
          <a:p>
            <a:r>
              <a:rPr lang="ru-RU" dirty="0">
                <a:latin typeface="Times New Roman" panose="02020603050405020304" pitchFamily="18" charset="0"/>
                <a:cs typeface="Times New Roman" panose="02020603050405020304" pitchFamily="18" charset="0"/>
              </a:rPr>
              <a:t>     	Внутреннее определение ошибок  дополняет  битом  четности внутренний код  и кэширование данных,  сдвиговую ассоциативную таблицу страниц, микрокод, а также целевой буфер перехода, помогая определять ошибки таким образом,  что это остается незаметным и для пользователя,  и для системы. В то же время контроль с помощью функциональной избыточности  оптимизирован  для приложений,  критических  к  потерям данных,  где </a:t>
            </a:r>
            <a:r>
              <a:rPr lang="en-US" dirty="0">
                <a:latin typeface="Times New Roman" panose="02020603050405020304" pitchFamily="18" charset="0"/>
                <a:cs typeface="Times New Roman" panose="02020603050405020304" pitchFamily="18" charset="0"/>
              </a:rPr>
              <a:t>Pentium</a:t>
            </a:r>
            <a:r>
              <a:rPr lang="ru-RU" dirty="0">
                <a:latin typeface="Times New Roman" panose="02020603050405020304" pitchFamily="18" charset="0"/>
                <a:cs typeface="Times New Roman" panose="02020603050405020304" pitchFamily="18" charset="0"/>
              </a:rPr>
              <a:t> процессор может работать в конфигурации  основной/контролирующий. Если  между  двумя  процессорами  обнаруживаются  разногласия, система извещается об ошибке.  В результате происходит обнаружение более чем 99% ошибок.</a:t>
            </a:r>
          </a:p>
          <a:p>
            <a:r>
              <a:rPr lang="ru-RU" dirty="0">
                <a:latin typeface="Times New Roman" panose="02020603050405020304" pitchFamily="18" charset="0"/>
                <a:cs typeface="Times New Roman" panose="02020603050405020304" pitchFamily="18" charset="0"/>
              </a:rPr>
              <a:t>     	Кроме того, на подложке процессора расположено устройство встроенного тестирования.  Самотестирование  охватывает  более 70% узлов </a:t>
            </a:r>
            <a:r>
              <a:rPr lang="en-US" dirty="0">
                <a:latin typeface="Times New Roman" panose="02020603050405020304" pitchFamily="18" charset="0"/>
                <a:cs typeface="Times New Roman" panose="02020603050405020304" pitchFamily="18" charset="0"/>
              </a:rPr>
              <a:t>Pentium</a:t>
            </a:r>
            <a:r>
              <a:rPr lang="ru-RU" dirty="0">
                <a:latin typeface="Times New Roman" panose="02020603050405020304" pitchFamily="18" charset="0"/>
                <a:cs typeface="Times New Roman" panose="02020603050405020304" pitchFamily="18" charset="0"/>
              </a:rPr>
              <a:t> процессора,  не  требует  выполнения  сброса кристалла и представляет собой процедуру,  обычно используемую при диагностике систем. Другими встроенными решениями является реализация  стандарта  </a:t>
            </a:r>
            <a:r>
              <a:rPr lang="en-US" dirty="0">
                <a:latin typeface="Times New Roman" panose="02020603050405020304" pitchFamily="18" charset="0"/>
                <a:cs typeface="Times New Roman" panose="02020603050405020304" pitchFamily="18" charset="0"/>
              </a:rPr>
              <a:t>IEEE</a:t>
            </a:r>
            <a:r>
              <a:rPr lang="ru-RU" dirty="0">
                <a:latin typeface="Times New Roman" panose="02020603050405020304" pitchFamily="18" charset="0"/>
                <a:cs typeface="Times New Roman" panose="02020603050405020304" pitchFamily="18" charset="0"/>
              </a:rPr>
              <a:t>  1149.1,  позволяющая  тестировать внешние соединения процессора и отладочный режим,  дающий  возможность  программному  обеспечению  просматривать  регистры и состояние процессора.</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8114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latin typeface="Times New Roman" panose="02020603050405020304" pitchFamily="18" charset="0"/>
                <a:cs typeface="Times New Roman" panose="02020603050405020304" pitchFamily="18" charset="0"/>
              </a:rPr>
              <a:t>Управление производительностью.</a:t>
            </a:r>
            <a:r>
              <a:rPr lang="ru-RU" dirty="0">
                <a:latin typeface="Times New Roman" panose="02020603050405020304" pitchFamily="18" charset="0"/>
                <a:cs typeface="Times New Roman" panose="02020603050405020304" pitchFamily="18" charset="0"/>
              </a:rPr>
              <a:t/>
            </a:r>
            <a:br>
              <a:rPr lang="ru-RU" dirty="0">
                <a:latin typeface="Times New Roman" panose="02020603050405020304" pitchFamily="18" charset="0"/>
                <a:cs typeface="Times New Roman" panose="02020603050405020304" pitchFamily="18" charset="0"/>
              </a:rPr>
            </a:b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fontScale="92500" lnSpcReduction="10000"/>
          </a:bodyPr>
          <a:lstStyle/>
          <a:p>
            <a:r>
              <a:rPr lang="ru-RU" dirty="0">
                <a:latin typeface="Times New Roman" panose="02020603050405020304" pitchFamily="18" charset="0"/>
                <a:cs typeface="Times New Roman" panose="02020603050405020304" pitchFamily="18" charset="0"/>
              </a:rPr>
              <a:t>Управление производительностью - особенность </a:t>
            </a:r>
            <a:r>
              <a:rPr lang="en-US" dirty="0">
                <a:latin typeface="Times New Roman" panose="02020603050405020304" pitchFamily="18" charset="0"/>
                <a:cs typeface="Times New Roman" panose="02020603050405020304" pitchFamily="18" charset="0"/>
              </a:rPr>
              <a:t>Pentium</a:t>
            </a:r>
            <a:r>
              <a:rPr lang="ru-RU" dirty="0">
                <a:latin typeface="Times New Roman" panose="02020603050405020304" pitchFamily="18" charset="0"/>
                <a:cs typeface="Times New Roman" panose="02020603050405020304" pitchFamily="18" charset="0"/>
              </a:rPr>
              <a:t> процессора, что  позволяет  разработчикам  систем  и   прикладных расширений оптимизировать   свои   аппаратные   и  программные средства посредством определения потенциально узкого места для программного кода. А разработчики могут наблюдать и считать такты для внутренних событий процессора,  таких,  как производительность чтения и записи данных, кэширование совпадений и выпадений,  прерываний и использования шины.  Это позволяет им измерять эффективность,  которую имеет код в  двойной  архитектуре </a:t>
            </a:r>
            <a:r>
              <a:rPr lang="en-US" dirty="0">
                <a:latin typeface="Times New Roman" panose="02020603050405020304" pitchFamily="18" charset="0"/>
                <a:cs typeface="Times New Roman" panose="02020603050405020304" pitchFamily="18" charset="0"/>
              </a:rPr>
              <a:t>Pentium</a:t>
            </a:r>
            <a:r>
              <a:rPr lang="ru-RU" dirty="0">
                <a:latin typeface="Times New Roman" panose="02020603050405020304" pitchFamily="18" charset="0"/>
                <a:cs typeface="Times New Roman" panose="02020603050405020304" pitchFamily="18" charset="0"/>
              </a:rPr>
              <a:t>  процессора  и  в  своих  продуктах и выполнять тонкую настройку своих приложений или систем для достижения оптимальной  производительности.  Выгода  для конечных пользователей  - это более высокие достоинства и высшая  производительность,  и все  это благодаря хорошему взаимодействию с </a:t>
            </a:r>
            <a:r>
              <a:rPr lang="en-US" dirty="0">
                <a:latin typeface="Times New Roman" panose="02020603050405020304" pitchFamily="18" charset="0"/>
                <a:cs typeface="Times New Roman" panose="02020603050405020304" pitchFamily="18" charset="0"/>
              </a:rPr>
              <a:t>Pentium</a:t>
            </a:r>
            <a:r>
              <a:rPr lang="ru-RU" dirty="0">
                <a:latin typeface="Times New Roman" panose="02020603050405020304" pitchFamily="18" charset="0"/>
                <a:cs typeface="Times New Roman" panose="02020603050405020304" pitchFamily="18" charset="0"/>
              </a:rPr>
              <a:t> процессором,  пользовательской  системой  и   прикладным   программным обеспечением.</a:t>
            </a:r>
          </a:p>
          <a:p>
            <a:r>
              <a:rPr lang="ru-RU" dirty="0">
                <a:latin typeface="Times New Roman" panose="02020603050405020304" pitchFamily="18" charset="0"/>
                <a:cs typeface="Times New Roman" panose="02020603050405020304" pitchFamily="18" charset="0"/>
              </a:rPr>
              <a:t>Давая возможность разработчикам проектировать  системы  с правлением энергопотреблением,  защитой и другими свойствами, </a:t>
            </a:r>
            <a:r>
              <a:rPr lang="en-US" dirty="0">
                <a:latin typeface="Times New Roman" panose="02020603050405020304" pitchFamily="18" charset="0"/>
                <a:cs typeface="Times New Roman" panose="02020603050405020304" pitchFamily="18" charset="0"/>
              </a:rPr>
              <a:t>Pentium</a:t>
            </a:r>
            <a:r>
              <a:rPr lang="ru-RU" dirty="0">
                <a:latin typeface="Times New Roman" panose="02020603050405020304" pitchFamily="18" charset="0"/>
                <a:cs typeface="Times New Roman" panose="02020603050405020304" pitchFamily="18" charset="0"/>
              </a:rPr>
              <a:t> процессор  поддерживаем  режим   управления   системой (</a:t>
            </a:r>
            <a:r>
              <a:rPr lang="en-US" dirty="0">
                <a:latin typeface="Times New Roman" panose="02020603050405020304" pitchFamily="18" charset="0"/>
                <a:cs typeface="Times New Roman" panose="02020603050405020304" pitchFamily="18" charset="0"/>
              </a:rPr>
              <a:t>SMM</a:t>
            </a:r>
            <a:r>
              <a:rPr lang="ru-RU" dirty="0">
                <a:latin typeface="Times New Roman" panose="02020603050405020304" pitchFamily="18" charset="0"/>
                <a:cs typeface="Times New Roman" panose="02020603050405020304" pitchFamily="18" charset="0"/>
              </a:rPr>
              <a:t>), подобный режиму архитектуры </a:t>
            </a:r>
            <a:r>
              <a:rPr lang="en-US" dirty="0">
                <a:latin typeface="Times New Roman" panose="02020603050405020304" pitchFamily="18" charset="0"/>
                <a:cs typeface="Times New Roman" panose="02020603050405020304" pitchFamily="18" charset="0"/>
              </a:rPr>
              <a:t>Intel SL</a:t>
            </a: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3772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Список литературы</a:t>
            </a:r>
            <a:r>
              <a:rPr lang="en-US" dirty="0" smtClean="0"/>
              <a:t>:</a:t>
            </a:r>
            <a:endParaRPr lang="ru-RU" dirty="0"/>
          </a:p>
        </p:txBody>
      </p:sp>
      <p:sp>
        <p:nvSpPr>
          <p:cNvPr id="3" name="Объект 2"/>
          <p:cNvSpPr>
            <a:spLocks noGrp="1"/>
          </p:cNvSpPr>
          <p:nvPr>
            <p:ph idx="1"/>
          </p:nvPr>
        </p:nvSpPr>
        <p:spPr/>
        <p:txBody>
          <a:bodyPr/>
          <a:lstStyle/>
          <a:p>
            <a:r>
              <a:rPr lang="en-US" dirty="0">
                <a:hlinkClick r:id="rId2"/>
              </a:rPr>
              <a:t>https://</a:t>
            </a:r>
            <a:r>
              <a:rPr lang="en-US" dirty="0" smtClean="0">
                <a:hlinkClick r:id="rId2"/>
              </a:rPr>
              <a:t>ru.wikipedia.org/wiki/Pentium</a:t>
            </a:r>
            <a:endParaRPr lang="ru-RU" dirty="0" smtClean="0"/>
          </a:p>
          <a:p>
            <a:r>
              <a:rPr lang="en-US" dirty="0">
                <a:hlinkClick r:id="rId3"/>
              </a:rPr>
              <a:t>https://</a:t>
            </a:r>
            <a:r>
              <a:rPr lang="en-US" dirty="0" smtClean="0">
                <a:hlinkClick r:id="rId3"/>
              </a:rPr>
              <a:t>referatbank.ru/referat/preview/46018/referat-pentium-processor.html</a:t>
            </a:r>
            <a:endParaRPr lang="ru-RU" dirty="0" smtClean="0"/>
          </a:p>
          <a:p>
            <a:r>
              <a:rPr lang="en-US" dirty="0"/>
              <a:t>https://www.intel.ru/content/www/ru/ru/products/details/processors/pentium.html</a:t>
            </a:r>
            <a:endParaRPr lang="ru-RU" dirty="0"/>
          </a:p>
        </p:txBody>
      </p:sp>
    </p:spTree>
    <p:extLst>
      <p:ext uri="{BB962C8B-B14F-4D97-AF65-F5344CB8AC3E}">
        <p14:creationId xmlns:p14="http://schemas.microsoft.com/office/powerpoint/2010/main" val="2062664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31819" y="2194560"/>
            <a:ext cx="8610600" cy="1293028"/>
          </a:xfrm>
        </p:spPr>
        <p:txBody>
          <a:bodyPr/>
          <a:lstStyle/>
          <a:p>
            <a:pPr algn="ctr"/>
            <a:r>
              <a:rPr lang="ru-RU" dirty="0" smtClean="0"/>
              <a:t>Всем спасибо за просмотр!!!</a:t>
            </a:r>
            <a:endParaRPr lang="ru-RU" dirty="0"/>
          </a:p>
        </p:txBody>
      </p:sp>
    </p:spTree>
    <p:extLst>
      <p:ext uri="{BB962C8B-B14F-4D97-AF65-F5344CB8AC3E}">
        <p14:creationId xmlns:p14="http://schemas.microsoft.com/office/powerpoint/2010/main" val="2693872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Цель</a:t>
            </a:r>
            <a:r>
              <a:rPr lang="en-US" dirty="0" smtClean="0"/>
              <a:t>:</a:t>
            </a:r>
            <a:endParaRPr lang="ru-RU" dirty="0"/>
          </a:p>
        </p:txBody>
      </p:sp>
      <p:sp>
        <p:nvSpPr>
          <p:cNvPr id="3" name="Объект 2"/>
          <p:cNvSpPr>
            <a:spLocks noGrp="1"/>
          </p:cNvSpPr>
          <p:nvPr>
            <p:ph idx="1"/>
          </p:nvPr>
        </p:nvSpPr>
        <p:spPr/>
        <p:txBody>
          <a:bodyPr/>
          <a:lstStyle/>
          <a:p>
            <a:r>
              <a:rPr lang="ru-RU" dirty="0" smtClean="0"/>
              <a:t>Изучить и ознакомиться с такой торговой маркой как пентиум</a:t>
            </a:r>
            <a:r>
              <a:rPr lang="en-US" dirty="0"/>
              <a:t>;</a:t>
            </a:r>
            <a:endParaRPr lang="en-US" dirty="0" smtClean="0"/>
          </a:p>
          <a:p>
            <a:r>
              <a:rPr lang="ru-RU" dirty="0" smtClean="0"/>
              <a:t>Как создался</a:t>
            </a:r>
            <a:r>
              <a:rPr lang="en-US" dirty="0"/>
              <a:t>;</a:t>
            </a:r>
            <a:endParaRPr lang="ru-RU" dirty="0" smtClean="0"/>
          </a:p>
          <a:p>
            <a:r>
              <a:rPr lang="ru-RU" dirty="0" smtClean="0"/>
              <a:t>Техническая часть</a:t>
            </a:r>
            <a:r>
              <a:rPr lang="en-US" dirty="0" smtClean="0"/>
              <a:t>;</a:t>
            </a:r>
          </a:p>
        </p:txBody>
      </p:sp>
    </p:spTree>
    <p:extLst>
      <p:ext uri="{BB962C8B-B14F-4D97-AF65-F5344CB8AC3E}">
        <p14:creationId xmlns:p14="http://schemas.microsoft.com/office/powerpoint/2010/main" val="2711093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Главные пункты</a:t>
            </a:r>
            <a:endParaRPr lang="ru-RU" dirty="0"/>
          </a:p>
        </p:txBody>
      </p:sp>
      <p:sp>
        <p:nvSpPr>
          <p:cNvPr id="3" name="Объект 2"/>
          <p:cNvSpPr>
            <a:spLocks noGrp="1"/>
          </p:cNvSpPr>
          <p:nvPr>
            <p:ph idx="1"/>
          </p:nvPr>
        </p:nvSpPr>
        <p:spPr/>
        <p:txBody>
          <a:bodyPr>
            <a:normAutofit/>
          </a:bodyPr>
          <a:lstStyle/>
          <a:p>
            <a:r>
              <a:rPr lang="ru-RU" b="1" dirty="0">
                <a:latin typeface="Times New Roman" panose="02020603050405020304" pitchFamily="18" charset="0"/>
                <a:cs typeface="Times New Roman" panose="02020603050405020304" pitchFamily="18" charset="0"/>
              </a:rPr>
              <a:t>История появления </a:t>
            </a:r>
            <a:r>
              <a:rPr lang="en-US" b="1" dirty="0">
                <a:latin typeface="Times New Roman" panose="02020603050405020304" pitchFamily="18" charset="0"/>
                <a:cs typeface="Times New Roman" panose="02020603050405020304" pitchFamily="18" charset="0"/>
              </a:rPr>
              <a:t>Pentium</a:t>
            </a:r>
            <a:r>
              <a:rPr lang="ru-RU" b="1" dirty="0">
                <a:latin typeface="Times New Roman" panose="02020603050405020304" pitchFamily="18" charset="0"/>
                <a:cs typeface="Times New Roman" panose="02020603050405020304" pitchFamily="18" charset="0"/>
              </a:rPr>
              <a:t> процессора.</a:t>
            </a:r>
            <a:endParaRPr lang="ru-RU" dirty="0">
              <a:latin typeface="Times New Roman" panose="02020603050405020304" pitchFamily="18" charset="0"/>
              <a:cs typeface="Times New Roman" panose="02020603050405020304" pitchFamily="18" charset="0"/>
            </a:endParaRPr>
          </a:p>
          <a:p>
            <a:r>
              <a:rPr lang="ru-RU" b="1" dirty="0">
                <a:latin typeface="Times New Roman" panose="02020603050405020304" pitchFamily="18" charset="0"/>
                <a:cs typeface="Times New Roman" panose="02020603050405020304" pitchFamily="18" charset="0"/>
              </a:rPr>
              <a:t>Процесс рождения </a:t>
            </a:r>
            <a:r>
              <a:rPr lang="en-US" b="1" dirty="0">
                <a:latin typeface="Times New Roman" panose="02020603050405020304" pitchFamily="18" charset="0"/>
                <a:cs typeface="Times New Roman" panose="02020603050405020304" pitchFamily="18" charset="0"/>
              </a:rPr>
              <a:t>Pentium</a:t>
            </a:r>
            <a:r>
              <a:rPr lang="ru-RU" b="1" dirty="0">
                <a:latin typeface="Times New Roman" panose="02020603050405020304" pitchFamily="18" charset="0"/>
                <a:cs typeface="Times New Roman" panose="02020603050405020304" pitchFamily="18" charset="0"/>
              </a:rPr>
              <a:t> процессора был нелегким.</a:t>
            </a:r>
            <a:endParaRPr lang="ru-RU" dirty="0">
              <a:latin typeface="Times New Roman" panose="02020603050405020304" pitchFamily="18" charset="0"/>
              <a:cs typeface="Times New Roman" panose="02020603050405020304" pitchFamily="18" charset="0"/>
            </a:endParaRPr>
          </a:p>
          <a:p>
            <a:r>
              <a:rPr lang="ru-RU" b="1" dirty="0">
                <a:latin typeface="Times New Roman" panose="02020603050405020304" pitchFamily="18" charset="0"/>
                <a:cs typeface="Times New Roman" panose="02020603050405020304" pitchFamily="18" charset="0"/>
              </a:rPr>
              <a:t>Технический </a:t>
            </a:r>
            <a:r>
              <a:rPr lang="ru-RU" b="1" dirty="0" smtClean="0">
                <a:latin typeface="Times New Roman" panose="02020603050405020304" pitchFamily="18" charset="0"/>
                <a:cs typeface="Times New Roman" panose="02020603050405020304" pitchFamily="18" charset="0"/>
              </a:rPr>
              <a:t>обзор</a:t>
            </a:r>
            <a:endParaRPr lang="ru-RU" dirty="0">
              <a:latin typeface="Times New Roman" panose="02020603050405020304" pitchFamily="18" charset="0"/>
              <a:cs typeface="Times New Roman" panose="02020603050405020304" pitchFamily="18" charset="0"/>
            </a:endParaRPr>
          </a:p>
          <a:p>
            <a:r>
              <a:rPr lang="ru-RU" b="1" dirty="0">
                <a:latin typeface="Times New Roman" panose="02020603050405020304" pitchFamily="18" charset="0"/>
                <a:cs typeface="Times New Roman" panose="02020603050405020304" pitchFamily="18" charset="0"/>
              </a:rPr>
              <a:t>Расширенная 64-битовая шина данных.</a:t>
            </a:r>
            <a:endParaRPr lang="ru-RU" dirty="0">
              <a:latin typeface="Times New Roman" panose="02020603050405020304" pitchFamily="18" charset="0"/>
              <a:cs typeface="Times New Roman" panose="02020603050405020304" pitchFamily="18" charset="0"/>
            </a:endParaRPr>
          </a:p>
          <a:p>
            <a:r>
              <a:rPr lang="ru-RU" b="1" dirty="0">
                <a:latin typeface="Times New Roman" panose="02020603050405020304" pitchFamily="18" charset="0"/>
                <a:cs typeface="Times New Roman" panose="02020603050405020304" pitchFamily="18" charset="0"/>
              </a:rPr>
              <a:t>Средства разделения памяти на страницы.</a:t>
            </a:r>
            <a:endParaRPr lang="ru-RU" dirty="0">
              <a:latin typeface="Times New Roman" panose="02020603050405020304" pitchFamily="18" charset="0"/>
              <a:cs typeface="Times New Roman" panose="02020603050405020304" pitchFamily="18" charset="0"/>
            </a:endParaRPr>
          </a:p>
          <a:p>
            <a:r>
              <a:rPr lang="ru-RU" b="1" dirty="0">
                <a:latin typeface="Times New Roman" panose="02020603050405020304" pitchFamily="18" charset="0"/>
                <a:cs typeface="Times New Roman" panose="02020603050405020304" pitchFamily="18" charset="0"/>
              </a:rPr>
              <a:t>Определение ошибок и функциональная избыточность.</a:t>
            </a:r>
            <a:endParaRPr lang="ru-RU" dirty="0">
              <a:latin typeface="Times New Roman" panose="02020603050405020304" pitchFamily="18" charset="0"/>
              <a:cs typeface="Times New Roman" panose="02020603050405020304" pitchFamily="18" charset="0"/>
            </a:endParaRPr>
          </a:p>
          <a:p>
            <a:r>
              <a:rPr lang="ru-RU" b="1" dirty="0">
                <a:latin typeface="Times New Roman" panose="02020603050405020304" pitchFamily="18" charset="0"/>
                <a:cs typeface="Times New Roman" panose="02020603050405020304" pitchFamily="18" charset="0"/>
              </a:rPr>
              <a:t>Управление производительностью.</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7256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latin typeface="Times New Roman" panose="02020603050405020304" pitchFamily="18" charset="0"/>
                <a:cs typeface="Times New Roman" panose="02020603050405020304" pitchFamily="18" charset="0"/>
              </a:rPr>
              <a:t>История появления </a:t>
            </a:r>
            <a:r>
              <a:rPr lang="en-US" b="1" dirty="0">
                <a:latin typeface="Times New Roman" panose="02020603050405020304" pitchFamily="18" charset="0"/>
                <a:cs typeface="Times New Roman" panose="02020603050405020304" pitchFamily="18" charset="0"/>
              </a:rPr>
              <a:t>Pentium</a:t>
            </a:r>
            <a:r>
              <a:rPr lang="ru-RU" b="1" dirty="0">
                <a:latin typeface="Times New Roman" panose="02020603050405020304" pitchFamily="18" charset="0"/>
                <a:cs typeface="Times New Roman" panose="02020603050405020304" pitchFamily="18" charset="0"/>
              </a:rPr>
              <a:t> процессора.</a:t>
            </a:r>
            <a:r>
              <a:rPr lang="ru-RU" dirty="0">
                <a:latin typeface="Times New Roman" panose="02020603050405020304" pitchFamily="18" charset="0"/>
                <a:cs typeface="Times New Roman" panose="02020603050405020304" pitchFamily="18" charset="0"/>
              </a:rPr>
              <a:t/>
            </a:r>
            <a:br>
              <a:rPr lang="ru-RU" dirty="0">
                <a:latin typeface="Times New Roman" panose="02020603050405020304" pitchFamily="18" charset="0"/>
                <a:cs typeface="Times New Roman" panose="02020603050405020304" pitchFamily="18" charset="0"/>
              </a:rPr>
            </a:b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fontScale="92500" lnSpcReduction="20000"/>
          </a:bodyPr>
          <a:lstStyle/>
          <a:p>
            <a:r>
              <a:rPr lang="ru-RU" dirty="0">
                <a:latin typeface="Times New Roman" panose="02020603050405020304" pitchFamily="18" charset="0"/>
                <a:cs typeface="Times New Roman" panose="02020603050405020304" pitchFamily="18" charset="0"/>
              </a:rPr>
              <a:t>Одним обычным тихим воскресным утром 10  мая  1992  года, четыре инженера  фирмы  </a:t>
            </a:r>
            <a:r>
              <a:rPr lang="en-US" dirty="0">
                <a:latin typeface="Times New Roman" panose="02020603050405020304" pitchFamily="18" charset="0"/>
                <a:cs typeface="Times New Roman" panose="02020603050405020304" pitchFamily="18" charset="0"/>
              </a:rPr>
              <a:t>INTEL</a:t>
            </a:r>
            <a:r>
              <a:rPr lang="ru-RU" dirty="0">
                <a:latin typeface="Times New Roman" panose="02020603050405020304" pitchFamily="18" charset="0"/>
                <a:cs typeface="Times New Roman" panose="02020603050405020304" pitchFamily="18" charset="0"/>
              </a:rPr>
              <a:t>  прибыли  в  аэропорт  </a:t>
            </a:r>
            <a:r>
              <a:rPr lang="en-US" dirty="0">
                <a:latin typeface="Times New Roman" panose="02020603050405020304" pitchFamily="18" charset="0"/>
                <a:cs typeface="Times New Roman" panose="02020603050405020304" pitchFamily="18" charset="0"/>
              </a:rPr>
              <a:t>San</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Jose International</a:t>
            </a:r>
            <a:r>
              <a:rPr lang="ru-RU" dirty="0">
                <a:latin typeface="Times New Roman" panose="02020603050405020304" pitchFamily="18" charset="0"/>
                <a:cs typeface="Times New Roman" panose="02020603050405020304" pitchFamily="18" charset="0"/>
              </a:rPr>
              <a:t>. Установив видеоаппаратуру,  Анжела </a:t>
            </a:r>
            <a:r>
              <a:rPr lang="ru-RU" dirty="0" err="1">
                <a:latin typeface="Times New Roman" panose="02020603050405020304" pitchFamily="18" charset="0"/>
                <a:cs typeface="Times New Roman" panose="02020603050405020304" pitchFamily="18" charset="0"/>
              </a:rPr>
              <a:t>Чанг</a:t>
            </a:r>
            <a:r>
              <a:rPr lang="ru-RU" dirty="0">
                <a:latin typeface="Times New Roman" panose="02020603050405020304" pitchFamily="18" charset="0"/>
                <a:cs typeface="Times New Roman" panose="02020603050405020304" pitchFamily="18" charset="0"/>
              </a:rPr>
              <a:t>,  Эрик </a:t>
            </a:r>
            <a:r>
              <a:rPr lang="ru-RU" dirty="0" err="1">
                <a:latin typeface="Times New Roman" panose="02020603050405020304" pitchFamily="18" charset="0"/>
                <a:cs typeface="Times New Roman" panose="02020603050405020304" pitchFamily="18" charset="0"/>
              </a:rPr>
              <a:t>Деваннайн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Автар</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Саини</a:t>
            </a:r>
            <a:r>
              <a:rPr lang="ru-RU" dirty="0">
                <a:latin typeface="Times New Roman" panose="02020603050405020304" pitchFamily="18" charset="0"/>
                <a:cs typeface="Times New Roman" panose="02020603050405020304" pitchFamily="18" charset="0"/>
              </a:rPr>
              <a:t> и </a:t>
            </a:r>
            <a:r>
              <a:rPr lang="ru-RU" dirty="0" err="1">
                <a:latin typeface="Times New Roman" panose="02020603050405020304" pitchFamily="18" charset="0"/>
                <a:cs typeface="Times New Roman" panose="02020603050405020304" pitchFamily="18" charset="0"/>
              </a:rPr>
              <a:t>Сухель</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Заатри</a:t>
            </a:r>
            <a:r>
              <a:rPr lang="ru-RU" dirty="0">
                <a:latin typeface="Times New Roman" panose="02020603050405020304" pitchFamily="18" charset="0"/>
                <a:cs typeface="Times New Roman" panose="02020603050405020304" pitchFamily="18" charset="0"/>
              </a:rPr>
              <a:t> нервозно прохаживались по залу, ожидая с минуты на минуту самолета из Орегона. Когда Марк </a:t>
            </a:r>
            <a:r>
              <a:rPr lang="ru-RU" dirty="0" err="1">
                <a:latin typeface="Times New Roman" panose="02020603050405020304" pitchFamily="18" charset="0"/>
                <a:cs typeface="Times New Roman" panose="02020603050405020304" pitchFamily="18" charset="0"/>
              </a:rPr>
              <a:t>Хопман</a:t>
            </a:r>
            <a:r>
              <a:rPr lang="ru-RU" dirty="0">
                <a:latin typeface="Times New Roman" panose="02020603050405020304" pitchFamily="18" charset="0"/>
                <a:cs typeface="Times New Roman" panose="02020603050405020304" pitchFamily="18" charset="0"/>
              </a:rPr>
              <a:t>, спустя несколько минут после приземления самолета, вышел из коридора, держа в руках маленький голубой  чемодан,  вся встречающая группа направилась к нему.  Все внимание было приковано к чемодану,  в котором находился  продукт разработчиков 5 Орегонской фабрики. Трудно было поверить, что в этом чемодане находился результат трехлетнего труда многих  людей,  воплощенный  в маленький чип.  Так началась жизнь </a:t>
            </a:r>
            <a:r>
              <a:rPr lang="en-US" dirty="0">
                <a:latin typeface="Times New Roman" panose="02020603050405020304" pitchFamily="18" charset="0"/>
                <a:cs typeface="Times New Roman" panose="02020603050405020304" pitchFamily="18" charset="0"/>
              </a:rPr>
              <a:t>Pentium</a:t>
            </a:r>
            <a:r>
              <a:rPr lang="ru-RU" dirty="0">
                <a:latin typeface="Times New Roman" panose="02020603050405020304" pitchFamily="18" charset="0"/>
                <a:cs typeface="Times New Roman" panose="02020603050405020304" pitchFamily="18" charset="0"/>
              </a:rPr>
              <a:t> процессора, который формально был представлен 22 марта 1993 года.</a:t>
            </a:r>
          </a:p>
          <a:p>
            <a:r>
              <a:rPr lang="ru-RU" dirty="0">
                <a:latin typeface="Times New Roman" panose="02020603050405020304" pitchFamily="18" charset="0"/>
                <a:cs typeface="Times New Roman" panose="02020603050405020304" pitchFamily="18" charset="0"/>
              </a:rPr>
              <a:t>В то время,  когда </a:t>
            </a:r>
            <a:r>
              <a:rPr lang="ru-RU" dirty="0" err="1">
                <a:latin typeface="Times New Roman" panose="02020603050405020304" pitchFamily="18" charset="0"/>
                <a:cs typeface="Times New Roman" panose="02020603050405020304" pitchFamily="18" charset="0"/>
              </a:rPr>
              <a:t>Винод</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Дэм</a:t>
            </a:r>
            <a:r>
              <a:rPr lang="ru-RU" dirty="0">
                <a:latin typeface="Times New Roman" panose="02020603050405020304" pitchFamily="18" charset="0"/>
                <a:cs typeface="Times New Roman" panose="02020603050405020304" pitchFamily="18" charset="0"/>
              </a:rPr>
              <a:t> делал первые наброски, начав в июне 1989 года разработку </a:t>
            </a:r>
            <a:r>
              <a:rPr lang="en-US" dirty="0">
                <a:latin typeface="Times New Roman" panose="02020603050405020304" pitchFamily="18" charset="0"/>
                <a:cs typeface="Times New Roman" panose="02020603050405020304" pitchFamily="18" charset="0"/>
              </a:rPr>
              <a:t>Pentium</a:t>
            </a:r>
            <a:r>
              <a:rPr lang="ru-RU" dirty="0">
                <a:latin typeface="Times New Roman" panose="02020603050405020304" pitchFamily="18" charset="0"/>
                <a:cs typeface="Times New Roman" panose="02020603050405020304" pitchFamily="18" charset="0"/>
              </a:rPr>
              <a:t> процессора, он и не подозревал, что именно этот продукт будет одним из главных достижений фирмы </a:t>
            </a:r>
            <a:r>
              <a:rPr lang="en-US" dirty="0">
                <a:latin typeface="Times New Roman" panose="02020603050405020304" pitchFamily="18" charset="0"/>
                <a:cs typeface="Times New Roman" panose="02020603050405020304" pitchFamily="18" charset="0"/>
              </a:rPr>
              <a:t>INTEL</a:t>
            </a:r>
            <a:r>
              <a:rPr lang="ru-RU" dirty="0">
                <a:latin typeface="Times New Roman" panose="02020603050405020304" pitchFamily="18" charset="0"/>
                <a:cs typeface="Times New Roman" panose="02020603050405020304" pitchFamily="18" charset="0"/>
              </a:rPr>
              <a:t>.  С появлением </a:t>
            </a:r>
            <a:r>
              <a:rPr lang="en-US" dirty="0">
                <a:latin typeface="Times New Roman" panose="02020603050405020304" pitchFamily="18" charset="0"/>
                <a:cs typeface="Times New Roman" panose="02020603050405020304" pitchFamily="18" charset="0"/>
              </a:rPr>
              <a:t>Pentium</a:t>
            </a:r>
            <a:r>
              <a:rPr lang="ru-RU" dirty="0">
                <a:latin typeface="Times New Roman" panose="02020603050405020304" pitchFamily="18" charset="0"/>
                <a:cs typeface="Times New Roman" panose="02020603050405020304" pitchFamily="18" charset="0"/>
              </a:rPr>
              <a:t> процессора рынок компьютеров сразу изменился и начался новый этап  конкуренции.  </a:t>
            </a:r>
            <a:r>
              <a:rPr lang="en-US" dirty="0">
                <a:latin typeface="Times New Roman" panose="02020603050405020304" pitchFamily="18" charset="0"/>
                <a:cs typeface="Times New Roman" panose="02020603050405020304" pitchFamily="18" charset="0"/>
              </a:rPr>
              <a:t>San </a:t>
            </a:r>
            <a:r>
              <a:rPr lang="en-US" dirty="0" err="1">
                <a:latin typeface="Times New Roman" panose="02020603050405020304" pitchFamily="18" charset="0"/>
                <a:cs typeface="Times New Roman" panose="02020603050405020304" pitchFamily="18" charset="0"/>
              </a:rPr>
              <a:t>Microsistems</a:t>
            </a:r>
            <a:r>
              <a:rPr lang="ru-RU" dirty="0">
                <a:latin typeface="Times New Roman" panose="02020603050405020304" pitchFamily="18" charset="0"/>
                <a:cs typeface="Times New Roman" panose="02020603050405020304" pitchFamily="18" charset="0"/>
              </a:rPr>
              <a:t>, MIPS и другие продавцы </a:t>
            </a:r>
            <a:r>
              <a:rPr lang="en-US" dirty="0">
                <a:latin typeface="Times New Roman" panose="02020603050405020304" pitchFamily="18" charset="0"/>
                <a:cs typeface="Times New Roman" panose="02020603050405020304" pitchFamily="18" charset="0"/>
              </a:rPr>
              <a:t>RISC</a:t>
            </a:r>
            <a:r>
              <a:rPr lang="ru-RU" dirty="0">
                <a:latin typeface="Times New Roman" panose="02020603050405020304" pitchFamily="18" charset="0"/>
                <a:cs typeface="Times New Roman" panose="02020603050405020304" pitchFamily="18" charset="0"/>
              </a:rPr>
              <a:t> процессоров, разрабатывающие супербыстрые чипы, безоговорочно признали, что новый процессор фирмы </a:t>
            </a:r>
            <a:r>
              <a:rPr lang="en-US" dirty="0">
                <a:latin typeface="Times New Roman" panose="02020603050405020304" pitchFamily="18" charset="0"/>
                <a:cs typeface="Times New Roman" panose="02020603050405020304" pitchFamily="18" charset="0"/>
              </a:rPr>
              <a:t>INTEL</a:t>
            </a:r>
            <a:r>
              <a:rPr lang="ru-RU" dirty="0">
                <a:latin typeface="Times New Roman" panose="02020603050405020304" pitchFamily="18" charset="0"/>
                <a:cs typeface="Times New Roman" panose="02020603050405020304" pitchFamily="18" charset="0"/>
              </a:rPr>
              <a:t> станет стандартом для новых настольных </a:t>
            </a:r>
            <a:r>
              <a:rPr lang="en-US" dirty="0">
                <a:latin typeface="Times New Roman" panose="02020603050405020304" pitchFamily="18" charset="0"/>
                <a:cs typeface="Times New Roman" panose="02020603050405020304" pitchFamily="18" charset="0"/>
              </a:rPr>
              <a:t>PC</a:t>
            </a:r>
            <a:r>
              <a:rPr lang="ru-RU" dirty="0">
                <a:latin typeface="Times New Roman" panose="02020603050405020304" pitchFamily="18" charset="0"/>
                <a:cs typeface="Times New Roman" panose="02020603050405020304" pitchFamily="18" charset="0"/>
              </a:rPr>
              <a:t>.</a:t>
            </a:r>
          </a:p>
          <a:p>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2116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latin typeface="Times New Roman" panose="02020603050405020304" pitchFamily="18" charset="0"/>
                <a:cs typeface="Times New Roman" panose="02020603050405020304" pitchFamily="18" charset="0"/>
              </a:rPr>
              <a:t>Процесс рождения </a:t>
            </a:r>
            <a:r>
              <a:rPr lang="en-US" b="1" dirty="0">
                <a:latin typeface="Times New Roman" panose="02020603050405020304" pitchFamily="18" charset="0"/>
                <a:cs typeface="Times New Roman" panose="02020603050405020304" pitchFamily="18" charset="0"/>
              </a:rPr>
              <a:t>Pentium</a:t>
            </a:r>
            <a:r>
              <a:rPr lang="ru-RU" b="1" dirty="0">
                <a:latin typeface="Times New Roman" panose="02020603050405020304" pitchFamily="18" charset="0"/>
                <a:cs typeface="Times New Roman" panose="02020603050405020304" pitchFamily="18" charset="0"/>
              </a:rPr>
              <a:t> процессора был нелегким.</a:t>
            </a:r>
            <a:r>
              <a:rPr lang="ru-RU" dirty="0">
                <a:latin typeface="Times New Roman" panose="02020603050405020304" pitchFamily="18" charset="0"/>
                <a:cs typeface="Times New Roman" panose="02020603050405020304" pitchFamily="18" charset="0"/>
              </a:rPr>
              <a:t/>
            </a:r>
            <a:br>
              <a:rPr lang="ru-RU" dirty="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rPr>
              <a:t> </a:t>
            </a:r>
            <a:br>
              <a:rPr lang="ru-RU" dirty="0">
                <a:latin typeface="Times New Roman" panose="02020603050405020304" pitchFamily="18" charset="0"/>
                <a:cs typeface="Times New Roman" panose="02020603050405020304" pitchFamily="18" charset="0"/>
              </a:rPr>
            </a:b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685800" y="1496291"/>
            <a:ext cx="10820400" cy="5503025"/>
          </a:xfrm>
        </p:spPr>
        <p:txBody>
          <a:bodyPr>
            <a:noAutofit/>
          </a:bodyPr>
          <a:lstStyle/>
          <a:p>
            <a:r>
              <a:rPr lang="ru-RU" sz="1400" dirty="0">
                <a:latin typeface="Times New Roman" panose="02020603050405020304" pitchFamily="18" charset="0"/>
                <a:cs typeface="Times New Roman" panose="02020603050405020304" pitchFamily="18" charset="0"/>
              </a:rPr>
              <a:t>По теории, создавая процессор, команда разработчиков создает концепцию  проекта,  в  котором определяются его основные свойства и нововведения.  Далее инженеры  проектируют  логику, которая затем  воплощается в конкретные схемы.  Как только заканчивается схемотехническое  проектирование,   проектировщики топологии прорисовывают  каждый  транзистор.  В  результате их труда создается конечный </a:t>
            </a:r>
            <a:r>
              <a:rPr lang="ru-RU" sz="1400" dirty="0" smtClean="0">
                <a:latin typeface="Times New Roman" panose="02020603050405020304" pitchFamily="18" charset="0"/>
                <a:cs typeface="Times New Roman" panose="02020603050405020304" pitchFamily="18" charset="0"/>
              </a:rPr>
              <a:t>шаблон. Реально </a:t>
            </a:r>
            <a:r>
              <a:rPr lang="ru-RU" sz="1400" dirty="0">
                <a:latin typeface="Times New Roman" panose="02020603050405020304" pitchFamily="18" charset="0"/>
                <a:cs typeface="Times New Roman" panose="02020603050405020304" pitchFamily="18" charset="0"/>
              </a:rPr>
              <a:t>же все было иначе.  Традиционный процесс проектирования был  кардинально  переработан,  поскольку  требовались ускоренные темпы реализации </a:t>
            </a:r>
            <a:r>
              <a:rPr lang="ru-RU" sz="1400" dirty="0" smtClean="0">
                <a:latin typeface="Times New Roman" panose="02020603050405020304" pitchFamily="18" charset="0"/>
                <a:cs typeface="Times New Roman" panose="02020603050405020304" pitchFamily="18" charset="0"/>
              </a:rPr>
              <a:t>проекта. Как </a:t>
            </a:r>
            <a:r>
              <a:rPr lang="ru-RU" sz="1400" dirty="0">
                <a:latin typeface="Times New Roman" panose="02020603050405020304" pitchFamily="18" charset="0"/>
                <a:cs typeface="Times New Roman" panose="02020603050405020304" pitchFamily="18" charset="0"/>
              </a:rPr>
              <a:t>только команда разработчиков выполняла локальную  задачу, менеджеры перераспределяли ресурсы.  Каждый инженер решал персональную задачу.  Командный дух постоянно  подвергался таким испытаниям,  как задержки и трудности,  однако временной план выполнения проекта от этого не  зависел.  Для  выполнения всех задач использовались самые последние достижения автоматизированного проектирования. Очень пригодился опыт, накопленный при  проектировании  и  решении  аналогичных  проблем  в  286, </a:t>
            </a:r>
            <a:r>
              <a:rPr lang="ru-RU" sz="1400" dirty="0" smtClean="0">
                <a:latin typeface="Times New Roman" panose="02020603050405020304" pitchFamily="18" charset="0"/>
                <a:cs typeface="Times New Roman" panose="02020603050405020304" pitchFamily="18" charset="0"/>
              </a:rPr>
              <a:t>386 </a:t>
            </a:r>
            <a:r>
              <a:rPr lang="ru-RU" sz="1400" dirty="0">
                <a:latin typeface="Times New Roman" panose="02020603050405020304" pitchFamily="18" charset="0"/>
                <a:cs typeface="Times New Roman" panose="02020603050405020304" pitchFamily="18" charset="0"/>
              </a:rPr>
              <a:t>и </a:t>
            </a:r>
            <a:r>
              <a:rPr lang="ru-RU" sz="1400" dirty="0" smtClean="0">
                <a:latin typeface="Times New Roman" panose="02020603050405020304" pitchFamily="18" charset="0"/>
                <a:cs typeface="Times New Roman" panose="02020603050405020304" pitchFamily="18" charset="0"/>
              </a:rPr>
              <a:t>486 процессорах. Как </a:t>
            </a:r>
            <a:r>
              <a:rPr lang="ru-RU" sz="1400" dirty="0">
                <a:latin typeface="Times New Roman" panose="02020603050405020304" pitchFamily="18" charset="0"/>
                <a:cs typeface="Times New Roman" panose="02020603050405020304" pitchFamily="18" charset="0"/>
              </a:rPr>
              <a:t>только выполнялся очередной этап проекта, сразу начинался процесс всеобъемлющего  тестирования.  Было  желание  не повторить проблемы,  возникшие в свое время с </a:t>
            </a:r>
            <a:r>
              <a:rPr lang="en-US" sz="1400" dirty="0">
                <a:latin typeface="Times New Roman" panose="02020603050405020304" pitchFamily="18" charset="0"/>
                <a:cs typeface="Times New Roman" panose="02020603050405020304" pitchFamily="18" charset="0"/>
              </a:rPr>
              <a:t>Intel</a:t>
            </a:r>
            <a:r>
              <a:rPr lang="ru-RU" sz="1400" dirty="0">
                <a:latin typeface="Times New Roman" panose="02020603050405020304" pitchFamily="18" charset="0"/>
                <a:cs typeface="Times New Roman" panose="02020603050405020304" pitchFamily="18" charset="0"/>
              </a:rPr>
              <a:t>486, задержавшие его запуск в производство. </a:t>
            </a:r>
            <a:r>
              <a:rPr lang="ru-RU" sz="1400" dirty="0" smtClean="0">
                <a:latin typeface="Times New Roman" panose="02020603050405020304" pitchFamily="18" charset="0"/>
                <a:cs typeface="Times New Roman" panose="02020603050405020304" pitchFamily="18" charset="0"/>
              </a:rPr>
              <a:t>Только </a:t>
            </a:r>
            <a:r>
              <a:rPr lang="ru-RU" sz="1400" dirty="0">
                <a:latin typeface="Times New Roman" panose="02020603050405020304" pitchFamily="18" charset="0"/>
                <a:cs typeface="Times New Roman" panose="02020603050405020304" pitchFamily="18" charset="0"/>
              </a:rPr>
              <a:t>когда были обнаружены все ошибки, процессор смог работать в реальной </a:t>
            </a:r>
            <a:r>
              <a:rPr lang="ru-RU" sz="1400" dirty="0" smtClean="0">
                <a:latin typeface="Times New Roman" panose="02020603050405020304" pitchFamily="18" charset="0"/>
                <a:cs typeface="Times New Roman" panose="02020603050405020304" pitchFamily="18" charset="0"/>
              </a:rPr>
              <a:t>системе. В </a:t>
            </a:r>
            <a:r>
              <a:rPr lang="ru-RU" sz="1400" dirty="0">
                <a:latin typeface="Times New Roman" panose="02020603050405020304" pitchFamily="18" charset="0"/>
                <a:cs typeface="Times New Roman" panose="02020603050405020304" pitchFamily="18" charset="0"/>
              </a:rPr>
              <a:t>дополнение ко всему,  в процессе разработки  и  тестирования </a:t>
            </a:r>
            <a:r>
              <a:rPr lang="en-US" sz="1400" dirty="0">
                <a:latin typeface="Times New Roman" panose="02020603050405020304" pitchFamily="18" charset="0"/>
                <a:cs typeface="Times New Roman" panose="02020603050405020304" pitchFamily="18" charset="0"/>
              </a:rPr>
              <a:t>Pentium</a:t>
            </a:r>
            <a:r>
              <a:rPr lang="ru-RU" sz="1400" dirty="0">
                <a:latin typeface="Times New Roman" panose="02020603050405020304" pitchFamily="18" charset="0"/>
                <a:cs typeface="Times New Roman" panose="02020603050405020304" pitchFamily="18" charset="0"/>
              </a:rPr>
              <a:t>  процессора  принимали  активное  участие все основные разработчики персональных компьютеров и программного обеспечения, что немало способствовало общему успеху </a:t>
            </a:r>
            <a:r>
              <a:rPr lang="ru-RU" sz="1400" dirty="0" smtClean="0">
                <a:latin typeface="Times New Roman" panose="02020603050405020304" pitchFamily="18" charset="0"/>
                <a:cs typeface="Times New Roman" panose="02020603050405020304" pitchFamily="18" charset="0"/>
              </a:rPr>
              <a:t>проекта.  В </a:t>
            </a:r>
            <a:r>
              <a:rPr lang="ru-RU" sz="1400" dirty="0">
                <a:latin typeface="Times New Roman" panose="02020603050405020304" pitchFamily="18" charset="0"/>
                <a:cs typeface="Times New Roman" panose="02020603050405020304" pitchFamily="18" charset="0"/>
              </a:rPr>
              <a:t>конце 1991 года,  когда была завершен макет процессора, инженеры смогли запустить на нем программное обеспечение. Проектировщики начали изучать под микроскопом разводку и прохождение сигналов по подложке с целью оптимизации топологии и повышения эффективности </a:t>
            </a:r>
            <a:r>
              <a:rPr lang="ru-RU" sz="1400" dirty="0" smtClean="0">
                <a:latin typeface="Times New Roman" panose="02020603050405020304" pitchFamily="18" charset="0"/>
                <a:cs typeface="Times New Roman" panose="02020603050405020304" pitchFamily="18" charset="0"/>
              </a:rPr>
              <a:t>работы. В </a:t>
            </a:r>
            <a:r>
              <a:rPr lang="ru-RU" sz="1400" dirty="0">
                <a:latin typeface="Times New Roman" panose="02020603050405020304" pitchFamily="18" charset="0"/>
                <a:cs typeface="Times New Roman" panose="02020603050405020304" pitchFamily="18" charset="0"/>
              </a:rPr>
              <a:t>качестве основной промышленной базы была выбрана 5 Орегонская  фабрика. Более 3 миллионов транзисторов были окончательно перенесены на шаблоны. Началось промышленное освоение производства и доводка технических характеристик, завершившиеся через 10 месяцев, 22 марта 1993 года широкой презентацией </a:t>
            </a:r>
            <a:r>
              <a:rPr lang="en-US" sz="1400" dirty="0">
                <a:latin typeface="Times New Roman" panose="02020603050405020304" pitchFamily="18" charset="0"/>
                <a:cs typeface="Times New Roman" panose="02020603050405020304" pitchFamily="18" charset="0"/>
              </a:rPr>
              <a:t>Pentium</a:t>
            </a:r>
            <a:r>
              <a:rPr lang="ru-RU" sz="1400" dirty="0">
                <a:latin typeface="Times New Roman" panose="02020603050405020304" pitchFamily="18" charset="0"/>
                <a:cs typeface="Times New Roman" panose="02020603050405020304" pitchFamily="18" charset="0"/>
              </a:rPr>
              <a:t> </a:t>
            </a:r>
            <a:r>
              <a:rPr lang="ru-RU" sz="1400" dirty="0" smtClean="0">
                <a:latin typeface="Times New Roman" panose="02020603050405020304" pitchFamily="18" charset="0"/>
                <a:cs typeface="Times New Roman" panose="02020603050405020304" pitchFamily="18" charset="0"/>
              </a:rPr>
              <a:t>процессора. Да </a:t>
            </a:r>
            <a:r>
              <a:rPr lang="ru-RU" sz="1400" dirty="0">
                <a:latin typeface="Times New Roman" panose="02020603050405020304" pitchFamily="18" charset="0"/>
                <a:cs typeface="Times New Roman" panose="02020603050405020304" pitchFamily="18" charset="0"/>
              </a:rPr>
              <a:t>и  само программное обеспечение для </a:t>
            </a:r>
            <a:r>
              <a:rPr lang="en-US" sz="1400" dirty="0">
                <a:latin typeface="Times New Roman" panose="02020603050405020304" pitchFamily="18" charset="0"/>
                <a:cs typeface="Times New Roman" panose="02020603050405020304" pitchFamily="18" charset="0"/>
              </a:rPr>
              <a:t>Pentium</a:t>
            </a:r>
            <a:r>
              <a:rPr lang="ru-RU" sz="1400" dirty="0">
                <a:latin typeface="Times New Roman" panose="02020603050405020304" pitchFamily="18" charset="0"/>
                <a:cs typeface="Times New Roman" panose="02020603050405020304" pitchFamily="18" charset="0"/>
              </a:rPr>
              <a:t> процессора разрабатывалось по новой технологии. Еще на этапе проектирования аппаратных средств процессора к проекту стали привлекаться эксперты из всех основных компаний, разрабатывающих операционные системы  и компиляторы - </a:t>
            </a:r>
            <a:r>
              <a:rPr lang="en-US" sz="1400" dirty="0">
                <a:latin typeface="Times New Roman" panose="02020603050405020304" pitchFamily="18" charset="0"/>
                <a:cs typeface="Times New Roman" panose="02020603050405020304" pitchFamily="18" charset="0"/>
              </a:rPr>
              <a:t>Microsoft</a:t>
            </a:r>
            <a:r>
              <a:rPr lang="ru-RU"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IBM</a:t>
            </a:r>
            <a:r>
              <a:rPr lang="ru-RU"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NeXT</a:t>
            </a:r>
            <a:r>
              <a:rPr lang="ru-RU" sz="1400" dirty="0" smtClean="0">
                <a:latin typeface="Times New Roman" panose="02020603050405020304" pitchFamily="18" charset="0"/>
                <a:cs typeface="Times New Roman" panose="02020603050405020304" pitchFamily="18" charset="0"/>
              </a:rPr>
              <a:t>,</a:t>
            </a:r>
            <a:r>
              <a:rPr lang="en-US" sz="1400" dirty="0" err="1" smtClean="0">
                <a:latin typeface="Times New Roman" panose="02020603050405020304" pitchFamily="18" charset="0"/>
                <a:cs typeface="Times New Roman" panose="02020603050405020304" pitchFamily="18" charset="0"/>
              </a:rPr>
              <a:t>Watcom</a:t>
            </a:r>
            <a:r>
              <a:rPr lang="ru-RU" sz="1400" dirty="0" smtClean="0">
                <a:latin typeface="Times New Roman" panose="02020603050405020304" pitchFamily="18" charset="0"/>
                <a:cs typeface="Times New Roman" panose="02020603050405020304" pitchFamily="18" charset="0"/>
              </a:rPr>
              <a:t> и др</a:t>
            </a:r>
            <a:r>
              <a:rPr lang="ru-RU" sz="1400" dirty="0">
                <a:latin typeface="Times New Roman" panose="02020603050405020304" pitchFamily="18" charset="0"/>
                <a:cs typeface="Times New Roman" panose="02020603050405020304" pitchFamily="18" charset="0"/>
              </a:rPr>
              <a:t>. Это позволило на аппаратном уровне поддержать новые  технологии программирования с учетом фирменного стиля поставщиков  стандартного  программного  обеспечения.  С другой стороны,  еще до рождения нового процессора использовались методы классической и специальной оптимизации,  раскрывающие специфические   достоинства   архитектуры  </a:t>
            </a:r>
            <a:r>
              <a:rPr lang="en-US" sz="1400" dirty="0">
                <a:latin typeface="Times New Roman" panose="02020603050405020304" pitchFamily="18" charset="0"/>
                <a:cs typeface="Times New Roman" panose="02020603050405020304" pitchFamily="18" charset="0"/>
              </a:rPr>
              <a:t>X</a:t>
            </a:r>
            <a:r>
              <a:rPr lang="ru-RU" sz="1400" dirty="0">
                <a:latin typeface="Times New Roman" panose="02020603050405020304" pitchFamily="18" charset="0"/>
                <a:cs typeface="Times New Roman" panose="02020603050405020304" pitchFamily="18" charset="0"/>
              </a:rPr>
              <a:t>86,  например, использование команд загрузки-записи,  мощных режимов адресации, удаление инвариантных участков кода из циклов и т.д.  Теперь, только за счет  перекомпиляции  традиционных  приложений удается повысить их производительность на новом процессоре еще вдвое. Такого в настоящее время не может предложить не один из конкурентов фирмы </a:t>
            </a:r>
            <a:r>
              <a:rPr lang="en-US" sz="1400" dirty="0">
                <a:latin typeface="Times New Roman" panose="02020603050405020304" pitchFamily="18" charset="0"/>
                <a:cs typeface="Times New Roman" panose="02020603050405020304" pitchFamily="18" charset="0"/>
              </a:rPr>
              <a:t>INTEL</a:t>
            </a:r>
            <a:r>
              <a:rPr lang="ru-RU" sz="1400" dirty="0">
                <a:latin typeface="Times New Roman" panose="02020603050405020304" pitchFamily="18" charset="0"/>
                <a:cs typeface="Times New Roman" panose="02020603050405020304" pitchFamily="18" charset="0"/>
              </a:rPr>
              <a:t>.</a:t>
            </a:r>
          </a:p>
          <a:p>
            <a:endParaRPr lang="ru-RU"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6862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latin typeface="Times New Roman" panose="02020603050405020304" pitchFamily="18" charset="0"/>
                <a:cs typeface="Times New Roman" panose="02020603050405020304" pitchFamily="18" charset="0"/>
              </a:rPr>
              <a:t>Технический обзор</a:t>
            </a:r>
            <a:r>
              <a:rPr lang="ru-RU" dirty="0">
                <a:latin typeface="Times New Roman" panose="02020603050405020304" pitchFamily="18" charset="0"/>
                <a:cs typeface="Times New Roman" panose="02020603050405020304" pitchFamily="18" charset="0"/>
              </a:rPr>
              <a:t/>
            </a:r>
            <a:br>
              <a:rPr lang="ru-RU" dirty="0">
                <a:latin typeface="Times New Roman" panose="02020603050405020304" pitchFamily="18" charset="0"/>
                <a:cs typeface="Times New Roman" panose="02020603050405020304" pitchFamily="18" charset="0"/>
              </a:rPr>
            </a:b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fontScale="85000" lnSpcReduction="20000"/>
          </a:bodyPr>
          <a:lstStyle/>
          <a:p>
            <a:r>
              <a:rPr lang="ru-RU" dirty="0">
                <a:latin typeface="Times New Roman" panose="02020603050405020304" pitchFamily="18" charset="0"/>
                <a:cs typeface="Times New Roman" panose="02020603050405020304" pitchFamily="18" charset="0"/>
              </a:rPr>
              <a:t> 	Новый процессор  "</a:t>
            </a:r>
            <a:r>
              <a:rPr lang="en-US" dirty="0">
                <a:latin typeface="Times New Roman" panose="02020603050405020304" pitchFamily="18" charset="0"/>
                <a:cs typeface="Times New Roman" panose="02020603050405020304" pitchFamily="18" charset="0"/>
              </a:rPr>
              <a:t>Pentium</a:t>
            </a:r>
            <a:r>
              <a:rPr lang="ru-RU" dirty="0">
                <a:latin typeface="Times New Roman" panose="02020603050405020304" pitchFamily="18" charset="0"/>
                <a:cs typeface="Times New Roman" panose="02020603050405020304" pitchFamily="18" charset="0"/>
              </a:rPr>
              <a:t>" фирмы </a:t>
            </a:r>
            <a:r>
              <a:rPr lang="en-US" dirty="0">
                <a:latin typeface="Times New Roman" panose="02020603050405020304" pitchFamily="18" charset="0"/>
                <a:cs typeface="Times New Roman" panose="02020603050405020304" pitchFamily="18" charset="0"/>
              </a:rPr>
              <a:t>INTEL</a:t>
            </a:r>
            <a:r>
              <a:rPr lang="ru-RU" dirty="0">
                <a:latin typeface="Times New Roman" panose="02020603050405020304" pitchFamily="18" charset="0"/>
                <a:cs typeface="Times New Roman" panose="02020603050405020304" pitchFamily="18" charset="0"/>
              </a:rPr>
              <a:t> объединяет преимущества, традиционно присущие миникомпьютерам и рабочим станциям, с  гибкостью  и  совместимостью,  которыми характеризуются платформы персональных компьютеров.</a:t>
            </a:r>
          </a:p>
          <a:p>
            <a:r>
              <a:rPr lang="ru-RU" dirty="0">
                <a:latin typeface="Times New Roman" panose="02020603050405020304" pitchFamily="18" charset="0"/>
                <a:cs typeface="Times New Roman" panose="02020603050405020304" pitchFamily="18" charset="0"/>
              </a:rPr>
              <a:t>     	Спроектированный для  нужд объединения все усложняющегося современного и будущего прикладного программного обеспечения, </a:t>
            </a:r>
            <a:r>
              <a:rPr lang="en-US" dirty="0">
                <a:latin typeface="Times New Roman" panose="02020603050405020304" pitchFamily="18" charset="0"/>
                <a:cs typeface="Times New Roman" panose="02020603050405020304" pitchFamily="18" charset="0"/>
              </a:rPr>
              <a:t>Pentium</a:t>
            </a:r>
            <a:r>
              <a:rPr lang="ru-RU" dirty="0">
                <a:latin typeface="Times New Roman" panose="02020603050405020304" pitchFamily="18" charset="0"/>
                <a:cs typeface="Times New Roman" panose="02020603050405020304" pitchFamily="18" charset="0"/>
              </a:rPr>
              <a:t>  процессор  расширяет диапазон микропроцессорной архитектуры фирмы </a:t>
            </a:r>
            <a:r>
              <a:rPr lang="en-US" dirty="0">
                <a:latin typeface="Times New Roman" panose="02020603050405020304" pitchFamily="18" charset="0"/>
                <a:cs typeface="Times New Roman" panose="02020603050405020304" pitchFamily="18" charset="0"/>
              </a:rPr>
              <a:t>INTEL</a:t>
            </a:r>
            <a:r>
              <a:rPr lang="ru-RU" dirty="0">
                <a:latin typeface="Times New Roman" panose="02020603050405020304" pitchFamily="18" charset="0"/>
                <a:cs typeface="Times New Roman" panose="02020603050405020304" pitchFamily="18" charset="0"/>
              </a:rPr>
              <a:t> до новых высот, затеняемой ранее отличиями между мощными вычислительными платформами и созданными для совершенно новой области применений настольными  компьютерами  и серверами.</a:t>
            </a:r>
          </a:p>
          <a:p>
            <a:r>
              <a:rPr lang="ru-RU" dirty="0">
                <a:latin typeface="Times New Roman" panose="02020603050405020304" pitchFamily="18" charset="0"/>
                <a:cs typeface="Times New Roman" panose="02020603050405020304" pitchFamily="18" charset="0"/>
              </a:rPr>
              <a:t> </a:t>
            </a:r>
          </a:p>
          <a:p>
            <a:r>
              <a:rPr lang="ru-RU" dirty="0">
                <a:latin typeface="Times New Roman" panose="02020603050405020304" pitchFamily="18" charset="0"/>
                <a:cs typeface="Times New Roman" panose="02020603050405020304" pitchFamily="18" charset="0"/>
              </a:rPr>
              <a:t>Поскольку </a:t>
            </a:r>
            <a:r>
              <a:rPr lang="en-US" dirty="0">
                <a:latin typeface="Times New Roman" panose="02020603050405020304" pitchFamily="18" charset="0"/>
                <a:cs typeface="Times New Roman" panose="02020603050405020304" pitchFamily="18" charset="0"/>
              </a:rPr>
              <a:t>Pentium</a:t>
            </a:r>
            <a:r>
              <a:rPr lang="ru-RU" dirty="0">
                <a:latin typeface="Times New Roman" panose="02020603050405020304" pitchFamily="18" charset="0"/>
                <a:cs typeface="Times New Roman" panose="02020603050405020304" pitchFamily="18" charset="0"/>
              </a:rPr>
              <a:t>  процессор  способен  достигать  уровня производительности равного или более высокого, чем современные рабочие станции  высокого  уровня,  он обладает преимуществами, которых лишены обычные рабочие станции: полная совместимость с более, чем 50 000 программных приложений со стоимостью  миллиарды долларов,  которые  были  написаны  под  архитектуру фирмы </a:t>
            </a:r>
            <a:r>
              <a:rPr lang="en-US" dirty="0">
                <a:latin typeface="Times New Roman" panose="02020603050405020304" pitchFamily="18" charset="0"/>
                <a:cs typeface="Times New Roman" panose="02020603050405020304" pitchFamily="18" charset="0"/>
              </a:rPr>
              <a:t>INTEL</a:t>
            </a:r>
            <a:r>
              <a:rPr lang="ru-RU" dirty="0">
                <a:latin typeface="Times New Roman" panose="02020603050405020304" pitchFamily="18" charset="0"/>
                <a:cs typeface="Times New Roman" panose="02020603050405020304" pitchFamily="18" charset="0"/>
              </a:rPr>
              <a:t>.  В дополнение, </a:t>
            </a:r>
            <a:r>
              <a:rPr lang="en-US" dirty="0">
                <a:latin typeface="Times New Roman" panose="02020603050405020304" pitchFamily="18" charset="0"/>
                <a:cs typeface="Times New Roman" panose="02020603050405020304" pitchFamily="18" charset="0"/>
              </a:rPr>
              <a:t>Pentium</a:t>
            </a:r>
            <a:r>
              <a:rPr lang="ru-RU" dirty="0">
                <a:latin typeface="Times New Roman" panose="02020603050405020304" pitchFamily="18" charset="0"/>
                <a:cs typeface="Times New Roman" panose="02020603050405020304" pitchFamily="18" charset="0"/>
              </a:rPr>
              <a:t> процессор позволяет использовать все основные операционные системы,  которые доступны современным настольным персональным компьютерам,  рабочим  станциям  и серверам, включая </a:t>
            </a:r>
            <a:r>
              <a:rPr lang="en-US" dirty="0">
                <a:latin typeface="Times New Roman" panose="02020603050405020304" pitchFamily="18" charset="0"/>
                <a:cs typeface="Times New Roman" panose="02020603050405020304" pitchFamily="18" charset="0"/>
              </a:rPr>
              <a:t>UNIX</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Windows</a:t>
            </a:r>
            <a:r>
              <a:rPr lang="ru-RU"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NT</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OS</a:t>
            </a:r>
            <a:r>
              <a:rPr lang="ru-RU"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Solaris</a:t>
            </a:r>
            <a:r>
              <a:rPr lang="ru-RU" dirty="0">
                <a:latin typeface="Times New Roman" panose="02020603050405020304" pitchFamily="18" charset="0"/>
                <a:cs typeface="Times New Roman" panose="02020603050405020304" pitchFamily="18" charset="0"/>
              </a:rPr>
              <a:t> и </a:t>
            </a:r>
            <a:r>
              <a:rPr lang="en-US" dirty="0">
                <a:latin typeface="Times New Roman" panose="02020603050405020304" pitchFamily="18" charset="0"/>
                <a:cs typeface="Times New Roman" panose="02020603050405020304" pitchFamily="18" charset="0"/>
              </a:rPr>
              <a:t>NEXT step</a:t>
            </a:r>
            <a:r>
              <a:rPr lang="ru-RU"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2737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latin typeface="Times New Roman" panose="02020603050405020304" pitchFamily="18" charset="0"/>
                <a:cs typeface="Times New Roman" panose="02020603050405020304" pitchFamily="18" charset="0"/>
              </a:rPr>
              <a:t>Расширенная 64-битовая шина данных.</a:t>
            </a:r>
            <a:r>
              <a:rPr lang="ru-RU" dirty="0">
                <a:latin typeface="Times New Roman" panose="02020603050405020304" pitchFamily="18" charset="0"/>
                <a:cs typeface="Times New Roman" panose="02020603050405020304" pitchFamily="18" charset="0"/>
              </a:rPr>
              <a:t/>
            </a:r>
            <a:br>
              <a:rPr lang="ru-RU" dirty="0">
                <a:latin typeface="Times New Roman" panose="02020603050405020304" pitchFamily="18" charset="0"/>
                <a:cs typeface="Times New Roman" panose="02020603050405020304" pitchFamily="18" charset="0"/>
              </a:rPr>
            </a:b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Pentium</a:t>
            </a:r>
            <a:r>
              <a:rPr lang="ru-RU" dirty="0">
                <a:latin typeface="Times New Roman" panose="02020603050405020304" pitchFamily="18" charset="0"/>
                <a:cs typeface="Times New Roman" panose="02020603050405020304" pitchFamily="18" charset="0"/>
              </a:rPr>
              <a:t> процессор снаружи представляет собой 32-битовое устройство. Внешняя шина данных к памяти является  64-битовой, удваивая количество данных, передаваемых в течение одного шинного цикла.  </a:t>
            </a:r>
            <a:r>
              <a:rPr lang="en-US" dirty="0">
                <a:latin typeface="Times New Roman" panose="02020603050405020304" pitchFamily="18" charset="0"/>
                <a:cs typeface="Times New Roman" panose="02020603050405020304" pitchFamily="18" charset="0"/>
              </a:rPr>
              <a:t>Pentium</a:t>
            </a:r>
            <a:r>
              <a:rPr lang="ru-RU" dirty="0">
                <a:latin typeface="Times New Roman" panose="02020603050405020304" pitchFamily="18" charset="0"/>
                <a:cs typeface="Times New Roman" panose="02020603050405020304" pitchFamily="18" charset="0"/>
              </a:rPr>
              <a:t> процессор поддерживает несколько типов шинных циклов, включая пакетный режим, в течение которого происходит порция данных из 256 бит в кэш данных и в течение одного шинного цикла.</a:t>
            </a:r>
          </a:p>
          <a:p>
            <a:r>
              <a:rPr lang="ru-RU" dirty="0">
                <a:latin typeface="Times New Roman" panose="02020603050405020304" pitchFamily="18" charset="0"/>
                <a:cs typeface="Times New Roman" panose="02020603050405020304" pitchFamily="18" charset="0"/>
              </a:rPr>
              <a:t>Шина данных является главной магистралью, которая передает информацию между процессором и подсистемой памяти. Благодаря этой 64-битовой шине данных,  </a:t>
            </a:r>
            <a:r>
              <a:rPr lang="en-US" dirty="0">
                <a:latin typeface="Times New Roman" panose="02020603050405020304" pitchFamily="18" charset="0"/>
                <a:cs typeface="Times New Roman" panose="02020603050405020304" pitchFamily="18" charset="0"/>
              </a:rPr>
              <a:t>Pentium</a:t>
            </a:r>
            <a:r>
              <a:rPr lang="ru-RU" dirty="0">
                <a:latin typeface="Times New Roman" panose="02020603050405020304" pitchFamily="18" charset="0"/>
                <a:cs typeface="Times New Roman" panose="02020603050405020304" pitchFamily="18" charset="0"/>
              </a:rPr>
              <a:t> процессор существенно повышает скорость передачи по сравнению с процессором </a:t>
            </a:r>
            <a:r>
              <a:rPr lang="en-US" dirty="0">
                <a:latin typeface="Times New Roman" panose="02020603050405020304" pitchFamily="18" charset="0"/>
                <a:cs typeface="Times New Roman" panose="02020603050405020304" pitchFamily="18" charset="0"/>
              </a:rPr>
              <a:t>Intel</a:t>
            </a:r>
            <a:r>
              <a:rPr lang="ru-RU" dirty="0">
                <a:latin typeface="Times New Roman" panose="02020603050405020304" pitchFamily="18" charset="0"/>
                <a:cs typeface="Times New Roman" panose="02020603050405020304" pitchFamily="18" charset="0"/>
              </a:rPr>
              <a:t>486 </a:t>
            </a:r>
            <a:r>
              <a:rPr lang="en-US" dirty="0">
                <a:latin typeface="Times New Roman" panose="02020603050405020304" pitchFamily="18" charset="0"/>
                <a:cs typeface="Times New Roman" panose="02020603050405020304" pitchFamily="18" charset="0"/>
              </a:rPr>
              <a:t>DX</a:t>
            </a:r>
            <a:r>
              <a:rPr lang="ru-RU" dirty="0">
                <a:latin typeface="Times New Roman" panose="02020603050405020304" pitchFamily="18" charset="0"/>
                <a:cs typeface="Times New Roman" panose="02020603050405020304" pitchFamily="18" charset="0"/>
              </a:rPr>
              <a:t> - 528 </a:t>
            </a:r>
            <a:r>
              <a:rPr lang="en-US" dirty="0">
                <a:latin typeface="Times New Roman" panose="02020603050405020304" pitchFamily="18" charset="0"/>
                <a:cs typeface="Times New Roman" panose="02020603050405020304" pitchFamily="18" charset="0"/>
              </a:rPr>
              <a:t>MB</a:t>
            </a:r>
            <a:r>
              <a:rPr lang="ru-RU" dirty="0">
                <a:latin typeface="Times New Roman" panose="02020603050405020304" pitchFamily="18" charset="0"/>
                <a:cs typeface="Times New Roman" panose="02020603050405020304" pitchFamily="18" charset="0"/>
              </a:rPr>
              <a:t>/сек для 66 МГц,  по сравнению со 160 </a:t>
            </a:r>
            <a:r>
              <a:rPr lang="en-US" dirty="0">
                <a:latin typeface="Times New Roman" panose="02020603050405020304" pitchFamily="18" charset="0"/>
                <a:cs typeface="Times New Roman" panose="02020603050405020304" pitchFamily="18" charset="0"/>
              </a:rPr>
              <a:t>MB</a:t>
            </a:r>
            <a:r>
              <a:rPr lang="ru-RU" dirty="0">
                <a:latin typeface="Times New Roman" panose="02020603050405020304" pitchFamily="18" charset="0"/>
                <a:cs typeface="Times New Roman" panose="02020603050405020304" pitchFamily="18" charset="0"/>
              </a:rPr>
              <a:t>/сек для 50МГц процессора  </a:t>
            </a:r>
            <a:r>
              <a:rPr lang="en-US" dirty="0">
                <a:latin typeface="Times New Roman" panose="02020603050405020304" pitchFamily="18" charset="0"/>
                <a:cs typeface="Times New Roman" panose="02020603050405020304" pitchFamily="18" charset="0"/>
              </a:rPr>
              <a:t>Intel</a:t>
            </a:r>
            <a:r>
              <a:rPr lang="ru-RU" dirty="0">
                <a:latin typeface="Times New Roman" panose="02020603050405020304" pitchFamily="18" charset="0"/>
                <a:cs typeface="Times New Roman" panose="02020603050405020304" pitchFamily="18" charset="0"/>
              </a:rPr>
              <a:t>486  </a:t>
            </a:r>
            <a:r>
              <a:rPr lang="en-US" dirty="0">
                <a:latin typeface="Times New Roman" panose="02020603050405020304" pitchFamily="18" charset="0"/>
                <a:cs typeface="Times New Roman" panose="02020603050405020304" pitchFamily="18" charset="0"/>
              </a:rPr>
              <a:t>DX</a:t>
            </a:r>
            <a:r>
              <a:rPr lang="ru-RU" dirty="0">
                <a:latin typeface="Times New Roman" panose="02020603050405020304" pitchFamily="18" charset="0"/>
                <a:cs typeface="Times New Roman" panose="02020603050405020304" pitchFamily="18" charset="0"/>
              </a:rPr>
              <a:t>.  Эта  расширенная   шина   данных способствует высокоскоростным  вычислениям благодаря поддержке одновременной подпитки командами и данными процессорного блока </a:t>
            </a:r>
            <a:r>
              <a:rPr lang="ru-RU" dirty="0" err="1">
                <a:latin typeface="Times New Roman" panose="02020603050405020304" pitchFamily="18" charset="0"/>
                <a:cs typeface="Times New Roman" panose="02020603050405020304" pitchFamily="18" charset="0"/>
              </a:rPr>
              <a:t>суперскалярных</a:t>
            </a:r>
            <a:r>
              <a:rPr lang="ru-RU" dirty="0">
                <a:latin typeface="Times New Roman" panose="02020603050405020304" pitchFamily="18" charset="0"/>
                <a:cs typeface="Times New Roman" panose="02020603050405020304" pitchFamily="18" charset="0"/>
              </a:rPr>
              <a:t>  вычислений,  благодаря  чему  достигается  еще большая общая производительность </a:t>
            </a:r>
            <a:r>
              <a:rPr lang="en-US" dirty="0">
                <a:latin typeface="Times New Roman" panose="02020603050405020304" pitchFamily="18" charset="0"/>
                <a:cs typeface="Times New Roman" panose="02020603050405020304" pitchFamily="18" charset="0"/>
              </a:rPr>
              <a:t>Pentium</a:t>
            </a:r>
            <a:r>
              <a:rPr lang="ru-RU" dirty="0">
                <a:latin typeface="Times New Roman" panose="02020603050405020304" pitchFamily="18" charset="0"/>
                <a:cs typeface="Times New Roman" panose="02020603050405020304" pitchFamily="18" charset="0"/>
              </a:rPr>
              <a:t> процессора по сравнению с процессором </a:t>
            </a:r>
            <a:r>
              <a:rPr lang="en-US" dirty="0">
                <a:latin typeface="Times New Roman" panose="02020603050405020304" pitchFamily="18" charset="0"/>
                <a:cs typeface="Times New Roman" panose="02020603050405020304" pitchFamily="18" charset="0"/>
              </a:rPr>
              <a:t>Intel</a:t>
            </a:r>
            <a:r>
              <a:rPr lang="ru-RU" dirty="0">
                <a:latin typeface="Times New Roman" panose="02020603050405020304" pitchFamily="18" charset="0"/>
                <a:cs typeface="Times New Roman" panose="02020603050405020304" pitchFamily="18" charset="0"/>
              </a:rPr>
              <a:t>486 </a:t>
            </a:r>
            <a:r>
              <a:rPr lang="en-US" dirty="0">
                <a:latin typeface="Times New Roman" panose="02020603050405020304" pitchFamily="18" charset="0"/>
                <a:cs typeface="Times New Roman" panose="02020603050405020304" pitchFamily="18" charset="0"/>
              </a:rPr>
              <a:t>DX</a:t>
            </a:r>
            <a:r>
              <a:rPr lang="ru-RU" dirty="0">
                <a:latin typeface="Times New Roman" panose="02020603050405020304" pitchFamily="18" charset="0"/>
                <a:cs typeface="Times New Roman" panose="02020603050405020304" pitchFamily="18" charset="0"/>
              </a:rPr>
              <a:t>.</a:t>
            </a:r>
          </a:p>
          <a:p>
            <a:r>
              <a:rPr lang="ru-RU" dirty="0">
                <a:latin typeface="Times New Roman" panose="02020603050405020304" pitchFamily="18" charset="0"/>
                <a:cs typeface="Times New Roman" panose="02020603050405020304" pitchFamily="18" charset="0"/>
              </a:rPr>
              <a:t>     В общем,  имея более широкую шину  данных,  </a:t>
            </a:r>
            <a:r>
              <a:rPr lang="en-US" dirty="0">
                <a:latin typeface="Times New Roman" panose="02020603050405020304" pitchFamily="18" charset="0"/>
                <a:cs typeface="Times New Roman" panose="02020603050405020304" pitchFamily="18" charset="0"/>
              </a:rPr>
              <a:t>Pentium</a:t>
            </a:r>
            <a:r>
              <a:rPr lang="ru-RU" dirty="0">
                <a:latin typeface="Times New Roman" panose="02020603050405020304" pitchFamily="18" charset="0"/>
                <a:cs typeface="Times New Roman" panose="02020603050405020304" pitchFamily="18" charset="0"/>
              </a:rPr>
              <a:t>  процессор обеспечивает    конвейеризацию    шинных   циклов,   что способствует увеличению пропускной способности шины. Конвейеризация шинных  циклов  позволяет второму циклу стартовать раньше завершения выполнения первого цикла. Это дает подсистеме памяти больше  времени  для  декодирования  адреса,  что позволяет использовать более медленные и менее дорогостоящие  компоненты памяти, уменьшая в результате общую стоимость системы. Ускорение процессов чтения и записи,  </a:t>
            </a:r>
            <a:r>
              <a:rPr lang="ru-RU" dirty="0" err="1">
                <a:latin typeface="Times New Roman" panose="02020603050405020304" pitchFamily="18" charset="0"/>
                <a:cs typeface="Times New Roman" panose="02020603050405020304" pitchFamily="18" charset="0"/>
              </a:rPr>
              <a:t>параллелилизм</a:t>
            </a:r>
            <a:r>
              <a:rPr lang="ru-RU" dirty="0">
                <a:latin typeface="Times New Roman" panose="02020603050405020304" pitchFamily="18" charset="0"/>
                <a:cs typeface="Times New Roman" panose="02020603050405020304" pitchFamily="18" charset="0"/>
              </a:rPr>
              <a:t> адреса и данных, а также декодирование в течение одного цикла - все вместе позволяет улучшить пропускную способность и повышает  возможности системы.</a:t>
            </a:r>
          </a:p>
          <a:p>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8319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latin typeface="Times New Roman" panose="02020603050405020304" pitchFamily="18" charset="0"/>
                <a:cs typeface="Times New Roman" panose="02020603050405020304" pitchFamily="18" charset="0"/>
              </a:rPr>
              <a:t>Расширенная 64-битовая шина данных.</a:t>
            </a:r>
            <a:r>
              <a:rPr lang="ru-RU" dirty="0">
                <a:latin typeface="Times New Roman" panose="02020603050405020304" pitchFamily="18" charset="0"/>
                <a:cs typeface="Times New Roman" panose="02020603050405020304" pitchFamily="18" charset="0"/>
              </a:rPr>
              <a:t/>
            </a:r>
            <a:br>
              <a:rPr lang="ru-RU" dirty="0">
                <a:latin typeface="Times New Roman" panose="02020603050405020304" pitchFamily="18" charset="0"/>
                <a:cs typeface="Times New Roman" panose="02020603050405020304" pitchFamily="18" charset="0"/>
              </a:rPr>
            </a:br>
            <a:endParaRPr lang="ru-RU" dirty="0">
              <a:latin typeface="Times New Roman" panose="02020603050405020304" pitchFamily="18" charset="0"/>
              <a:cs typeface="Times New Roman" panose="02020603050405020304" pitchFamily="18" charset="0"/>
            </a:endParaRPr>
          </a:p>
        </p:txBody>
      </p:sp>
      <p:pic>
        <p:nvPicPr>
          <p:cNvPr id="4" name="Объект 3"/>
          <p:cNvPicPr>
            <a:picLocks noGrp="1" noChangeAspect="1"/>
          </p:cNvPicPr>
          <p:nvPr>
            <p:ph idx="1"/>
          </p:nvPr>
        </p:nvPicPr>
        <p:blipFill>
          <a:blip r:embed="rId2"/>
          <a:stretch>
            <a:fillRect/>
          </a:stretch>
        </p:blipFill>
        <p:spPr>
          <a:xfrm>
            <a:off x="4119286" y="3201053"/>
            <a:ext cx="3953427" cy="2010056"/>
          </a:xfrm>
          <a:prstGeom prst="rect">
            <a:avLst/>
          </a:prstGeom>
        </p:spPr>
      </p:pic>
    </p:spTree>
    <p:extLst>
      <p:ext uri="{BB962C8B-B14F-4D97-AF65-F5344CB8AC3E}">
        <p14:creationId xmlns:p14="http://schemas.microsoft.com/office/powerpoint/2010/main" val="121664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Средства разделения памяти на страницы.</a:t>
            </a:r>
            <a:r>
              <a:rPr lang="ru-RU" dirty="0"/>
              <a:t/>
            </a:r>
            <a:br>
              <a:rPr lang="ru-RU" dirty="0"/>
            </a:br>
            <a:endParaRPr lang="ru-RU" dirty="0"/>
          </a:p>
        </p:txBody>
      </p:sp>
      <p:sp>
        <p:nvSpPr>
          <p:cNvPr id="3" name="Объект 2"/>
          <p:cNvSpPr>
            <a:spLocks noGrp="1"/>
          </p:cNvSpPr>
          <p:nvPr>
            <p:ph idx="1"/>
          </p:nvPr>
        </p:nvSpPr>
        <p:spPr/>
        <p:txBody>
          <a:bodyPr/>
          <a:lstStyle/>
          <a:p>
            <a:r>
              <a:rPr lang="ru-RU" dirty="0"/>
              <a:t> 	</a:t>
            </a:r>
            <a:r>
              <a:rPr lang="en-US" dirty="0"/>
              <a:t>Pentium</a:t>
            </a:r>
            <a:r>
              <a:rPr lang="ru-RU" dirty="0"/>
              <a:t> процессор предлагает опции поддержки любой из традиционных размеров страниц памяти - 4 </a:t>
            </a:r>
            <a:r>
              <a:rPr lang="en-US" dirty="0"/>
              <a:t>KB</a:t>
            </a:r>
            <a:r>
              <a:rPr lang="ru-RU" dirty="0"/>
              <a:t> или более широкие, 4 </a:t>
            </a:r>
            <a:r>
              <a:rPr lang="en-US" dirty="0"/>
              <a:t>MB</a:t>
            </a:r>
            <a:r>
              <a:rPr lang="ru-RU" dirty="0"/>
              <a:t> страницы.  Эта  опция  позволяет  производить  вычисление</a:t>
            </a:r>
          </a:p>
          <a:p>
            <a:r>
              <a:rPr lang="ru-RU" dirty="0"/>
              <a:t>частоты свопинга  страниц в комплексных графических приложениях, буферах фреймов,  а также ядер  операционных  систем,  где увеличенный размер  страницы  сейчас  позволяет  пользователям перепланировать шире первоначально громоздкие объекты.  Увеличение страниц  дает  результат в виде повышения производительности, причем все это  отражается  на  прикладном  программном обеспечении.</a:t>
            </a:r>
          </a:p>
          <a:p>
            <a:endParaRPr lang="ru-RU" dirty="0"/>
          </a:p>
        </p:txBody>
      </p:sp>
    </p:spTree>
    <p:extLst>
      <p:ext uri="{BB962C8B-B14F-4D97-AF65-F5344CB8AC3E}">
        <p14:creationId xmlns:p14="http://schemas.microsoft.com/office/powerpoint/2010/main" val="3405704581"/>
      </p:ext>
    </p:extLst>
  </p:cSld>
  <p:clrMapOvr>
    <a:masterClrMapping/>
  </p:clrMapOvr>
</p:sld>
</file>

<file path=ppt/theme/theme1.xml><?xml version="1.0" encoding="utf-8"?>
<a:theme xmlns:a="http://schemas.openxmlformats.org/drawingml/2006/main" name="След самолета">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TM04033937[[fn=След самолета]]</Template>
  <TotalTime>25</TotalTime>
  <Words>1176</Words>
  <Application>Microsoft Office PowerPoint</Application>
  <PresentationFormat>Широкоэкранный</PresentationFormat>
  <Paragraphs>47</Paragraphs>
  <Slides>13</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13</vt:i4>
      </vt:variant>
    </vt:vector>
  </HeadingPairs>
  <TitlesOfParts>
    <vt:vector size="17" baseType="lpstr">
      <vt:lpstr>Arial</vt:lpstr>
      <vt:lpstr>Century Gothic</vt:lpstr>
      <vt:lpstr>Times New Roman</vt:lpstr>
      <vt:lpstr>След самолета</vt:lpstr>
      <vt:lpstr>Реферат на тему:  «Pentium» </vt:lpstr>
      <vt:lpstr>Цель:</vt:lpstr>
      <vt:lpstr>Главные пункты</vt:lpstr>
      <vt:lpstr>История появления Pentium процессора. </vt:lpstr>
      <vt:lpstr>Процесс рождения Pentium процессора был нелегким.   </vt:lpstr>
      <vt:lpstr>Технический обзор </vt:lpstr>
      <vt:lpstr>Расширенная 64-битовая шина данных. </vt:lpstr>
      <vt:lpstr>Расширенная 64-битовая шина данных. </vt:lpstr>
      <vt:lpstr>Средства разделения памяти на страницы. </vt:lpstr>
      <vt:lpstr>Определение ошибок и функциональная избыточность. </vt:lpstr>
      <vt:lpstr>Управление производительностью. </vt:lpstr>
      <vt:lpstr>Список литературы:</vt:lpstr>
      <vt:lpstr>Всем спасибо за просмотр!!!</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Реферат на тему: «Pentium»</dc:title>
  <dc:creator>HOME</dc:creator>
  <cp:lastModifiedBy>HOME</cp:lastModifiedBy>
  <cp:revision>3</cp:revision>
  <dcterms:created xsi:type="dcterms:W3CDTF">2022-03-11T03:39:26Z</dcterms:created>
  <dcterms:modified xsi:type="dcterms:W3CDTF">2022-03-11T04:05:19Z</dcterms:modified>
</cp:coreProperties>
</file>