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trl Z" initials="CZ" lastIdx="2" clrIdx="0">
    <p:extLst>
      <p:ext uri="{19B8F6BF-5375-455C-9EA6-DF929625EA0E}">
        <p15:presenceInfo xmlns:p15="http://schemas.microsoft.com/office/powerpoint/2012/main" userId="03060e25cafeff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6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C664B-666A-4F73-9096-A469E78A0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AA8CE9-2652-4CE0-A04E-8ADE2CFA1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D6E15A-75C1-4865-8CF1-60673587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120-2F9C-4175-9C4D-5B78CF5579BB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5A3EF1-7D52-4BCB-82DB-B4650362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DA1B78-CE7B-46ED-A07B-DFE63451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511-44A1-4F7F-8904-DA0B42A82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6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BE854-D8E5-4684-849B-67A9FB11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BDA336-A7FA-4337-A665-969E1FC99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94B58B-7AD2-46CE-B0C0-22D4CB8C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120-2F9C-4175-9C4D-5B78CF5579BB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89567-87A7-4FDC-A456-5F008395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A77BB7-C5DD-4089-A564-F87E1180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511-44A1-4F7F-8904-DA0B42A82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95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0919F3-2616-4652-A8A9-DC68F5FF1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01F2C-2FAB-4A1B-85F2-E010786FE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C3FE65-0D22-4E02-9194-58D852B0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120-2F9C-4175-9C4D-5B78CF5579BB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86E515-5DF8-4FB2-B1C2-2A48B7B3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C9F672-FF16-48F9-A151-7FC8D23F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511-44A1-4F7F-8904-DA0B42A82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75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10631-F646-482D-A90F-68736169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E6A6B-7F2F-4355-A583-71A1E0149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5E3843-E108-49EE-894D-E4CD60C9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120-2F9C-4175-9C4D-5B78CF5579BB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F9AEB-ADA5-4D64-9F64-E8C95A76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577F8F-6F7A-4161-AA9F-A3CC0FA0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511-44A1-4F7F-8904-DA0B42A82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46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52792-E5B0-48E6-802F-56FE935B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6A42A2-E822-4AC7-86C6-23ACD00CF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19BAF6-11E8-401C-907B-3D68F90D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120-2F9C-4175-9C4D-5B78CF5579BB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168F3E-399C-4A90-863B-A5110376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06B540-DF86-4606-96B1-CD29D8AF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511-44A1-4F7F-8904-DA0B42A82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83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DE057-9638-444F-A05E-C9603843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99B17-7B49-4895-B1D5-78A16633F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2B3BF8-6823-4790-BF9E-A67E4BDC5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E0036A-0FB5-499D-A17B-DA8EC00C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120-2F9C-4175-9C4D-5B78CF5579BB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07BDF4-2FFC-4F7D-81B1-5347F0A0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4C21D5-E6A8-43B5-845F-8B603483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511-44A1-4F7F-8904-DA0B42A82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18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9F770-C721-4940-855D-EE39DED8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7490C9-2124-4E19-AB62-BE880D617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74B169-E5AF-4860-914D-85859E589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852692-B6E3-45C6-A358-2D27389B9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040CA1-22BB-4F9C-B585-25D926EB7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3B70E1-BDE8-43FA-A2E8-EED3C1E5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120-2F9C-4175-9C4D-5B78CF5579BB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1D4366-0652-4D5B-ABF2-FB786164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BCB5D9-AE71-4100-9001-2E7874F1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511-44A1-4F7F-8904-DA0B42A82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9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1DE32-B329-40A1-88C4-B0714EA9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BB2E88-0582-4B7E-B559-FD64F34D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120-2F9C-4175-9C4D-5B78CF5579BB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40CEC6-48D8-4030-A5F5-5C2A7D02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0B3FC7-9FF3-4306-B1FB-1670A935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511-44A1-4F7F-8904-DA0B42A82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81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411BF6-D59B-4FD2-80F1-310FA37D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120-2F9C-4175-9C4D-5B78CF5579BB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FBEE31-60C7-4BDC-9EC6-09B127AD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52E9F1-1E6D-4ABA-9EEB-918755E4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511-44A1-4F7F-8904-DA0B42A82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46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012FA-8B24-4E46-8519-64668403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B39119-1BC6-4799-87D6-FEB06679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AEE11A-BE07-49CE-AA13-676011ECC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C457DB-A5D3-4260-97E2-B1416CB3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120-2F9C-4175-9C4D-5B78CF5579BB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9FD85F-9CCB-4066-A920-0BBDEFB1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5CACC9-1675-4A38-A9D3-E6FF750D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511-44A1-4F7F-8904-DA0B42A82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57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A6A2F-6797-4A82-88AE-0605F9BE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93A68B-D515-40B4-A04C-BE5A38B64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01CD86-AED8-4065-ABEB-ED99AFBB6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122CAA-7A45-41AE-99D4-4CC1480F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120-2F9C-4175-9C4D-5B78CF5579BB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16FFDA-A772-44F5-9BE5-F61C0365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5D3EEB-5076-430D-BAC5-BFF023DF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511-44A1-4F7F-8904-DA0B42A82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17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560E6-D8C2-44FB-A59D-AEB55B21C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3F881C-834D-4F45-89B0-F93196AB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EFBFA-42FB-466D-8C0C-856A33AA5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6120-2F9C-4175-9C4D-5B78CF5579BB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EC7C58-4DB8-42F4-8F42-303C49249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5AF38F-ABE2-49E2-917E-B6079368D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D3511-44A1-4F7F-8904-DA0B42A82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11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5D79BB-0357-41F0-88D7-276B67ECC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D75D267-A745-4D36-9298-9AEEC3CB0F6C}"/>
              </a:ext>
            </a:extLst>
          </p:cNvPr>
          <p:cNvSpPr txBox="1">
            <a:spLocks/>
          </p:cNvSpPr>
          <p:nvPr/>
        </p:nvSpPr>
        <p:spPr>
          <a:xfrm>
            <a:off x="0" y="2923309"/>
            <a:ext cx="5486400" cy="3934692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b="1" i="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СП</a:t>
            </a:r>
            <a:r>
              <a:rPr lang="ru-RU" sz="2800" b="1" dirty="0">
                <a:solidFill>
                  <a:srgbClr val="000000"/>
                </a:solidFill>
                <a:latin typeface="Book Antiqua" panose="02040602050305030304" pitchFamily="18" charset="0"/>
              </a:rPr>
              <a:t>ЕЦИАЛИЗИРОВАННАЯ</a:t>
            </a:r>
            <a:endParaRPr lang="ru-RU" sz="2800" b="1" i="0" dirty="0">
              <a:solidFill>
                <a:srgbClr val="000000"/>
              </a:solidFill>
              <a:effectLst/>
              <a:latin typeface="Book Antiqua" panose="02040602050305030304" pitchFamily="18" charset="0"/>
            </a:endParaRPr>
          </a:p>
          <a:p>
            <a:pPr algn="r"/>
            <a:endParaRPr lang="ru-RU" sz="2400" dirty="0"/>
          </a:p>
          <a:p>
            <a:pPr algn="r"/>
            <a:r>
              <a:rPr lang="ru-RU" sz="2400" dirty="0"/>
              <a:t>ВЫЧИСЛИТЕЛЬНАЯ</a:t>
            </a:r>
          </a:p>
          <a:p>
            <a:pPr algn="r"/>
            <a:r>
              <a:rPr lang="ru-RU" sz="2400" dirty="0"/>
              <a:t>МАШИНА</a:t>
            </a:r>
          </a:p>
          <a:p>
            <a:endParaRPr lang="ru-RU" dirty="0"/>
          </a:p>
          <a:p>
            <a:endParaRPr lang="ru-RU" dirty="0"/>
          </a:p>
          <a:p>
            <a:endParaRPr lang="ru-RU" dirty="0">
              <a:latin typeface="Book Antiqua" panose="02040602050305030304" pitchFamily="18" charset="0"/>
            </a:endParaRPr>
          </a:p>
          <a:p>
            <a:pPr algn="l"/>
            <a:r>
              <a:rPr lang="ru-RU" sz="2800" dirty="0">
                <a:latin typeface="Book Antiqua" panose="02040602050305030304" pitchFamily="18" charset="0"/>
              </a:rPr>
              <a:t>Заргарян Самвел</a:t>
            </a:r>
          </a:p>
        </p:txBody>
      </p:sp>
    </p:spTree>
    <p:extLst>
      <p:ext uri="{BB962C8B-B14F-4D97-AF65-F5344CB8AC3E}">
        <p14:creationId xmlns:p14="http://schemas.microsoft.com/office/powerpoint/2010/main" val="25462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7845F-F27D-412C-8A53-76DF1558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630835" y="2630836"/>
            <a:ext cx="6858000" cy="159632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>
              <a:lnSpc>
                <a:spcPct val="10000"/>
              </a:lnSpc>
            </a:pPr>
            <a:r>
              <a:rPr lang="ru-RU" sz="3600" i="0" dirty="0">
                <a:solidFill>
                  <a:srgbClr val="202122"/>
                </a:solidFill>
                <a:effectLst/>
                <a:latin typeface="Book Antiqua" panose="02040602050305030304" pitchFamily="18" charset="0"/>
              </a:rPr>
              <a:t>Специализированная</a:t>
            </a:r>
            <a:r>
              <a:rPr lang="ru-RU" sz="3600" dirty="0">
                <a:solidFill>
                  <a:srgbClr val="000000"/>
                </a:solidFill>
                <a:latin typeface="Book Antiqua" panose="02040602050305030304" pitchFamily="18" charset="0"/>
              </a:rPr>
              <a:t> ЭВМ</a:t>
            </a:r>
            <a:br>
              <a:rPr lang="ru-RU" sz="4400" b="1" i="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52FAA-E26E-47AC-AE53-35409609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366" y="0"/>
            <a:ext cx="6395634" cy="6858000"/>
          </a:xfrm>
          <a:solidFill>
            <a:schemeClr val="bg1">
              <a:alpha val="9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Специализированная вычислительная машина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b="0" i="0" dirty="0">
                <a:solidFill>
                  <a:srgbClr val="202122"/>
                </a:solidFill>
                <a:effectLst/>
                <a:latin typeface="+mj-lt"/>
              </a:rPr>
              <a:t> </a:t>
            </a:r>
          </a:p>
          <a:p>
            <a:pPr marL="0" indent="0" algn="ctr">
              <a:buNone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+mj-lt"/>
              </a:rPr>
              <a:t>вычислительная машина, предназначенная для решения одной задачи или узкого круга задач. Специализация такой машины повышает эффективность средств  вычислительной техники, поскольку структурная и аппаратная интерпретация программ способствует повышению точности и быстродействия устройств, упрощает математическое обеспечение, снижает аппаратные затраты.</a:t>
            </a:r>
            <a:endParaRPr lang="ru-RU" sz="2400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397996-2EB9-4712-9164-046334751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4"/>
          <a:stretch/>
        </p:blipFill>
        <p:spPr>
          <a:xfrm>
            <a:off x="1596329" y="2399434"/>
            <a:ext cx="4003007" cy="2772051"/>
          </a:xfrm>
          <a:prstGeom prst="rect">
            <a:avLst/>
          </a:prstGeom>
        </p:spPr>
      </p:pic>
      <p:sp>
        <p:nvSpPr>
          <p:cNvPr id="6" name="Прямоугольник 5">
            <a:hlinkClick r:id="rId3" action="ppaction://hlinksldjump"/>
            <a:extLst>
              <a:ext uri="{FF2B5EF4-FFF2-40B4-BE49-F238E27FC236}">
                <a16:creationId xmlns:a16="http://schemas.microsoft.com/office/drawing/2014/main" id="{A9298229-7138-45BF-80C6-E4786ADC80C7}"/>
              </a:ext>
            </a:extLst>
          </p:cNvPr>
          <p:cNvSpPr/>
          <p:nvPr/>
        </p:nvSpPr>
        <p:spPr>
          <a:xfrm>
            <a:off x="11472000" y="6137564"/>
            <a:ext cx="720000" cy="7204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hlinkClick r:id="rId3" action="ppaction://hlinksldjump"/>
            <a:extLst>
              <a:ext uri="{FF2B5EF4-FFF2-40B4-BE49-F238E27FC236}">
                <a16:creationId xmlns:a16="http://schemas.microsoft.com/office/drawing/2014/main" id="{2C0422DE-7B71-4961-9AEB-0CCD3AD36F40}"/>
              </a:ext>
            </a:extLst>
          </p:cNvPr>
          <p:cNvCxnSpPr>
            <a:cxnSpLocks/>
          </p:cNvCxnSpPr>
          <p:nvPr/>
        </p:nvCxnSpPr>
        <p:spPr>
          <a:xfrm>
            <a:off x="11621816" y="6513280"/>
            <a:ext cx="451363" cy="0"/>
          </a:xfrm>
          <a:prstGeom prst="straightConnector1">
            <a:avLst/>
          </a:prstGeom>
          <a:ln w="38100" cmpd="sng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6DEED8-6320-4F9A-AD7F-1BE766E67E1D}"/>
              </a:ext>
            </a:extLst>
          </p:cNvPr>
          <p:cNvSpPr txBox="1"/>
          <p:nvPr/>
        </p:nvSpPr>
        <p:spPr>
          <a:xfrm>
            <a:off x="10960871" y="6328614"/>
            <a:ext cx="562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1/5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19893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7845F-F27D-412C-8A53-76DF1558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630833" y="2630836"/>
            <a:ext cx="6858000" cy="159632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Book Antiqua" panose="02040602050305030304" pitchFamily="18" charset="0"/>
              </a:rPr>
              <a:t>       </a:t>
            </a:r>
            <a:r>
              <a:rPr lang="ru-RU" dirty="0">
                <a:latin typeface="Book Antiqua" panose="02040602050305030304" pitchFamily="18" charset="0"/>
              </a:rPr>
              <a:t>Чем отличаются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endParaRPr lang="ru-RU" dirty="0">
              <a:latin typeface="Book Antiqua" panose="0204060205030503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52FAA-E26E-47AC-AE53-35409609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366" y="0"/>
            <a:ext cx="6395634" cy="6858000"/>
          </a:xfrm>
          <a:solidFill>
            <a:schemeClr val="bg1">
              <a:alpha val="9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Специализированные компьютеры отличаются постоянством структуры, определяемой классом решаемых задач, что позволяет существенно упростить коммутационные устройства. Как и другие вычислительные машины, специализированные можно разделить на группы.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по способу представления информации: аналоговые, цифровые, гибридные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по назначению: управляющие, моделирующие</a:t>
            </a:r>
          </a:p>
          <a:p>
            <a:pPr marL="0" indent="0" algn="ctr">
              <a:buNone/>
            </a:pPr>
            <a:endParaRPr lang="ru-RU" b="1" dirty="0">
              <a:solidFill>
                <a:srgbClr val="202122"/>
              </a:solidFill>
              <a:latin typeface="+mj-lt"/>
            </a:endParaRPr>
          </a:p>
        </p:txBody>
      </p:sp>
      <p:sp>
        <p:nvSpPr>
          <p:cNvPr id="6" name="Прямоугольник 5">
            <a:hlinkClick r:id="rId2" action="ppaction://hlinksldjump"/>
            <a:extLst>
              <a:ext uri="{FF2B5EF4-FFF2-40B4-BE49-F238E27FC236}">
                <a16:creationId xmlns:a16="http://schemas.microsoft.com/office/drawing/2014/main" id="{A9298229-7138-45BF-80C6-E4786ADC80C7}"/>
              </a:ext>
            </a:extLst>
          </p:cNvPr>
          <p:cNvSpPr/>
          <p:nvPr/>
        </p:nvSpPr>
        <p:spPr>
          <a:xfrm>
            <a:off x="11472000" y="6137564"/>
            <a:ext cx="720000" cy="7204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hlinkClick r:id="rId2" action="ppaction://hlinksldjump"/>
            <a:extLst>
              <a:ext uri="{FF2B5EF4-FFF2-40B4-BE49-F238E27FC236}">
                <a16:creationId xmlns:a16="http://schemas.microsoft.com/office/drawing/2014/main" id="{2C0422DE-7B71-4961-9AEB-0CCD3AD36F40}"/>
              </a:ext>
            </a:extLst>
          </p:cNvPr>
          <p:cNvCxnSpPr>
            <a:cxnSpLocks/>
          </p:cNvCxnSpPr>
          <p:nvPr/>
        </p:nvCxnSpPr>
        <p:spPr>
          <a:xfrm>
            <a:off x="11621816" y="6513280"/>
            <a:ext cx="451363" cy="0"/>
          </a:xfrm>
          <a:prstGeom prst="straightConnector1">
            <a:avLst/>
          </a:prstGeom>
          <a:ln w="38100" cmpd="sng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6DEED8-6320-4F9A-AD7F-1BE766E67E1D}"/>
              </a:ext>
            </a:extLst>
          </p:cNvPr>
          <p:cNvSpPr txBox="1"/>
          <p:nvPr/>
        </p:nvSpPr>
        <p:spPr>
          <a:xfrm>
            <a:off x="10960871" y="6328614"/>
            <a:ext cx="562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2/5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A73607-DDB7-423B-8FD0-97C4614AC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39352">
            <a:off x="621579" y="783577"/>
            <a:ext cx="353178" cy="638983"/>
          </a:xfrm>
          <a:prstGeom prst="rect">
            <a:avLst/>
          </a:prstGeom>
          <a:noFill/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2919472-2AFC-47FA-8B01-60D72AF65B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8"/>
          <a:stretch/>
        </p:blipFill>
        <p:spPr>
          <a:xfrm>
            <a:off x="1596332" y="1294390"/>
            <a:ext cx="3837176" cy="452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9871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7845F-F27D-412C-8A53-76DF1558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646253" y="2615418"/>
            <a:ext cx="6858000" cy="1627164"/>
          </a:xfrm>
          <a:solidFill>
            <a:schemeClr val="bg1"/>
          </a:solidFill>
        </p:spPr>
        <p:txBody>
          <a:bodyPr tIns="396000"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3200" b="0" i="0" dirty="0">
                <a:solidFill>
                  <a:srgbClr val="000000"/>
                </a:solidFill>
                <a:effectLst/>
                <a:latin typeface="Linux Libertine"/>
              </a:rPr>
              <a:t>        Для чего предназначены  </a:t>
            </a:r>
            <a:br>
              <a:rPr lang="ru-RU" sz="3200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ru-RU" dirty="0">
              <a:latin typeface="Book Antiqua" panose="0204060205030503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52FAA-E26E-47AC-AE53-35409609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366" y="0"/>
            <a:ext cx="6395634" cy="6858000"/>
          </a:xfrm>
          <a:solidFill>
            <a:schemeClr val="bg1">
              <a:alpha val="90000"/>
            </a:schemeClr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b="1" i="1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Специализированные компьютеры</a:t>
            </a:r>
            <a:r>
              <a:rPr lang="ru-RU" b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предназначены для решения определенного узкого круга задач или реализации строго определенной группы функций. Такая узкая ориентация компьютеров позволяет четко специализировать их структуру, существенно снизить их сложность и стоимость при сохранении высокой производительности и надежности их работы.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Ещё и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для решения конкретного круга задач. К таким компьютерам относятся, например, бортовые компьютеры автомобилей, судов, самолетов, космических аппаратов.</a:t>
            </a:r>
          </a:p>
          <a:p>
            <a:pPr marL="0" indent="0" algn="ctr">
              <a:buNone/>
            </a:pPr>
            <a:endParaRPr lang="ru-RU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Прямоугольник 5">
            <a:hlinkClick r:id="rId2" action="ppaction://hlinksldjump"/>
            <a:extLst>
              <a:ext uri="{FF2B5EF4-FFF2-40B4-BE49-F238E27FC236}">
                <a16:creationId xmlns:a16="http://schemas.microsoft.com/office/drawing/2014/main" id="{A9298229-7138-45BF-80C6-E4786ADC80C7}"/>
              </a:ext>
            </a:extLst>
          </p:cNvPr>
          <p:cNvSpPr/>
          <p:nvPr/>
        </p:nvSpPr>
        <p:spPr>
          <a:xfrm>
            <a:off x="11472000" y="6137564"/>
            <a:ext cx="720000" cy="7204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hlinkClick r:id="rId2" action="ppaction://hlinksldjump"/>
            <a:extLst>
              <a:ext uri="{FF2B5EF4-FFF2-40B4-BE49-F238E27FC236}">
                <a16:creationId xmlns:a16="http://schemas.microsoft.com/office/drawing/2014/main" id="{2C0422DE-7B71-4961-9AEB-0CCD3AD36F40}"/>
              </a:ext>
            </a:extLst>
          </p:cNvPr>
          <p:cNvCxnSpPr>
            <a:cxnSpLocks/>
          </p:cNvCxnSpPr>
          <p:nvPr/>
        </p:nvCxnSpPr>
        <p:spPr>
          <a:xfrm>
            <a:off x="11621816" y="6513280"/>
            <a:ext cx="451363" cy="0"/>
          </a:xfrm>
          <a:prstGeom prst="straightConnector1">
            <a:avLst/>
          </a:prstGeom>
          <a:ln w="38100" cmpd="sng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6DEED8-6320-4F9A-AD7F-1BE766E67E1D}"/>
              </a:ext>
            </a:extLst>
          </p:cNvPr>
          <p:cNvSpPr txBox="1"/>
          <p:nvPr/>
        </p:nvSpPr>
        <p:spPr>
          <a:xfrm>
            <a:off x="10960871" y="6328614"/>
            <a:ext cx="562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3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/5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24E9A0-498A-4E55-A6F0-BC86E77303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4"/>
          <a:stretch/>
        </p:blipFill>
        <p:spPr>
          <a:xfrm>
            <a:off x="1596329" y="2399434"/>
            <a:ext cx="4003007" cy="277205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231180A-A73F-491D-AD8F-50B612A34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39352">
            <a:off x="480243" y="861773"/>
            <a:ext cx="353178" cy="638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435186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7845F-F27D-412C-8A53-76DF1558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646253" y="2615418"/>
            <a:ext cx="6858000" cy="1627164"/>
          </a:xfrm>
          <a:solidFill>
            <a:schemeClr val="bg1"/>
          </a:solidFill>
        </p:spPr>
        <p:txBody>
          <a:bodyPr tIns="900000">
            <a:normAutofit fontScale="90000"/>
          </a:bodyPr>
          <a:lstStyle/>
          <a:p>
            <a:pPr indent="-36000" algn="ctr">
              <a:lnSpc>
                <a:spcPct val="100000"/>
              </a:lnSpc>
              <a:spcBef>
                <a:spcPts val="1200"/>
              </a:spcBef>
            </a:pPr>
            <a:r>
              <a:rPr lang="ru-RU" sz="2700" b="0" i="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Управляющие специализированные компьютеры</a:t>
            </a:r>
            <a:br>
              <a:rPr lang="ru-RU" sz="1200" b="0" i="0" dirty="0">
                <a:solidFill>
                  <a:srgbClr val="000000"/>
                </a:solidFill>
                <a:effectLst/>
                <a:latin typeface="Linux Libertine"/>
              </a:rPr>
            </a:br>
            <a:br>
              <a:rPr lang="ru-RU" sz="3200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ru-RU" dirty="0">
              <a:latin typeface="Book Antiqua" panose="0204060205030503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52FAA-E26E-47AC-AE53-35409609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366" y="0"/>
            <a:ext cx="6395634" cy="6858000"/>
          </a:xfrm>
          <a:solidFill>
            <a:schemeClr val="bg1">
              <a:alpha val="90000"/>
            </a:schemeClr>
          </a:solidFill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2400" b="1" i="1" dirty="0">
              <a:solidFill>
                <a:srgbClr val="000000"/>
              </a:solidFill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ru-RU" sz="2400" b="0" i="0" dirty="0">
              <a:solidFill>
                <a:srgbClr val="202122"/>
              </a:solidFill>
              <a:effectLst/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ru-RU" sz="2400" b="0" i="0" dirty="0">
              <a:solidFill>
                <a:srgbClr val="202122"/>
              </a:solidFill>
              <a:effectLst/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ru-RU" b="0" i="0" dirty="0">
                <a:solidFill>
                  <a:srgbClr val="202122"/>
                </a:solidFill>
                <a:effectLst/>
                <a:latin typeface="+mj-lt"/>
              </a:rPr>
              <a:t>Такие машины, как правило, работают в режиме реального времени и используются для управления динамическими объектами, летательными аппаратами и т. п. В этом качестве продолжают использоваться немногие из действующих аналоговых ЭВМ.</a:t>
            </a:r>
            <a:endParaRPr lang="ru-RU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Прямоугольник 5">
            <a:hlinkClick r:id="rId2" action="ppaction://hlinksldjump"/>
            <a:extLst>
              <a:ext uri="{FF2B5EF4-FFF2-40B4-BE49-F238E27FC236}">
                <a16:creationId xmlns:a16="http://schemas.microsoft.com/office/drawing/2014/main" id="{A9298229-7138-45BF-80C6-E4786ADC80C7}"/>
              </a:ext>
            </a:extLst>
          </p:cNvPr>
          <p:cNvSpPr/>
          <p:nvPr/>
        </p:nvSpPr>
        <p:spPr>
          <a:xfrm>
            <a:off x="11472000" y="6137564"/>
            <a:ext cx="720000" cy="7204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hlinkClick r:id="rId2" action="ppaction://hlinksldjump"/>
            <a:extLst>
              <a:ext uri="{FF2B5EF4-FFF2-40B4-BE49-F238E27FC236}">
                <a16:creationId xmlns:a16="http://schemas.microsoft.com/office/drawing/2014/main" id="{2C0422DE-7B71-4961-9AEB-0CCD3AD36F40}"/>
              </a:ext>
            </a:extLst>
          </p:cNvPr>
          <p:cNvCxnSpPr>
            <a:cxnSpLocks/>
          </p:cNvCxnSpPr>
          <p:nvPr/>
        </p:nvCxnSpPr>
        <p:spPr>
          <a:xfrm>
            <a:off x="11621816" y="6513280"/>
            <a:ext cx="451363" cy="0"/>
          </a:xfrm>
          <a:prstGeom prst="straightConnector1">
            <a:avLst/>
          </a:prstGeom>
          <a:ln w="38100" cmpd="sng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6DEED8-6320-4F9A-AD7F-1BE766E67E1D}"/>
              </a:ext>
            </a:extLst>
          </p:cNvPr>
          <p:cNvSpPr txBox="1"/>
          <p:nvPr/>
        </p:nvSpPr>
        <p:spPr>
          <a:xfrm>
            <a:off x="10960871" y="6328614"/>
            <a:ext cx="562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4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/5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2CDC8A-45F6-4A5D-8560-85E5D7D3CA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8"/>
          <a:stretch/>
        </p:blipFill>
        <p:spPr>
          <a:xfrm>
            <a:off x="1596330" y="1165223"/>
            <a:ext cx="3837176" cy="452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4006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7845F-F27D-412C-8A53-76DF1558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646253" y="2615418"/>
            <a:ext cx="6858000" cy="1627164"/>
          </a:xfrm>
          <a:solidFill>
            <a:schemeClr val="bg1"/>
          </a:solidFill>
        </p:spPr>
        <p:txBody>
          <a:bodyPr tIns="900000">
            <a:normAutofit fontScale="90000"/>
          </a:bodyPr>
          <a:lstStyle/>
          <a:p>
            <a:pPr indent="-36000" algn="ctr">
              <a:lnSpc>
                <a:spcPct val="100000"/>
              </a:lnSpc>
              <a:spcBef>
                <a:spcPts val="1200"/>
              </a:spcBef>
            </a:pPr>
            <a:r>
              <a:rPr lang="ru-RU" sz="2700" b="0" i="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Моделирующие специализированные компьютеры</a:t>
            </a:r>
            <a:br>
              <a:rPr lang="ru-RU" sz="2700" b="0" i="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</a:br>
            <a:br>
              <a:rPr lang="ru-RU" sz="1200" b="0" i="0" dirty="0">
                <a:solidFill>
                  <a:srgbClr val="000000"/>
                </a:solidFill>
                <a:effectLst/>
                <a:latin typeface="Linux Libertine"/>
              </a:rPr>
            </a:br>
            <a:br>
              <a:rPr lang="ru-RU" sz="3200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ru-RU" dirty="0">
              <a:latin typeface="Book Antiqua" panose="0204060205030503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52FAA-E26E-47AC-AE53-35409609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366" y="0"/>
            <a:ext cx="6395634" cy="6858000"/>
          </a:xfrm>
          <a:solidFill>
            <a:schemeClr val="bg1">
              <a:alpha val="90000"/>
            </a:schemeClr>
          </a:solidFill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2400" b="1" i="1" dirty="0">
              <a:solidFill>
                <a:srgbClr val="000000"/>
              </a:solidFill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ru-RU" sz="2400" b="0" i="0" dirty="0">
              <a:solidFill>
                <a:srgbClr val="202122"/>
              </a:solidFill>
              <a:effectLst/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ru-RU" sz="2400" b="0" i="0" dirty="0">
              <a:solidFill>
                <a:srgbClr val="202122"/>
              </a:solidFill>
              <a:effectLst/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ru-RU" b="0" i="0" dirty="0">
                <a:solidFill>
                  <a:srgbClr val="202122"/>
                </a:solidFill>
                <a:effectLst/>
                <a:latin typeface="+mj-lt"/>
              </a:rPr>
              <a:t>Такие машины применяются для решения инженерных и научных задач с использованием математических моделей реальных объектов. К таким устройствам относится аналоговая вычислительная машина «ЭГДА» и «УСМ-1», которые выпускались в СССР в 1960-х годах.</a:t>
            </a:r>
            <a:endParaRPr lang="ru-RU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298229-7138-45BF-80C6-E4786ADC80C7}"/>
              </a:ext>
            </a:extLst>
          </p:cNvPr>
          <p:cNvSpPr/>
          <p:nvPr/>
        </p:nvSpPr>
        <p:spPr>
          <a:xfrm>
            <a:off x="11472000" y="6137564"/>
            <a:ext cx="720000" cy="7204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Book Antiqua" panose="02040602050305030304" pitchFamily="18" charset="0"/>
              </a:rPr>
              <a:t>END</a:t>
            </a:r>
            <a:endParaRPr lang="ru-RU" dirty="0">
              <a:latin typeface="Book Antiqua" panose="0204060205030503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6DEED8-6320-4F9A-AD7F-1BE766E67E1D}"/>
              </a:ext>
            </a:extLst>
          </p:cNvPr>
          <p:cNvSpPr txBox="1"/>
          <p:nvPr/>
        </p:nvSpPr>
        <p:spPr>
          <a:xfrm>
            <a:off x="10960871" y="6328614"/>
            <a:ext cx="562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5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/5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04632C-63EA-4224-B9E9-63FA7A6C1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4"/>
          <a:stretch/>
        </p:blipFill>
        <p:spPr>
          <a:xfrm>
            <a:off x="1596330" y="2408679"/>
            <a:ext cx="4003007" cy="277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3990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271</Words>
  <Application>Microsoft Office PowerPoint</Application>
  <PresentationFormat>Широкоэкранный</PresentationFormat>
  <Paragraphs>38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Book Antiqua</vt:lpstr>
      <vt:lpstr>Calibri</vt:lpstr>
      <vt:lpstr>Calibri Light</vt:lpstr>
      <vt:lpstr>Helvetica</vt:lpstr>
      <vt:lpstr>Linux Libertine</vt:lpstr>
      <vt:lpstr>Тема Office</vt:lpstr>
      <vt:lpstr>Презентация PowerPoint</vt:lpstr>
      <vt:lpstr>Специализированная ЭВМ </vt:lpstr>
      <vt:lpstr>       Чем отличаются </vt:lpstr>
      <vt:lpstr>        Для чего предназначены   </vt:lpstr>
      <vt:lpstr> Управляющие специализированные компьютеры  </vt:lpstr>
      <vt:lpstr>Моделирующие специализированные компьютеры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Ctrl Z</dc:creator>
  <cp:lastModifiedBy>Ctrl Z</cp:lastModifiedBy>
  <cp:revision>1</cp:revision>
  <dcterms:created xsi:type="dcterms:W3CDTF">2022-01-19T15:11:43Z</dcterms:created>
  <dcterms:modified xsi:type="dcterms:W3CDTF">2022-01-19T16:25:10Z</dcterms:modified>
</cp:coreProperties>
</file>