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4"/>
    </p:embeddedFont>
    <p:embeddedFont>
      <p:font typeface="Cascadia Code SemiBold" panose="020B0609020000020004" pitchFamily="49" charset="0"/>
      <p:bold r:id="rId15"/>
      <p:boldItalic r:id="rId16"/>
    </p:embeddedFont>
    <p:embeddedFont>
      <p:font typeface="Copperplate Gothic Bold" panose="020E0705020206020404" pitchFamily="34" charset="0"/>
      <p:regular r:id="rId17"/>
    </p:embeddedFont>
    <p:embeddedFont>
      <p:font typeface="Open Sans" panose="020B0606030504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umar Nonia" userId="edd637f2caa2db63" providerId="LiveId" clId="{2ADDACFA-6B2C-439B-A591-C7F0F479257B}"/>
    <pc:docChg chg="undo custSel delSld modSld">
      <pc:chgData name="Karan Kumar Nonia" userId="edd637f2caa2db63" providerId="LiveId" clId="{2ADDACFA-6B2C-439B-A591-C7F0F479257B}" dt="2024-11-18T19:45:26.012" v="51" actId="2711"/>
      <pc:docMkLst>
        <pc:docMk/>
      </pc:docMkLst>
      <pc:sldChg chg="modSp mod">
        <pc:chgData name="Karan Kumar Nonia" userId="edd637f2caa2db63" providerId="LiveId" clId="{2ADDACFA-6B2C-439B-A591-C7F0F479257B}" dt="2024-11-18T19:43:35.392" v="40" actId="2711"/>
        <pc:sldMkLst>
          <pc:docMk/>
          <pc:sldMk cId="0" sldId="256"/>
        </pc:sldMkLst>
        <pc:spChg chg="mod">
          <ac:chgData name="Karan Kumar Nonia" userId="edd637f2caa2db63" providerId="LiveId" clId="{2ADDACFA-6B2C-439B-A591-C7F0F479257B}" dt="2024-11-18T19:43:35.392" v="40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39:45.924" v="17" actId="404"/>
        <pc:sldMkLst>
          <pc:docMk/>
          <pc:sldMk cId="0" sldId="257"/>
        </pc:sldMkLst>
        <pc:spChg chg="mod">
          <ac:chgData name="Karan Kumar Nonia" userId="edd637f2caa2db63" providerId="LiveId" clId="{2ADDACFA-6B2C-439B-A591-C7F0F479257B}" dt="2024-11-18T19:39:33.132" v="14" actId="403"/>
          <ac:spMkLst>
            <pc:docMk/>
            <pc:sldMk cId="0" sldId="257"/>
            <ac:spMk id="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7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8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45.924" v="17" actId="404"/>
          <ac:spMkLst>
            <pc:docMk/>
            <pc:sldMk cId="0" sldId="257"/>
            <ac:spMk id="9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39:25.887" v="10" actId="255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43:05.322" v="39" actId="403"/>
        <pc:sldMkLst>
          <pc:docMk/>
          <pc:sldMk cId="0" sldId="258"/>
        </pc:sldMkLst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7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3:05.322" v="39" actId="403"/>
          <ac:spMkLst>
            <pc:docMk/>
            <pc:sldMk cId="0" sldId="258"/>
            <ac:spMk id="8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44:03.896" v="41" actId="2711"/>
        <pc:sldMkLst>
          <pc:docMk/>
          <pc:sldMk cId="0" sldId="259"/>
        </pc:sldMkLst>
        <pc:spChg chg="mod">
          <ac:chgData name="Karan Kumar Nonia" userId="edd637f2caa2db63" providerId="LiveId" clId="{2ADDACFA-6B2C-439B-A591-C7F0F479257B}" dt="2024-11-18T19:44:03.896" v="41" actId="2711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44:29.009" v="45" actId="403"/>
        <pc:sldMkLst>
          <pc:docMk/>
          <pc:sldMk cId="0" sldId="260"/>
        </pc:sldMkLst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29.009" v="45" actId="403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Karan Kumar Nonia" userId="edd637f2caa2db63" providerId="LiveId" clId="{2ADDACFA-6B2C-439B-A591-C7F0F479257B}" dt="2024-11-18T19:44:42.296" v="46" actId="2711"/>
        <pc:sldMkLst>
          <pc:docMk/>
          <pc:sldMk cId="0" sldId="261"/>
        </pc:sldMkLst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8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42.296" v="46" actId="2711"/>
          <ac:spMkLst>
            <pc:docMk/>
            <pc:sldMk cId="0" sldId="261"/>
            <ac:spMk id="10" creationId="{00000000-0000-0000-0000-000000000000}"/>
          </ac:spMkLst>
        </pc:spChg>
        <pc:picChg chg="mod">
          <ac:chgData name="Karan Kumar Nonia" userId="edd637f2caa2db63" providerId="LiveId" clId="{2ADDACFA-6B2C-439B-A591-C7F0F479257B}" dt="2024-11-18T19:40:50.033" v="21" actId="14100"/>
          <ac:picMkLst>
            <pc:docMk/>
            <pc:sldMk cId="0" sldId="261"/>
            <ac:picMk id="11" creationId="{00000000-0000-0000-0000-000000000000}"/>
          </ac:picMkLst>
        </pc:picChg>
        <pc:picChg chg="add mod">
          <ac:chgData name="Karan Kumar Nonia" userId="edd637f2caa2db63" providerId="LiveId" clId="{2ADDACFA-6B2C-439B-A591-C7F0F479257B}" dt="2024-11-18T19:40:40.763" v="20" actId="1076"/>
          <ac:picMkLst>
            <pc:docMk/>
            <pc:sldMk cId="0" sldId="261"/>
            <ac:picMk id="13" creationId="{E269FA59-9252-E326-79CC-695D78CBBDB8}"/>
          </ac:picMkLst>
        </pc:picChg>
      </pc:sldChg>
      <pc:sldChg chg="delSp modSp mod">
        <pc:chgData name="Karan Kumar Nonia" userId="edd637f2caa2db63" providerId="LiveId" clId="{2ADDACFA-6B2C-439B-A591-C7F0F479257B}" dt="2024-11-18T19:44:53.648" v="47" actId="2711"/>
        <pc:sldMkLst>
          <pc:docMk/>
          <pc:sldMk cId="0" sldId="262"/>
        </pc:sldMkLst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7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4:53.648" v="47" actId="2711"/>
          <ac:spMkLst>
            <pc:docMk/>
            <pc:sldMk cId="0" sldId="262"/>
            <ac:spMk id="13" creationId="{00000000-0000-0000-0000-000000000000}"/>
          </ac:spMkLst>
        </pc:spChg>
        <pc:picChg chg="del">
          <ac:chgData name="Karan Kumar Nonia" userId="edd637f2caa2db63" providerId="LiveId" clId="{2ADDACFA-6B2C-439B-A591-C7F0F479257B}" dt="2024-11-18T19:42:09.533" v="35" actId="478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Karan Kumar Nonia" userId="edd637f2caa2db63" providerId="LiveId" clId="{2ADDACFA-6B2C-439B-A591-C7F0F479257B}" dt="2024-11-18T19:42:19.392" v="37" actId="1076"/>
          <ac:picMkLst>
            <pc:docMk/>
            <pc:sldMk cId="0" sldId="262"/>
            <ac:picMk id="3" creationId="{00000000-0000-0000-0000-000000000000}"/>
          </ac:picMkLst>
        </pc:picChg>
      </pc:sldChg>
      <pc:sldChg chg="modSp mod">
        <pc:chgData name="Karan Kumar Nonia" userId="edd637f2caa2db63" providerId="LiveId" clId="{2ADDACFA-6B2C-439B-A591-C7F0F479257B}" dt="2024-11-18T19:45:01.084" v="48" actId="2711"/>
        <pc:sldMkLst>
          <pc:docMk/>
          <pc:sldMk cId="0" sldId="263"/>
        </pc:sldMkLst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8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1.084" v="48" actId="2711"/>
          <ac:spMkLst>
            <pc:docMk/>
            <pc:sldMk cId="0" sldId="263"/>
            <ac:spMk id="12" creationId="{00000000-0000-0000-0000-000000000000}"/>
          </ac:spMkLst>
        </pc:spChg>
      </pc:sldChg>
      <pc:sldChg chg="addSp modSp del mod">
        <pc:chgData name="Karan Kumar Nonia" userId="edd637f2caa2db63" providerId="LiveId" clId="{2ADDACFA-6B2C-439B-A591-C7F0F479257B}" dt="2024-11-18T19:41:23.060" v="32" actId="2696"/>
        <pc:sldMkLst>
          <pc:docMk/>
          <pc:sldMk cId="0" sldId="264"/>
        </pc:sldMkLst>
        <pc:picChg chg="mod">
          <ac:chgData name="Karan Kumar Nonia" userId="edd637f2caa2db63" providerId="LiveId" clId="{2ADDACFA-6B2C-439B-A591-C7F0F479257B}" dt="2024-11-18T19:41:15.725" v="31" actId="14100"/>
          <ac:picMkLst>
            <pc:docMk/>
            <pc:sldMk cId="0" sldId="264"/>
            <ac:picMk id="2" creationId="{00000000-0000-0000-0000-000000000000}"/>
          </ac:picMkLst>
        </pc:picChg>
        <pc:picChg chg="add mod">
          <ac:chgData name="Karan Kumar Nonia" userId="edd637f2caa2db63" providerId="LiveId" clId="{2ADDACFA-6B2C-439B-A591-C7F0F479257B}" dt="2024-11-18T19:41:15.496" v="30"/>
          <ac:picMkLst>
            <pc:docMk/>
            <pc:sldMk cId="0" sldId="264"/>
            <ac:picMk id="3" creationId="{7A33C546-9E91-EE17-E155-EDA1270CDAA8}"/>
          </ac:picMkLst>
        </pc:picChg>
        <pc:picChg chg="add mod">
          <ac:chgData name="Karan Kumar Nonia" userId="edd637f2caa2db63" providerId="LiveId" clId="{2ADDACFA-6B2C-439B-A591-C7F0F479257B}" dt="2024-11-18T19:41:15.291" v="29"/>
          <ac:picMkLst>
            <pc:docMk/>
            <pc:sldMk cId="0" sldId="264"/>
            <ac:picMk id="4" creationId="{3689A142-1635-3DB0-CC4C-F917FC4D4BC9}"/>
          </ac:picMkLst>
        </pc:picChg>
        <pc:picChg chg="add mod">
          <ac:chgData name="Karan Kumar Nonia" userId="edd637f2caa2db63" providerId="LiveId" clId="{2ADDACFA-6B2C-439B-A591-C7F0F479257B}" dt="2024-11-18T19:41:15.070" v="28"/>
          <ac:picMkLst>
            <pc:docMk/>
            <pc:sldMk cId="0" sldId="264"/>
            <ac:picMk id="5" creationId="{12EA77BF-9923-0A9E-2E6A-92DA30356732}"/>
          </ac:picMkLst>
        </pc:picChg>
      </pc:sldChg>
      <pc:sldChg chg="modSp mod">
        <pc:chgData name="Karan Kumar Nonia" userId="edd637f2caa2db63" providerId="LiveId" clId="{2ADDACFA-6B2C-439B-A591-C7F0F479257B}" dt="2024-11-18T19:45:07.369" v="49" actId="2711"/>
        <pc:sldMkLst>
          <pc:docMk/>
          <pc:sldMk cId="0" sldId="265"/>
        </pc:sldMkLst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7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11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1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07.369" v="49" actId="2711"/>
          <ac:spMkLst>
            <pc:docMk/>
            <pc:sldMk cId="0" sldId="265"/>
            <ac:spMk id="16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45:16.005" v="50" actId="2711"/>
        <pc:sldMkLst>
          <pc:docMk/>
          <pc:sldMk cId="0" sldId="266"/>
        </pc:sldMkLst>
        <pc:spChg chg="mod">
          <ac:chgData name="Karan Kumar Nonia" userId="edd637f2caa2db63" providerId="LiveId" clId="{2ADDACFA-6B2C-439B-A591-C7F0F479257B}" dt="2024-11-18T19:45:16.005" v="50" actId="2711"/>
          <ac:spMkLst>
            <pc:docMk/>
            <pc:sldMk cId="0" sldId="266"/>
            <ac:spMk id="3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16.005" v="50" actId="27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16.005" v="50" actId="2711"/>
          <ac:spMkLst>
            <pc:docMk/>
            <pc:sldMk cId="0" sldId="266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16.005" v="50" actId="2711"/>
          <ac:spMkLst>
            <pc:docMk/>
            <pc:sldMk cId="0" sldId="266"/>
            <ac:spMk id="8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16.005" v="50" actId="2711"/>
          <ac:spMkLst>
            <pc:docMk/>
            <pc:sldMk cId="0" sldId="266"/>
            <ac:spMk id="9" creationId="{00000000-0000-0000-0000-000000000000}"/>
          </ac:spMkLst>
        </pc:spChg>
      </pc:sldChg>
      <pc:sldChg chg="modSp mod">
        <pc:chgData name="Karan Kumar Nonia" userId="edd637f2caa2db63" providerId="LiveId" clId="{2ADDACFA-6B2C-439B-A591-C7F0F479257B}" dt="2024-11-18T19:45:26.012" v="51" actId="2711"/>
        <pc:sldMkLst>
          <pc:docMk/>
          <pc:sldMk cId="0" sldId="267"/>
        </pc:sldMkLst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9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10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11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14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15" creationId="{00000000-0000-0000-0000-000000000000}"/>
          </ac:spMkLst>
        </pc:spChg>
        <pc:spChg chg="mod">
          <ac:chgData name="Karan Kumar Nonia" userId="edd637f2caa2db63" providerId="LiveId" clId="{2ADDACFA-6B2C-439B-A591-C7F0F479257B}" dt="2024-11-18T19:45:26.012" v="51" actId="2711"/>
          <ac:spMkLst>
            <pc:docMk/>
            <pc:sldMk cId="0" sldId="267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8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opperplate Gothic Bold" panose="020E0705020206020404" pitchFamily="34" charset="0"/>
                <a:ea typeface="Crimson Pro Bold" pitchFamily="34" charset="-122"/>
                <a:cs typeface="Crimson Pro Bold" pitchFamily="34" charset="-120"/>
              </a:rPr>
              <a:t>Medical Insurance Cost Prediction</a:t>
            </a:r>
            <a:endParaRPr lang="en-US" sz="4450" dirty="0">
              <a:latin typeface="Copperplate Gothic Bold" panose="020E07050202060204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insurance costs using demographics and health data.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758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Prediction Example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2475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051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Input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268022" y="354199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Age: 37, Sex: Female, BMI: 30.8, Children: 2, Smoker: No, Region: Southeast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Output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Estimated insurance cost: $8102.13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Conclusion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333" y="2959179"/>
            <a:ext cx="1060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Prediction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9528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Model accurately predicts insurance costs using relevant features.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045" y="4469249"/>
            <a:ext cx="14454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2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Applications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309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Assists insurance companies in risk assessment and pricing.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022" y="6195774"/>
            <a:ext cx="138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3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Future Work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Explore more complex models, improve accuracy, and incorporate new features.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31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Team Details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455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3636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Om Prakash Mahato          —         10800222098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058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00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Rahul Kumar Lal          —         10800222100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2480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Md Ebad          —         10800222120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690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Karan Kumar Nonia          —         10800222101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5123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6079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Guided By : Dr. Arnab Chakraborty Sir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55123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8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Introduction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8702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What is the project about?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8829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Predicting medical insurance costs based on features like age, BMI, smoking status, and region using a machine learning model.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4692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Why is this important?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9114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Helps insurance companies set premiums fairly.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353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Enables customers to understand their expected costs.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958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Key tools and technologies:</a:t>
            </a:r>
            <a:r>
              <a:rPr lang="en-US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
Python, Pandas, Scikit-learn, Matplotlib, and Seaborn.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2935" y="490657"/>
            <a:ext cx="4449485" cy="556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44372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Dataset Overview</a:t>
            </a:r>
            <a:endParaRPr lang="en-US" sz="3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1313736"/>
            <a:ext cx="11268551" cy="59401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2935" y="7454027"/>
            <a:ext cx="13384530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Data Distribution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9694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Most between 20-40, with a tail towards older ages.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BMI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Normally distributed with a slight right skew, with a few outliers.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Charges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6059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Right skewed, indicating a few individuals with high costs.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24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Feature Relationships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665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5242" y="2151578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2066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1. Charges vs Smoker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255698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Strongest positive correlation, smokers pay significantly more.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28667" y="20665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97021" y="2151578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65783" y="2066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 Rounded MT Bold" panose="020F0704030504030204" pitchFamily="34" charset="0"/>
                <a:ea typeface="Crimson Pro Bold" pitchFamily="34" charset="-122"/>
                <a:cs typeface="Crimson Pro Bold" pitchFamily="34" charset="-120"/>
              </a:rPr>
              <a:t>2. Charges vs BMI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65783" y="255698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Moderate positive correlation, higher BMI, higher costs.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3537942"/>
            <a:ext cx="5783429" cy="4398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9FA59-9252-E326-79CC-695D78CB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418879"/>
            <a:ext cx="6124444" cy="4657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" y="1884759"/>
            <a:ext cx="7732889" cy="47642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08990" y="8358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Data Preprocessing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108990" y="1884759"/>
            <a:ext cx="57276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343424" y="21191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Encoding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8343424" y="2609612"/>
            <a:ext cx="5258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Convert categorical features to numerical using one-hot encoding.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8108990" y="3796665"/>
            <a:ext cx="57276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83434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Splitting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343424" y="4521517"/>
            <a:ext cx="5258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Divide dataset into training (80%) and testing (20%) sets.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8108990" y="5708571"/>
            <a:ext cx="57276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343424" y="5943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Normalization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8343424" y="6433423"/>
            <a:ext cx="5258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Scale features to a similar range for model training.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597218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Model Selection</a:t>
            </a:r>
            <a:endParaRPr lang="en-US"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0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Linear Regression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00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Simple, interpretable, and widely used.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00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Train/Test Split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00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80% train, 20% test, to assess model generalization.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00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R² Score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00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Metric for evaluating model performance (higher is better).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87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Model Performance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605111" y="3187660"/>
            <a:ext cx="30480" cy="290322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68272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4428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56653" y="3527822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1</a:t>
            </a: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867888" y="341447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Training R²: 0.75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845022" y="472606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44861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33555" y="4571167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2</a:t>
            </a: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867888" y="445781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Testing R²: 0.74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845022" y="576941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14" name="Shape 11"/>
          <p:cNvSpPr/>
          <p:nvPr/>
        </p:nvSpPr>
        <p:spPr>
          <a:xfrm>
            <a:off x="6365200" y="55295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537246" y="5614511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Arial" panose="020B0604020202020204" pitchFamily="34" charset="0"/>
                <a:ea typeface="Crimson Pro Bold" pitchFamily="34" charset="-122"/>
                <a:cs typeface="Arial" panose="020B0604020202020204" pitchFamily="34" charset="0"/>
              </a:rPr>
              <a:t>3</a:t>
            </a: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867888" y="550116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Consistent performance, reliable model.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365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Arial Rounded MT Bold</vt:lpstr>
      <vt:lpstr>Copperplate Gothic Bold</vt:lpstr>
      <vt:lpstr>Cascadia Code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Karan Kumar Nonia</cp:lastModifiedBy>
  <cp:revision>1</cp:revision>
  <dcterms:created xsi:type="dcterms:W3CDTF">2024-11-18T19:37:26Z</dcterms:created>
  <dcterms:modified xsi:type="dcterms:W3CDTF">2024-11-18T19:45:29Z</dcterms:modified>
</cp:coreProperties>
</file>