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C536F-B130-2DB1-C2CD-A19BA9FC2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85B8AA-4304-352B-7AB1-21342C24D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FCB20B-4C15-9E19-E992-1352BB621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D4AA4-78E3-E55F-30F5-6616AE1E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A65FF-9421-40E6-FAD3-2F604452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3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FFB7C-3C98-D1C1-9196-1570C3421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AC4E01-F831-BB8C-6157-4DB4D9F6D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BAD75-E005-EAF0-5146-D07BB564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CC1198-E2FF-9079-64F3-C30F2E45C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CFA3B-EA7F-5D24-CB5F-90F54175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3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BCD007-10E3-7291-FA59-97F1CA4F2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21DA4-6769-3B79-303F-E227E09A6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4F1EF-1AAC-DAD5-6A2F-4A2C7E6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A861B-BE59-BC2C-5259-E049F0AF3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46539-C342-4F17-809E-C776B345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65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52BF0-9FD6-215D-8200-E45C2808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045B2-5E4B-1CE0-61E2-804F2EF7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D8C22-A9F1-4665-2C8B-C4FDB09A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DA92F-3E36-2EE7-1328-02C497D1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7E204-DDCC-5CD8-1275-A21772A5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882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9A154-809F-4802-5EA1-C59D4CF1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995A7-937A-C4D3-A116-49E254BB9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411A-8709-A62C-5FAA-90930344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FDA74-52E6-B4B0-DDC7-72F2F0D3F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7C46D-7E0E-311D-6390-F32C7975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11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CB8F3-E014-9D09-A5B9-6484E63E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DB161-07E8-9ED2-EDCD-582A97549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882E5-E9B4-7AF9-5FD7-414151B16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3E51BA-D557-D514-A1FD-2E7F297D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FB7536-A711-BC8D-4852-ECDADCC6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8EC2BE-C57F-A751-D05A-CE357326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C2F05-F6BB-3188-B3D0-A4031F51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11691-475B-A436-F6B1-6E1327059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6A802-9FE0-5A94-B3B4-BF61070C4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3AF9AF-EEB1-30BF-DEEE-263C526C51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46EF06-B848-4253-5EB0-0557DE03A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DCED78-9C63-1BC6-D14E-6AF37DE8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17E91C-5105-F913-A314-95FD2813B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4C215E-8971-3A93-B567-5ED7F304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19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C6F0D-F0E4-1C94-9FBF-17F2B2350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7105D5-8BA7-E0D6-B8D7-E1302269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B6A632-FC74-B176-D96F-85F397EC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0732F0-BD01-993E-184A-5E26D3CB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CEB6B9-1F79-1590-B74B-589CA9E2F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805D91-EF31-B6F6-9A14-A213CF67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84979-99F6-78BA-3009-E1E2060A3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67402-7549-AC9D-4BA9-3335BC9A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DF9381-B88A-30C5-0858-D9B62A8A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9229A-5A67-9BF3-ADAB-FC6CB1797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CE196-2030-6AA4-9A3E-660FF327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7425F-4893-E1B7-D67D-732D18A3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E5441-3230-12C3-BDC0-C188C92F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52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07E5A-0A6F-1889-09F3-C6E9C09B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6CFBC5-FCDB-5B91-182C-6603F5D5C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9736A-7D12-3847-AD07-F2D46D64C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48A0E4-0D7B-4B99-6C70-B4FBE8E3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51DB1B-641A-7FB2-BCF6-FFE6A940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1EE17E-4A8A-D3CF-BA39-A1DB72A9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3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ECAF64-7AF6-1B53-2249-32116B56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96B8E-8D20-9133-525E-5FAF8947A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79D23-C4F1-DD53-4AB7-F463C901C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6224C-099F-4757-ABF2-7139A2F57372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364FE3-C1A1-6CDF-796D-D5F1AE80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22C0C-5139-9DB7-C3CD-9A0C01064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0BBD35-C101-476D-BEC7-90C8BF62BF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0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785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02674" y="142852"/>
            <a:ext cx="5810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</a:rPr>
              <a:t>데이터 분석 결과  </a:t>
            </a:r>
          </a:p>
        </p:txBody>
      </p:sp>
      <p:pic>
        <p:nvPicPr>
          <p:cNvPr id="8" name="그림 7" descr="텍스트, 직사각형, 도표, 라인이(가) 표시된 사진&#10;&#10;자동 생성된 설명">
            <a:extLst>
              <a:ext uri="{FF2B5EF4-FFF2-40B4-BE49-F238E27FC236}">
                <a16:creationId xmlns:a16="http://schemas.microsoft.com/office/drawing/2014/main" id="{A5CE4271-1AE0-80FE-CFEB-3EE6C4034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028" y="1913865"/>
            <a:ext cx="1811514" cy="3030270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4D080B9-34C3-6593-6F10-E60030EA7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917589"/>
              </p:ext>
            </p:extLst>
          </p:nvPr>
        </p:nvGraphicFramePr>
        <p:xfrm>
          <a:off x="532176" y="1009594"/>
          <a:ext cx="5888289" cy="2638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91">
                  <a:extLst>
                    <a:ext uri="{9D8B030D-6E8A-4147-A177-3AD203B41FA5}">
                      <a16:colId xmlns:a16="http://schemas.microsoft.com/office/drawing/2014/main" val="110137656"/>
                    </a:ext>
                  </a:extLst>
                </a:gridCol>
                <a:gridCol w="4063898">
                  <a:extLst>
                    <a:ext uri="{9D8B030D-6E8A-4147-A177-3AD203B41FA5}">
                      <a16:colId xmlns:a16="http://schemas.microsoft.com/office/drawing/2014/main" val="2166401141"/>
                    </a:ext>
                  </a:extLst>
                </a:gridCol>
              </a:tblGrid>
              <a:tr h="641648">
                <a:tc rowSpan="2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06529" marR="106529" marT="53265" marB="532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대출상환여부에 따른 부채비율 분포</a:t>
                      </a:r>
                    </a:p>
                  </a:txBody>
                  <a:tcPr marL="154795" marR="154795" marT="77398" marB="77398"/>
                </a:tc>
                <a:extLst>
                  <a:ext uri="{0D108BD9-81ED-4DB2-BD59-A6C34878D82A}">
                    <a16:rowId xmlns:a16="http://schemas.microsoft.com/office/drawing/2014/main" val="339286162"/>
                  </a:ext>
                </a:extLst>
              </a:tr>
              <a:tr h="199652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2-Sample_ttest</a:t>
                      </a:r>
                    </a:p>
                    <a:p>
                      <a:pPr latinLnBrk="1"/>
                      <a:r>
                        <a:rPr lang="en-US" altLang="ko-KR" sz="1500" dirty="0"/>
                        <a:t>T- </a:t>
                      </a:r>
                      <a:r>
                        <a:rPr lang="ko-KR" altLang="en-US" sz="1500" dirty="0"/>
                        <a:t>통계량 </a:t>
                      </a:r>
                      <a:r>
                        <a:rPr lang="en-US" altLang="ko-KR" sz="1500" dirty="0"/>
                        <a:t>: -6.73</a:t>
                      </a:r>
                    </a:p>
                    <a:p>
                      <a:pPr latinLnBrk="1"/>
                      <a:r>
                        <a:rPr lang="en-US" altLang="ko-KR" sz="1500" dirty="0"/>
                        <a:t>P- value &lt;  0.001</a:t>
                      </a:r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대출상환여부에 따라 부채비율 평균에 차이가 있음</a:t>
                      </a:r>
                    </a:p>
                  </a:txBody>
                  <a:tcPr marL="154795" marR="154795" marT="77398" marB="77398"/>
                </a:tc>
                <a:extLst>
                  <a:ext uri="{0D108BD9-81ED-4DB2-BD59-A6C34878D82A}">
                    <a16:rowId xmlns:a16="http://schemas.microsoft.com/office/drawing/2014/main" val="2996959102"/>
                  </a:ext>
                </a:extLst>
              </a:tr>
            </a:tbl>
          </a:graphicData>
        </a:graphic>
      </p:graphicFrame>
      <p:pic>
        <p:nvPicPr>
          <p:cNvPr id="12" name="그림 11" descr="텍스트, 도표, 직사각형, 디자인이(가) 표시된 사진&#10;&#10;자동 생성된 설명">
            <a:extLst>
              <a:ext uri="{FF2B5EF4-FFF2-40B4-BE49-F238E27FC236}">
                <a16:creationId xmlns:a16="http://schemas.microsoft.com/office/drawing/2014/main" id="{00615D7F-DF2C-DE6B-FBA6-1C46EBBE0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2" b="5140"/>
          <a:stretch/>
        </p:blipFill>
        <p:spPr>
          <a:xfrm>
            <a:off x="842614" y="1154745"/>
            <a:ext cx="1457875" cy="2310580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B148A6F-F86D-4BC7-ED95-18C66B4E0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34426"/>
              </p:ext>
            </p:extLst>
          </p:nvPr>
        </p:nvGraphicFramePr>
        <p:xfrm>
          <a:off x="532176" y="3792919"/>
          <a:ext cx="5888289" cy="273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391">
                  <a:extLst>
                    <a:ext uri="{9D8B030D-6E8A-4147-A177-3AD203B41FA5}">
                      <a16:colId xmlns:a16="http://schemas.microsoft.com/office/drawing/2014/main" val="110137656"/>
                    </a:ext>
                  </a:extLst>
                </a:gridCol>
                <a:gridCol w="4063898">
                  <a:extLst>
                    <a:ext uri="{9D8B030D-6E8A-4147-A177-3AD203B41FA5}">
                      <a16:colId xmlns:a16="http://schemas.microsoft.com/office/drawing/2014/main" val="2166401141"/>
                    </a:ext>
                  </a:extLst>
                </a:gridCol>
              </a:tblGrid>
              <a:tr h="665036">
                <a:tc rowSpan="2">
                  <a:txBody>
                    <a:bodyPr/>
                    <a:lstStyle/>
                    <a:p>
                      <a:pPr latinLnBrk="1"/>
                      <a:endParaRPr lang="ko-KR" altLang="en-US" sz="1500" dirty="0"/>
                    </a:p>
                  </a:txBody>
                  <a:tcPr marL="106529" marR="106529" marT="53265" marB="53265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대출상환여부에 따른 근속년수 분포</a:t>
                      </a:r>
                    </a:p>
                  </a:txBody>
                  <a:tcPr marL="154795" marR="154795" marT="77398" marB="77398"/>
                </a:tc>
                <a:extLst>
                  <a:ext uri="{0D108BD9-81ED-4DB2-BD59-A6C34878D82A}">
                    <a16:rowId xmlns:a16="http://schemas.microsoft.com/office/drawing/2014/main" val="339286162"/>
                  </a:ext>
                </a:extLst>
              </a:tr>
              <a:tr h="206929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/>
                        <a:t>2-Sample_ttest</a:t>
                      </a:r>
                    </a:p>
                    <a:p>
                      <a:pPr latinLnBrk="1"/>
                      <a:r>
                        <a:rPr lang="en-US" altLang="ko-KR" sz="1500" dirty="0"/>
                        <a:t>T- </a:t>
                      </a:r>
                      <a:r>
                        <a:rPr lang="ko-KR" altLang="en-US" sz="1500" dirty="0"/>
                        <a:t>통계량 </a:t>
                      </a:r>
                      <a:r>
                        <a:rPr lang="en-US" altLang="ko-KR" sz="1500" dirty="0"/>
                        <a:t>: 4.2</a:t>
                      </a:r>
                    </a:p>
                    <a:p>
                      <a:pPr latinLnBrk="1"/>
                      <a:r>
                        <a:rPr lang="en-US" altLang="ko-KR" sz="1500" dirty="0"/>
                        <a:t>P- value &lt;  0.001</a:t>
                      </a:r>
                    </a:p>
                    <a:p>
                      <a:pPr latinLnBrk="1"/>
                      <a:endParaRPr lang="en-US" altLang="ko-KR" sz="1500" dirty="0"/>
                    </a:p>
                    <a:p>
                      <a:pPr latinLnBrk="1"/>
                      <a:r>
                        <a:rPr lang="ko-KR" altLang="en-US" sz="1500" dirty="0"/>
                        <a:t>대출상환여부에 따라 근속년수 평균에 차이가 있음</a:t>
                      </a:r>
                    </a:p>
                  </a:txBody>
                  <a:tcPr marL="154795" marR="154795" marT="77398" marB="77398"/>
                </a:tc>
                <a:extLst>
                  <a:ext uri="{0D108BD9-81ED-4DB2-BD59-A6C34878D82A}">
                    <a16:rowId xmlns:a16="http://schemas.microsoft.com/office/drawing/2014/main" val="2996959102"/>
                  </a:ext>
                </a:extLst>
              </a:tr>
            </a:tbl>
          </a:graphicData>
        </a:graphic>
      </p:graphicFrame>
      <p:pic>
        <p:nvPicPr>
          <p:cNvPr id="10" name="그림 9" descr="텍스트, 직사각형, 도표, 라인이(가) 표시된 사진&#10;&#10;자동 생성된 설명">
            <a:extLst>
              <a:ext uri="{FF2B5EF4-FFF2-40B4-BE49-F238E27FC236}">
                <a16:creationId xmlns:a16="http://schemas.microsoft.com/office/drawing/2014/main" id="{0DC3B709-42C5-D61E-DDFF-2227FBC720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7" b="4038"/>
          <a:stretch/>
        </p:blipFill>
        <p:spPr>
          <a:xfrm>
            <a:off x="744208" y="3940886"/>
            <a:ext cx="1654686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05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47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campus4 D037</dc:creator>
  <cp:lastModifiedBy>campus4 D037</cp:lastModifiedBy>
  <cp:revision>3</cp:revision>
  <dcterms:created xsi:type="dcterms:W3CDTF">2024-07-23T06:01:17Z</dcterms:created>
  <dcterms:modified xsi:type="dcterms:W3CDTF">2024-07-23T06:58:23Z</dcterms:modified>
</cp:coreProperties>
</file>