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404" r:id="rId3"/>
    <p:sldId id="262" r:id="rId4"/>
    <p:sldId id="396" r:id="rId5"/>
    <p:sldId id="411" r:id="rId6"/>
    <p:sldId id="410" r:id="rId7"/>
    <p:sldId id="397" r:id="rId8"/>
    <p:sldId id="398" r:id="rId9"/>
    <p:sldId id="399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9348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고객 세분화를 이용</a:t>
            </a:r>
            <a:r>
              <a:rPr lang="ko-KR" altLang="en-US" sz="4000" dirty="0">
                <a:solidFill>
                  <a:srgbClr val="1D1C1D"/>
                </a:solidFill>
                <a:highlight>
                  <a:srgbClr val="FFFFFF"/>
                </a:highlight>
                <a:latin typeface="NotoSansKR"/>
              </a:rPr>
              <a:t>해 가이드라인 제시 </a:t>
            </a:r>
            <a:r>
              <a:rPr lang="ko-KR" altLang="en-US" sz="4000">
                <a:solidFill>
                  <a:srgbClr val="1D1C1D"/>
                </a:solidFill>
                <a:highlight>
                  <a:srgbClr val="FFFFFF"/>
                </a:highlight>
                <a:latin typeface="NotoSansKR"/>
              </a:rPr>
              <a:t>및 관리교육을</a:t>
            </a:r>
            <a:r>
              <a:rPr lang="ko-KR" altLang="en-US" sz="4000" b="0" i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통한  고객 </a:t>
            </a:r>
            <a:r>
              <a:rPr lang="ko-KR" altLang="en-US" sz="40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연체율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감소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3502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1103" y="883848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분석결과를 통하여 도출된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Insight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개선안 도출 및 구체화 내용 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72479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~~~~~~~~~~ </a:t>
            </a: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헤드라인 </a:t>
            </a: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16 pt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7431F-A7B5-17B3-9346-A6F212642943}"/>
              </a:ext>
            </a:extLst>
          </p:cNvPr>
          <p:cNvSpPr/>
          <p:nvPr/>
        </p:nvSpPr>
        <p:spPr>
          <a:xfrm>
            <a:off x="344488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137CCF-A751-1402-ED3A-BFBAC46B2CE3}"/>
              </a:ext>
            </a:extLst>
          </p:cNvPr>
          <p:cNvSpPr/>
          <p:nvPr/>
        </p:nvSpPr>
        <p:spPr>
          <a:xfrm>
            <a:off x="5090052" y="2158818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93E16-7921-DF1B-F6F5-FD36FD165228}"/>
              </a:ext>
            </a:extLst>
          </p:cNvPr>
          <p:cNvSpPr txBox="1"/>
          <p:nvPr/>
        </p:nvSpPr>
        <p:spPr>
          <a:xfrm>
            <a:off x="923517" y="266778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096F1-8BF3-4C77-B30E-7A585741F57B}"/>
              </a:ext>
            </a:extLst>
          </p:cNvPr>
          <p:cNvSpPr txBox="1"/>
          <p:nvPr/>
        </p:nvSpPr>
        <p:spPr>
          <a:xfrm>
            <a:off x="5636584" y="2661511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설명자료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8081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고객 세분화를 이용</a:t>
            </a:r>
            <a:r>
              <a:rPr lang="ko-KR" altLang="en-US" sz="4000" dirty="0">
                <a:solidFill>
                  <a:srgbClr val="1D1C1D"/>
                </a:solidFill>
                <a:highlight>
                  <a:srgbClr val="FFFFFF"/>
                </a:highlight>
                <a:latin typeface="NotoSansKR"/>
              </a:rPr>
              <a:t>해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등급별 방안제시를 통한  고객 </a:t>
            </a:r>
            <a:r>
              <a:rPr lang="ko-KR" altLang="en-US" sz="4000" b="0" i="0" dirty="0" err="1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연체율</a:t>
            </a:r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 감소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101" y="1853606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시중은행과 본사의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비교 자료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407241" y="1006543"/>
            <a:ext cx="9210060" cy="626314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600" b="1" dirty="0"/>
              <a:t>최근 타 은행과 비교해 본사의 연체율이 지속적으로 증가하는 경향이 있음</a:t>
            </a:r>
            <a:r>
              <a:rPr lang="en-US" altLang="ko-KR" sz="1600" b="1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600" b="1" dirty="0"/>
              <a:t>따라서 본 </a:t>
            </a:r>
            <a:r>
              <a:rPr lang="en-US" altLang="ko-KR" sz="1600" b="1" dirty="0"/>
              <a:t>DB</a:t>
            </a:r>
            <a:r>
              <a:rPr lang="ko-KR" altLang="en-US" sz="1600" b="1" dirty="0"/>
              <a:t>분석을 통해 각 </a:t>
            </a:r>
            <a:r>
              <a:rPr lang="ko-KR" altLang="en-US" sz="1600" b="1" dirty="0" err="1"/>
              <a:t>신용등급자별</a:t>
            </a:r>
            <a:r>
              <a:rPr lang="ko-KR" altLang="en-US" sz="1600" b="1" dirty="0"/>
              <a:t> 방안제시를 통해 본사의 연체율을 낮출 필요성이 있음</a:t>
            </a:r>
            <a:r>
              <a:rPr lang="en-US" altLang="ko-KR" sz="1600" b="1" dirty="0"/>
              <a:t>.</a:t>
            </a:r>
            <a:endParaRPr lang="ko-KR" altLang="en-US" sz="14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8C6ACE5-C628-0323-64CF-430123F0F5B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1853605"/>
            <a:ext cx="359559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신용등급별 연체가능성</a:t>
            </a:r>
          </a:p>
        </p:txBody>
      </p:sp>
      <p:pic>
        <p:nvPicPr>
          <p:cNvPr id="10" name="그림 9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91A2333-81E2-98AF-DD31-15838F9AE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86" y="2308310"/>
            <a:ext cx="6066154" cy="3644620"/>
          </a:xfrm>
          <a:prstGeom prst="rect">
            <a:avLst/>
          </a:prstGeom>
        </p:spPr>
      </p:pic>
      <p:pic>
        <p:nvPicPr>
          <p:cNvPr id="15" name="그림 14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94804FB-AF32-1FC0-F208-21E6956AA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310"/>
            <a:ext cx="5862990" cy="3518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BD7E1FC-0575-3597-712F-AB5E6147A7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6143" y="1638711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금융지식 이해의 부족 특히 원리금과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복리이자등의</a:t>
            </a:r>
            <a:r>
              <a:rPr lang="ko-KR" altLang="en-US" sz="1600" kern="0" dirty="0">
                <a:solidFill>
                  <a:srgbClr val="000000"/>
                </a:solidFill>
              </a:rPr>
              <a:t> 점수가 현저히 낮아 연체가능성 증가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그에 따른 금융교육의 필요성 대두 </a:t>
            </a: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A472BC92-A2AB-DD43-58EB-7E6F70C2F97D}"/>
              </a:ext>
            </a:extLst>
          </p:cNvPr>
          <p:cNvSpPr txBox="1"/>
          <p:nvPr/>
        </p:nvSpPr>
        <p:spPr>
          <a:xfrm>
            <a:off x="514818" y="1121561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 err="1">
                <a:solidFill>
                  <a:prstClr val="black"/>
                </a:solidFill>
              </a:rPr>
              <a:t>금융지식이해력의</a:t>
            </a:r>
            <a:r>
              <a:rPr lang="ko-KR" altLang="en-US" sz="1600" b="1" dirty="0">
                <a:solidFill>
                  <a:prstClr val="black"/>
                </a:solidFill>
              </a:rPr>
              <a:t> 부족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28A1EE1-867E-3AE4-382B-46B9FFAC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99" y="2442478"/>
            <a:ext cx="6553015" cy="34504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58643F6-7173-C8B4-AE92-0ABE7EA35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53" y="2535383"/>
            <a:ext cx="5345315" cy="40608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BE39513-9C87-DE76-AC22-BFF5894CE9F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8" y="200571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대출금리가 상승하면 연체율도 같이 증가하는 추세를 보인다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30CDF9-F0FD-74EB-A783-68BD2DE80915}"/>
              </a:ext>
            </a:extLst>
          </p:cNvPr>
          <p:cNvSpPr/>
          <p:nvPr/>
        </p:nvSpPr>
        <p:spPr>
          <a:xfrm>
            <a:off x="514818" y="2439735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D717B5-B576-37C9-E3C3-4E915FAAD864}"/>
              </a:ext>
            </a:extLst>
          </p:cNvPr>
          <p:cNvSpPr/>
          <p:nvPr/>
        </p:nvSpPr>
        <p:spPr>
          <a:xfrm>
            <a:off x="5260382" y="2439735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86F66-C49E-BF4C-5E2B-E67FE2DE4CB4}"/>
              </a:ext>
            </a:extLst>
          </p:cNvPr>
          <p:cNvSpPr txBox="1"/>
          <p:nvPr/>
        </p:nvSpPr>
        <p:spPr>
          <a:xfrm>
            <a:off x="1093847" y="2948699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대출금리 추이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A6C04-8D34-44E7-89AC-B8588BBC7893}"/>
              </a:ext>
            </a:extLst>
          </p:cNvPr>
          <p:cNvSpPr txBox="1"/>
          <p:nvPr/>
        </p:nvSpPr>
        <p:spPr>
          <a:xfrm>
            <a:off x="5806914" y="2942428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대출금리 </a:t>
            </a:r>
            <a:r>
              <a:rPr lang="ko-KR" altLang="en-US" sz="1400" dirty="0" err="1">
                <a:solidFill>
                  <a:prstClr val="black"/>
                </a:solidFill>
              </a:rPr>
              <a:t>상승시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연체율</a:t>
            </a:r>
            <a:r>
              <a:rPr lang="ko-KR" altLang="en-US" sz="1400" dirty="0">
                <a:solidFill>
                  <a:prstClr val="black"/>
                </a:solidFill>
              </a:rPr>
              <a:t> 상승 자료</a:t>
            </a: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13B198C4-3FB1-6D04-2F5F-C9133C9476F2}"/>
              </a:ext>
            </a:extLst>
          </p:cNvPr>
          <p:cNvSpPr txBox="1"/>
          <p:nvPr/>
        </p:nvSpPr>
        <p:spPr>
          <a:xfrm>
            <a:off x="514818" y="1031029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대출금리 상승으로 인한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증가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6609" y="874883"/>
            <a:ext cx="900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sz="18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과제를 통하여 해결해야 할 현상과 문제를 기술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endParaRPr lang="en-US" altLang="ko-KR" dirty="0">
              <a:solidFill>
                <a:srgbClr val="0000FF"/>
              </a:solidFill>
            </a:endParaRPr>
          </a:p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과제 수행을 통하여 달성하고자 하는 성과지표를 도출하고 목표를 설정 </a:t>
            </a:r>
          </a:p>
        </p:txBody>
      </p:sp>
      <p:sp>
        <p:nvSpPr>
          <p:cNvPr id="8" name="TextBox 52">
            <a:extLst>
              <a:ext uri="{FF2B5EF4-FFF2-40B4-BE49-F238E27FC236}">
                <a16:creationId xmlns:a16="http://schemas.microsoft.com/office/drawing/2014/main" id="{C0E1D4D8-F934-A9C6-366B-515EB84641DB}"/>
              </a:ext>
            </a:extLst>
          </p:cNvPr>
          <p:cNvSpPr txBox="1"/>
          <p:nvPr/>
        </p:nvSpPr>
        <p:spPr>
          <a:xfrm>
            <a:off x="523783" y="2073645"/>
            <a:ext cx="9210060" cy="468000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고객 세분화를 통해 각 그룹별 적절한 방안 제시 후 본사의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하락 기대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9641" y="2698373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455E39-B60C-3762-56A4-4ABF7183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70339"/>
              </p:ext>
            </p:extLst>
          </p:nvPr>
        </p:nvGraphicFramePr>
        <p:xfrm>
          <a:off x="550538" y="3001293"/>
          <a:ext cx="9145583" cy="1409106"/>
        </p:xfrm>
        <a:graphic>
          <a:graphicData uri="http://schemas.openxmlformats.org/drawingml/2006/table">
            <a:tbl>
              <a:tblPr/>
              <a:tblGrid>
                <a:gridCol w="378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6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64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489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측정지표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가중치</a:t>
                      </a: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</a:t>
                      </a:r>
                      <a:endParaRPr kumimoji="0" lang="en-US" altLang="ko-KR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6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목표수준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’24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’25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’26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18000" marR="18000" marT="18000" marB="1800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연체율</a:t>
                      </a:r>
                      <a:endParaRPr kumimoji="0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9.2%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3%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0.3%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64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상환율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(1-</a:t>
                      </a: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연체율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endParaRPr lang="en-US" altLang="ko-KR" sz="1400" b="0" kern="1200" spc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90.8%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95%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97%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99.7%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50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7" y="919706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주어진 데이터에 대한 품질특성을 확인하고 정제내용 및 파생변수 생성 내용을 작성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6" y="1642419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OO</a:t>
            </a:r>
            <a:r>
              <a:rPr lang="ko-KR" altLang="en-US" sz="1600" kern="0">
                <a:solidFill>
                  <a:srgbClr val="000000"/>
                </a:solidFill>
              </a:rPr>
              <a:t>항목의 경우 쌍봉형의 독특한 데이터 형태를 보이고 있으며 </a:t>
            </a:r>
            <a:r>
              <a:rPr lang="en-US" altLang="ko-KR" sz="1600" kern="0">
                <a:solidFill>
                  <a:srgbClr val="000000"/>
                </a:solidFill>
              </a:rPr>
              <a:t>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B73882-1854-ED58-B24C-92CDED3E8420}"/>
              </a:ext>
            </a:extLst>
          </p:cNvPr>
          <p:cNvSpPr/>
          <p:nvPr/>
        </p:nvSpPr>
        <p:spPr>
          <a:xfrm>
            <a:off x="774794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26DD1-C8CE-44D5-4BBF-E18C99201422}"/>
              </a:ext>
            </a:extLst>
          </p:cNvPr>
          <p:cNvSpPr/>
          <p:nvPr/>
        </p:nvSpPr>
        <p:spPr>
          <a:xfrm>
            <a:off x="5520358" y="2042272"/>
            <a:ext cx="4464496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CEDC4-0276-3478-AA4A-C8C981210786}"/>
              </a:ext>
            </a:extLst>
          </p:cNvPr>
          <p:cNvSpPr txBox="1"/>
          <p:nvPr/>
        </p:nvSpPr>
        <p:spPr>
          <a:xfrm>
            <a:off x="1353823" y="2551236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965CB-0DCA-2BF8-164F-A38F901A4A41}"/>
              </a:ext>
            </a:extLst>
          </p:cNvPr>
          <p:cNvSpPr txBox="1"/>
          <p:nvPr/>
        </p:nvSpPr>
        <p:spPr>
          <a:xfrm>
            <a:off x="6066890" y="2544965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도형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표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  <a:r>
              <a:rPr lang="ko-KR" altLang="en-US" sz="1400" dirty="0">
                <a:solidFill>
                  <a:prstClr val="black"/>
                </a:solidFill>
              </a:rPr>
              <a:t>설명자료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  <a:p>
            <a:endParaRPr lang="ko-KR" altLang="en-US" sz="1400" dirty="0">
              <a:solidFill>
                <a:prstClr val="black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12839"/>
              </p:ext>
            </p:extLst>
          </p:nvPr>
        </p:nvGraphicFramePr>
        <p:xfrm>
          <a:off x="766120" y="3853948"/>
          <a:ext cx="10251504" cy="1986480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104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수집된 데이터를 활용하여 분석에 필요한 분석기법과 분석을 통하여 확인하고자 하는 내용을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CCF66C-5F71-70F4-6F07-30732378C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95036"/>
              </p:ext>
            </p:extLst>
          </p:nvPr>
        </p:nvGraphicFramePr>
        <p:xfrm>
          <a:off x="653553" y="1395036"/>
          <a:ext cx="10641975" cy="512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5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분석을 통해 확인된 결과에 대하여 가설검정을 통해 정량적 수치로 확인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 별 신용한도점수의 연관성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대출목적 그룹별 대출 상환여부 독립성 검정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카이제곱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검정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 그룹별 대출 상환 여부 독립성 검정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sample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부채비율의 평균과 현재 자산의 평균 사이 연관성 분석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73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46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2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388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NotoSansKR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D037</cp:lastModifiedBy>
  <cp:revision>11</cp:revision>
  <dcterms:created xsi:type="dcterms:W3CDTF">2023-11-18T01:07:46Z</dcterms:created>
  <dcterms:modified xsi:type="dcterms:W3CDTF">2024-07-23T01:24:03Z</dcterms:modified>
</cp:coreProperties>
</file>