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9" r:id="rId2"/>
    <p:sldId id="404" r:id="rId3"/>
    <p:sldId id="262" r:id="rId4"/>
    <p:sldId id="396" r:id="rId5"/>
    <p:sldId id="411" r:id="rId6"/>
    <p:sldId id="410" r:id="rId7"/>
    <p:sldId id="397" r:id="rId8"/>
    <p:sldId id="398" r:id="rId9"/>
    <p:sldId id="399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D8455-BDB7-1ADB-7F88-E3CA5F1D4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99DC94-908B-AA25-D170-24FAC0F19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42941-CB80-7445-601F-C5648A69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3D4E0-3591-3ADD-68A1-600D6647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8D8A2-7F74-44BE-BB1D-768AC8ED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24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0C197-098C-2AFC-CE94-3F8826B3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F058DD-7526-A55C-9708-B718BF6D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B134B-1BB9-1592-B993-09A4E331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15C23E-70C6-9CE0-DB84-432EFE5A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11DEBE-9D87-EBC3-3F44-DE36EBBD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8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3F0D35-E676-71CD-F27F-EB0184594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9C1C4-DC87-DC23-3EED-29B72DDE0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6CBF4-B84D-C910-E712-5E443C1A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F107A-DA0D-CFD3-8189-E65AF802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9012A-1A45-C100-751F-2BDB38D5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22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07C8A-F5D5-C180-B846-5AF2ADE9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BC9B4-3B0C-0877-8C65-AA62301EB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B8645-B2AF-FDB7-AD4D-5BD63A91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49270-D022-06C0-6E21-B35C4E21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EE079-3F79-F3E7-C82D-693FB79F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52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9305E-3F5E-1257-A3D8-DA4245E9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F25CB6-203C-B142-D545-C621F4A85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DE9AD-2A3B-6286-645A-39A5A7AA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275B3-9019-F0D3-2A28-F3F6488E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E914B-2DF5-D981-CCB5-5442CBA3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61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C2DE8-5746-E7B5-0D25-3BC53C5B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4D086-2D3E-D8C4-CFB3-B17C2C37B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F8860E-E6D9-0D9D-89E1-3A468863D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573536-70BB-FEE8-7FDA-BA5996E1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919986-E36D-5BAD-F1BA-8892CFDC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EF5827-9E29-70D1-A004-FDD377FF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2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EA8F0-536B-42A3-91B7-59FEEE5AB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81034F-07E5-3D3B-205B-461058F4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9D242-5C52-83A5-0300-8C795B993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EFDBC3-826E-A8F4-D532-F68449E47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4CF0AE-0B06-5BF3-CEE4-2C00B0CBD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97037D-86AB-20D0-DBD1-E69EFAD0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AC803F-E911-4B85-0BD3-4FD78C9B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DE494C-134E-27D8-E88C-5C00D67D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1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F50CA-86E0-7884-0D6B-D86434AC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7192B9-BEA6-C9BA-23F5-20524415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594891-2993-4993-088F-AD633C01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F84730-81F0-7B11-A752-E1E13400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34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E456F0-5B5C-57D5-AEB0-10923B79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1BAED8-D512-516D-458E-C3C4E878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32A3A4-BD18-8EEB-E630-8383CB52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9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9F867-9FEA-7DEB-B7E3-233F3976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01FF98-2473-6AAD-B45B-19DF8CFE6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32A01F-0743-3B08-737D-DA8179886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74F1B2-A615-4550-EB13-2A899B4B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D7B48E-EA64-34E5-E679-5DFCCD60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3D511-289C-39E1-DB7F-CCA24285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6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AF769-F3C1-E4BA-CE56-A8A9D4C7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E2A1BB-4CE2-8BB5-387E-5B65A9A66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3BE474-CA01-5287-8228-7278E3FD6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52AD58-6C9E-1718-CCEB-DC2F5089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8561DA-46CC-AB41-563C-1031B3AF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6C982D-57E0-5116-64F8-D869A3FB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4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5F8702-A2B4-A583-2825-C884E9CA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B7A08C-5F56-877A-22BB-AE462EC3F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ACA3B-28E5-0DDF-2DBF-82C3AFA57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AA9837-2C4E-15CF-C2DD-96138FC93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E3CE2-3507-4076-D29E-2AB002A01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96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2127" y="1215655"/>
            <a:ext cx="9348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KR"/>
              </a:rPr>
              <a:t>고객 세분화를 이용</a:t>
            </a:r>
            <a:r>
              <a:rPr lang="ko-KR" altLang="en-US" sz="4000" dirty="0">
                <a:solidFill>
                  <a:srgbClr val="1D1C1D"/>
                </a:solidFill>
                <a:highlight>
                  <a:srgbClr val="FFFFFF"/>
                </a:highlight>
                <a:latin typeface="NotoSansKR"/>
              </a:rPr>
              <a:t>해 가이드라인 제시 및 관리교육을</a:t>
            </a:r>
            <a:r>
              <a:rPr lang="ko-KR" altLang="en-US" sz="40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KR"/>
              </a:rPr>
              <a:t> 통한  고객 </a:t>
            </a:r>
            <a:r>
              <a:rPr lang="ko-KR" altLang="en-US" sz="4000" b="0" i="0" dirty="0" err="1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KR"/>
              </a:rPr>
              <a:t>연체율</a:t>
            </a:r>
            <a:r>
              <a:rPr lang="ko-KR" altLang="en-US" sz="40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KR"/>
              </a:rPr>
              <a:t> 감소</a:t>
            </a:r>
            <a:endParaRPr lang="en-US" altLang="ko-KR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710567" y="4724651"/>
            <a:ext cx="8429684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/>
              <a:t>3</a:t>
            </a:r>
            <a:r>
              <a:rPr lang="ko-KR" altLang="en-US" sz="2000" b="1" dirty="0"/>
              <a:t>조</a:t>
            </a:r>
            <a:endParaRPr lang="en-US" altLang="ko-KR" sz="2000" b="1" dirty="0"/>
          </a:p>
          <a:p>
            <a:pPr algn="r">
              <a:lnSpc>
                <a:spcPct val="150000"/>
              </a:lnSpc>
            </a:pPr>
            <a:r>
              <a:rPr lang="ko-KR" altLang="en-US" sz="2000" dirty="0" err="1"/>
              <a:t>김근년</a:t>
            </a:r>
            <a:r>
              <a:rPr lang="en-US" altLang="ko-KR" sz="2000" dirty="0"/>
              <a:t> / </a:t>
            </a:r>
            <a:r>
              <a:rPr lang="ko-KR" altLang="en-US" sz="2000" dirty="0" err="1"/>
              <a:t>이태경</a:t>
            </a:r>
            <a:r>
              <a:rPr lang="ko-KR" altLang="en-US" sz="2000" dirty="0"/>
              <a:t> </a:t>
            </a:r>
            <a:r>
              <a:rPr lang="en-US" altLang="ko-KR" sz="2000" dirty="0"/>
              <a:t>/ </a:t>
            </a:r>
            <a:r>
              <a:rPr lang="ko-KR" altLang="en-US" sz="2000" dirty="0"/>
              <a:t>조형석</a:t>
            </a:r>
            <a:endParaRPr lang="en-US" altLang="ko-KR" sz="2000" dirty="0"/>
          </a:p>
          <a:p>
            <a:pPr algn="r">
              <a:lnSpc>
                <a:spcPct val="150000"/>
              </a:lnSpc>
            </a:pPr>
            <a:r>
              <a:rPr lang="ko-KR" altLang="en-US" sz="2000" dirty="0"/>
              <a:t>김민경 </a:t>
            </a:r>
            <a:r>
              <a:rPr lang="en-US" altLang="ko-KR" sz="2000" dirty="0"/>
              <a:t>/ </a:t>
            </a:r>
            <a:r>
              <a:rPr lang="ko-KR" altLang="en-US" sz="2000" dirty="0" err="1"/>
              <a:t>신민소</a:t>
            </a:r>
            <a:r>
              <a:rPr lang="ko-KR" altLang="en-US" sz="2000" dirty="0"/>
              <a:t> </a:t>
            </a:r>
            <a:r>
              <a:rPr lang="en-US" altLang="ko-KR" sz="2000" dirty="0"/>
              <a:t>/ </a:t>
            </a:r>
            <a:r>
              <a:rPr lang="ko-KR" altLang="en-US" sz="2000" dirty="0"/>
              <a:t>변지윤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3502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6464" y="133887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개선안 도출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1103" y="883848"/>
            <a:ext cx="900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분석결과를 통하여 도출된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Insight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활용하여 개선안 도출 및 구체화 내용 작성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50C9FEC-AF6C-5535-BDBD-669FFFCE815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4488" y="1724799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○ </a:t>
            </a: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~~~~~~~~~~ </a:t>
            </a: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헤드라인 </a:t>
            </a: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16 pt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A7431F-A7B5-17B3-9346-A6F212642943}"/>
              </a:ext>
            </a:extLst>
          </p:cNvPr>
          <p:cNvSpPr/>
          <p:nvPr/>
        </p:nvSpPr>
        <p:spPr>
          <a:xfrm>
            <a:off x="344488" y="2158818"/>
            <a:ext cx="4464496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137CCF-A751-1402-ED3A-BFBAC46B2CE3}"/>
              </a:ext>
            </a:extLst>
          </p:cNvPr>
          <p:cNvSpPr/>
          <p:nvPr/>
        </p:nvSpPr>
        <p:spPr>
          <a:xfrm>
            <a:off x="5090052" y="2158818"/>
            <a:ext cx="4464496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93E16-7921-DF1B-F6F5-FD36FD165228}"/>
              </a:ext>
            </a:extLst>
          </p:cNvPr>
          <p:cNvSpPr txBox="1"/>
          <p:nvPr/>
        </p:nvSpPr>
        <p:spPr>
          <a:xfrm>
            <a:off x="923517" y="2667782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그래프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도형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표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설명자료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096F1-8BF3-4C77-B30E-7A585741F57B}"/>
              </a:ext>
            </a:extLst>
          </p:cNvPr>
          <p:cNvSpPr txBox="1"/>
          <p:nvPr/>
        </p:nvSpPr>
        <p:spPr>
          <a:xfrm>
            <a:off x="5636584" y="2661511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그래프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도형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표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설명자료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64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2127" y="1215655"/>
            <a:ext cx="82851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KR"/>
              </a:rPr>
              <a:t>고객 특성을 반영한 리스크 관리방안 수립으로 수익성 향상</a:t>
            </a:r>
            <a:endParaRPr lang="en-US" altLang="ko-KR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710567" y="4724651"/>
            <a:ext cx="8429684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/>
              <a:t>3</a:t>
            </a:r>
            <a:r>
              <a:rPr lang="ko-KR" altLang="en-US" sz="2000" b="1" dirty="0"/>
              <a:t>조</a:t>
            </a:r>
            <a:endParaRPr lang="en-US" altLang="ko-KR" sz="2000" b="1" dirty="0"/>
          </a:p>
          <a:p>
            <a:pPr algn="r">
              <a:lnSpc>
                <a:spcPct val="150000"/>
              </a:lnSpc>
            </a:pPr>
            <a:r>
              <a:rPr lang="ko-KR" altLang="en-US" sz="2000" dirty="0" err="1"/>
              <a:t>김근년</a:t>
            </a:r>
            <a:r>
              <a:rPr lang="en-US" altLang="ko-KR" sz="2000" dirty="0"/>
              <a:t> / </a:t>
            </a:r>
            <a:r>
              <a:rPr lang="ko-KR" altLang="en-US" sz="2000" dirty="0" err="1"/>
              <a:t>이태경</a:t>
            </a:r>
            <a:r>
              <a:rPr lang="ko-KR" altLang="en-US" sz="2000" dirty="0"/>
              <a:t> </a:t>
            </a:r>
            <a:r>
              <a:rPr lang="en-US" altLang="ko-KR" sz="2000" dirty="0"/>
              <a:t>/ </a:t>
            </a:r>
            <a:r>
              <a:rPr lang="ko-KR" altLang="en-US" sz="2000" dirty="0"/>
              <a:t>조형석</a:t>
            </a:r>
            <a:endParaRPr lang="en-US" altLang="ko-KR" sz="2000" dirty="0"/>
          </a:p>
          <a:p>
            <a:pPr algn="r">
              <a:lnSpc>
                <a:spcPct val="150000"/>
              </a:lnSpc>
            </a:pPr>
            <a:r>
              <a:rPr lang="ko-KR" altLang="en-US" sz="2000" dirty="0"/>
              <a:t>김민경 </a:t>
            </a:r>
            <a:r>
              <a:rPr lang="en-US" altLang="ko-KR" sz="2000" dirty="0"/>
              <a:t>/ </a:t>
            </a:r>
            <a:r>
              <a:rPr lang="ko-KR" altLang="en-US" sz="2000" dirty="0" err="1"/>
              <a:t>신민소</a:t>
            </a:r>
            <a:r>
              <a:rPr lang="ko-KR" altLang="en-US" sz="2000" dirty="0"/>
              <a:t> </a:t>
            </a:r>
            <a:r>
              <a:rPr lang="en-US" altLang="ko-KR" sz="2000" dirty="0"/>
              <a:t>/ </a:t>
            </a:r>
            <a:r>
              <a:rPr lang="ko-KR" altLang="en-US" sz="2000" dirty="0"/>
              <a:t>변지윤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8887" y="133887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추진 배경 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63733EA-1E23-DA4E-F4FD-BDC8329138E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3101" y="1853606"/>
            <a:ext cx="4847356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○ 시중은행과 본사의 </a:t>
            </a:r>
            <a:r>
              <a:rPr kumimoji="0" lang="ko-K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연체율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비교 자료</a:t>
            </a:r>
          </a:p>
        </p:txBody>
      </p:sp>
      <p:sp>
        <p:nvSpPr>
          <p:cNvPr id="13" name="TextBox 52">
            <a:extLst>
              <a:ext uri="{FF2B5EF4-FFF2-40B4-BE49-F238E27FC236}">
                <a16:creationId xmlns:a16="http://schemas.microsoft.com/office/drawing/2014/main" id="{5E33985C-8EF8-46AC-49BA-831B56E72EBE}"/>
              </a:ext>
            </a:extLst>
          </p:cNvPr>
          <p:cNvSpPr txBox="1"/>
          <p:nvPr/>
        </p:nvSpPr>
        <p:spPr>
          <a:xfrm>
            <a:off x="220628" y="863020"/>
            <a:ext cx="9210060" cy="626314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latinLnBrk="1" hangingPunct="1">
              <a:spcBef>
                <a:spcPts val="600"/>
              </a:spcBef>
              <a:spcAft>
                <a:spcPts val="0"/>
              </a:spcAft>
            </a:pPr>
            <a:r>
              <a:rPr lang="ko-KR" altLang="ko-KR" sz="1600" b="1" kern="1200" dirty="0"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  <a:cs typeface="+mn-cs"/>
              </a:rPr>
              <a:t>전체 금융업계의 대출금액 상승과 더불어 연체율도 높아지고 있으나</a:t>
            </a:r>
            <a:r>
              <a:rPr lang="en-US" altLang="ko-KR" sz="1600" b="1" kern="1200" dirty="0"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sz="1600" b="1" kern="1200" dirty="0"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  <a:cs typeface="+mn-cs"/>
              </a:rPr>
              <a:t>특히 당사의 경우 연체율이 급속히</a:t>
            </a:r>
            <a:r>
              <a:rPr lang="en-US" altLang="ko-KR" sz="1600" b="1" dirty="0">
                <a:latin typeface="+mj-lt"/>
              </a:rPr>
              <a:t> </a:t>
            </a:r>
            <a:r>
              <a:rPr lang="ko-KR" altLang="ko-KR" sz="1600" b="1" kern="1200" dirty="0"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  <a:cs typeface="+mn-cs"/>
              </a:rPr>
              <a:t>증가됨에 따라 안정적인 수익성을 확보하기 위하여 리스크 관리활동 필요</a:t>
            </a:r>
            <a:endParaRPr lang="ko-KR" altLang="ko-KR" sz="1600" b="1" dirty="0">
              <a:effectLst/>
              <a:latin typeface="+mj-lt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8C6ACE5-C628-0323-64CF-430123F0F5B7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0" y="1853605"/>
            <a:ext cx="3595593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○ 신용등급별 연체가능성</a:t>
            </a:r>
          </a:p>
        </p:txBody>
      </p:sp>
      <p:pic>
        <p:nvPicPr>
          <p:cNvPr id="10" name="그림 9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691A2333-81E2-98AF-DD31-15838F9AE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486" y="2308310"/>
            <a:ext cx="6066154" cy="3644620"/>
          </a:xfrm>
          <a:prstGeom prst="rect">
            <a:avLst/>
          </a:prstGeom>
        </p:spPr>
      </p:pic>
      <p:pic>
        <p:nvPicPr>
          <p:cNvPr id="15" name="그림 14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894804FB-AF32-1FC0-F208-21E6956AAF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8310"/>
            <a:ext cx="5862990" cy="35182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6816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현상 파악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BD7E1FC-0575-3597-712F-AB5E6147A7A7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6853" y="965083"/>
            <a:ext cx="9331325" cy="443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endParaRPr lang="ko-KR" altLang="en-US" sz="1600" kern="0" dirty="0">
              <a:solidFill>
                <a:srgbClr val="000000"/>
              </a:solidFill>
            </a:endParaRPr>
          </a:p>
        </p:txBody>
      </p:sp>
      <p:sp>
        <p:nvSpPr>
          <p:cNvPr id="7" name="TextBox 52">
            <a:extLst>
              <a:ext uri="{FF2B5EF4-FFF2-40B4-BE49-F238E27FC236}">
                <a16:creationId xmlns:a16="http://schemas.microsoft.com/office/drawing/2014/main" id="{A472BC92-A2AB-DD43-58EB-7E6F70C2F97D}"/>
              </a:ext>
            </a:extLst>
          </p:cNvPr>
          <p:cNvSpPr txBox="1"/>
          <p:nvPr/>
        </p:nvSpPr>
        <p:spPr>
          <a:xfrm>
            <a:off x="366816" y="1020872"/>
            <a:ext cx="9210060" cy="468000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600" b="1" kern="0" dirty="0">
                <a:solidFill>
                  <a:srgbClr val="000000"/>
                </a:solidFill>
              </a:rPr>
              <a:t>은행</a:t>
            </a:r>
            <a:r>
              <a:rPr lang="en-US" altLang="ko-KR" sz="1600" b="1" kern="0" dirty="0">
                <a:solidFill>
                  <a:srgbClr val="000000"/>
                </a:solidFill>
              </a:rPr>
              <a:t> </a:t>
            </a:r>
            <a:r>
              <a:rPr lang="ko-KR" altLang="en-US" sz="1600" b="1" kern="0" dirty="0">
                <a:solidFill>
                  <a:srgbClr val="000000"/>
                </a:solidFill>
              </a:rPr>
              <a:t>거래</a:t>
            </a:r>
            <a:r>
              <a:rPr lang="en-US" altLang="ko-KR" sz="1600" b="1" kern="0" dirty="0">
                <a:solidFill>
                  <a:srgbClr val="000000"/>
                </a:solidFill>
              </a:rPr>
              <a:t> </a:t>
            </a:r>
            <a:r>
              <a:rPr lang="ko-KR" altLang="en-US" sz="1600" b="1" kern="0" dirty="0">
                <a:solidFill>
                  <a:srgbClr val="000000"/>
                </a:solidFill>
              </a:rPr>
              <a:t>고객의</a:t>
            </a:r>
            <a:r>
              <a:rPr lang="en-US" altLang="ko-KR" sz="1600" b="1" kern="0" dirty="0">
                <a:solidFill>
                  <a:srgbClr val="000000"/>
                </a:solidFill>
              </a:rPr>
              <a:t> </a:t>
            </a:r>
            <a:r>
              <a:rPr lang="ko-KR" altLang="en-US" sz="1600" b="1" kern="0" dirty="0">
                <a:solidFill>
                  <a:srgbClr val="000000"/>
                </a:solidFill>
              </a:rPr>
              <a:t>금융지식에</a:t>
            </a:r>
            <a:r>
              <a:rPr lang="en-US" altLang="ko-KR" sz="1600" b="1" kern="0" dirty="0">
                <a:solidFill>
                  <a:srgbClr val="000000"/>
                </a:solidFill>
              </a:rPr>
              <a:t> </a:t>
            </a:r>
            <a:r>
              <a:rPr lang="ko-KR" altLang="en-US" sz="1600" b="1" kern="0" dirty="0">
                <a:solidFill>
                  <a:srgbClr val="000000"/>
                </a:solidFill>
              </a:rPr>
              <a:t>대한</a:t>
            </a:r>
            <a:r>
              <a:rPr lang="en-US" altLang="ko-KR" sz="1600" b="1" kern="0" dirty="0">
                <a:solidFill>
                  <a:srgbClr val="000000"/>
                </a:solidFill>
              </a:rPr>
              <a:t> </a:t>
            </a:r>
            <a:r>
              <a:rPr lang="ko-KR" altLang="en-US" sz="1600" b="1" kern="0" dirty="0">
                <a:solidFill>
                  <a:srgbClr val="000000"/>
                </a:solidFill>
              </a:rPr>
              <a:t>이해도가</a:t>
            </a:r>
            <a:r>
              <a:rPr lang="en-US" altLang="ko-KR" sz="1600" b="1" kern="0" dirty="0">
                <a:solidFill>
                  <a:srgbClr val="000000"/>
                </a:solidFill>
              </a:rPr>
              <a:t> </a:t>
            </a:r>
            <a:r>
              <a:rPr lang="ko-KR" altLang="en-US" sz="1600" b="1" kern="0" dirty="0">
                <a:solidFill>
                  <a:srgbClr val="000000"/>
                </a:solidFill>
              </a:rPr>
              <a:t>낮게</a:t>
            </a:r>
            <a:r>
              <a:rPr lang="en-US" altLang="ko-KR" sz="1600" b="1" kern="0" dirty="0">
                <a:solidFill>
                  <a:srgbClr val="000000"/>
                </a:solidFill>
              </a:rPr>
              <a:t> </a:t>
            </a:r>
            <a:r>
              <a:rPr lang="ko-KR" altLang="en-US" sz="1600" b="1" kern="0" dirty="0">
                <a:solidFill>
                  <a:srgbClr val="000000"/>
                </a:solidFill>
              </a:rPr>
              <a:t>나타남에</a:t>
            </a:r>
            <a:r>
              <a:rPr lang="en-US" altLang="ko-KR" sz="1600" b="1" kern="0" dirty="0">
                <a:solidFill>
                  <a:srgbClr val="000000"/>
                </a:solidFill>
              </a:rPr>
              <a:t> </a:t>
            </a:r>
            <a:r>
              <a:rPr lang="ko-KR" altLang="en-US" sz="1600" b="1" kern="0" dirty="0">
                <a:solidFill>
                  <a:srgbClr val="000000"/>
                </a:solidFill>
              </a:rPr>
              <a:t>따라 금융교육의 필요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28A1EE1-867E-3AE4-382B-46B9FFAC8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299" y="1882641"/>
            <a:ext cx="6380505" cy="345043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58643F6-7173-C8B4-AE92-0ABE7EA35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53" y="1975546"/>
            <a:ext cx="5345315" cy="40608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6816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현상 파악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BE39513-9C87-DE76-AC22-BFF5894CE9F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4818" y="2005716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r>
              <a:rPr lang="ko-KR" altLang="en-US" sz="1600" kern="0" dirty="0">
                <a:solidFill>
                  <a:srgbClr val="000000"/>
                </a:solidFill>
              </a:rPr>
              <a:t>○ 대출금리가 상승하면 연체율도 같이 증가하는 추세를 보인다</a:t>
            </a:r>
            <a:r>
              <a:rPr lang="en-US" altLang="ko-KR" sz="1600" kern="0" dirty="0">
                <a:solidFill>
                  <a:srgbClr val="000000"/>
                </a:solidFill>
              </a:rPr>
              <a:t>.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30CDF9-F0FD-74EB-A783-68BD2DE80915}"/>
              </a:ext>
            </a:extLst>
          </p:cNvPr>
          <p:cNvSpPr/>
          <p:nvPr/>
        </p:nvSpPr>
        <p:spPr>
          <a:xfrm>
            <a:off x="514818" y="2439735"/>
            <a:ext cx="4464496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D717B5-B576-37C9-E3C3-4E915FAAD864}"/>
              </a:ext>
            </a:extLst>
          </p:cNvPr>
          <p:cNvSpPr/>
          <p:nvPr/>
        </p:nvSpPr>
        <p:spPr>
          <a:xfrm>
            <a:off x="5260382" y="2439735"/>
            <a:ext cx="4464496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B86F66-C49E-BF4C-5E2B-E67FE2DE4CB4}"/>
              </a:ext>
            </a:extLst>
          </p:cNvPr>
          <p:cNvSpPr txBox="1"/>
          <p:nvPr/>
        </p:nvSpPr>
        <p:spPr>
          <a:xfrm>
            <a:off x="1093847" y="2948699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대출금리 추이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CA6C04-8D34-44E7-89AC-B8588BBC7893}"/>
              </a:ext>
            </a:extLst>
          </p:cNvPr>
          <p:cNvSpPr txBox="1"/>
          <p:nvPr/>
        </p:nvSpPr>
        <p:spPr>
          <a:xfrm>
            <a:off x="5806914" y="2942428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대출금리 </a:t>
            </a:r>
            <a:r>
              <a:rPr lang="ko-KR" altLang="en-US" sz="1400" dirty="0" err="1">
                <a:solidFill>
                  <a:prstClr val="black"/>
                </a:solidFill>
              </a:rPr>
              <a:t>상승시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ko-KR" altLang="en-US" sz="1400" dirty="0" err="1">
                <a:solidFill>
                  <a:prstClr val="black"/>
                </a:solidFill>
              </a:rPr>
              <a:t>연체율</a:t>
            </a:r>
            <a:r>
              <a:rPr lang="ko-KR" altLang="en-US" sz="1400" dirty="0">
                <a:solidFill>
                  <a:prstClr val="black"/>
                </a:solidFill>
              </a:rPr>
              <a:t> 상승 자료</a:t>
            </a:r>
          </a:p>
        </p:txBody>
      </p:sp>
      <p:sp>
        <p:nvSpPr>
          <p:cNvPr id="16" name="TextBox 52">
            <a:extLst>
              <a:ext uri="{FF2B5EF4-FFF2-40B4-BE49-F238E27FC236}">
                <a16:creationId xmlns:a16="http://schemas.microsoft.com/office/drawing/2014/main" id="{13B198C4-3FB1-6D04-2F5F-C9133C9476F2}"/>
              </a:ext>
            </a:extLst>
          </p:cNvPr>
          <p:cNvSpPr txBox="1"/>
          <p:nvPr/>
        </p:nvSpPr>
        <p:spPr>
          <a:xfrm>
            <a:off x="514818" y="1031029"/>
            <a:ext cx="9210060" cy="468000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prstClr val="black"/>
                </a:solidFill>
              </a:rPr>
              <a:t>대출금리 상승으로 인한 </a:t>
            </a:r>
            <a:r>
              <a:rPr lang="ko-KR" altLang="en-US" sz="1600" b="1" dirty="0" err="1">
                <a:solidFill>
                  <a:prstClr val="black"/>
                </a:solidFill>
              </a:rPr>
              <a:t>연체율</a:t>
            </a:r>
            <a:r>
              <a:rPr lang="ko-KR" altLang="en-US" sz="1600" b="1" dirty="0">
                <a:solidFill>
                  <a:prstClr val="black"/>
                </a:solidFill>
              </a:rPr>
              <a:t> 증가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3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6816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현상 파악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6609" y="874883"/>
            <a:ext cx="900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sz="18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과제를 통하여 해결해야 할 현상과 문제를 기술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endParaRPr lang="en-US" altLang="ko-KR" dirty="0">
              <a:solidFill>
                <a:srgbClr val="0000FF"/>
              </a:solidFill>
            </a:endParaRPr>
          </a:p>
          <a:p>
            <a:pPr>
              <a:buFont typeface="Arial" charset="0"/>
              <a:buChar char="•"/>
            </a:pP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과제 수행을 통하여 달성하고자 하는 성과지표를 도출하고 목표를 설정 </a:t>
            </a:r>
          </a:p>
        </p:txBody>
      </p:sp>
      <p:sp>
        <p:nvSpPr>
          <p:cNvPr id="8" name="TextBox 52">
            <a:extLst>
              <a:ext uri="{FF2B5EF4-FFF2-40B4-BE49-F238E27FC236}">
                <a16:creationId xmlns:a16="http://schemas.microsoft.com/office/drawing/2014/main" id="{C0E1D4D8-F934-A9C6-366B-515EB84641DB}"/>
              </a:ext>
            </a:extLst>
          </p:cNvPr>
          <p:cNvSpPr txBox="1"/>
          <p:nvPr/>
        </p:nvSpPr>
        <p:spPr>
          <a:xfrm>
            <a:off x="523783" y="2073645"/>
            <a:ext cx="9210060" cy="468000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prstClr val="black"/>
                </a:solidFill>
              </a:rPr>
              <a:t>고객 세분화를 통해 각 그룹별 적절한 방안 제시 후 본사의 </a:t>
            </a:r>
            <a:r>
              <a:rPr lang="ko-KR" altLang="en-US" sz="1600" b="1" dirty="0" err="1">
                <a:solidFill>
                  <a:prstClr val="black"/>
                </a:solidFill>
              </a:rPr>
              <a:t>연체율</a:t>
            </a:r>
            <a:r>
              <a:rPr lang="ko-KR" altLang="en-US" sz="1600" b="1" dirty="0">
                <a:solidFill>
                  <a:prstClr val="black"/>
                </a:solidFill>
              </a:rPr>
              <a:t> 하락 기대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8179765-1623-E315-FE69-95E7E4DC939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9641" y="2698373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r>
              <a:rPr lang="ko-KR" altLang="en-US" sz="1600" kern="0" dirty="0">
                <a:solidFill>
                  <a:srgbClr val="000000"/>
                </a:solidFill>
              </a:rPr>
              <a:t>○ 과제 수행 목표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3455E39-B60C-3762-56A4-4ABF7183C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870339"/>
              </p:ext>
            </p:extLst>
          </p:nvPr>
        </p:nvGraphicFramePr>
        <p:xfrm>
          <a:off x="550538" y="3001293"/>
          <a:ext cx="9145583" cy="1409106"/>
        </p:xfrm>
        <a:graphic>
          <a:graphicData uri="http://schemas.openxmlformats.org/drawingml/2006/table">
            <a:tbl>
              <a:tblPr/>
              <a:tblGrid>
                <a:gridCol w="3780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88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56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644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9489">
                <a:tc row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측정지표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(KPI)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가중치</a:t>
                      </a:r>
                    </a:p>
                  </a:txBody>
                  <a:tcPr marL="36006" marR="18000" marT="18000" marB="1800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현수준</a:t>
                      </a:r>
                      <a:endParaRPr kumimoji="0" lang="en-US" altLang="ko-KR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6" marR="18000" marT="18000" marB="1800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목표수준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’24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’25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’26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64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연체율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  <a:defRPr/>
                      </a:pPr>
                      <a:endParaRPr lang="en-US" altLang="ko-KR" sz="1400" b="0" kern="120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9.2%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5%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3%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0.3%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64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상환율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(1-</a:t>
                      </a: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연체율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  <a:defRPr/>
                      </a:pPr>
                      <a:endParaRPr lang="en-US" altLang="ko-KR" sz="1400" b="0" kern="120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90.8%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95%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97%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99.7%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50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8529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수집 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0067" y="919706"/>
            <a:ext cx="900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주어진 데이터에 대한 품질특성을 확인하고 정제내용 및 파생변수 생성 내용을 작성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828B487-98BA-AB19-086A-F6FF3281814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4816" y="1642419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r>
              <a:rPr lang="ko-KR" altLang="en-US" sz="1600" kern="0">
                <a:solidFill>
                  <a:srgbClr val="000000"/>
                </a:solidFill>
              </a:rPr>
              <a:t>○ </a:t>
            </a:r>
            <a:r>
              <a:rPr lang="en-US" altLang="ko-KR" sz="1600" kern="0">
                <a:solidFill>
                  <a:srgbClr val="000000"/>
                </a:solidFill>
              </a:rPr>
              <a:t>OO</a:t>
            </a:r>
            <a:r>
              <a:rPr lang="ko-KR" altLang="en-US" sz="1600" kern="0">
                <a:solidFill>
                  <a:srgbClr val="000000"/>
                </a:solidFill>
              </a:rPr>
              <a:t>항목의 경우 쌍봉형의 독특한 데이터 형태를 보이고 있으며 </a:t>
            </a:r>
            <a:r>
              <a:rPr lang="en-US" altLang="ko-KR" sz="1600" kern="0">
                <a:solidFill>
                  <a:srgbClr val="000000"/>
                </a:solidFill>
              </a:rPr>
              <a:t>~~~~</a:t>
            </a:r>
            <a:endParaRPr lang="ko-KR" altLang="en-US" sz="1600" kern="0">
              <a:solidFill>
                <a:srgbClr val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B73882-1854-ED58-B24C-92CDED3E8420}"/>
              </a:ext>
            </a:extLst>
          </p:cNvPr>
          <p:cNvSpPr/>
          <p:nvPr/>
        </p:nvSpPr>
        <p:spPr>
          <a:xfrm>
            <a:off x="774794" y="2042272"/>
            <a:ext cx="4464496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A26DD1-C8CE-44D5-4BBF-E18C99201422}"/>
              </a:ext>
            </a:extLst>
          </p:cNvPr>
          <p:cNvSpPr/>
          <p:nvPr/>
        </p:nvSpPr>
        <p:spPr>
          <a:xfrm>
            <a:off x="5520358" y="2042272"/>
            <a:ext cx="4464496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2CEDC4-0276-3478-AA4A-C8C981210786}"/>
              </a:ext>
            </a:extLst>
          </p:cNvPr>
          <p:cNvSpPr txBox="1"/>
          <p:nvPr/>
        </p:nvSpPr>
        <p:spPr>
          <a:xfrm>
            <a:off x="1353823" y="2551236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도형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표</a:t>
            </a:r>
            <a:r>
              <a:rPr lang="en-US" altLang="ko-KR" sz="1400" dirty="0">
                <a:solidFill>
                  <a:prstClr val="black"/>
                </a:solidFill>
              </a:rPr>
              <a:t>,</a:t>
            </a:r>
            <a:r>
              <a:rPr lang="ko-KR" altLang="en-US" sz="1400" dirty="0">
                <a:solidFill>
                  <a:prstClr val="black"/>
                </a:solidFill>
              </a:rPr>
              <a:t>설명자료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965CB-0DCA-2BF8-164F-A38F901A4A41}"/>
              </a:ext>
            </a:extLst>
          </p:cNvPr>
          <p:cNvSpPr txBox="1"/>
          <p:nvPr/>
        </p:nvSpPr>
        <p:spPr>
          <a:xfrm>
            <a:off x="6066890" y="2544965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도형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표</a:t>
            </a:r>
            <a:r>
              <a:rPr lang="en-US" altLang="ko-KR" sz="1400" dirty="0">
                <a:solidFill>
                  <a:prstClr val="black"/>
                </a:solidFill>
              </a:rPr>
              <a:t>,</a:t>
            </a:r>
            <a:r>
              <a:rPr lang="ko-KR" altLang="en-US" sz="1400" dirty="0">
                <a:solidFill>
                  <a:prstClr val="black"/>
                </a:solidFill>
              </a:rPr>
              <a:t>설명자료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endParaRPr lang="ko-KR" altLang="en-US" sz="1400" dirty="0">
              <a:solidFill>
                <a:prstClr val="black"/>
              </a:solidFill>
            </a:endParaRPr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830B0EC0-FE28-2F1B-3DDC-A026CC1F2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612839"/>
              </p:ext>
            </p:extLst>
          </p:nvPr>
        </p:nvGraphicFramePr>
        <p:xfrm>
          <a:off x="766120" y="3853948"/>
          <a:ext cx="10251504" cy="1986480"/>
        </p:xfrm>
        <a:graphic>
          <a:graphicData uri="http://schemas.openxmlformats.org/drawingml/2006/table">
            <a:tbl>
              <a:tblPr/>
              <a:tblGrid>
                <a:gridCol w="1221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43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524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항목명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의미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유형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이상치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건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결측치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건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확인결과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정제방안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66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6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66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266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7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2674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분석 계획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3855" y="892812"/>
            <a:ext cx="1041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수집된 데이터를 활용하여 분석에 필요한 분석기법과 분석을 통하여 확인하고자 하는 내용을 작성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4CCF66C-5F71-70F4-6F07-30732378C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95036"/>
              </p:ext>
            </p:extLst>
          </p:nvPr>
        </p:nvGraphicFramePr>
        <p:xfrm>
          <a:off x="653553" y="1395036"/>
          <a:ext cx="10641975" cy="5126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7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7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54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분석방법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그래프 분석을 통해 확인된 결과에 대하여 가설검정을 통해 정량적 수치로 확인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상관분석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부채비율 별 신용한도점수의 연관성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카이제곱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검정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대출목적 그룹별 대출 상환여부 독립성 검정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카이제곱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검정</a:t>
                      </a:r>
                    </a:p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 그룹별 대출 상환 여부 독립성 검정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sample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ttest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부채비율의 평균과 현재 자산의 평균 사이 연관성 분석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73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46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42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2674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분석 결과 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3855" y="892812"/>
            <a:ext cx="900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데이터 분석 결과 및 이를 통하여 얻을 수 있는 </a:t>
            </a:r>
            <a:r>
              <a:rPr lang="en-US" altLang="ko-KR" dirty="0">
                <a:solidFill>
                  <a:srgbClr val="0000FF"/>
                </a:solidFill>
              </a:rPr>
              <a:t>Insight </a:t>
            </a:r>
            <a:r>
              <a:rPr lang="ko-KR" altLang="en-US" dirty="0">
                <a:solidFill>
                  <a:srgbClr val="0000FF"/>
                </a:solidFill>
              </a:rPr>
              <a:t>작성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0B5F267-4949-35A5-3E9F-DF9A553B05C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1028" y="1561736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r>
              <a:rPr lang="ko-KR" altLang="en-US" sz="1600" kern="0">
                <a:solidFill>
                  <a:srgbClr val="000000"/>
                </a:solidFill>
              </a:rPr>
              <a:t>○ </a:t>
            </a:r>
            <a:r>
              <a:rPr lang="en-US" altLang="ko-KR" sz="1600" kern="0">
                <a:solidFill>
                  <a:srgbClr val="000000"/>
                </a:solidFill>
              </a:rPr>
              <a:t>~~~~~~~</a:t>
            </a:r>
            <a:endParaRPr lang="ko-KR" altLang="en-US" sz="1600" kern="0">
              <a:solidFill>
                <a:srgbClr val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18F3A4-FBD4-DCF2-1BDF-3FE76FE2D502}"/>
              </a:ext>
            </a:extLst>
          </p:cNvPr>
          <p:cNvSpPr/>
          <p:nvPr/>
        </p:nvSpPr>
        <p:spPr>
          <a:xfrm>
            <a:off x="461029" y="2608214"/>
            <a:ext cx="4320480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FD1E44-028C-A49C-DDFE-E19F34EB4022}"/>
              </a:ext>
            </a:extLst>
          </p:cNvPr>
          <p:cNvSpPr/>
          <p:nvPr/>
        </p:nvSpPr>
        <p:spPr>
          <a:xfrm>
            <a:off x="5360537" y="2608214"/>
            <a:ext cx="4310552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A0175-6033-E4C8-29C1-E303A0AE07A1}"/>
              </a:ext>
            </a:extLst>
          </p:cNvPr>
          <p:cNvSpPr txBox="1"/>
          <p:nvPr/>
        </p:nvSpPr>
        <p:spPr>
          <a:xfrm>
            <a:off x="1040058" y="3117178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89E21-9CE9-47E5-26AA-0E31D56EB16D}"/>
              </a:ext>
            </a:extLst>
          </p:cNvPr>
          <p:cNvSpPr txBox="1"/>
          <p:nvPr/>
        </p:nvSpPr>
        <p:spPr>
          <a:xfrm>
            <a:off x="5753125" y="311090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2055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377</Words>
  <Application>Microsoft Office PowerPoint</Application>
  <PresentationFormat>와이드스크린</PresentationFormat>
  <Paragraphs>89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NotoSansKR</vt:lpstr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A1290</dc:creator>
  <cp:lastModifiedBy>campus4 D037</cp:lastModifiedBy>
  <cp:revision>15</cp:revision>
  <dcterms:created xsi:type="dcterms:W3CDTF">2023-11-18T01:07:46Z</dcterms:created>
  <dcterms:modified xsi:type="dcterms:W3CDTF">2024-07-23T02:25:32Z</dcterms:modified>
</cp:coreProperties>
</file>