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401" r:id="rId3"/>
    <p:sldId id="258" r:id="rId4"/>
    <p:sldId id="262" r:id="rId5"/>
    <p:sldId id="396" r:id="rId6"/>
    <p:sldId id="397" r:id="rId7"/>
    <p:sldId id="398" r:id="rId8"/>
    <p:sldId id="399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타</a:t>
            </a:r>
            <a:r>
              <a:rPr lang="ko-KR" altLang="en-US" baseline="0" dirty="0"/>
              <a:t> 은행과 </a:t>
            </a:r>
            <a:r>
              <a:rPr lang="ko-KR" altLang="en-US" baseline="0" dirty="0" err="1"/>
              <a:t>연체율</a:t>
            </a:r>
            <a:r>
              <a:rPr lang="ko-KR" altLang="en-US" baseline="0" dirty="0"/>
              <a:t> 비교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9993602362204723E-2"/>
          <c:y val="0.11755677180384032"/>
          <c:w val="0.93281889763779524"/>
          <c:h val="0.723871203009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우리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2023.12월</c:v>
                </c:pt>
                <c:pt idx="1">
                  <c:v>2024.3월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0.26</c:v>
                </c:pt>
                <c:pt idx="1">
                  <c:v>0.28000000000000003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1D-4694-A5EB-7544A04440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국민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2023.12월</c:v>
                </c:pt>
                <c:pt idx="1">
                  <c:v>2024.3월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0.22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D-4694-A5EB-7544A04440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신한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2023.12월</c:v>
                </c:pt>
                <c:pt idx="1">
                  <c:v>2024.3월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0.26</c:v>
                </c:pt>
                <c:pt idx="1">
                  <c:v>0.32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D-4694-A5EB-7544A04440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하나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2023.12월</c:v>
                </c:pt>
                <c:pt idx="1">
                  <c:v>2024.3월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0.26</c:v>
                </c:pt>
                <c:pt idx="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D-4694-A5EB-7544A04440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ㅁㄴㅇㄹ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2023.12월</c:v>
                </c:pt>
                <c:pt idx="1">
                  <c:v>2024.3월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7.6</c:v>
                </c:pt>
                <c:pt idx="1">
                  <c:v>9.1999999999999993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D-4694-A5EB-7544A0444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3594479"/>
        <c:axId val="1523579599"/>
      </c:lineChart>
      <c:catAx>
        <c:axId val="1523594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3579599"/>
        <c:crosses val="autoZero"/>
        <c:auto val="1"/>
        <c:lblAlgn val="ctr"/>
        <c:lblOffset val="100"/>
        <c:noMultiLvlLbl val="0"/>
      </c:catAx>
      <c:valAx>
        <c:axId val="1523579599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359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82EA5-F495-623E-3285-90210FC1C235}"/>
              </a:ext>
            </a:extLst>
          </p:cNvPr>
          <p:cNvSpPr txBox="1"/>
          <p:nvPr/>
        </p:nvSpPr>
        <p:spPr>
          <a:xfrm>
            <a:off x="1259633" y="1380931"/>
            <a:ext cx="92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과제명</a:t>
            </a:r>
            <a:r>
              <a:rPr lang="en-US" altLang="ko-KR" dirty="0"/>
              <a:t>, </a:t>
            </a:r>
            <a:r>
              <a:rPr lang="ko-KR" altLang="en-US" dirty="0"/>
              <a:t>추진배경</a:t>
            </a:r>
            <a:r>
              <a:rPr lang="en-US" altLang="ko-KR" dirty="0"/>
              <a:t>, </a:t>
            </a:r>
            <a:r>
              <a:rPr lang="ko-KR" altLang="en-US" dirty="0"/>
              <a:t>현황 및 개선 기획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), </a:t>
            </a:r>
            <a:r>
              <a:rPr lang="ko-KR" altLang="en-US" dirty="0"/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306225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C5ED827-85BD-772B-B008-3C0E1780E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9367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057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프로젝트 명 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/>
              <a:t>팀 이름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팀원 명 </a:t>
            </a:r>
            <a:r>
              <a:rPr lang="en-US" altLang="ko-KR" sz="2000" dirty="0"/>
              <a:t>/ </a:t>
            </a:r>
            <a:r>
              <a:rPr lang="ko-KR" altLang="en-US" sz="2000" dirty="0"/>
              <a:t>팀원 명 </a:t>
            </a:r>
            <a:r>
              <a:rPr lang="en-US" altLang="ko-KR" sz="2000" dirty="0"/>
              <a:t>/ </a:t>
            </a:r>
            <a:r>
              <a:rPr lang="ko-KR" altLang="en-US" sz="2000" dirty="0"/>
              <a:t>팀원 명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팀원 명 </a:t>
            </a:r>
            <a:r>
              <a:rPr lang="en-US" altLang="ko-KR" sz="2000" dirty="0"/>
              <a:t>/ </a:t>
            </a:r>
            <a:r>
              <a:rPr lang="ko-KR" altLang="en-US" sz="2000" dirty="0"/>
              <a:t>팀원 명 </a:t>
            </a:r>
            <a:r>
              <a:rPr lang="en-US" altLang="ko-KR" sz="2000" dirty="0"/>
              <a:t>/ </a:t>
            </a:r>
            <a:r>
              <a:rPr lang="ko-KR" altLang="en-US" sz="2000" dirty="0"/>
              <a:t>팀원 명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9923" y="882012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 프로젝트를 수행하는 목적과 타당성을 작성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교재에 나와있는 비즈니스 상황을 참고하여 작성 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3100" y="2581838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~~~~~~~~~~</a:t>
            </a:r>
            <a:r>
              <a:rPr kumimoji="0" lang="en-US" altLang="ko-KR" sz="16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16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헤드라인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D8AFB3-F74C-061B-49EB-B5D62A58278C}"/>
              </a:ext>
            </a:extLst>
          </p:cNvPr>
          <p:cNvSpPr/>
          <p:nvPr/>
        </p:nvSpPr>
        <p:spPr>
          <a:xfrm>
            <a:off x="443100" y="3015857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D4FC55-7247-BEBF-DFAD-AC462992E4A0}"/>
              </a:ext>
            </a:extLst>
          </p:cNvPr>
          <p:cNvSpPr/>
          <p:nvPr/>
        </p:nvSpPr>
        <p:spPr>
          <a:xfrm>
            <a:off x="5188664" y="3015857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094A2-65DE-627B-687C-D5ABBF24D171}"/>
              </a:ext>
            </a:extLst>
          </p:cNvPr>
          <p:cNvSpPr txBox="1"/>
          <p:nvPr/>
        </p:nvSpPr>
        <p:spPr>
          <a:xfrm>
            <a:off x="1022129" y="3524821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그래프</a:t>
            </a:r>
            <a:r>
              <a:rPr lang="en-US" altLang="ko-KR" sz="1400" dirty="0"/>
              <a:t>, </a:t>
            </a:r>
            <a:r>
              <a:rPr lang="ko-KR" altLang="en-US" sz="1400" dirty="0"/>
              <a:t>그림</a:t>
            </a:r>
            <a:r>
              <a:rPr lang="en-US" altLang="ko-KR" sz="1400" dirty="0"/>
              <a:t>, </a:t>
            </a:r>
            <a:r>
              <a:rPr lang="ko-KR" altLang="en-US" sz="1400" dirty="0"/>
              <a:t>도형</a:t>
            </a:r>
            <a:r>
              <a:rPr lang="en-US" altLang="ko-KR" sz="1400" dirty="0"/>
              <a:t>, </a:t>
            </a:r>
            <a:r>
              <a:rPr lang="ko-KR" altLang="en-US" sz="1400" dirty="0"/>
              <a:t>표</a:t>
            </a:r>
            <a:r>
              <a:rPr lang="en-US" altLang="ko-KR" sz="1400" dirty="0"/>
              <a:t>,</a:t>
            </a:r>
            <a:r>
              <a:rPr lang="ko-KR" altLang="en-US" sz="1400" dirty="0"/>
              <a:t>설명자료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F6253-BA2F-8DC7-E838-4418F321590E}"/>
              </a:ext>
            </a:extLst>
          </p:cNvPr>
          <p:cNvSpPr txBox="1"/>
          <p:nvPr/>
        </p:nvSpPr>
        <p:spPr>
          <a:xfrm>
            <a:off x="5735196" y="3518550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그래프</a:t>
            </a:r>
            <a:r>
              <a:rPr lang="en-US" altLang="ko-KR" sz="1400" dirty="0"/>
              <a:t>, </a:t>
            </a:r>
            <a:r>
              <a:rPr lang="ko-KR" altLang="en-US" sz="1400" dirty="0"/>
              <a:t>그림</a:t>
            </a:r>
            <a:r>
              <a:rPr lang="en-US" altLang="ko-KR" sz="1400" dirty="0"/>
              <a:t>, </a:t>
            </a:r>
            <a:r>
              <a:rPr lang="ko-KR" altLang="en-US" sz="1400" dirty="0"/>
              <a:t>도형</a:t>
            </a:r>
            <a:r>
              <a:rPr lang="en-US" altLang="ko-KR" sz="1400" dirty="0"/>
              <a:t>, </a:t>
            </a:r>
            <a:r>
              <a:rPr lang="ko-KR" altLang="en-US" sz="1400" dirty="0"/>
              <a:t>표</a:t>
            </a:r>
            <a:r>
              <a:rPr lang="en-US" altLang="ko-KR" sz="1400" dirty="0"/>
              <a:t>,</a:t>
            </a:r>
            <a:r>
              <a:rPr lang="ko-KR" altLang="en-US" sz="1400" dirty="0"/>
              <a:t>설명자료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407241" y="1840568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/>
              <a:t>프로젝트를 수행하는 목적과 필요성을 강조</a:t>
            </a:r>
            <a:endParaRPr lang="ko-KR" altLang="en-US" sz="1400" dirty="0"/>
          </a:p>
        </p:txBody>
      </p:sp>
      <p:pic>
        <p:nvPicPr>
          <p:cNvPr id="2" name="그림 1" descr="텍스트, 라인, 스크린샷, 폰트이(가) 표시된 사진&#10;&#10;자동 생성된 설명">
            <a:extLst>
              <a:ext uri="{FF2B5EF4-FFF2-40B4-BE49-F238E27FC236}">
                <a16:creationId xmlns:a16="http://schemas.microsoft.com/office/drawing/2014/main" id="{F2F41136-FD29-8E0E-74D5-E63FF370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5" y="2185670"/>
            <a:ext cx="5731510" cy="2486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6609" y="874883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현상파악 제시 이후 방안의 필요성 추가 제시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 err="1">
                <a:solidFill>
                  <a:srgbClr val="0000FF"/>
                </a:solidFill>
              </a:rPr>
              <a:t>연관지어서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>
              <a:buFont typeface="Arial" charset="0"/>
              <a:buChar char="•"/>
            </a:pP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BD7E1FC-0575-3597-712F-AB5E6147A7A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0538" y="2140373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</a:t>
            </a:r>
            <a:r>
              <a:rPr lang="en-US" altLang="ko-KR" sz="1600" kern="0" dirty="0">
                <a:solidFill>
                  <a:srgbClr val="000000"/>
                </a:solidFill>
              </a:rPr>
              <a:t>~~~~~~~~~~ </a:t>
            </a:r>
            <a:r>
              <a:rPr lang="ko-KR" altLang="en-US" sz="1600" kern="0" dirty="0">
                <a:solidFill>
                  <a:srgbClr val="000000"/>
                </a:solidFill>
              </a:rPr>
              <a:t>헤드라인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D78AF5-CC1E-6922-4D2B-2007D7FF5F04}"/>
              </a:ext>
            </a:extLst>
          </p:cNvPr>
          <p:cNvSpPr/>
          <p:nvPr/>
        </p:nvSpPr>
        <p:spPr>
          <a:xfrm>
            <a:off x="514818" y="2576583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8A76C8-BBB5-F0B6-7C70-7F5164E173E0}"/>
              </a:ext>
            </a:extLst>
          </p:cNvPr>
          <p:cNvSpPr/>
          <p:nvPr/>
        </p:nvSpPr>
        <p:spPr>
          <a:xfrm>
            <a:off x="5260382" y="2576583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19409-8BAD-F798-74CF-FAAAF78CA08C}"/>
              </a:ext>
            </a:extLst>
          </p:cNvPr>
          <p:cNvSpPr txBox="1"/>
          <p:nvPr/>
        </p:nvSpPr>
        <p:spPr>
          <a:xfrm>
            <a:off x="1093847" y="3085547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38A6B-E713-44FF-0D90-176ADFA0764B}"/>
              </a:ext>
            </a:extLst>
          </p:cNvPr>
          <p:cNvSpPr txBox="1"/>
          <p:nvPr/>
        </p:nvSpPr>
        <p:spPr>
          <a:xfrm>
            <a:off x="5806914" y="307927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52">
            <a:extLst>
              <a:ext uri="{FF2B5EF4-FFF2-40B4-BE49-F238E27FC236}">
                <a16:creationId xmlns:a16="http://schemas.microsoft.com/office/drawing/2014/main" id="{A472BC92-A2AB-DD43-58EB-7E6F70C2F97D}"/>
              </a:ext>
            </a:extLst>
          </p:cNvPr>
          <p:cNvSpPr txBox="1"/>
          <p:nvPr/>
        </p:nvSpPr>
        <p:spPr>
          <a:xfrm>
            <a:off x="514818" y="1625414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해결해야 할 현상과 문제를 기술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8" name="TextBox 52">
            <a:extLst>
              <a:ext uri="{FF2B5EF4-FFF2-40B4-BE49-F238E27FC236}">
                <a16:creationId xmlns:a16="http://schemas.microsoft.com/office/drawing/2014/main" id="{C0E1D4D8-F934-A9C6-366B-515EB84641DB}"/>
              </a:ext>
            </a:extLst>
          </p:cNvPr>
          <p:cNvSpPr txBox="1"/>
          <p:nvPr/>
        </p:nvSpPr>
        <p:spPr>
          <a:xfrm>
            <a:off x="523783" y="4359645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과제 수행 목표를 기술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9641" y="4984373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과제 수행 목표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455E39-B60C-3762-56A4-4ABF7183C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22865"/>
              </p:ext>
            </p:extLst>
          </p:nvPr>
        </p:nvGraphicFramePr>
        <p:xfrm>
          <a:off x="550538" y="5287293"/>
          <a:ext cx="9145583" cy="1409106"/>
        </p:xfrm>
        <a:graphic>
          <a:graphicData uri="http://schemas.openxmlformats.org/drawingml/2006/table">
            <a:tbl>
              <a:tblPr/>
              <a:tblGrid>
                <a:gridCol w="378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489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측정지표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(KPI)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가중치</a:t>
                      </a:r>
                    </a:p>
                  </a:txBody>
                  <a:tcPr marL="36006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현수준</a:t>
                      </a:r>
                      <a:endParaRPr kumimoji="0" lang="en-US" altLang="ko-K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6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목표수준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’24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’25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’26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연체율의 정의 필요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(ex .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시점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최근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년간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lang="en-US" altLang="ko-KR" sz="1400" b="0" kern="12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lang="en-US" altLang="ko-KR" sz="1400" b="0" kern="12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67" y="919706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주어진 데이터에 대한 품질특성을 확인하고 정제내용 및 파생변수 생성 내용을 작성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28B487-98BA-AB19-086A-F6FF3281814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6" y="164241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OO</a:t>
            </a:r>
            <a:r>
              <a:rPr lang="ko-KR" altLang="en-US" sz="1600" kern="0">
                <a:solidFill>
                  <a:srgbClr val="000000"/>
                </a:solidFill>
              </a:rPr>
              <a:t>항목의 경우 쌍봉형의 독특한 데이터 형태를 보이고 있으며 </a:t>
            </a:r>
            <a:r>
              <a:rPr lang="en-US" altLang="ko-KR" sz="1600" kern="0">
                <a:solidFill>
                  <a:srgbClr val="000000"/>
                </a:solidFill>
              </a:rPr>
              <a:t>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73882-1854-ED58-B24C-92CDED3E8420}"/>
              </a:ext>
            </a:extLst>
          </p:cNvPr>
          <p:cNvSpPr/>
          <p:nvPr/>
        </p:nvSpPr>
        <p:spPr>
          <a:xfrm>
            <a:off x="774794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26DD1-C8CE-44D5-4BBF-E18C99201422}"/>
              </a:ext>
            </a:extLst>
          </p:cNvPr>
          <p:cNvSpPr/>
          <p:nvPr/>
        </p:nvSpPr>
        <p:spPr>
          <a:xfrm>
            <a:off x="5520358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CEDC4-0276-3478-AA4A-C8C981210786}"/>
              </a:ext>
            </a:extLst>
          </p:cNvPr>
          <p:cNvSpPr txBox="1"/>
          <p:nvPr/>
        </p:nvSpPr>
        <p:spPr>
          <a:xfrm>
            <a:off x="1353823" y="255123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965CB-0DCA-2BF8-164F-A38F901A4A41}"/>
              </a:ext>
            </a:extLst>
          </p:cNvPr>
          <p:cNvSpPr txBox="1"/>
          <p:nvPr/>
        </p:nvSpPr>
        <p:spPr>
          <a:xfrm>
            <a:off x="6066890" y="2544965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12839"/>
              </p:ext>
            </p:extLst>
          </p:nvPr>
        </p:nvGraphicFramePr>
        <p:xfrm>
          <a:off x="766120" y="3853948"/>
          <a:ext cx="10251504" cy="1986480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확인결과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정제방안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104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수집된 데이터를 활용하여 분석에 필요한 분석기법과 분석을 통하여 확인하고자 하는 내용을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CF66C-5F71-70F4-6F07-30732378C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0030"/>
              </p:ext>
            </p:extLst>
          </p:nvPr>
        </p:nvGraphicFramePr>
        <p:xfrm>
          <a:off x="653553" y="1395036"/>
          <a:ext cx="10641975" cy="427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7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46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2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103" y="883848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분석결과를 통하여 도출된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활용하여 개선안 도출 및 구체화 내용 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72479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~~~~~~~~~~ </a:t>
            </a: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헤드라인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16 pt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7431F-A7B5-17B3-9346-A6F212642943}"/>
              </a:ext>
            </a:extLst>
          </p:cNvPr>
          <p:cNvSpPr/>
          <p:nvPr/>
        </p:nvSpPr>
        <p:spPr>
          <a:xfrm>
            <a:off x="344488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37CCF-A751-1402-ED3A-BFBAC46B2CE3}"/>
              </a:ext>
            </a:extLst>
          </p:cNvPr>
          <p:cNvSpPr/>
          <p:nvPr/>
        </p:nvSpPr>
        <p:spPr>
          <a:xfrm>
            <a:off x="5090052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3E16-7921-DF1B-F6F5-FD36FD165228}"/>
              </a:ext>
            </a:extLst>
          </p:cNvPr>
          <p:cNvSpPr txBox="1"/>
          <p:nvPr/>
        </p:nvSpPr>
        <p:spPr>
          <a:xfrm>
            <a:off x="923517" y="266778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096F1-8BF3-4C77-B30E-7A585741F57B}"/>
              </a:ext>
            </a:extLst>
          </p:cNvPr>
          <p:cNvSpPr txBox="1"/>
          <p:nvPr/>
        </p:nvSpPr>
        <p:spPr>
          <a:xfrm>
            <a:off x="5636584" y="2661511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642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294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D037</cp:lastModifiedBy>
  <cp:revision>8</cp:revision>
  <dcterms:created xsi:type="dcterms:W3CDTF">2023-11-18T01:07:46Z</dcterms:created>
  <dcterms:modified xsi:type="dcterms:W3CDTF">2024-07-22T05:20:40Z</dcterms:modified>
</cp:coreProperties>
</file>