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5978" r:id="rId8"/>
    <p:sldId id="5979" r:id="rId9"/>
    <p:sldId id="262" r:id="rId10"/>
    <p:sldId id="263" r:id="rId11"/>
    <p:sldId id="264" r:id="rId12"/>
    <p:sldId id="265" r:id="rId13"/>
    <p:sldId id="5983" r:id="rId14"/>
    <p:sldId id="5980" r:id="rId15"/>
    <p:sldId id="5981" r:id="rId16"/>
    <p:sldId id="5982" r:id="rId17"/>
    <p:sldId id="266" r:id="rId18"/>
    <p:sldId id="26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D82CA-44A9-05E8-4136-886543C23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AB5E67-5521-6B30-D10F-32D8B31F1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C0D13D-6B37-F284-D8AC-6919B641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7B36-8A0C-4212-93A2-B17DFB2E2E20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877C9-BC2B-A314-4AC9-7E963CB2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40B0E-417E-ED10-CC32-DBAC250E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D772-5587-44C7-B592-141C10926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12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06D46-DF75-8FA3-5EC0-14556D7B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FFF7DE-1F21-F89C-01A0-B85A660FF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436250-45F3-582E-0E66-183C4F6DD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7B36-8A0C-4212-93A2-B17DFB2E2E20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99989-BD40-9C1B-658D-5495D922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637509-4536-6A22-06DB-80831CF19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D772-5587-44C7-B592-141C10926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75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BD946E-4A08-9E0D-3039-05E1F7212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478A06-D43A-603A-0232-0CA35375B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E2E4B1-D587-FD7E-9C52-A368D2494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7B36-8A0C-4212-93A2-B17DFB2E2E20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A0BAD-0FCA-851C-23B5-A686C5B8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7C3EFD-8A87-7BF2-807E-A55F69C9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D772-5587-44C7-B592-141C10926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833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4" y="6356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5357" y="835200"/>
            <a:ext cx="10515600" cy="2639024"/>
          </a:xfrm>
          <a:prstGeom prst="rect">
            <a:avLst/>
          </a:prstGeo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33AE2067-38A7-47E2-AC9E-F75D333CF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5357" y="3532187"/>
            <a:ext cx="10515600" cy="2639024"/>
          </a:xfrm>
          <a:prstGeom prst="rect">
            <a:avLst/>
          </a:prstGeo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24701664-4A17-4AAD-9D8C-826C77218D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86336" y="3532187"/>
            <a:ext cx="5342190" cy="2791424"/>
          </a:xfrm>
          <a:prstGeom prst="rect">
            <a:avLst/>
          </a:prstGeo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kumimoji="1" lang="ko-KR" altLang="en-US" sz="1200" b="1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180975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266700" indent="-85725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>
              <a:buFont typeface="맑은 고딕" panose="020B0503020000020004" pitchFamily="50" charset="-127"/>
              <a:buChar char="∙"/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471047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4" y="6356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5357" y="835200"/>
            <a:ext cx="10515600" cy="2639024"/>
          </a:xfrm>
          <a:prstGeom prst="rect">
            <a:avLst/>
          </a:prstGeo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33AE2067-38A7-47E2-AC9E-F75D333CF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5357" y="3532187"/>
            <a:ext cx="10515600" cy="2639024"/>
          </a:xfrm>
          <a:prstGeom prst="rect">
            <a:avLst/>
          </a:prstGeo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24701664-4A17-4AAD-9D8C-826C77218D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86336" y="3532187"/>
            <a:ext cx="5342190" cy="2791424"/>
          </a:xfrm>
          <a:prstGeom prst="rect">
            <a:avLst/>
          </a:prstGeo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kumimoji="1" lang="ko-KR" altLang="en-US" sz="1200" b="1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180975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266700" indent="-85725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>
              <a:buFont typeface="맑은 고딕" panose="020B0503020000020004" pitchFamily="50" charset="-127"/>
              <a:buChar char="∙"/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86775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1126C-D27C-891C-1A2A-360DBD867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C9D42B-E0AE-D3E8-5712-4C279C601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8420B2-EF28-6A85-1349-FF7D2BA2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7B36-8A0C-4212-93A2-B17DFB2E2E20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A7D3FB-609D-65EF-4C85-C273D7C2F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26EEF-C268-39C8-9FE1-52401D2B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D772-5587-44C7-B592-141C10926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83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E50FE-FFDC-EFFB-A91B-E05B40FF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A41751-9260-CDD5-843C-7C69B9DB0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ED9DEC-E69D-769C-FF2E-91A309AF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7B36-8A0C-4212-93A2-B17DFB2E2E20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B4930C-C2F6-653D-BA1F-D6789D5A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3F3BF-3433-9841-8BD8-1C1F4D78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D772-5587-44C7-B592-141C10926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29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1C26E-CE1D-3469-4131-9D4B12653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A1AEC3-0436-F8CE-4000-A663F94B3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8F1FFE-9F06-E952-AED4-E9D081614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3F151E-B94B-AAB5-8252-45449B835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7B36-8A0C-4212-93A2-B17DFB2E2E20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7CE79C-27D2-14AF-1363-1EE7E2B5A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79BB8E-36FD-3A8A-46B7-D585F08D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D772-5587-44C7-B592-141C10926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27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4B05F-93AA-9802-A6C6-FDF2F7C3D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306ED4-51F1-591E-EB55-ADAEC8B3E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F58988-B3FD-283E-C317-AFE179099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996758-BE96-A4CD-38A3-9DE347EF5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88A6CB-1967-5556-E5E0-26296FF733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016734-1C67-5390-91B9-30C33BC59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7B36-8A0C-4212-93A2-B17DFB2E2E20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58F0FB-D716-2410-7B6E-D01849E4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C4BE5E-EF87-72D7-8E0D-0E529E50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D772-5587-44C7-B592-141C10926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54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4840B-2ED8-9F4C-84A3-F3F0CC6C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4F6907-70F0-5500-6ACA-7CEDB9A9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7B36-8A0C-4212-93A2-B17DFB2E2E20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4F94DE-B00B-959F-06AE-7618C1DC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D353D9-954E-64B8-6E66-F4486796E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D772-5587-44C7-B592-141C10926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84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02FEF8-1D1B-6374-9B6E-A9BD3D61A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7B36-8A0C-4212-93A2-B17DFB2E2E20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2465F6-EB85-E1D7-F270-21A175D8B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770E70-CE6B-C8CF-121F-F30F6125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D772-5587-44C7-B592-141C10926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08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987BF-BA6C-6EEC-4605-7323FA25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67785-FFC4-BEF7-27A4-3AB324924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B45A29-E84F-2559-2474-68B5B7B09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8BBB15-099D-34F2-14FF-B84F548F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7B36-8A0C-4212-93A2-B17DFB2E2E20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0230D8-6934-4F4B-50F8-4D5F66BE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8B2EEF-1395-64EF-A72E-A4DCD1C98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D772-5587-44C7-B592-141C10926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4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4651F-D5A1-A06B-FB41-023FEDF2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65CFDD-F7F8-A383-0C51-0E2A091204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BA2F74-DD11-893A-F393-98ADB5373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2D7BF4-11EC-3600-AE72-4CBF30415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7B36-8A0C-4212-93A2-B17DFB2E2E20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0EBBA5-E38D-A80E-F49C-98544DF73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E96053-EFA5-C309-13C5-3A66832E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D772-5587-44C7-B592-141C10926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61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1E35D5-29C2-8840-6A2A-9DE39F2D5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E0E344-7A7B-CB3C-CB3E-591AD2BE3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E35236-A35A-758A-AE55-B9EEA799D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8F7B36-8A0C-4212-93A2-B17DFB2E2E20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E44E8E-3198-D802-C0BA-AF23EE859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6153EC-328F-4872-8058-895CF1BA9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DED772-5587-44C7-B592-141C10926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07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1BB905-ABFE-6A98-DE15-446F40313020}"/>
              </a:ext>
            </a:extLst>
          </p:cNvPr>
          <p:cNvSpPr txBox="1"/>
          <p:nvPr/>
        </p:nvSpPr>
        <p:spPr>
          <a:xfrm>
            <a:off x="2753031" y="2674374"/>
            <a:ext cx="9246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중고차 </a:t>
            </a:r>
            <a:r>
              <a:rPr lang="en-US" altLang="ko-KR" dirty="0"/>
              <a:t>-&gt; </a:t>
            </a:r>
            <a:r>
              <a:rPr lang="ko-KR" altLang="en-US" dirty="0"/>
              <a:t>불확실성</a:t>
            </a:r>
            <a:endParaRPr lang="en-US" altLang="ko-KR" dirty="0"/>
          </a:p>
          <a:p>
            <a:r>
              <a:rPr lang="ko-KR" altLang="en-US" dirty="0"/>
              <a:t>차량의 특성과 상태는 좋으면서</a:t>
            </a:r>
            <a:r>
              <a:rPr lang="en-US" altLang="ko-KR" dirty="0"/>
              <a:t>, </a:t>
            </a:r>
            <a:r>
              <a:rPr lang="ko-KR" altLang="en-US" dirty="0"/>
              <a:t>가격은 </a:t>
            </a:r>
            <a:r>
              <a:rPr lang="ko-KR" altLang="en-US" dirty="0" err="1"/>
              <a:t>저령한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가성비</a:t>
            </a:r>
            <a:endParaRPr lang="en-US" altLang="ko-KR" dirty="0"/>
          </a:p>
          <a:p>
            <a:r>
              <a:rPr lang="ko-KR" altLang="en-US" dirty="0"/>
              <a:t>인도시장 경쟁력</a:t>
            </a:r>
            <a:r>
              <a:rPr lang="en-US" altLang="ko-KR" dirty="0"/>
              <a:t>, </a:t>
            </a:r>
            <a:r>
              <a:rPr lang="ko-KR" altLang="en-US" dirty="0"/>
              <a:t>수익성 향상을 위해 예측 모델 개발</a:t>
            </a:r>
            <a:r>
              <a:rPr lang="en-US" altLang="ko-KR" dirty="0"/>
              <a:t> + </a:t>
            </a:r>
            <a:r>
              <a:rPr lang="ko-KR" altLang="en-US" dirty="0"/>
              <a:t>사업방향성 도출</a:t>
            </a:r>
            <a:endParaRPr lang="en-US" altLang="ko-KR" dirty="0"/>
          </a:p>
          <a:p>
            <a:r>
              <a:rPr lang="ko-KR" altLang="en-US" dirty="0"/>
              <a:t>인도 경제현황 파악</a:t>
            </a:r>
            <a:endParaRPr lang="en-US" altLang="ko-KR" dirty="0"/>
          </a:p>
          <a:p>
            <a:r>
              <a:rPr lang="ko-KR" altLang="en-US" dirty="0"/>
              <a:t>자동차시장의 특성</a:t>
            </a:r>
            <a:r>
              <a:rPr lang="en-US" altLang="ko-KR" dirty="0"/>
              <a:t>(</a:t>
            </a:r>
            <a:r>
              <a:rPr lang="ko-KR" altLang="en-US" dirty="0"/>
              <a:t>불확실성</a:t>
            </a:r>
            <a:r>
              <a:rPr lang="en-US" altLang="ko-KR" dirty="0"/>
              <a:t>) </a:t>
            </a:r>
            <a:r>
              <a:rPr lang="ko-KR" altLang="en-US" dirty="0"/>
              <a:t>및 성장가능성</a:t>
            </a:r>
          </a:p>
        </p:txBody>
      </p:sp>
    </p:spTree>
    <p:extLst>
      <p:ext uri="{BB962C8B-B14F-4D97-AF65-F5344CB8AC3E}">
        <p14:creationId xmlns:p14="http://schemas.microsoft.com/office/powerpoint/2010/main" val="145393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3042B-2F43-980B-E7EC-CF4C3B381B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C9F105-F449-E020-1A66-41437FB2B4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C74015-F433-0E29-D7F3-9C2DE555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289" y="106223"/>
            <a:ext cx="8357422" cy="664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72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74C9F4-605E-4B0A-D715-952EEF2F2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44" y="565354"/>
            <a:ext cx="10720312" cy="572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60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33F65FA-93CE-AA8E-96F5-DBDDA7FF2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57" y="476865"/>
            <a:ext cx="11732686" cy="590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0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1271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2632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5649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0782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3042B-2F43-980B-E7EC-CF4C3B381B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C9F105-F449-E020-1A66-41437FB2B4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373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3042B-2F43-980B-E7EC-CF4C3B381B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C9F105-F449-E020-1A66-41437FB2B4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73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E85F56-1EFD-C9BF-5B20-107EC11A6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252" y="186813"/>
            <a:ext cx="6805127" cy="77835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8B0FFF-836B-2404-C334-F4516646D162}"/>
              </a:ext>
            </a:extLst>
          </p:cNvPr>
          <p:cNvSpPr txBox="1"/>
          <p:nvPr/>
        </p:nvSpPr>
        <p:spPr>
          <a:xfrm>
            <a:off x="336884" y="310004"/>
            <a:ext cx="10186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인도의 경제성장률은 지속적으로 상승하고 있음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경제성장률과 중고차 시장의 연관성을 </a:t>
            </a:r>
            <a:r>
              <a:rPr lang="ko-KR" altLang="en-US" b="1" dirty="0" err="1"/>
              <a:t>찾아야함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827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B906FD-1AE0-8955-7904-F3E938F29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49" y="0"/>
            <a:ext cx="11748532" cy="728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1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747757-4689-3DD3-0C13-5B8835F2F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2" y="1676399"/>
            <a:ext cx="12136156" cy="350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1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80D3D0F-E169-2809-4476-B438F819B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10" y="1696063"/>
            <a:ext cx="11358780" cy="242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F897F1AA-6F82-4071-8FA6-6D40B7474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902" y="685953"/>
            <a:ext cx="93535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21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412164E-6E20-6BF4-10D7-C262466385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인도의 자동차 보유 현황 </a:t>
            </a:r>
            <a:r>
              <a:rPr lang="en-US" altLang="ko-KR" dirty="0"/>
              <a:t>(2021</a:t>
            </a:r>
            <a:r>
              <a:rPr lang="ko-KR" altLang="en-US" dirty="0"/>
              <a:t>년 인도보가족부 설문 </a:t>
            </a:r>
            <a:endParaRPr lang="en-US" altLang="ko-KR" dirty="0"/>
          </a:p>
          <a:p>
            <a:r>
              <a:rPr lang="ko-KR" altLang="en-US" dirty="0"/>
              <a:t>인도 </a:t>
            </a:r>
            <a:r>
              <a:rPr lang="ko-KR" altLang="en-US" dirty="0" err="1"/>
              <a:t>가정중</a:t>
            </a:r>
            <a:r>
              <a:rPr lang="ko-KR" altLang="en-US" dirty="0"/>
              <a:t> </a:t>
            </a:r>
            <a:r>
              <a:rPr lang="en-US" altLang="ko-KR" dirty="0"/>
              <a:t>7.5% </a:t>
            </a:r>
            <a:r>
              <a:rPr lang="ko-KR" altLang="en-US" dirty="0"/>
              <a:t>자동차 보유 </a:t>
            </a:r>
            <a:r>
              <a:rPr lang="en-US" altLang="ko-KR" dirty="0"/>
              <a:t>/ 2018</a:t>
            </a:r>
            <a:r>
              <a:rPr lang="ko-KR" altLang="en-US" dirty="0"/>
              <a:t>년 기준 </a:t>
            </a:r>
            <a:r>
              <a:rPr lang="en-US" altLang="ko-KR" dirty="0"/>
              <a:t>1000</a:t>
            </a:r>
            <a:r>
              <a:rPr lang="ko-KR" altLang="en-US" dirty="0"/>
              <a:t>명당 보유수가 </a:t>
            </a:r>
            <a:r>
              <a:rPr lang="en-US" altLang="ko-KR" dirty="0"/>
              <a:t>22</a:t>
            </a:r>
            <a:r>
              <a:rPr lang="ko-KR" altLang="en-US" dirty="0"/>
              <a:t>대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미국은 </a:t>
            </a:r>
            <a:r>
              <a:rPr lang="en-US" altLang="ko-KR" dirty="0"/>
              <a:t>980 / </a:t>
            </a:r>
            <a:r>
              <a:rPr lang="ko-KR" altLang="en-US" dirty="0"/>
              <a:t>영국 </a:t>
            </a:r>
            <a:r>
              <a:rPr lang="en-US" altLang="ko-KR" dirty="0"/>
              <a:t>850 / </a:t>
            </a:r>
            <a:r>
              <a:rPr lang="ko-KR" altLang="en-US" dirty="0"/>
              <a:t>중국 </a:t>
            </a:r>
            <a:r>
              <a:rPr lang="en-US" altLang="ko-KR" dirty="0"/>
              <a:t>164 </a:t>
            </a:r>
          </a:p>
          <a:p>
            <a:r>
              <a:rPr lang="ko-KR" altLang="en-US" dirty="0" err="1"/>
              <a:t>팬더믹</a:t>
            </a:r>
            <a:r>
              <a:rPr lang="ko-KR" altLang="en-US" dirty="0"/>
              <a:t> 시기 이래로 자동차 구입 수요 증가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5DB0E6-1DDC-C42B-3D64-7903590EE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3" y="2154713"/>
            <a:ext cx="7140559" cy="447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4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412164E-6E20-6BF4-10D7-C262466385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8603" y="835200"/>
            <a:ext cx="8543925" cy="1081632"/>
          </a:xfrm>
        </p:spPr>
        <p:txBody>
          <a:bodyPr/>
          <a:lstStyle/>
          <a:p>
            <a:r>
              <a:rPr lang="ko-KR" altLang="en-US" dirty="0"/>
              <a:t>인도의 중고차 시장 규모 </a:t>
            </a:r>
            <a:r>
              <a:rPr lang="en-US" altLang="ko-KR" dirty="0"/>
              <a:t>(2024~ 2029)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개인의 </a:t>
            </a:r>
            <a:r>
              <a:rPr lang="ko-KR" altLang="en-US" dirty="0" err="1"/>
              <a:t>모빌리티</a:t>
            </a:r>
            <a:r>
              <a:rPr lang="ko-KR" altLang="en-US" dirty="0"/>
              <a:t> 선호도 증가와 중고차 시장의 금융 옵션 증가에 힘입어 이루어졌습니다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팬데믹이 신차 판매 및 생산에 미치는 영향도 중고차 시장의 매력을 더욱 높였습니다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https://www.mordorintelligence.kr/industry-reports/india-used-car-market/market-size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C6641E-0527-7129-A83B-3CFBDF2E2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3" y="2492897"/>
            <a:ext cx="3223539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7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46298CA-11FC-7D2F-38A6-53045D77D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946" y="628407"/>
            <a:ext cx="7712108" cy="56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233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133</Words>
  <Application>Microsoft Office PowerPoint</Application>
  <PresentationFormat>와이드스크린</PresentationFormat>
  <Paragraphs>18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나눔고딕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campus4 D037</dc:creator>
  <cp:lastModifiedBy>campus4 D037</cp:lastModifiedBy>
  <cp:revision>8</cp:revision>
  <dcterms:created xsi:type="dcterms:W3CDTF">2024-07-24T00:17:16Z</dcterms:created>
  <dcterms:modified xsi:type="dcterms:W3CDTF">2024-07-24T02:01:17Z</dcterms:modified>
</cp:coreProperties>
</file>