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396" r:id="rId4"/>
    <p:sldId id="397" r:id="rId5"/>
    <p:sldId id="398" r:id="rId6"/>
    <p:sldId id="399" r:id="rId7"/>
    <p:sldId id="26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9" autoAdjust="0"/>
    <p:restoredTop sz="94660"/>
  </p:normalViewPr>
  <p:slideViewPr>
    <p:cSldViewPr snapToGrid="0">
      <p:cViewPr>
        <p:scale>
          <a:sx n="75" d="100"/>
          <a:sy n="75" d="100"/>
        </p:scale>
        <p:origin x="-2203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3D8455-BDB7-1ADB-7F88-E3CA5F1D48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99DC94-908B-AA25-D170-24FAC0F194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B42941-CB80-7445-601F-C5648A693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7AA7-7090-4A41-AB83-D79ED44B8C5F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C3D4E0-3591-3ADD-68A1-600D6647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78D8A2-7F74-44BE-BB1D-768AC8ED3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54BF-1C98-4AD0-A7E5-1F3382293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247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0C197-098C-2AFC-CE94-3F8826B35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F058DD-7526-A55C-9708-B718BF6D4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3B134B-1BB9-1592-B993-09A4E331C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7AA7-7090-4A41-AB83-D79ED44B8C5F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15C23E-70C6-9CE0-DB84-432EFE5A0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11DEBE-9D87-EBC3-3F44-DE36EBBDE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54BF-1C98-4AD0-A7E5-1F3382293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88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B3F0D35-E676-71CD-F27F-EB01845943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09C1C4-DC87-DC23-3EED-29B72DDE0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06CBF4-B84D-C910-E712-5E443C1AF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7AA7-7090-4A41-AB83-D79ED44B8C5F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F107A-DA0D-CFD3-8189-E65AF8023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39012A-1A45-C100-751F-2BDB38D54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54BF-1C98-4AD0-A7E5-1F3382293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225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107C8A-F5D5-C180-B846-5AF2ADE93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BBC9B4-3B0C-0877-8C65-AA62301EB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5B8645-B2AF-FDB7-AD4D-5BD63A91D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7AA7-7090-4A41-AB83-D79ED44B8C5F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449270-D022-06C0-6E21-B35C4E214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2EE079-3F79-F3E7-C82D-693FB79F1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54BF-1C98-4AD0-A7E5-1F3382293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526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9305E-3F5E-1257-A3D8-DA4245E94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F25CB6-203C-B142-D545-C621F4A85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6DE9AD-2A3B-6286-645A-39A5A7AA5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7AA7-7090-4A41-AB83-D79ED44B8C5F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F275B3-9019-F0D3-2A28-F3F6488EC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FE914B-2DF5-D981-CCB5-5442CBA3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54BF-1C98-4AD0-A7E5-1F3382293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619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BC2DE8-5746-E7B5-0D25-3BC53C5BC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C4D086-2D3E-D8C4-CFB3-B17C2C37B8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F8860E-E6D9-0D9D-89E1-3A468863D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573536-70BB-FEE8-7FDA-BA5996E17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7AA7-7090-4A41-AB83-D79ED44B8C5F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919986-E36D-5BAD-F1BA-8892CFDCA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EF5827-9E29-70D1-A004-FDD377FF9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54BF-1C98-4AD0-A7E5-1F3382293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28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EA8F0-536B-42A3-91B7-59FEEE5AB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81034F-07E5-3D3B-205B-461058F48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39D242-5C52-83A5-0300-8C795B993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EFDBC3-826E-A8F4-D532-F68449E471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4CF0AE-0B06-5BF3-CEE4-2C00B0CBD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F97037D-86AB-20D0-DBD1-E69EFAD03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7AA7-7090-4A41-AB83-D79ED44B8C5F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DAC803F-E911-4B85-0BD3-4FD78C9BA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FDE494C-134E-27D8-E88C-5C00D67D0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54BF-1C98-4AD0-A7E5-1F3382293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211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4F50CA-86E0-7884-0D6B-D86434AC3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7192B9-BEA6-C9BA-23F5-205244150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7AA7-7090-4A41-AB83-D79ED44B8C5F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594891-2993-4993-088F-AD633C01A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F84730-81F0-7B11-A752-E1E134004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54BF-1C98-4AD0-A7E5-1F3382293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348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AE456F0-5B5C-57D5-AEB0-10923B79B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7AA7-7090-4A41-AB83-D79ED44B8C5F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F1BAED8-D512-516D-458E-C3C4E8788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32A3A4-BD18-8EEB-E630-8383CB527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54BF-1C98-4AD0-A7E5-1F3382293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896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19F867-9FEA-7DEB-B7E3-233F39764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01FF98-2473-6AAD-B45B-19DF8CFE6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32A01F-0743-3B08-737D-DA8179886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74F1B2-A615-4550-EB13-2A899B4BA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7AA7-7090-4A41-AB83-D79ED44B8C5F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D7B48E-EA64-34E5-E679-5DFCCD60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13D511-289C-39E1-DB7F-CCA24285B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54BF-1C98-4AD0-A7E5-1F3382293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467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FAF769-F3C1-E4BA-CE56-A8A9D4C73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6E2A1BB-4CE2-8BB5-387E-5B65A9A66F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3BE474-CA01-5287-8228-7278E3FD6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52AD58-6C9E-1718-CCEB-DC2F50899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7AA7-7090-4A41-AB83-D79ED44B8C5F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8561DA-46CC-AB41-563C-1031B3AF8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6C982D-57E0-5116-64F8-D869A3FBB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54BF-1C98-4AD0-A7E5-1F3382293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547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B5F8702-A2B4-A583-2825-C884E9CAA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B7A08C-5F56-877A-22BB-AE462EC3F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AACA3B-28E5-0DDF-2DBF-82C3AFA57A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97AA7-7090-4A41-AB83-D79ED44B8C5F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AA9837-2C4E-15CF-C2DD-96138FC93C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1E3CE2-3507-4076-D29E-2AB002A01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854BF-1C98-4AD0-A7E5-1F3382293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960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92127" y="1215655"/>
            <a:ext cx="55007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/>
              <a:t>프로젝트 명 </a:t>
            </a:r>
            <a:endParaRPr lang="en-US" altLang="ko-KR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2710567" y="4724651"/>
            <a:ext cx="8429684" cy="1417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000" b="1" dirty="0"/>
              <a:t>팀 이름</a:t>
            </a:r>
            <a:endParaRPr lang="en-US" altLang="ko-KR" sz="2000" b="1" dirty="0"/>
          </a:p>
          <a:p>
            <a:pPr algn="r">
              <a:lnSpc>
                <a:spcPct val="150000"/>
              </a:lnSpc>
            </a:pPr>
            <a:r>
              <a:rPr lang="ko-KR" altLang="en-US" sz="2000" dirty="0"/>
              <a:t>팀원 명 </a:t>
            </a:r>
            <a:r>
              <a:rPr lang="en-US" altLang="ko-KR" sz="2000" dirty="0"/>
              <a:t>/ </a:t>
            </a:r>
            <a:r>
              <a:rPr lang="ko-KR" altLang="en-US" sz="2000" dirty="0"/>
              <a:t>팀원 명 </a:t>
            </a:r>
            <a:r>
              <a:rPr lang="en-US" altLang="ko-KR" sz="2000" dirty="0"/>
              <a:t>/ </a:t>
            </a:r>
            <a:r>
              <a:rPr lang="ko-KR" altLang="en-US" sz="2000" dirty="0"/>
              <a:t>팀원 명</a:t>
            </a:r>
            <a:endParaRPr lang="en-US" altLang="ko-KR" sz="2000" dirty="0"/>
          </a:p>
          <a:p>
            <a:pPr algn="r">
              <a:lnSpc>
                <a:spcPct val="150000"/>
              </a:lnSpc>
            </a:pPr>
            <a:r>
              <a:rPr lang="ko-KR" altLang="en-US" sz="2000" dirty="0"/>
              <a:t>팀원 명 </a:t>
            </a:r>
            <a:r>
              <a:rPr lang="en-US" altLang="ko-KR" sz="2000" dirty="0"/>
              <a:t>/ </a:t>
            </a:r>
            <a:r>
              <a:rPr lang="ko-KR" altLang="en-US" sz="2000" dirty="0"/>
              <a:t>팀원 명 </a:t>
            </a:r>
            <a:r>
              <a:rPr lang="en-US" altLang="ko-KR" sz="2000" dirty="0"/>
              <a:t>/ </a:t>
            </a:r>
            <a:r>
              <a:rPr lang="ko-KR" altLang="en-US" sz="2000" dirty="0"/>
              <a:t>팀원 명</a:t>
            </a:r>
            <a:endParaRPr lang="en-US" altLang="ko-KR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0" y="0"/>
            <a:ext cx="12192000" cy="7857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</a:p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48887" y="133887"/>
            <a:ext cx="581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추진 배경 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39923" y="882012"/>
            <a:ext cx="9001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ko-KR" altLang="en-US" dirty="0">
                <a:solidFill>
                  <a:srgbClr val="0000FF"/>
                </a:solidFill>
              </a:rPr>
              <a:t> 프로젝트를 수행하는 목적과 타당성을 작성</a:t>
            </a:r>
            <a:endParaRPr lang="en-US" altLang="ko-KR" dirty="0">
              <a:solidFill>
                <a:srgbClr val="0000FF"/>
              </a:solidFill>
            </a:endParaRPr>
          </a:p>
          <a:p>
            <a:pPr>
              <a:buFont typeface="Arial" charset="0"/>
              <a:buChar char="•"/>
            </a:pP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>
                <a:solidFill>
                  <a:srgbClr val="0000FF"/>
                </a:solidFill>
              </a:rPr>
              <a:t>교재에 나와있는 비즈니스 상황을 참고하여 작성 </a:t>
            </a:r>
            <a:endParaRPr lang="en-US" altLang="ko-KR" dirty="0">
              <a:solidFill>
                <a:srgbClr val="0000FF"/>
              </a:solidFill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63733EA-1E23-DA4E-F4FD-BDC8329138E5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43100" y="2581838"/>
            <a:ext cx="9331325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○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~~~~~~~~~~</a:t>
            </a:r>
            <a:r>
              <a:rPr kumimoji="0" lang="en-US" altLang="ko-KR" sz="16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 </a:t>
            </a:r>
            <a:r>
              <a:rPr kumimoji="0" lang="ko-KR" altLang="en-US" sz="16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헤드라인 </a:t>
            </a:r>
            <a:endParaRPr kumimoji="0" lang="ko-KR" alt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1D8AFB3-F74C-061B-49EB-B5D62A58278C}"/>
              </a:ext>
            </a:extLst>
          </p:cNvPr>
          <p:cNvSpPr/>
          <p:nvPr/>
        </p:nvSpPr>
        <p:spPr>
          <a:xfrm>
            <a:off x="443100" y="3015857"/>
            <a:ext cx="4464496" cy="165618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7D4FC55-7247-BEBF-DFAD-AC462992E4A0}"/>
              </a:ext>
            </a:extLst>
          </p:cNvPr>
          <p:cNvSpPr/>
          <p:nvPr/>
        </p:nvSpPr>
        <p:spPr>
          <a:xfrm>
            <a:off x="5188664" y="3015857"/>
            <a:ext cx="4464496" cy="165618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9094A2-65DE-627B-687C-D5ABBF24D171}"/>
              </a:ext>
            </a:extLst>
          </p:cNvPr>
          <p:cNvSpPr txBox="1"/>
          <p:nvPr/>
        </p:nvSpPr>
        <p:spPr>
          <a:xfrm>
            <a:off x="1022129" y="3524821"/>
            <a:ext cx="36724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그래프</a:t>
            </a:r>
            <a:r>
              <a:rPr lang="en-US" altLang="ko-KR" sz="1400" dirty="0"/>
              <a:t>, </a:t>
            </a:r>
            <a:r>
              <a:rPr lang="ko-KR" altLang="en-US" sz="1400" dirty="0"/>
              <a:t>그림</a:t>
            </a:r>
            <a:r>
              <a:rPr lang="en-US" altLang="ko-KR" sz="1400" dirty="0"/>
              <a:t>, </a:t>
            </a:r>
            <a:r>
              <a:rPr lang="ko-KR" altLang="en-US" sz="1400" dirty="0"/>
              <a:t>도형</a:t>
            </a:r>
            <a:r>
              <a:rPr lang="en-US" altLang="ko-KR" sz="1400" dirty="0"/>
              <a:t>, </a:t>
            </a:r>
            <a:r>
              <a:rPr lang="ko-KR" altLang="en-US" sz="1400" dirty="0"/>
              <a:t>표</a:t>
            </a:r>
            <a:r>
              <a:rPr lang="en-US" altLang="ko-KR" sz="1400" dirty="0"/>
              <a:t>,</a:t>
            </a:r>
            <a:r>
              <a:rPr lang="ko-KR" altLang="en-US" sz="1400" dirty="0"/>
              <a:t>설명자료</a:t>
            </a:r>
            <a:endParaRPr lang="en-US" altLang="ko-KR" sz="1400" dirty="0"/>
          </a:p>
          <a:p>
            <a:endParaRPr lang="en-US" altLang="ko-KR" sz="1400" dirty="0"/>
          </a:p>
          <a:p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F6253-BA2F-8DC7-E838-4418F321590E}"/>
              </a:ext>
            </a:extLst>
          </p:cNvPr>
          <p:cNvSpPr txBox="1"/>
          <p:nvPr/>
        </p:nvSpPr>
        <p:spPr>
          <a:xfrm>
            <a:off x="5735196" y="3518550"/>
            <a:ext cx="36724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그래프</a:t>
            </a:r>
            <a:r>
              <a:rPr lang="en-US" altLang="ko-KR" sz="1400" dirty="0"/>
              <a:t>, </a:t>
            </a:r>
            <a:r>
              <a:rPr lang="ko-KR" altLang="en-US" sz="1400" dirty="0"/>
              <a:t>그림</a:t>
            </a:r>
            <a:r>
              <a:rPr lang="en-US" altLang="ko-KR" sz="1400" dirty="0"/>
              <a:t>, </a:t>
            </a:r>
            <a:r>
              <a:rPr lang="ko-KR" altLang="en-US" sz="1400" dirty="0"/>
              <a:t>도형</a:t>
            </a:r>
            <a:r>
              <a:rPr lang="en-US" altLang="ko-KR" sz="1400" dirty="0"/>
              <a:t>, </a:t>
            </a:r>
            <a:r>
              <a:rPr lang="ko-KR" altLang="en-US" sz="1400" dirty="0"/>
              <a:t>표</a:t>
            </a:r>
            <a:r>
              <a:rPr lang="en-US" altLang="ko-KR" sz="1400" dirty="0"/>
              <a:t>,</a:t>
            </a:r>
            <a:r>
              <a:rPr lang="ko-KR" altLang="en-US" sz="1400" dirty="0"/>
              <a:t>설명자료</a:t>
            </a:r>
            <a:endParaRPr lang="en-US" altLang="ko-KR" sz="1400" dirty="0"/>
          </a:p>
          <a:p>
            <a:endParaRPr lang="en-US" altLang="ko-KR" sz="1400" dirty="0"/>
          </a:p>
          <a:p>
            <a:endParaRPr lang="ko-KR" altLang="en-US" sz="1400" dirty="0"/>
          </a:p>
        </p:txBody>
      </p:sp>
      <p:sp>
        <p:nvSpPr>
          <p:cNvPr id="13" name="TextBox 52">
            <a:extLst>
              <a:ext uri="{FF2B5EF4-FFF2-40B4-BE49-F238E27FC236}">
                <a16:creationId xmlns:a16="http://schemas.microsoft.com/office/drawing/2014/main" id="{5E33985C-8EF8-46AC-49BA-831B56E72EBE}"/>
              </a:ext>
            </a:extLst>
          </p:cNvPr>
          <p:cNvSpPr txBox="1"/>
          <p:nvPr/>
        </p:nvSpPr>
        <p:spPr>
          <a:xfrm>
            <a:off x="407241" y="1840568"/>
            <a:ext cx="9210060" cy="468000"/>
          </a:xfrm>
          <a:prstGeom prst="roundRect">
            <a:avLst/>
          </a:prstGeom>
          <a:pattFill prst="pct25">
            <a:fgClr>
              <a:schemeClr val="accent5">
                <a:lumMod val="20000"/>
                <a:lumOff val="80000"/>
              </a:schemeClr>
            </a:fgClr>
            <a:bgClr>
              <a:schemeClr val="bg1"/>
            </a:bgClr>
          </a:pattFill>
          <a:ln w="28575">
            <a:solidFill>
              <a:srgbClr val="00B0F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ko-KR" altLang="en-US" sz="1600" b="1" dirty="0"/>
              <a:t>프로젝트를 수행하는 목적과 필요성을 강조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0" y="0"/>
            <a:ext cx="12192000" cy="7857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</a:p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66816" y="142852"/>
            <a:ext cx="581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현상 파악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56609" y="874883"/>
            <a:ext cx="9001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ko-KR" altLang="en-US" sz="18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과제를 통하여 해결해야 할 현상과 문제를 기술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endParaRPr lang="en-US" altLang="ko-KR" dirty="0">
              <a:solidFill>
                <a:srgbClr val="0000FF"/>
              </a:solidFill>
            </a:endParaRPr>
          </a:p>
          <a:p>
            <a:pPr>
              <a:buFont typeface="Arial" charset="0"/>
              <a:buChar char="•"/>
            </a:pP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>
                <a:solidFill>
                  <a:srgbClr val="0000FF"/>
                </a:solidFill>
              </a:rPr>
              <a:t>과제 수행을 통하여 달성하고자 하는 성과지표를 도출하고 목표를 설정 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2BD7E1FC-0575-3597-712F-AB5E6147A7A7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14818" y="2142564"/>
            <a:ext cx="9331325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9pPr>
          </a:lstStyle>
          <a:p>
            <a:pPr>
              <a:defRPr/>
            </a:pPr>
            <a:r>
              <a:rPr lang="ko-KR" altLang="en-US" sz="1600" kern="0" dirty="0">
                <a:solidFill>
                  <a:srgbClr val="000000"/>
                </a:solidFill>
              </a:rPr>
              <a:t>○ </a:t>
            </a:r>
            <a:r>
              <a:rPr lang="en-US" altLang="ko-KR" sz="1600" kern="0" dirty="0">
                <a:solidFill>
                  <a:srgbClr val="000000"/>
                </a:solidFill>
              </a:rPr>
              <a:t>~~~~~~~~~~ </a:t>
            </a:r>
            <a:r>
              <a:rPr lang="ko-KR" altLang="en-US" sz="1600" kern="0" dirty="0">
                <a:solidFill>
                  <a:srgbClr val="000000"/>
                </a:solidFill>
              </a:rPr>
              <a:t>헤드라인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CD78AF5-CC1E-6922-4D2B-2007D7FF5F04}"/>
              </a:ext>
            </a:extLst>
          </p:cNvPr>
          <p:cNvSpPr/>
          <p:nvPr/>
        </p:nvSpPr>
        <p:spPr>
          <a:xfrm>
            <a:off x="514818" y="2576583"/>
            <a:ext cx="4464496" cy="165618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A8A76C8-BBB5-F0B6-7C70-7F5164E173E0}"/>
              </a:ext>
            </a:extLst>
          </p:cNvPr>
          <p:cNvSpPr/>
          <p:nvPr/>
        </p:nvSpPr>
        <p:spPr>
          <a:xfrm>
            <a:off x="5260382" y="2576583"/>
            <a:ext cx="4464496" cy="165618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119409-8BAD-F798-74CF-FAAAF78CA08C}"/>
              </a:ext>
            </a:extLst>
          </p:cNvPr>
          <p:cNvSpPr txBox="1"/>
          <p:nvPr/>
        </p:nvSpPr>
        <p:spPr>
          <a:xfrm>
            <a:off x="1093847" y="3085547"/>
            <a:ext cx="36724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prstClr val="black"/>
                </a:solidFill>
              </a:rPr>
              <a:t>그래프</a:t>
            </a:r>
            <a:r>
              <a:rPr lang="en-US" altLang="ko-KR" sz="1400" dirty="0">
                <a:solidFill>
                  <a:prstClr val="black"/>
                </a:solidFill>
              </a:rPr>
              <a:t>, </a:t>
            </a:r>
            <a:r>
              <a:rPr lang="ko-KR" altLang="en-US" sz="1400" dirty="0">
                <a:solidFill>
                  <a:prstClr val="black"/>
                </a:solidFill>
              </a:rPr>
              <a:t>그림</a:t>
            </a:r>
            <a:r>
              <a:rPr lang="en-US" altLang="ko-KR" sz="1400" dirty="0">
                <a:solidFill>
                  <a:prstClr val="black"/>
                </a:solidFill>
              </a:rPr>
              <a:t>, </a:t>
            </a:r>
            <a:r>
              <a:rPr lang="ko-KR" altLang="en-US" sz="1400" dirty="0">
                <a:solidFill>
                  <a:prstClr val="black"/>
                </a:solidFill>
              </a:rPr>
              <a:t>도형</a:t>
            </a:r>
            <a:r>
              <a:rPr lang="en-US" altLang="ko-KR" sz="1400" dirty="0">
                <a:solidFill>
                  <a:prstClr val="black"/>
                </a:solidFill>
              </a:rPr>
              <a:t>, </a:t>
            </a:r>
            <a:r>
              <a:rPr lang="ko-KR" altLang="en-US" sz="1400" dirty="0">
                <a:solidFill>
                  <a:prstClr val="black"/>
                </a:solidFill>
              </a:rPr>
              <a:t>표</a:t>
            </a:r>
            <a:r>
              <a:rPr lang="en-US" altLang="ko-KR" sz="1400" dirty="0">
                <a:solidFill>
                  <a:prstClr val="black"/>
                </a:solidFill>
              </a:rPr>
              <a:t>,</a:t>
            </a:r>
            <a:r>
              <a:rPr lang="ko-KR" altLang="en-US" sz="1400" dirty="0">
                <a:solidFill>
                  <a:prstClr val="black"/>
                </a:solidFill>
              </a:rPr>
              <a:t>설명자료</a:t>
            </a:r>
            <a:endParaRPr lang="en-US" altLang="ko-KR" sz="1400" dirty="0">
              <a:solidFill>
                <a:prstClr val="black"/>
              </a:solidFill>
            </a:endParaRPr>
          </a:p>
          <a:p>
            <a:endParaRPr lang="en-US" altLang="ko-KR" sz="1400" dirty="0">
              <a:solidFill>
                <a:prstClr val="black"/>
              </a:solidFill>
            </a:endParaRPr>
          </a:p>
          <a:p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138A6B-E713-44FF-0D90-176ADFA0764B}"/>
              </a:ext>
            </a:extLst>
          </p:cNvPr>
          <p:cNvSpPr txBox="1"/>
          <p:nvPr/>
        </p:nvSpPr>
        <p:spPr>
          <a:xfrm>
            <a:off x="5806914" y="3079276"/>
            <a:ext cx="36724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prstClr val="black"/>
                </a:solidFill>
              </a:rPr>
              <a:t>그래프</a:t>
            </a:r>
            <a:r>
              <a:rPr lang="en-US" altLang="ko-KR" sz="1400" dirty="0">
                <a:solidFill>
                  <a:prstClr val="black"/>
                </a:solidFill>
              </a:rPr>
              <a:t>, </a:t>
            </a:r>
            <a:r>
              <a:rPr lang="ko-KR" altLang="en-US" sz="1400" dirty="0">
                <a:solidFill>
                  <a:prstClr val="black"/>
                </a:solidFill>
              </a:rPr>
              <a:t>그림</a:t>
            </a:r>
            <a:r>
              <a:rPr lang="en-US" altLang="ko-KR" sz="1400" dirty="0">
                <a:solidFill>
                  <a:prstClr val="black"/>
                </a:solidFill>
              </a:rPr>
              <a:t>, </a:t>
            </a:r>
            <a:r>
              <a:rPr lang="ko-KR" altLang="en-US" sz="1400" dirty="0">
                <a:solidFill>
                  <a:prstClr val="black"/>
                </a:solidFill>
              </a:rPr>
              <a:t>도형</a:t>
            </a:r>
            <a:r>
              <a:rPr lang="en-US" altLang="ko-KR" sz="1400" dirty="0">
                <a:solidFill>
                  <a:prstClr val="black"/>
                </a:solidFill>
              </a:rPr>
              <a:t>, </a:t>
            </a:r>
            <a:r>
              <a:rPr lang="ko-KR" altLang="en-US" sz="1400" dirty="0">
                <a:solidFill>
                  <a:prstClr val="black"/>
                </a:solidFill>
              </a:rPr>
              <a:t>표</a:t>
            </a:r>
            <a:r>
              <a:rPr lang="en-US" altLang="ko-KR" sz="1400" dirty="0">
                <a:solidFill>
                  <a:prstClr val="black"/>
                </a:solidFill>
              </a:rPr>
              <a:t>,</a:t>
            </a:r>
            <a:r>
              <a:rPr lang="ko-KR" altLang="en-US" sz="1400" dirty="0">
                <a:solidFill>
                  <a:prstClr val="black"/>
                </a:solidFill>
              </a:rPr>
              <a:t>설명자료</a:t>
            </a:r>
            <a:endParaRPr lang="en-US" altLang="ko-KR" sz="1400" dirty="0">
              <a:solidFill>
                <a:prstClr val="black"/>
              </a:solidFill>
            </a:endParaRPr>
          </a:p>
          <a:p>
            <a:endParaRPr lang="en-US" altLang="ko-KR" sz="1400" dirty="0">
              <a:solidFill>
                <a:prstClr val="black"/>
              </a:solidFill>
            </a:endParaRPr>
          </a:p>
          <a:p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7" name="TextBox 52">
            <a:extLst>
              <a:ext uri="{FF2B5EF4-FFF2-40B4-BE49-F238E27FC236}">
                <a16:creationId xmlns:a16="http://schemas.microsoft.com/office/drawing/2014/main" id="{A472BC92-A2AB-DD43-58EB-7E6F70C2F97D}"/>
              </a:ext>
            </a:extLst>
          </p:cNvPr>
          <p:cNvSpPr txBox="1"/>
          <p:nvPr/>
        </p:nvSpPr>
        <p:spPr>
          <a:xfrm>
            <a:off x="514818" y="1625414"/>
            <a:ext cx="9210060" cy="468000"/>
          </a:xfrm>
          <a:prstGeom prst="roundRect">
            <a:avLst/>
          </a:prstGeom>
          <a:pattFill prst="pct25">
            <a:fgClr>
              <a:schemeClr val="accent5">
                <a:lumMod val="20000"/>
                <a:lumOff val="80000"/>
              </a:schemeClr>
            </a:fgClr>
            <a:bgClr>
              <a:schemeClr val="bg1"/>
            </a:bgClr>
          </a:pattFill>
          <a:ln w="28575">
            <a:solidFill>
              <a:srgbClr val="00B0F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ko-KR" altLang="en-US" sz="1600" b="1" dirty="0">
                <a:solidFill>
                  <a:prstClr val="black"/>
                </a:solidFill>
              </a:rPr>
              <a:t>해결해야 할 현상과 문제를 기술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8" name="TextBox 52">
            <a:extLst>
              <a:ext uri="{FF2B5EF4-FFF2-40B4-BE49-F238E27FC236}">
                <a16:creationId xmlns:a16="http://schemas.microsoft.com/office/drawing/2014/main" id="{C0E1D4D8-F934-A9C6-366B-515EB84641DB}"/>
              </a:ext>
            </a:extLst>
          </p:cNvPr>
          <p:cNvSpPr txBox="1"/>
          <p:nvPr/>
        </p:nvSpPr>
        <p:spPr>
          <a:xfrm>
            <a:off x="523783" y="4359645"/>
            <a:ext cx="9210060" cy="468000"/>
          </a:xfrm>
          <a:prstGeom prst="roundRect">
            <a:avLst/>
          </a:prstGeom>
          <a:pattFill prst="pct25">
            <a:fgClr>
              <a:schemeClr val="accent5">
                <a:lumMod val="20000"/>
                <a:lumOff val="80000"/>
              </a:schemeClr>
            </a:fgClr>
            <a:bgClr>
              <a:schemeClr val="bg1"/>
            </a:bgClr>
          </a:pattFill>
          <a:ln w="28575">
            <a:solidFill>
              <a:srgbClr val="00B0F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ko-KR" altLang="en-US" sz="1600" b="1" dirty="0">
                <a:solidFill>
                  <a:prstClr val="black"/>
                </a:solidFill>
              </a:rPr>
              <a:t>과제 수행 목표를 기술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8179765-1623-E315-FE69-95E7E4DC939C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9641" y="4984373"/>
            <a:ext cx="9331325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9pPr>
          </a:lstStyle>
          <a:p>
            <a:pPr>
              <a:defRPr/>
            </a:pPr>
            <a:r>
              <a:rPr lang="ko-KR" altLang="en-US" sz="1600" kern="0" dirty="0">
                <a:solidFill>
                  <a:srgbClr val="000000"/>
                </a:solidFill>
              </a:rPr>
              <a:t>○ 과제 수행 목표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3455E39-B60C-3762-56A4-4ABF7183CA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233925"/>
              </p:ext>
            </p:extLst>
          </p:nvPr>
        </p:nvGraphicFramePr>
        <p:xfrm>
          <a:off x="550538" y="5287293"/>
          <a:ext cx="9145583" cy="1409106"/>
        </p:xfrm>
        <a:graphic>
          <a:graphicData uri="http://schemas.openxmlformats.org/drawingml/2006/table">
            <a:tbl>
              <a:tblPr/>
              <a:tblGrid>
                <a:gridCol w="37807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03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6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88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56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6441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89489">
                <a:tc rowSpan="2"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측정지표 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(KPI)</a:t>
                      </a:r>
                    </a:p>
                  </a:txBody>
                  <a:tcPr marL="18000" marR="18000" marT="18000" marB="18000" anchor="ctr" horzOverflow="overflow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2F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가중치</a:t>
                      </a:r>
                    </a:p>
                  </a:txBody>
                  <a:tcPr marL="36006" marR="18000" marT="18000" marB="18000" anchor="ctr" horzOverflow="overflow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2F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현수준</a:t>
                      </a:r>
                      <a:endParaRPr kumimoji="0" lang="en-US" altLang="ko-KR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6" marR="18000" marT="18000" marB="18000" anchor="ctr" horzOverflow="overflow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2F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목표수준</a:t>
                      </a:r>
                    </a:p>
                  </a:txBody>
                  <a:tcPr marL="18000" marR="18000" marT="18000" marB="18000" anchor="ctr" horzOverflow="overflow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2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4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’24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년</a:t>
                      </a:r>
                    </a:p>
                  </a:txBody>
                  <a:tcPr marL="18000" marR="18000" marT="18000" marB="18000" anchor="ctr" horzOverflow="overflow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2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’25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년</a:t>
                      </a:r>
                    </a:p>
                  </a:txBody>
                  <a:tcPr marL="18000" marR="18000" marT="18000" marB="18000" anchor="ctr" horzOverflow="overflow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2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’26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년</a:t>
                      </a:r>
                    </a:p>
                  </a:txBody>
                  <a:tcPr marL="18000" marR="18000" marT="18000" marB="18000" anchor="ctr" horzOverflow="overflow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064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  <a:defRPr/>
                      </a:pPr>
                      <a:endParaRPr lang="en-US" altLang="ko-KR" sz="1400" b="0" kern="1200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064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  <a:defRPr/>
                      </a:pP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  <a:defRPr/>
                      </a:pPr>
                      <a:endParaRPr lang="en-US" altLang="ko-KR" sz="1400" b="0" kern="1200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0" y="0"/>
            <a:ext cx="12192000" cy="7857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</a:p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38529" y="142852"/>
            <a:ext cx="581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데이터 수집  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40067" y="919706"/>
            <a:ext cx="9001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>
                <a:solidFill>
                  <a:srgbClr val="0000FF"/>
                </a:solidFill>
              </a:rPr>
              <a:t>주어진 데이터에 대한 품질특성을 확인하고 정제내용 및 파생변수 생성 내용을 작성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828B487-98BA-AB19-086A-F6FF32818149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14816" y="1642419"/>
            <a:ext cx="9331325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9pPr>
          </a:lstStyle>
          <a:p>
            <a:pPr>
              <a:defRPr/>
            </a:pPr>
            <a:r>
              <a:rPr lang="ko-KR" altLang="en-US" sz="1600" kern="0">
                <a:solidFill>
                  <a:srgbClr val="000000"/>
                </a:solidFill>
              </a:rPr>
              <a:t>○ </a:t>
            </a:r>
            <a:r>
              <a:rPr lang="en-US" altLang="ko-KR" sz="1600" kern="0">
                <a:solidFill>
                  <a:srgbClr val="000000"/>
                </a:solidFill>
              </a:rPr>
              <a:t>OO</a:t>
            </a:r>
            <a:r>
              <a:rPr lang="ko-KR" altLang="en-US" sz="1600" kern="0">
                <a:solidFill>
                  <a:srgbClr val="000000"/>
                </a:solidFill>
              </a:rPr>
              <a:t>항목의 경우 쌍봉형의 독특한 데이터 형태를 보이고 있으며 </a:t>
            </a:r>
            <a:r>
              <a:rPr lang="en-US" altLang="ko-KR" sz="1600" kern="0">
                <a:solidFill>
                  <a:srgbClr val="000000"/>
                </a:solidFill>
              </a:rPr>
              <a:t>~~~~</a:t>
            </a:r>
            <a:endParaRPr lang="ko-KR" altLang="en-US" sz="1600" kern="0">
              <a:solidFill>
                <a:srgbClr val="00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FB73882-1854-ED58-B24C-92CDED3E8420}"/>
              </a:ext>
            </a:extLst>
          </p:cNvPr>
          <p:cNvSpPr/>
          <p:nvPr/>
        </p:nvSpPr>
        <p:spPr>
          <a:xfrm>
            <a:off x="774794" y="2042272"/>
            <a:ext cx="4464496" cy="165618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A26DD1-C8CE-44D5-4BBF-E18C99201422}"/>
              </a:ext>
            </a:extLst>
          </p:cNvPr>
          <p:cNvSpPr/>
          <p:nvPr/>
        </p:nvSpPr>
        <p:spPr>
          <a:xfrm>
            <a:off x="5520358" y="2042272"/>
            <a:ext cx="4464496" cy="165618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2CEDC4-0276-3478-AA4A-C8C981210786}"/>
              </a:ext>
            </a:extLst>
          </p:cNvPr>
          <p:cNvSpPr txBox="1"/>
          <p:nvPr/>
        </p:nvSpPr>
        <p:spPr>
          <a:xfrm>
            <a:off x="1353823" y="2551236"/>
            <a:ext cx="36724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prstClr val="black"/>
                </a:solidFill>
              </a:rPr>
              <a:t>그래프</a:t>
            </a:r>
            <a:r>
              <a:rPr lang="en-US" altLang="ko-KR" sz="1400" dirty="0">
                <a:solidFill>
                  <a:prstClr val="black"/>
                </a:solidFill>
              </a:rPr>
              <a:t>, </a:t>
            </a:r>
            <a:r>
              <a:rPr lang="ko-KR" altLang="en-US" sz="1400" dirty="0">
                <a:solidFill>
                  <a:prstClr val="black"/>
                </a:solidFill>
              </a:rPr>
              <a:t>그림</a:t>
            </a:r>
            <a:r>
              <a:rPr lang="en-US" altLang="ko-KR" sz="1400" dirty="0">
                <a:solidFill>
                  <a:prstClr val="black"/>
                </a:solidFill>
              </a:rPr>
              <a:t>, </a:t>
            </a:r>
            <a:r>
              <a:rPr lang="ko-KR" altLang="en-US" sz="1400" dirty="0">
                <a:solidFill>
                  <a:prstClr val="black"/>
                </a:solidFill>
              </a:rPr>
              <a:t>도형</a:t>
            </a:r>
            <a:r>
              <a:rPr lang="en-US" altLang="ko-KR" sz="1400" dirty="0">
                <a:solidFill>
                  <a:prstClr val="black"/>
                </a:solidFill>
              </a:rPr>
              <a:t>, </a:t>
            </a:r>
            <a:r>
              <a:rPr lang="ko-KR" altLang="en-US" sz="1400" dirty="0">
                <a:solidFill>
                  <a:prstClr val="black"/>
                </a:solidFill>
              </a:rPr>
              <a:t>표</a:t>
            </a:r>
            <a:r>
              <a:rPr lang="en-US" altLang="ko-KR" sz="1400" dirty="0">
                <a:solidFill>
                  <a:prstClr val="black"/>
                </a:solidFill>
              </a:rPr>
              <a:t>,</a:t>
            </a:r>
            <a:r>
              <a:rPr lang="ko-KR" altLang="en-US" sz="1400" dirty="0">
                <a:solidFill>
                  <a:prstClr val="black"/>
                </a:solidFill>
              </a:rPr>
              <a:t>설명자료</a:t>
            </a:r>
            <a:endParaRPr lang="en-US" altLang="ko-KR" sz="1400" dirty="0">
              <a:solidFill>
                <a:prstClr val="black"/>
              </a:solidFill>
            </a:endParaRPr>
          </a:p>
          <a:p>
            <a:endParaRPr lang="en-US" altLang="ko-KR" sz="1400" dirty="0">
              <a:solidFill>
                <a:prstClr val="black"/>
              </a:solidFill>
            </a:endParaRPr>
          </a:p>
          <a:p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7965CB-0DCA-2BF8-164F-A38F901A4A41}"/>
              </a:ext>
            </a:extLst>
          </p:cNvPr>
          <p:cNvSpPr txBox="1"/>
          <p:nvPr/>
        </p:nvSpPr>
        <p:spPr>
          <a:xfrm>
            <a:off x="6066890" y="2544965"/>
            <a:ext cx="36724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prstClr val="black"/>
                </a:solidFill>
              </a:rPr>
              <a:t>그래프</a:t>
            </a:r>
            <a:r>
              <a:rPr lang="en-US" altLang="ko-KR" sz="1400" dirty="0">
                <a:solidFill>
                  <a:prstClr val="black"/>
                </a:solidFill>
              </a:rPr>
              <a:t>, </a:t>
            </a:r>
            <a:r>
              <a:rPr lang="ko-KR" altLang="en-US" sz="1400" dirty="0">
                <a:solidFill>
                  <a:prstClr val="black"/>
                </a:solidFill>
              </a:rPr>
              <a:t>그림</a:t>
            </a:r>
            <a:r>
              <a:rPr lang="en-US" altLang="ko-KR" sz="1400" dirty="0">
                <a:solidFill>
                  <a:prstClr val="black"/>
                </a:solidFill>
              </a:rPr>
              <a:t>, </a:t>
            </a:r>
            <a:r>
              <a:rPr lang="ko-KR" altLang="en-US" sz="1400" dirty="0">
                <a:solidFill>
                  <a:prstClr val="black"/>
                </a:solidFill>
              </a:rPr>
              <a:t>도형</a:t>
            </a:r>
            <a:r>
              <a:rPr lang="en-US" altLang="ko-KR" sz="1400" dirty="0">
                <a:solidFill>
                  <a:prstClr val="black"/>
                </a:solidFill>
              </a:rPr>
              <a:t>, </a:t>
            </a:r>
            <a:r>
              <a:rPr lang="ko-KR" altLang="en-US" sz="1400" dirty="0">
                <a:solidFill>
                  <a:prstClr val="black"/>
                </a:solidFill>
              </a:rPr>
              <a:t>표</a:t>
            </a:r>
            <a:r>
              <a:rPr lang="en-US" altLang="ko-KR" sz="1400" dirty="0">
                <a:solidFill>
                  <a:prstClr val="black"/>
                </a:solidFill>
              </a:rPr>
              <a:t>,</a:t>
            </a:r>
            <a:r>
              <a:rPr lang="ko-KR" altLang="en-US" sz="1400" dirty="0">
                <a:solidFill>
                  <a:prstClr val="black"/>
                </a:solidFill>
              </a:rPr>
              <a:t>설명자료</a:t>
            </a:r>
            <a:endParaRPr lang="en-US" altLang="ko-KR" sz="1400" dirty="0">
              <a:solidFill>
                <a:prstClr val="black"/>
              </a:solidFill>
            </a:endParaRPr>
          </a:p>
          <a:p>
            <a:endParaRPr lang="en-US" altLang="ko-KR" sz="1400" dirty="0">
              <a:solidFill>
                <a:prstClr val="black"/>
              </a:solidFill>
            </a:endParaRPr>
          </a:p>
          <a:p>
            <a:endParaRPr lang="ko-KR" altLang="en-US" sz="1400" dirty="0">
              <a:solidFill>
                <a:prstClr val="black"/>
              </a:solidFill>
            </a:endParaRPr>
          </a:p>
        </p:txBody>
      </p:sp>
      <p:graphicFrame>
        <p:nvGraphicFramePr>
          <p:cNvPr id="8" name="Group 4">
            <a:extLst>
              <a:ext uri="{FF2B5EF4-FFF2-40B4-BE49-F238E27FC236}">
                <a16:creationId xmlns:a16="http://schemas.microsoft.com/office/drawing/2014/main" id="{830B0EC0-FE28-2F1B-3DDC-A026CC1F2A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612839"/>
              </p:ext>
            </p:extLst>
          </p:nvPr>
        </p:nvGraphicFramePr>
        <p:xfrm>
          <a:off x="766120" y="3853948"/>
          <a:ext cx="10251504" cy="1986480"/>
        </p:xfrm>
        <a:graphic>
          <a:graphicData uri="http://schemas.openxmlformats.org/drawingml/2006/table">
            <a:tbl>
              <a:tblPr/>
              <a:tblGrid>
                <a:gridCol w="1221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2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4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43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430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524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41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항목명</a:t>
                      </a: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rgbClr val="0066CC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1pPr>
                      <a:lvl2pPr marL="385763"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rgbClr val="CC6600"/>
                        </a:buClr>
                        <a:buSzPct val="7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2pPr>
                      <a:lvl3pPr marL="763588"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3pPr>
                      <a:lvl4pPr marL="1989138" algn="l" latinLnBrk="1">
                        <a:lnSpc>
                          <a:spcPts val="17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buSzPct val="100000"/>
                        <a:defRPr kumimoji="1" sz="14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432050" algn="l" latinLnBrk="1">
                        <a:lnSpc>
                          <a:spcPts val="17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8892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33464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8036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42608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의미</a:t>
                      </a: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rgbClr val="0066CC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1pPr>
                      <a:lvl2pPr marL="385763"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rgbClr val="CC6600"/>
                        </a:buClr>
                        <a:buSzPct val="7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2pPr>
                      <a:lvl3pPr marL="763588"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3pPr>
                      <a:lvl4pPr marL="1989138" algn="l" latinLnBrk="1">
                        <a:lnSpc>
                          <a:spcPts val="17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buSzPct val="100000"/>
                        <a:defRPr kumimoji="1" sz="14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432050" algn="l" latinLnBrk="1">
                        <a:lnSpc>
                          <a:spcPts val="17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8892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33464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8036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42608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유형</a:t>
                      </a: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rgbClr val="0066CC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1pPr>
                      <a:lvl2pPr marL="385763"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rgbClr val="CC6600"/>
                        </a:buClr>
                        <a:buSzPct val="7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2pPr>
                      <a:lvl3pPr marL="763588"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3pPr>
                      <a:lvl4pPr marL="1989138" algn="l" latinLnBrk="1">
                        <a:lnSpc>
                          <a:spcPts val="17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buSzPct val="100000"/>
                        <a:defRPr kumimoji="1" sz="14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432050" algn="l" latinLnBrk="1">
                        <a:lnSpc>
                          <a:spcPts val="17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8892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33464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8036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42608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이상치</a:t>
                      </a: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건</a:t>
                      </a: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rgbClr val="0066CC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1pPr>
                      <a:lvl2pPr marL="385763"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rgbClr val="CC6600"/>
                        </a:buClr>
                        <a:buSzPct val="7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2pPr>
                      <a:lvl3pPr marL="763588"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3pPr>
                      <a:lvl4pPr marL="1989138" algn="l" latinLnBrk="1">
                        <a:lnSpc>
                          <a:spcPts val="17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buSzPct val="100000"/>
                        <a:defRPr kumimoji="1" sz="14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432050" algn="l" latinLnBrk="1">
                        <a:lnSpc>
                          <a:spcPts val="17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8892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33464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8036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42608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결측치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건</a:t>
                      </a: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확인결과</a:t>
                      </a: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정제방안</a:t>
                      </a: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6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66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66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266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0266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671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0" y="0"/>
            <a:ext cx="12192000" cy="7857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</a:p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02674" y="142852"/>
            <a:ext cx="581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데이터 분석 계획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93855" y="892812"/>
            <a:ext cx="10417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>
                <a:solidFill>
                  <a:srgbClr val="0000FF"/>
                </a:solidFill>
              </a:rPr>
              <a:t>수집된 데이터를 활용하여 분석에 필요한 분석기법과 분석을 통하여 확인하고자 하는 내용을 작성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4CCF66C-5F71-70F4-6F07-30732378C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795036"/>
              </p:ext>
            </p:extLst>
          </p:nvPr>
        </p:nvGraphicFramePr>
        <p:xfrm>
          <a:off x="653553" y="1395036"/>
          <a:ext cx="10641975" cy="5126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1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7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7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54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68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목적</a:t>
                      </a: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DA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분석방법</a:t>
                      </a: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DA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내용</a:t>
                      </a: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DA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D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885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8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그래프 분석을 통해 확인된 결과에 대하여 가설검정을 통해 정량적 수치로 확인</a:t>
                      </a: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상관분석</a:t>
                      </a: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부채비율 별 신용한도점수의 연관성</a:t>
                      </a: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카이제곱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검정</a:t>
                      </a: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대출목적 그룹별 대출 상환여부 독립성 검정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카이제곱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검정</a:t>
                      </a:r>
                    </a:p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직업 그룹별 대출 상환 여부 독립성 검정</a:t>
                      </a: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sample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ttest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부채비율의 평균과 현재 자산의 평균 사이 연관성 분석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0735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6465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6885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9427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0" y="0"/>
            <a:ext cx="12192000" cy="7857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</a:p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02674" y="142852"/>
            <a:ext cx="581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데이터 분석 결과  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93855" y="892812"/>
            <a:ext cx="9001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>
                <a:solidFill>
                  <a:srgbClr val="0000FF"/>
                </a:solidFill>
              </a:rPr>
              <a:t>데이터 분석 결과 및 이를 통하여 얻을 수 있는 </a:t>
            </a:r>
            <a:r>
              <a:rPr lang="en-US" altLang="ko-KR" dirty="0">
                <a:solidFill>
                  <a:srgbClr val="0000FF"/>
                </a:solidFill>
              </a:rPr>
              <a:t>Insight </a:t>
            </a:r>
            <a:r>
              <a:rPr lang="ko-KR" altLang="en-US" dirty="0">
                <a:solidFill>
                  <a:srgbClr val="0000FF"/>
                </a:solidFill>
              </a:rPr>
              <a:t>작성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20B5F267-4949-35A5-3E9F-DF9A553B05CF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61028" y="1561736"/>
            <a:ext cx="9331325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9pPr>
          </a:lstStyle>
          <a:p>
            <a:pPr>
              <a:defRPr/>
            </a:pPr>
            <a:r>
              <a:rPr lang="ko-KR" altLang="en-US" sz="1600" kern="0">
                <a:solidFill>
                  <a:srgbClr val="000000"/>
                </a:solidFill>
              </a:rPr>
              <a:t>○ </a:t>
            </a:r>
            <a:r>
              <a:rPr lang="en-US" altLang="ko-KR" sz="1600" kern="0">
                <a:solidFill>
                  <a:srgbClr val="000000"/>
                </a:solidFill>
              </a:rPr>
              <a:t>~~~~~~~</a:t>
            </a:r>
            <a:endParaRPr lang="ko-KR" altLang="en-US" sz="1600" kern="0">
              <a:solidFill>
                <a:srgbClr val="00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218F3A4-FBD4-DCF2-1BDF-3FE76FE2D502}"/>
              </a:ext>
            </a:extLst>
          </p:cNvPr>
          <p:cNvSpPr/>
          <p:nvPr/>
        </p:nvSpPr>
        <p:spPr>
          <a:xfrm>
            <a:off x="461029" y="2608214"/>
            <a:ext cx="4320480" cy="165618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FD1E44-028C-A49C-DDFE-E19F34EB4022}"/>
              </a:ext>
            </a:extLst>
          </p:cNvPr>
          <p:cNvSpPr/>
          <p:nvPr/>
        </p:nvSpPr>
        <p:spPr>
          <a:xfrm>
            <a:off x="5360537" y="2608214"/>
            <a:ext cx="4310552" cy="165618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1A0175-6033-E4C8-29C1-E303A0AE07A1}"/>
              </a:ext>
            </a:extLst>
          </p:cNvPr>
          <p:cNvSpPr txBox="1"/>
          <p:nvPr/>
        </p:nvSpPr>
        <p:spPr>
          <a:xfrm>
            <a:off x="1040058" y="3117178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prstClr val="black"/>
                </a:solidFill>
              </a:rPr>
              <a:t>그래프</a:t>
            </a:r>
            <a:r>
              <a:rPr lang="en-US" altLang="ko-KR" sz="1400" dirty="0">
                <a:solidFill>
                  <a:prstClr val="black"/>
                </a:solidFill>
              </a:rPr>
              <a:t>, </a:t>
            </a:r>
            <a:r>
              <a:rPr lang="ko-KR" altLang="en-US" sz="1400" dirty="0">
                <a:solidFill>
                  <a:prstClr val="black"/>
                </a:solidFill>
              </a:rPr>
              <a:t>그림</a:t>
            </a:r>
            <a:endParaRPr lang="en-US" altLang="ko-KR" sz="1400" dirty="0">
              <a:solidFill>
                <a:prstClr val="black"/>
              </a:solidFill>
            </a:endParaRPr>
          </a:p>
          <a:p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189E21-9CE9-47E5-26AA-0E31D56EB16D}"/>
              </a:ext>
            </a:extLst>
          </p:cNvPr>
          <p:cNvSpPr txBox="1"/>
          <p:nvPr/>
        </p:nvSpPr>
        <p:spPr>
          <a:xfrm>
            <a:off x="5753125" y="3110907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prstClr val="black"/>
                </a:solidFill>
              </a:rPr>
              <a:t>그래프</a:t>
            </a:r>
            <a:r>
              <a:rPr lang="en-US" altLang="ko-KR" sz="1400" dirty="0">
                <a:solidFill>
                  <a:prstClr val="black"/>
                </a:solidFill>
              </a:rPr>
              <a:t>, </a:t>
            </a:r>
            <a:r>
              <a:rPr lang="ko-KR" altLang="en-US" sz="1400" dirty="0">
                <a:solidFill>
                  <a:prstClr val="black"/>
                </a:solidFill>
              </a:rPr>
              <a:t>그림</a:t>
            </a:r>
            <a:endParaRPr lang="en-US" altLang="ko-KR" sz="1400" dirty="0">
              <a:solidFill>
                <a:prstClr val="black"/>
              </a:solidFill>
            </a:endParaRPr>
          </a:p>
          <a:p>
            <a:endParaRPr lang="en-US" altLang="ko-KR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205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0" y="0"/>
            <a:ext cx="12192000" cy="7857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6464" y="133887"/>
            <a:ext cx="581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개선안 도출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31103" y="883848"/>
            <a:ext cx="9001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분석결과를 통하여 도출된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Insight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활용하여 개선안 도출 및 구체화 내용 작성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550C9FEC-AF6C-5535-BDBD-669FFFCE815C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44488" y="1724799"/>
            <a:ext cx="9331325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○ </a:t>
            </a: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~~~~~~~~~~ </a:t>
            </a:r>
            <a:r>
              <a:rPr kumimoji="0" lang="ko-KR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헤드라인 </a:t>
            </a: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16 pt</a:t>
            </a:r>
            <a:endParaRPr kumimoji="0" lang="ko-KR" altLang="en-US" sz="1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7A7431F-A7B5-17B3-9346-A6F212642943}"/>
              </a:ext>
            </a:extLst>
          </p:cNvPr>
          <p:cNvSpPr/>
          <p:nvPr/>
        </p:nvSpPr>
        <p:spPr>
          <a:xfrm>
            <a:off x="344488" y="2158818"/>
            <a:ext cx="4464496" cy="165618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E137CCF-A751-1402-ED3A-BFBAC46B2CE3}"/>
              </a:ext>
            </a:extLst>
          </p:cNvPr>
          <p:cNvSpPr/>
          <p:nvPr/>
        </p:nvSpPr>
        <p:spPr>
          <a:xfrm>
            <a:off x="5090052" y="2158818"/>
            <a:ext cx="4464496" cy="165618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193E16-7921-DF1B-F6F5-FD36FD165228}"/>
              </a:ext>
            </a:extLst>
          </p:cNvPr>
          <p:cNvSpPr txBox="1"/>
          <p:nvPr/>
        </p:nvSpPr>
        <p:spPr>
          <a:xfrm>
            <a:off x="923517" y="2667782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그래프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그림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도형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표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설명자료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3096F1-8BF3-4C77-B30E-7A585741F57B}"/>
              </a:ext>
            </a:extLst>
          </p:cNvPr>
          <p:cNvSpPr txBox="1"/>
          <p:nvPr/>
        </p:nvSpPr>
        <p:spPr>
          <a:xfrm>
            <a:off x="5636584" y="2661511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그래프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그림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도형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표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설명자료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06428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U.tI5N6FUuR7EZq5ZUQH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U.tI5N6FUuR7EZq5ZUQH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U.tI5N6FUuR7EZq5ZUQH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U.tI5N6FUuR7EZq5ZUQH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U.tI5N6FUuR7EZq5ZUQH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U.tI5N6FUuR7EZq5ZUQHA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318</Words>
  <Application>Microsoft Office PowerPoint</Application>
  <PresentationFormat>와이드스크린</PresentationFormat>
  <Paragraphs>73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A1290</dc:creator>
  <cp:lastModifiedBy>campus4 D037</cp:lastModifiedBy>
  <cp:revision>8</cp:revision>
  <dcterms:created xsi:type="dcterms:W3CDTF">2023-11-18T01:07:46Z</dcterms:created>
  <dcterms:modified xsi:type="dcterms:W3CDTF">2024-07-22T07:57:48Z</dcterms:modified>
</cp:coreProperties>
</file>