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3" r:id="rId3"/>
    <p:sldMasterId id="2147483678" r:id="rId4"/>
    <p:sldMasterId id="2147483684" r:id="rId5"/>
  </p:sldMasterIdLst>
  <p:notesMasterIdLst>
    <p:notesMasterId r:id="rId10"/>
  </p:notesMasterIdLst>
  <p:sldIdLst>
    <p:sldId id="5948" r:id="rId6"/>
    <p:sldId id="5811" r:id="rId7"/>
    <p:sldId id="5976" r:id="rId8"/>
    <p:sldId id="5977" r:id="rId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4-프로젝트 과제수행" id="{18BD2C6F-BAA0-421A-9147-59B5CDF6A7A2}">
          <p14:sldIdLst>
            <p14:sldId id="5948"/>
            <p14:sldId id="5811"/>
            <p14:sldId id="5976"/>
            <p14:sldId id="59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C031CD5-2AB7-7EA2-0BB7-030FD0BDB7D5}" name="김수윤" initials="" userId="S::sykim@gscampus.net::e1ed9991-d4d2-4985-ae4a-8218b4948012" providerId="AD"/>
  <p188:author id="{DD970BFD-D824-0B0F-CD3C-913F9F74AE7D}" name="강인수 책임" initials="GSC" userId="강인수 책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03152"/>
    <a:srgbClr val="002060"/>
    <a:srgbClr val="FFFFCC"/>
    <a:srgbClr val="009900"/>
    <a:srgbClr val="000099"/>
    <a:srgbClr val="0066CC"/>
    <a:srgbClr val="FF3300"/>
    <a:srgbClr val="3366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7" autoAdjust="0"/>
    <p:restoredTop sz="74559" autoAdjust="0"/>
  </p:normalViewPr>
  <p:slideViewPr>
    <p:cSldViewPr>
      <p:cViewPr varScale="1">
        <p:scale>
          <a:sx n="85" d="100"/>
          <a:sy n="85" d="100"/>
        </p:scale>
        <p:origin x="1397" y="67"/>
      </p:cViewPr>
      <p:guideLst>
        <p:guide orient="horz" pos="2160"/>
        <p:guide pos="3120"/>
      </p:guideLst>
    </p:cSldViewPr>
  </p:slideViewPr>
  <p:outlineViewPr>
    <p:cViewPr>
      <p:scale>
        <a:sx n="100" d="100"/>
        <a:sy n="100" d="100"/>
      </p:scale>
      <p:origin x="0" y="-2488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3968"/>
    </p:cViewPr>
  </p:sorterViewPr>
  <p:notesViewPr>
    <p:cSldViewPr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나눔고딕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나눔고딕"/>
              </a:defRPr>
            </a:lvl1pPr>
          </a:lstStyle>
          <a:p>
            <a:fld id="{35858F8C-4C8F-47D2-86F5-CB66B5DEEA45}" type="datetimeFigureOut">
              <a:rPr lang="ko-KR" altLang="en-US" smtClean="0"/>
              <a:pPr/>
              <a:t>2024-07-21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나눔고딕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나눔고딕"/>
              </a:defRPr>
            </a:lvl1pPr>
          </a:lstStyle>
          <a:p>
            <a:fld id="{0208A886-51FF-4B13-BB31-DF0E72EE541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나눔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E8227B-A74B-41E6-B844-EE4CCDBE6ACC}" type="slidenum">
              <a:rPr kumimoji="0" lang="ko-KR" alt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고딕"/>
              <a:cs typeface="+mn-cs"/>
            </a:endParaRPr>
          </a:p>
        </p:txBody>
      </p:sp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22313" y="752475"/>
            <a:ext cx="5356225" cy="3708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676" y="4716665"/>
            <a:ext cx="4984324" cy="4465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1" tIns="45930" rIns="91861" bIns="45930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926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E8227B-A74B-41E6-B844-EE4CCDBE6ACC}" type="slidenum">
              <a:rPr kumimoji="0" lang="ko-KR" alt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나눔고딕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나눔고딕"/>
              <a:cs typeface="+mn-cs"/>
            </a:endParaRPr>
          </a:p>
        </p:txBody>
      </p:sp>
      <p:sp>
        <p:nvSpPr>
          <p:cNvPr id="314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722313" y="752475"/>
            <a:ext cx="5356225" cy="3708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676" y="4716665"/>
            <a:ext cx="4984324" cy="44652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861" tIns="45930" rIns="91861" bIns="45930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5725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89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60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5" y="6356354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2" y="835200"/>
            <a:ext cx="8543925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2" y="3532187"/>
            <a:ext cx="8543925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8" y="3532187"/>
            <a:ext cx="4340529" cy="27914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760201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81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3C7F69-DF27-4CBE-9F0D-DCCDC8567E3B}" type="datetimeFigureOut">
              <a:rPr lang="ko-KR" altLang="en-US" sz="1600">
                <a:solidFill>
                  <a:srgbClr val="EEECE1"/>
                </a:solidFill>
                <a:latin typeface="Verdana" pitchFamily="34" charset="0"/>
                <a:ea typeface="돋움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2024-07-21</a:t>
            </a:fld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28604" y="152400"/>
            <a:ext cx="927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</a:lstStyle>
          <a:p>
            <a:pPr lvl="0"/>
            <a:r>
              <a:rPr lang="en-GB" altLang="ko-KR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79417" y="1066800"/>
            <a:ext cx="9328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  <a:lvl2pPr>
              <a:defRPr>
                <a:ea typeface="나눔고딕"/>
              </a:defRPr>
            </a:lvl2pPr>
            <a:lvl3pPr>
              <a:defRPr>
                <a:ea typeface="나눔고딕"/>
              </a:defRPr>
            </a:lvl3pPr>
          </a:lstStyle>
          <a:p>
            <a:pPr lvl="0"/>
            <a:r>
              <a:rPr lang="en-GB" altLang="ko-KR"/>
              <a:t> Click to edit Master text styles</a:t>
            </a:r>
          </a:p>
          <a:p>
            <a:pPr lvl="1"/>
            <a:r>
              <a:rPr lang="en-GB" altLang="ko-KR"/>
              <a:t> Second Level</a:t>
            </a:r>
          </a:p>
          <a:p>
            <a:pPr lvl="2"/>
            <a:r>
              <a:rPr lang="en-GB" altLang="ko-KR"/>
              <a:t> Fifth Level</a:t>
            </a:r>
          </a:p>
        </p:txBody>
      </p:sp>
      <p:pic>
        <p:nvPicPr>
          <p:cNvPr id="7" name="그림 4" descr="03_혁신포스코1.0_속지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4" y="0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144466" y="620721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3" cstate="print"/>
          <a:srcRect t="9868"/>
          <a:stretch>
            <a:fillRect/>
          </a:stretch>
        </p:blipFill>
        <p:spPr bwMode="auto">
          <a:xfrm>
            <a:off x="-15335" y="0"/>
            <a:ext cx="992133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3641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5916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92794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711947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446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3C7F69-DF27-4CBE-9F0D-DCCDC8567E3B}" type="datetimeFigureOut">
              <a:rPr lang="ko-KR" altLang="en-US" sz="1600">
                <a:solidFill>
                  <a:srgbClr val="EEECE1"/>
                </a:solidFill>
                <a:latin typeface="Verdana" pitchFamily="34" charset="0"/>
                <a:ea typeface="돋움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2024-07-21</a:t>
            </a:fld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28604" y="152400"/>
            <a:ext cx="927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</a:lstStyle>
          <a:p>
            <a:pPr lvl="0"/>
            <a:r>
              <a:rPr lang="en-GB" altLang="ko-KR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79417" y="1066800"/>
            <a:ext cx="9328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  <a:lvl2pPr>
              <a:defRPr>
                <a:ea typeface="나눔고딕"/>
              </a:defRPr>
            </a:lvl2pPr>
            <a:lvl3pPr>
              <a:defRPr>
                <a:ea typeface="나눔고딕"/>
              </a:defRPr>
            </a:lvl3pPr>
          </a:lstStyle>
          <a:p>
            <a:pPr lvl="0"/>
            <a:r>
              <a:rPr lang="en-GB" altLang="ko-KR"/>
              <a:t> Click to edit Master text styles</a:t>
            </a:r>
          </a:p>
          <a:p>
            <a:pPr lvl="1"/>
            <a:r>
              <a:rPr lang="en-GB" altLang="ko-KR"/>
              <a:t> Second Level</a:t>
            </a:r>
          </a:p>
          <a:p>
            <a:pPr lvl="2"/>
            <a:r>
              <a:rPr lang="en-GB" altLang="ko-KR"/>
              <a:t> Fifth Level</a:t>
            </a:r>
          </a:p>
        </p:txBody>
      </p:sp>
      <p:pic>
        <p:nvPicPr>
          <p:cNvPr id="7" name="그림 4" descr="03_혁신포스코1.0_속지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4" y="0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144466" y="620721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3" cstate="print"/>
          <a:srcRect t="9868"/>
          <a:stretch>
            <a:fillRect/>
          </a:stretch>
        </p:blipFill>
        <p:spPr bwMode="auto">
          <a:xfrm>
            <a:off x="-15335" y="0"/>
            <a:ext cx="992133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3098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89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3C7F69-DF27-4CBE-9F0D-DCCDC8567E3B}" type="datetimeFigureOut">
              <a:rPr lang="ko-KR" altLang="en-US" sz="1600">
                <a:solidFill>
                  <a:srgbClr val="EEECE1"/>
                </a:solidFill>
                <a:latin typeface="Verdana" pitchFamily="34" charset="0"/>
                <a:ea typeface="돋움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2024-07-21</a:t>
            </a:fld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28604" y="152400"/>
            <a:ext cx="927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</a:lstStyle>
          <a:p>
            <a:pPr lvl="0"/>
            <a:r>
              <a:rPr lang="en-GB" altLang="ko-KR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79417" y="1066800"/>
            <a:ext cx="9328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  <a:lvl2pPr>
              <a:defRPr>
                <a:ea typeface="나눔고딕"/>
              </a:defRPr>
            </a:lvl2pPr>
            <a:lvl3pPr>
              <a:defRPr>
                <a:ea typeface="나눔고딕"/>
              </a:defRPr>
            </a:lvl3pPr>
          </a:lstStyle>
          <a:p>
            <a:pPr lvl="0"/>
            <a:r>
              <a:rPr lang="en-GB" altLang="ko-KR"/>
              <a:t> Click to edit Master text styles</a:t>
            </a:r>
          </a:p>
          <a:p>
            <a:pPr lvl="1"/>
            <a:r>
              <a:rPr lang="en-GB" altLang="ko-KR"/>
              <a:t> Second Level</a:t>
            </a:r>
          </a:p>
          <a:p>
            <a:pPr lvl="2"/>
            <a:r>
              <a:rPr lang="en-GB" altLang="ko-KR"/>
              <a:t> Fifth Level</a:t>
            </a:r>
          </a:p>
        </p:txBody>
      </p:sp>
      <p:pic>
        <p:nvPicPr>
          <p:cNvPr id="7" name="그림 4" descr="03_혁신포스코1.0_속지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4" y="0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144466" y="620721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3" cstate="print"/>
          <a:srcRect t="9868"/>
          <a:stretch>
            <a:fillRect/>
          </a:stretch>
        </p:blipFill>
        <p:spPr bwMode="auto">
          <a:xfrm>
            <a:off x="-15335" y="0"/>
            <a:ext cx="992133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5611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01_혁신포스코1.0_표지.jpg">
            <a:extLst>
              <a:ext uri="{FF2B5EF4-FFF2-40B4-BE49-F238E27FC236}">
                <a16:creationId xmlns:a16="http://schemas.microsoft.com/office/drawing/2014/main" id="{210357AF-DD2B-482C-A301-23094593A2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0" y="1"/>
            <a:ext cx="9907200" cy="687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1">
            <a:extLst>
              <a:ext uri="{FF2B5EF4-FFF2-40B4-BE49-F238E27FC236}">
                <a16:creationId xmlns:a16="http://schemas.microsoft.com/office/drawing/2014/main" id="{EB35C209-A8AD-4924-B270-658BB4235591}"/>
              </a:ext>
            </a:extLst>
          </p:cNvPr>
          <p:cNvGrpSpPr/>
          <p:nvPr userDrawn="1"/>
        </p:nvGrpSpPr>
        <p:grpSpPr>
          <a:xfrm>
            <a:off x="1028564" y="2538816"/>
            <a:ext cx="7848872" cy="2029954"/>
            <a:chOff x="3491880" y="4279366"/>
            <a:chExt cx="7848872" cy="2029954"/>
          </a:xfrm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grpSpPr>
        <p:grpSp>
          <p:nvGrpSpPr>
            <p:cNvPr id="22" name="그룹 20">
              <a:extLst>
                <a:ext uri="{FF2B5EF4-FFF2-40B4-BE49-F238E27FC236}">
                  <a16:creationId xmlns:a16="http://schemas.microsoft.com/office/drawing/2014/main" id="{C10E3A89-FC33-44CE-BFAF-D9442B86736C}"/>
                </a:ext>
              </a:extLst>
            </p:cNvPr>
            <p:cNvGrpSpPr/>
            <p:nvPr/>
          </p:nvGrpSpPr>
          <p:grpSpPr>
            <a:xfrm>
              <a:off x="3491880" y="4279366"/>
              <a:ext cx="7848872" cy="2029954"/>
              <a:chOff x="3491880" y="4279366"/>
              <a:chExt cx="7848872" cy="2029954"/>
            </a:xfrm>
          </p:grpSpPr>
          <p:grpSp>
            <p:nvGrpSpPr>
              <p:cNvPr id="24" name="그룹 9">
                <a:extLst>
                  <a:ext uri="{FF2B5EF4-FFF2-40B4-BE49-F238E27FC236}">
                    <a16:creationId xmlns:a16="http://schemas.microsoft.com/office/drawing/2014/main" id="{445E35BC-E8AA-4E23-AAD6-2403B7DD30A5}"/>
                  </a:ext>
                </a:extLst>
              </p:cNvPr>
              <p:cNvGrpSpPr/>
              <p:nvPr/>
            </p:nvGrpSpPr>
            <p:grpSpPr>
              <a:xfrm>
                <a:off x="3491880" y="4279366"/>
                <a:ext cx="7848872" cy="2029954"/>
                <a:chOff x="1619672" y="4283074"/>
                <a:chExt cx="7848872" cy="2029954"/>
              </a:xfrm>
            </p:grpSpPr>
            <p:grpSp>
              <p:nvGrpSpPr>
                <p:cNvPr id="27" name="그룹 13">
                  <a:extLst>
                    <a:ext uri="{FF2B5EF4-FFF2-40B4-BE49-F238E27FC236}">
                      <a16:creationId xmlns:a16="http://schemas.microsoft.com/office/drawing/2014/main" id="{6227B168-CC03-4D79-BC7A-8BA0A7D3B9FE}"/>
                    </a:ext>
                  </a:extLst>
                </p:cNvPr>
                <p:cNvGrpSpPr/>
                <p:nvPr/>
              </p:nvGrpSpPr>
              <p:grpSpPr>
                <a:xfrm>
                  <a:off x="1619672" y="4283074"/>
                  <a:ext cx="2556000" cy="359839"/>
                  <a:chOff x="1619672" y="4339016"/>
                  <a:chExt cx="2556000" cy="359839"/>
                </a:xfrm>
              </p:grpSpPr>
              <p:sp>
                <p:nvSpPr>
                  <p:cNvPr id="29" name="직사각형 4">
                    <a:extLst>
                      <a:ext uri="{FF2B5EF4-FFF2-40B4-BE49-F238E27FC236}">
                        <a16:creationId xmlns:a16="http://schemas.microsoft.com/office/drawing/2014/main" id="{1D127514-F343-4D90-91AB-9EC986A151DF}"/>
                      </a:ext>
                    </a:extLst>
                  </p:cNvPr>
                  <p:cNvSpPr/>
                  <p:nvPr/>
                </p:nvSpPr>
                <p:spPr>
                  <a:xfrm>
                    <a:off x="1619672" y="4339016"/>
                    <a:ext cx="1476000" cy="324000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400" dirty="0">
                      <a:solidFill>
                        <a:prstClr val="white"/>
                      </a:solidFill>
                      <a:latin typeface="나눔고딕" pitchFamily="50" charset="-127"/>
                    </a:endParaRPr>
                  </a:p>
                </p:txBody>
              </p:sp>
              <p:sp>
                <p:nvSpPr>
                  <p:cNvPr id="30" name="직각 삼각형 29">
                    <a:extLst>
                      <a:ext uri="{FF2B5EF4-FFF2-40B4-BE49-F238E27FC236}">
                        <a16:creationId xmlns:a16="http://schemas.microsoft.com/office/drawing/2014/main" id="{C6E0B1E3-FCAB-45A3-85C3-72AB6EF01E13}"/>
                      </a:ext>
                    </a:extLst>
                  </p:cNvPr>
                  <p:cNvSpPr/>
                  <p:nvPr/>
                </p:nvSpPr>
                <p:spPr>
                  <a:xfrm>
                    <a:off x="3090896" y="4339016"/>
                    <a:ext cx="324000" cy="324000"/>
                  </a:xfrm>
                  <a:prstGeom prst="rtTriangl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</a:endParaRPr>
                  </a:p>
                </p:txBody>
              </p:sp>
              <p:sp>
                <p:nvSpPr>
                  <p:cNvPr id="31" name="직사각형 30">
                    <a:extLst>
                      <a:ext uri="{FF2B5EF4-FFF2-40B4-BE49-F238E27FC236}">
                        <a16:creationId xmlns:a16="http://schemas.microsoft.com/office/drawing/2014/main" id="{EED0CD79-1EB0-40A8-99D8-25C12F1E6F90}"/>
                      </a:ext>
                    </a:extLst>
                  </p:cNvPr>
                  <p:cNvSpPr/>
                  <p:nvPr/>
                </p:nvSpPr>
                <p:spPr>
                  <a:xfrm>
                    <a:off x="1619672" y="4653136"/>
                    <a:ext cx="2556000" cy="45719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fontAlgn="base" latinLnBrk="0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ko-KR" altLang="en-US" sz="1600" dirty="0">
                      <a:solidFill>
                        <a:prstClr val="white"/>
                      </a:solidFill>
                      <a:latin typeface="나눔고딕" pitchFamily="50" charset="-127"/>
                    </a:endParaRPr>
                  </a:p>
                </p:txBody>
              </p:sp>
            </p:grp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028C7DBC-14F2-46B2-B69B-56BA2C6C7ED6}"/>
                    </a:ext>
                  </a:extLst>
                </p:cNvPr>
                <p:cNvSpPr/>
                <p:nvPr/>
              </p:nvSpPr>
              <p:spPr>
                <a:xfrm>
                  <a:off x="1619672" y="4640778"/>
                  <a:ext cx="7848872" cy="16722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50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ko-KR" altLang="en-US" sz="1600" dirty="0">
                    <a:solidFill>
                      <a:prstClr val="white"/>
                    </a:solidFill>
                    <a:latin typeface="나눔고딕" pitchFamily="50" charset="-127"/>
                  </a:endParaRPr>
                </a:p>
              </p:txBody>
            </p:sp>
          </p:grpSp>
          <p:pic>
            <p:nvPicPr>
              <p:cNvPr id="26" name="Picture 7" descr="C:\로컬 디스크\PPT\이미지\2012_이미지_1\필기도구\18_anwansoon.png">
                <a:extLst>
                  <a:ext uri="{FF2B5EF4-FFF2-40B4-BE49-F238E27FC236}">
                    <a16:creationId xmlns:a16="http://schemas.microsoft.com/office/drawing/2014/main" id="{04FC6274-3290-4A35-8523-08A51D6DFE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35192" y="5013176"/>
                <a:ext cx="998240" cy="998240"/>
              </a:xfrm>
              <a:prstGeom prst="rect">
                <a:avLst/>
              </a:prstGeom>
              <a:noFill/>
            </p:spPr>
          </p:pic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32362A-77F8-40EA-B0FF-E4F138C058D7}"/>
                </a:ext>
              </a:extLst>
            </p:cNvPr>
            <p:cNvSpPr txBox="1"/>
            <p:nvPr/>
          </p:nvSpPr>
          <p:spPr>
            <a:xfrm>
              <a:off x="5032079" y="4677851"/>
              <a:ext cx="1847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endParaRPr lang="ko-KR" altLang="en-US" sz="1400" b="1" spc="-50" dirty="0">
                <a:solidFill>
                  <a:srgbClr val="0070C0"/>
                </a:solidFill>
                <a:latin typeface="나눔고딕" pitchFamily="50" charset="-127"/>
              </a:endParaRPr>
            </a:p>
          </p:txBody>
        </p:sp>
      </p:grpSp>
      <p:grpSp>
        <p:nvGrpSpPr>
          <p:cNvPr id="11" name="그룹 23">
            <a:extLst>
              <a:ext uri="{FF2B5EF4-FFF2-40B4-BE49-F238E27FC236}">
                <a16:creationId xmlns:a16="http://schemas.microsoft.com/office/drawing/2014/main" id="{74C20530-B40F-4A88-BA73-594D134CA7F9}"/>
              </a:ext>
            </a:extLst>
          </p:cNvPr>
          <p:cNvGrpSpPr/>
          <p:nvPr userDrawn="1"/>
        </p:nvGrpSpPr>
        <p:grpSpPr>
          <a:xfrm>
            <a:off x="512151" y="438572"/>
            <a:ext cx="8881698" cy="72008"/>
            <a:chOff x="2050898" y="836712"/>
            <a:chExt cx="8881698" cy="144016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07DB0050-38B6-45FC-AB6B-80E16E81F01A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B12B66B-E750-42DD-8E63-AA8856923BC3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22AD063A-9A77-4625-8764-006F79150191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그룹 23">
            <a:extLst>
              <a:ext uri="{FF2B5EF4-FFF2-40B4-BE49-F238E27FC236}">
                <a16:creationId xmlns:a16="http://schemas.microsoft.com/office/drawing/2014/main" id="{16407D1A-4806-4E85-B8C0-CE99722F2E8A}"/>
              </a:ext>
            </a:extLst>
          </p:cNvPr>
          <p:cNvGrpSpPr/>
          <p:nvPr userDrawn="1"/>
        </p:nvGrpSpPr>
        <p:grpSpPr>
          <a:xfrm flipV="1">
            <a:off x="512151" y="1446684"/>
            <a:ext cx="8881698" cy="72008"/>
            <a:chOff x="2050898" y="836712"/>
            <a:chExt cx="8881698" cy="14401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CE0FB1E5-E50E-471B-AA25-592890A7786E}"/>
                </a:ext>
              </a:extLst>
            </p:cNvPr>
            <p:cNvCxnSpPr/>
            <p:nvPr/>
          </p:nvCxnSpPr>
          <p:spPr bwMode="auto">
            <a:xfrm>
              <a:off x="2050898" y="836712"/>
              <a:ext cx="8881698" cy="0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96D7261A-4EE2-483B-B640-BE22A3D49EC6}"/>
                </a:ext>
              </a:extLst>
            </p:cNvPr>
            <p:cNvCxnSpPr/>
            <p:nvPr/>
          </p:nvCxnSpPr>
          <p:spPr bwMode="auto">
            <a:xfrm>
              <a:off x="2050898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AA49CBE-F62F-4701-ADA1-76AD7EB1F75B}"/>
                </a:ext>
              </a:extLst>
            </p:cNvPr>
            <p:cNvCxnSpPr/>
            <p:nvPr/>
          </p:nvCxnSpPr>
          <p:spPr bwMode="auto">
            <a:xfrm>
              <a:off x="9129464" y="836712"/>
              <a:ext cx="0" cy="144016"/>
            </a:xfrm>
            <a:prstGeom prst="line">
              <a:avLst/>
            </a:prstGeom>
            <a:solidFill>
              <a:srgbClr val="FF0000"/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88739"/>
            <a:ext cx="8420100" cy="79516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defRPr kumimoji="1" lang="en-US" sz="4800" b="1" kern="1200" dirty="0">
                <a:solidFill>
                  <a:srgbClr val="2A4677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나눔고딕"/>
                <a:ea typeface="나눔고딕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8763" y="3088460"/>
            <a:ext cx="5960441" cy="1382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1">
                <a:solidFill>
                  <a:srgbClr val="2A4677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7B607C-4F8C-40E9-94D7-665568D6BE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830" y="2555665"/>
            <a:ext cx="1724025" cy="4365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55901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33AE2067-38A7-47E2-AC9E-F75D333CF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5600" y="3532187"/>
            <a:ext cx="8543925" cy="26390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24701664-4A17-4AAD-9D8C-826C77218D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01396" y="3532187"/>
            <a:ext cx="4340529" cy="2791424"/>
          </a:xfr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kumimoji="1" lang="ko-KR" altLang="en-US" sz="1200" b="1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180975" indent="-95250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266700" indent="-85725" defTabSz="361950">
              <a:buFont typeface="나눔고딕" panose="020D0604000000000000" pitchFamily="50" charset="-127"/>
              <a:buChar char="-"/>
              <a:defRPr kumimoji="1" lang="ko-KR" altLang="en-US" sz="1200" kern="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>
              <a:buFont typeface="맑은 고딕" panose="020B0503020000020004" pitchFamily="50" charset="-127"/>
              <a:buChar char="∙"/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>
              <a:defRPr sz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3701934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  <a:prstGeom prst="rect">
            <a:avLst/>
          </a:prstGeom>
        </p:spPr>
        <p:txBody>
          <a:bodyPr>
            <a:noAutofit/>
          </a:bodyPr>
          <a:lstStyle>
            <a:lvl1pPr marL="180975" indent="-180975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361950" indent="-18097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449263" indent="-182563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534988" indent="-173038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715963" indent="-180975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313672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ChangeArrowheads="1"/>
          </p:cNvSpPr>
          <p:nvPr userDrawn="1"/>
        </p:nvSpPr>
        <p:spPr bwMode="auto">
          <a:xfrm>
            <a:off x="411163" y="749300"/>
            <a:ext cx="90805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latinLnBrk="0" hangingPunct="0">
              <a:defRPr/>
            </a:pPr>
            <a:endParaRPr kumimoji="0" lang="ko-KR" altLang="en-US" sz="2800" b="1">
              <a:solidFill>
                <a:srgbClr val="0066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3" name="Picture 2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588" y="4652963"/>
            <a:ext cx="9906001" cy="216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23130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68" y="4407005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ea typeface="나눔고딕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6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ea typeface="나눔고딕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5379428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115888"/>
            <a:ext cx="9360470" cy="609600"/>
          </a:xfrm>
          <a:prstGeom prst="rect">
            <a:avLst/>
          </a:prstGeom>
        </p:spPr>
        <p:txBody>
          <a:bodyPr/>
          <a:lstStyle>
            <a:lvl1pPr>
              <a:defRPr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836841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102777"/>
            <a:ext cx="9353550" cy="609600"/>
          </a:xfrm>
          <a:prstGeom prst="rect">
            <a:avLst/>
          </a:prstGeom>
        </p:spPr>
        <p:txBody>
          <a:bodyPr/>
          <a:lstStyle>
            <a:lvl1pPr>
              <a:defRPr>
                <a:ea typeface="나눔고딕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9698668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63" y="2130582"/>
            <a:ext cx="8420100" cy="14700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>
                <a:ea typeface="나눔고딕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12" y="3886200"/>
            <a:ext cx="6934200" cy="1752600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  <a:lvl2pPr marL="457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504"/>
            <a:ext cx="2311400" cy="365125"/>
          </a:xfrm>
          <a:prstGeom prst="rect">
            <a:avLst/>
          </a:prstGeom>
        </p:spPr>
        <p:txBody>
          <a:bodyPr lIns="91410" tIns="45705" rIns="91410" bIns="45705"/>
          <a:lstStyle/>
          <a:p>
            <a:pPr defTabSz="914097"/>
            <a:fld id="{834512D8-3B0A-4751-AC2D-96B7EC1D7E18}" type="datetime1">
              <a:rPr lang="ko-KR" altLang="en-US" smtClean="0">
                <a:solidFill>
                  <a:prstClr val="black"/>
                </a:solidFill>
              </a:rPr>
              <a:pPr defTabSz="914097"/>
              <a:t>2024-07-21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62" y="6356504"/>
            <a:ext cx="3136900" cy="365125"/>
          </a:xfrm>
          <a:prstGeom prst="rect">
            <a:avLst/>
          </a:prstGeom>
        </p:spPr>
        <p:txBody>
          <a:bodyPr lIns="91410" tIns="45705" rIns="91410" bIns="45705"/>
          <a:lstStyle/>
          <a:p>
            <a:pPr defTabSz="914097"/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5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43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3C7F69-DF27-4CBE-9F0D-DCCDC8567E3B}" type="datetimeFigureOut">
              <a:rPr lang="ko-KR" altLang="en-US" sz="1600">
                <a:solidFill>
                  <a:srgbClr val="EEECE1"/>
                </a:solidFill>
                <a:latin typeface="Verdana" pitchFamily="34" charset="0"/>
                <a:ea typeface="돋움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2024-07-21</a:t>
            </a:fld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28604" y="152400"/>
            <a:ext cx="927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</a:lstStyle>
          <a:p>
            <a:pPr lvl="0"/>
            <a:r>
              <a:rPr lang="en-GB" altLang="ko-KR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79417" y="1066800"/>
            <a:ext cx="9328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  <a:lvl2pPr>
              <a:defRPr>
                <a:ea typeface="나눔고딕"/>
              </a:defRPr>
            </a:lvl2pPr>
            <a:lvl3pPr>
              <a:defRPr>
                <a:ea typeface="나눔고딕"/>
              </a:defRPr>
            </a:lvl3pPr>
          </a:lstStyle>
          <a:p>
            <a:pPr lvl="0"/>
            <a:r>
              <a:rPr lang="en-GB" altLang="ko-KR"/>
              <a:t> Click to edit Master text styles</a:t>
            </a:r>
          </a:p>
          <a:p>
            <a:pPr lvl="1"/>
            <a:r>
              <a:rPr lang="en-GB" altLang="ko-KR"/>
              <a:t> Second Level</a:t>
            </a:r>
          </a:p>
          <a:p>
            <a:pPr lvl="2"/>
            <a:r>
              <a:rPr lang="en-GB" altLang="ko-KR"/>
              <a:t> Fifth Level</a:t>
            </a:r>
          </a:p>
        </p:txBody>
      </p:sp>
      <p:pic>
        <p:nvPicPr>
          <p:cNvPr id="7" name="그림 4" descr="03_혁신포스코1.0_속지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4" y="0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144466" y="620721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3" cstate="print"/>
          <a:srcRect t="9868"/>
          <a:stretch>
            <a:fillRect/>
          </a:stretch>
        </p:blipFill>
        <p:spPr bwMode="auto">
          <a:xfrm>
            <a:off x="-15335" y="0"/>
            <a:ext cx="992133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06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2545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1D11F-CC9C-4967-8F67-2EC9C027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1A52FE-FDAA-4123-B6E6-D0A006064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00" y="835200"/>
            <a:ext cx="9074445" cy="5483560"/>
          </a:xfrm>
          <a:prstGeom prst="rect">
            <a:avLst/>
          </a:prstGeom>
        </p:spPr>
        <p:txBody>
          <a:bodyPr>
            <a:noAutofit/>
          </a:bodyPr>
          <a:lstStyle>
            <a:lvl1pPr marL="93663" indent="-93663" algn="just" defTabSz="361950" rtl="0" eaLnBrk="0" fontAlgn="base" latinLnBrk="1" hangingPunct="0">
              <a:spcBef>
                <a:spcPts val="300"/>
              </a:spcBef>
              <a:spcAft>
                <a:spcPct val="0"/>
              </a:spcAft>
              <a:buClr>
                <a:srgbClr val="0070C0"/>
              </a:buClr>
              <a:buFont typeface="Wingdings" pitchFamily="2" charset="2"/>
              <a:buChar char="§"/>
              <a:defRPr kumimoji="1" lang="ko-KR" altLang="en-US" sz="1600" b="1" kern="0" dirty="0" smtClean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266700" indent="-85725" defTabSz="361950">
              <a:buFont typeface="Arial" panose="020B0604020202020204" pitchFamily="34" charset="0"/>
              <a:buChar char="•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2pPr>
            <a:lvl3pPr marL="361950" indent="-95250" defTabSz="361950">
              <a:buFont typeface="나눔고딕" panose="020D0604000000000000" pitchFamily="50" charset="-127"/>
              <a:buChar char="-"/>
              <a:defRPr kumimoji="1" lang="ko-KR" altLang="en-US" sz="1400" kern="0" dirty="0" smtClean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3pPr>
            <a:lvl4pPr marL="449263" indent="-87313" defTabSz="361950">
              <a:buFont typeface="맑은 고딕" panose="020B0503020000020004" pitchFamily="50" charset="-127"/>
              <a:buChar char="∙"/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 marL="630238" indent="-95250" defTabSz="361950"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4188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343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fld id="{F13C7F69-DF27-4CBE-9F0D-DCCDC8567E3B}" type="datetimeFigureOut">
              <a:rPr lang="ko-KR" altLang="en-US" sz="1600">
                <a:solidFill>
                  <a:srgbClr val="EEECE1"/>
                </a:solidFill>
                <a:latin typeface="Verdana" pitchFamily="34" charset="0"/>
                <a:ea typeface="돋움" pitchFamily="50" charset="-127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t>2024-07-21</a:t>
            </a:fld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600">
              <a:solidFill>
                <a:srgbClr val="EEECE1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228604" y="152400"/>
            <a:ext cx="92773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</a:lstStyle>
          <a:p>
            <a:pPr lvl="0"/>
            <a:r>
              <a:rPr lang="en-GB" altLang="ko-KR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gray">
          <a:xfrm>
            <a:off x="379417" y="1066800"/>
            <a:ext cx="9328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나눔고딕"/>
              </a:defRPr>
            </a:lvl1pPr>
            <a:lvl2pPr>
              <a:defRPr>
                <a:ea typeface="나눔고딕"/>
              </a:defRPr>
            </a:lvl2pPr>
            <a:lvl3pPr>
              <a:defRPr>
                <a:ea typeface="나눔고딕"/>
              </a:defRPr>
            </a:lvl3pPr>
          </a:lstStyle>
          <a:p>
            <a:pPr lvl="0"/>
            <a:r>
              <a:rPr lang="en-GB" altLang="ko-KR"/>
              <a:t> Click to edit Master text styles</a:t>
            </a:r>
          </a:p>
          <a:p>
            <a:pPr lvl="1"/>
            <a:r>
              <a:rPr lang="en-GB" altLang="ko-KR"/>
              <a:t> Second Level</a:t>
            </a:r>
          </a:p>
          <a:p>
            <a:pPr lvl="2"/>
            <a:r>
              <a:rPr lang="en-GB" altLang="ko-KR"/>
              <a:t> Fifth Level</a:t>
            </a:r>
          </a:p>
        </p:txBody>
      </p:sp>
      <p:pic>
        <p:nvPicPr>
          <p:cNvPr id="7" name="그림 4" descr="03_혁신포스코1.0_속지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282" y="0"/>
            <a:ext cx="9906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직선 연결선 7"/>
          <p:cNvCxnSpPr/>
          <p:nvPr userDrawn="1"/>
        </p:nvCxnSpPr>
        <p:spPr>
          <a:xfrm>
            <a:off x="144467" y="620725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A2"/>
          <p:cNvPicPr>
            <a:picLocks noChangeAspect="1" noChangeArrowheads="1"/>
          </p:cNvPicPr>
          <p:nvPr userDrawn="1"/>
        </p:nvPicPr>
        <p:blipFill>
          <a:blip r:embed="rId3" cstate="print"/>
          <a:srcRect t="9868"/>
          <a:stretch>
            <a:fillRect/>
          </a:stretch>
        </p:blipFill>
        <p:spPr bwMode="auto">
          <a:xfrm>
            <a:off x="-15333" y="0"/>
            <a:ext cx="9921335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399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011613" y="6584950"/>
            <a:ext cx="1882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1100">
                <a:solidFill>
                  <a:srgbClr val="000000"/>
                </a:solidFill>
                <a:latin typeface="맑은 고딕" pitchFamily="50" charset="-127"/>
                <a:ea typeface="나눔고딕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100" dirty="0">
              <a:solidFill>
                <a:srgbClr val="000000"/>
              </a:solidFill>
              <a:latin typeface="맑은 고딕" pitchFamily="50" charset="-127"/>
              <a:ea typeface="나눔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AFD9AB-4878-4B00-B51E-AF2BEA899F1A}"/>
              </a:ext>
            </a:extLst>
          </p:cNvPr>
          <p:cNvSpPr/>
          <p:nvPr userDrawn="1"/>
        </p:nvSpPr>
        <p:spPr bwMode="auto">
          <a:xfrm>
            <a:off x="0" y="-1"/>
            <a:ext cx="9906000" cy="620713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9pPr>
    </p:titleStyle>
    <p:bodyStyle>
      <a:lvl1pPr marL="177800" indent="-177800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Font typeface="Tahoma" pitchFamily="34" charset="0"/>
        <a:buAutoNum type="arabicPeriod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55575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SzPct val="75000"/>
        <a:buFont typeface="Tahoma" pitchFamily="34" charset="0"/>
        <a:buAutoNum type="arabicPeriod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88913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241550" indent="-25241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SzPct val="100000"/>
        <a:buChar char="•"/>
        <a:defRPr sz="1200" b="1">
          <a:solidFill>
            <a:schemeClr val="bg2"/>
          </a:solidFill>
          <a:latin typeface="Arial" charset="0"/>
          <a:ea typeface="+mn-ea"/>
        </a:defRPr>
      </a:lvl4pPr>
      <a:lvl5pPr marL="26654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5pPr>
      <a:lvl6pPr marL="31226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6pPr>
      <a:lvl7pPr marL="35798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7pPr>
      <a:lvl8pPr marL="40370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8pPr>
      <a:lvl9pPr marL="44942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011613" y="6584950"/>
            <a:ext cx="1882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1100">
                <a:solidFill>
                  <a:srgbClr val="000000"/>
                </a:solidFill>
                <a:latin typeface="맑은 고딕" pitchFamily="50" charset="-127"/>
                <a:ea typeface="나눔고딕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100" dirty="0">
              <a:solidFill>
                <a:srgbClr val="000000"/>
              </a:solidFill>
              <a:latin typeface="맑은 고딕" pitchFamily="50" charset="-127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78985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2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9pPr>
    </p:titleStyle>
    <p:bodyStyle>
      <a:lvl1pPr marL="177800" indent="-177800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Font typeface="Tahoma" pitchFamily="34" charset="0"/>
        <a:buAutoNum type="arabicPeriod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55575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SzPct val="75000"/>
        <a:buFont typeface="Tahoma" pitchFamily="34" charset="0"/>
        <a:buAutoNum type="arabicPeriod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88913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241550" indent="-25241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SzPct val="100000"/>
        <a:buChar char="•"/>
        <a:defRPr sz="1200" b="1">
          <a:solidFill>
            <a:schemeClr val="bg2"/>
          </a:solidFill>
          <a:latin typeface="Arial" charset="0"/>
          <a:ea typeface="+mn-ea"/>
        </a:defRPr>
      </a:lvl4pPr>
      <a:lvl5pPr marL="26654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5pPr>
      <a:lvl6pPr marL="31226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6pPr>
      <a:lvl7pPr marL="35798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7pPr>
      <a:lvl8pPr marL="40370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8pPr>
      <a:lvl9pPr marL="44942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011615" y="6584950"/>
            <a:ext cx="1882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1100">
                <a:solidFill>
                  <a:srgbClr val="000000"/>
                </a:solidFill>
                <a:latin typeface="맑은 고딕" pitchFamily="50" charset="-127"/>
                <a:ea typeface="나눔고딕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100" dirty="0">
              <a:solidFill>
                <a:srgbClr val="000000"/>
              </a:solidFill>
              <a:latin typeface="맑은 고딕" pitchFamily="50" charset="-127"/>
              <a:ea typeface="나눔고딕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AFD9AB-4878-4B00-B51E-AF2BEA899F1A}"/>
              </a:ext>
            </a:extLst>
          </p:cNvPr>
          <p:cNvSpPr/>
          <p:nvPr userDrawn="1"/>
        </p:nvSpPr>
        <p:spPr bwMode="auto">
          <a:xfrm>
            <a:off x="0" y="-1"/>
            <a:ext cx="9906000" cy="620713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8" rIns="92075" bIns="46038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55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9pPr>
    </p:titleStyle>
    <p:bodyStyle>
      <a:lvl1pPr marL="177800" indent="-177800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Font typeface="Tahoma" pitchFamily="34" charset="0"/>
        <a:buAutoNum type="arabicPeriod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55575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SzPct val="75000"/>
        <a:buFont typeface="Tahoma" pitchFamily="34" charset="0"/>
        <a:buAutoNum type="arabicPeriod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88913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241550" indent="-25241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SzPct val="100000"/>
        <a:buChar char="•"/>
        <a:defRPr sz="1200" b="1">
          <a:solidFill>
            <a:schemeClr val="bg2"/>
          </a:solidFill>
          <a:latin typeface="Arial" charset="0"/>
          <a:ea typeface="+mn-ea"/>
        </a:defRPr>
      </a:lvl4pPr>
      <a:lvl5pPr marL="26654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5pPr>
      <a:lvl6pPr marL="31226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6pPr>
      <a:lvl7pPr marL="35798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7pPr>
      <a:lvl8pPr marL="40370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8pPr>
      <a:lvl9pPr marL="44942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77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9pPr>
    </p:titleStyle>
    <p:bodyStyle>
      <a:lvl1pPr marL="177800" indent="-177800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Font typeface="Tahoma" pitchFamily="34" charset="0"/>
        <a:buAutoNum type="arabicPeriod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55575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SzPct val="75000"/>
        <a:buFont typeface="Tahoma" pitchFamily="34" charset="0"/>
        <a:buAutoNum type="arabicPeriod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88913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241550" indent="-25241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SzPct val="100000"/>
        <a:buChar char="•"/>
        <a:defRPr sz="1200" b="1">
          <a:solidFill>
            <a:schemeClr val="bg2"/>
          </a:solidFill>
          <a:latin typeface="Arial" charset="0"/>
          <a:ea typeface="+mn-ea"/>
        </a:defRPr>
      </a:lvl4pPr>
      <a:lvl5pPr marL="26654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5pPr>
      <a:lvl6pPr marL="31226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6pPr>
      <a:lvl7pPr marL="35798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7pPr>
      <a:lvl8pPr marL="40370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8pPr>
      <a:lvl9pPr marL="44942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그림 4" descr="03_혁신포스코1.0_속지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5999" cy="6858000"/>
          </a:xfrm>
          <a:prstGeom prst="snip1Rect">
            <a:avLst>
              <a:gd name="adj" fmla="val 3258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직선 연결선 12"/>
          <p:cNvCxnSpPr/>
          <p:nvPr/>
        </p:nvCxnSpPr>
        <p:spPr>
          <a:xfrm>
            <a:off x="144463" y="620713"/>
            <a:ext cx="9539287" cy="1587"/>
          </a:xfrm>
          <a:prstGeom prst="line">
            <a:avLst/>
          </a:prstGeom>
          <a:ln w="25400">
            <a:solidFill>
              <a:srgbClr val="188D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0"/>
          <p:cNvSpPr>
            <a:spLocks noChangeArrowheads="1"/>
          </p:cNvSpPr>
          <p:nvPr/>
        </p:nvSpPr>
        <p:spPr bwMode="auto">
          <a:xfrm>
            <a:off x="4011613" y="6584950"/>
            <a:ext cx="18827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fld id="{AC524CB0-C14E-4665-99C2-9531155599C2}" type="slidenum">
              <a:rPr kumimoji="1" lang="ko-KR" altLang="en-US" sz="1100">
                <a:solidFill>
                  <a:srgbClr val="000000"/>
                </a:solidFill>
                <a:latin typeface="맑은 고딕" pitchFamily="50" charset="-127"/>
                <a:ea typeface="나눔고딕"/>
              </a:rPr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ko-KR" altLang="en-US" sz="1100" dirty="0">
              <a:solidFill>
                <a:srgbClr val="000000"/>
              </a:solidFill>
              <a:latin typeface="맑은 고딕" pitchFamily="50" charset="-127"/>
              <a:ea typeface="나눔고딕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963" y="6700578"/>
            <a:ext cx="655637" cy="1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99"/>
          </a:solidFill>
          <a:latin typeface="Tahoma" pitchFamily="34" charset="0"/>
          <a:ea typeface="굴림" charset="-127"/>
        </a:defRPr>
      </a:lvl9pPr>
    </p:titleStyle>
    <p:bodyStyle>
      <a:lvl1pPr marL="177800" indent="-177800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Font typeface="Tahoma" pitchFamily="34" charset="0"/>
        <a:buAutoNum type="arabicPeriod"/>
        <a:defRPr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41338" indent="-155575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SzPct val="75000"/>
        <a:buFont typeface="Tahoma" pitchFamily="34" charset="0"/>
        <a:buAutoNum type="arabicPeriod"/>
        <a:defRPr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88913" algn="l" rtl="0" eaLnBrk="0" fontAlgn="base" hangingPunct="0">
        <a:lnSpc>
          <a:spcPts val="2200"/>
        </a:lnSpc>
        <a:spcBef>
          <a:spcPts val="5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§"/>
        <a:defRPr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241550" indent="-25241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SzPct val="100000"/>
        <a:buChar char="•"/>
        <a:defRPr sz="1200" b="1">
          <a:solidFill>
            <a:schemeClr val="bg2"/>
          </a:solidFill>
          <a:latin typeface="Arial" charset="0"/>
          <a:ea typeface="+mn-ea"/>
        </a:defRPr>
      </a:lvl4pPr>
      <a:lvl5pPr marL="26654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5pPr>
      <a:lvl6pPr marL="31226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6pPr>
      <a:lvl7pPr marL="35798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7pPr>
      <a:lvl8pPr marL="40370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8pPr>
      <a:lvl9pPr marL="4494213" indent="-233363" algn="l" rtl="0" eaLnBrk="0" fontAlgn="base" hangingPunct="0">
        <a:lnSpc>
          <a:spcPts val="1700"/>
        </a:lnSpc>
        <a:spcBef>
          <a:spcPts val="500"/>
        </a:spcBef>
        <a:spcAft>
          <a:spcPct val="0"/>
        </a:spcAft>
        <a:buClr>
          <a:schemeClr val="bg2"/>
        </a:buClr>
        <a:buChar char="–"/>
        <a:defRPr sz="1200" b="1">
          <a:solidFill>
            <a:schemeClr val="bg2"/>
          </a:solidFill>
          <a:latin typeface="Arial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>
            <a:extLst>
              <a:ext uri="{FF2B5EF4-FFF2-40B4-BE49-F238E27FC236}">
                <a16:creationId xmlns:a16="http://schemas.microsoft.com/office/drawing/2014/main" id="{8E47BE3D-EF11-1348-06BD-2F2ED15E69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0472" y="1988840"/>
            <a:ext cx="9433048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b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대출금 상환여부 영향인자 도출 및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대응방안 수립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42323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CC070-31B2-0890-7872-EB796FB16151}"/>
              </a:ext>
            </a:extLst>
          </p:cNvPr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1" lang="en-US" altLang="ko-KR" sz="24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1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21BA0-5703-450D-CCAC-D495E21700BE}"/>
              </a:ext>
            </a:extLst>
          </p:cNvPr>
          <p:cNvSpPr txBox="1"/>
          <p:nvPr/>
        </p:nvSpPr>
        <p:spPr>
          <a:xfrm>
            <a:off x="372397" y="692696"/>
            <a:ext cx="9570249" cy="4177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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비즈니스 사례</a:t>
            </a:r>
            <a:endParaRPr lang="en-US" altLang="ko-KR" sz="1500" b="1" dirty="0"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OO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은행에서는 예금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/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대출 등 금융업을 중심으로 하는 회사로 창업 이후로 지속적으로 성장을 거듭하고 있는</a:t>
            </a:r>
            <a:endParaRPr kumimoji="1" lang="en-US" altLang="ko-KR" sz="1500" b="1" spc="-1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회사로 개인 대출을 통한 회사 수익성이 점점 증가하고 있는 회사이다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최근 물가가 상승하고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경제의 불확실성이 증가함에 따라 대출금액도 동시에 증가하고 있는 실정이다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OO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은행의 한 지점인 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OO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센터에서는 최근에 대출금의 증가와 더불어 대출금액에 대한 연체율도 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7.6%, 8.4%, 8.9%, </a:t>
            </a: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9.2%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로 분기별로 증가하고 있어 은행에서는 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OO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센터에 대하여 경영 위기감이 증대되고 있어 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OO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센터에 대한</a:t>
            </a:r>
            <a:endParaRPr kumimoji="1" lang="en-US" altLang="ko-KR" sz="1500" b="1" spc="-1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경영 감독이 필요한 상황이다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</a:t>
            </a: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OO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센터의 지속적인 성장과 안정적인 수익성을 확보하기 위해서는 대출을 이용하는 개인의 특성을 고려한 대출 </a:t>
            </a:r>
            <a:endParaRPr kumimoji="1" lang="en-US" altLang="ko-KR" sz="1500" b="1" spc="-1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상품의 차별화도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필요하며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특히 대출 연체에 영향을 미치는 주요 특성을 파악하고 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사전에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모니터링 활동을 통하여 </a:t>
            </a:r>
            <a:endParaRPr kumimoji="1" lang="en-US" altLang="ko-KR" sz="15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연체율을 낮추기 위한 적극적인 활동이 필요하다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   </a:t>
            </a: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OO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센터는 타 은행과의 지속적인 경쟁 우위 확보와 더불어 안정적인 수익성을 창출하기 위하여 대출금 연체 고객</a:t>
            </a:r>
            <a:endParaRPr kumimoji="1" lang="en-US" altLang="ko-KR" sz="1500" b="1" spc="-1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고객의 특성을 파악하고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탐색적 분석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데이터 시각화 및 통계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통하여 사전에 효과적으로 대응할 수 있는 </a:t>
            </a:r>
            <a:endParaRPr kumimoji="1" lang="en-US" altLang="ko-KR" sz="15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인사이트를 도출하고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개선방안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을 마련하고자 데이터 분석팀을 구성하여 프로젝트를 진행하고자 한다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endParaRPr lang="ko-KR" altLang="en-US" sz="15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18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5">
            <a:extLst>
              <a:ext uri="{FF2B5EF4-FFF2-40B4-BE49-F238E27FC236}">
                <a16:creationId xmlns:a16="http://schemas.microsoft.com/office/drawing/2014/main" id="{8E47BE3D-EF11-1348-06BD-2F2ED15E69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0472" y="1988840"/>
            <a:ext cx="9433048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1pPr>
            <a:lvl2pPr marL="742950" indent="-285750"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2pPr>
            <a:lvl3pPr marL="1143000" indent="-228600"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3pPr>
            <a:lvl4pPr marL="1600200" indent="-228600"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4pPr>
            <a:lvl5pPr marL="2057400" indent="-228600"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2"/>
                </a:solidFill>
                <a:latin typeface="Verdana" pitchFamily="34" charset="0"/>
                <a:ea typeface="돋움" pitchFamily="50" charset="-127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b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중고차 가격 영향인자 도출 및 </a:t>
            </a:r>
            <a:endParaRPr kumimoji="0" lang="en-US" altLang="ko-K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대응방안 수립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0721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8CC070-31B2-0890-7872-EB796FB16151}"/>
              </a:ext>
            </a:extLst>
          </p:cNvPr>
          <p:cNvSpPr txBox="1"/>
          <p:nvPr/>
        </p:nvSpPr>
        <p:spPr>
          <a:xfrm>
            <a:off x="270668" y="100093"/>
            <a:ext cx="777867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프로젝트 </a:t>
            </a:r>
            <a:r>
              <a:rPr kumimoji="1" lang="en-US" altLang="ko-KR" sz="2400" b="1" i="0" u="none" strike="noStrike" kern="0" cap="none" spc="-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1" lang="ko-KR" altLang="en-US" sz="1200" b="1" i="0" u="none" strike="noStrike" kern="0" cap="none" spc="-1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21BA0-5703-450D-CCAC-D495E21700BE}"/>
              </a:ext>
            </a:extLst>
          </p:cNvPr>
          <p:cNvSpPr txBox="1"/>
          <p:nvPr/>
        </p:nvSpPr>
        <p:spPr>
          <a:xfrm>
            <a:off x="372397" y="692696"/>
            <a:ext cx="9406742" cy="4177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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비즈니스 사례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인도는 인구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(14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억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r>
              <a:rPr kumimoji="0" lang="ko-KR" alt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의 증가와 더불어 경제도 빠르게 성장하고 있는 국가로 많은 글로벌 기업이 진출하고</a:t>
            </a:r>
            <a:endParaRPr kumimoji="0" lang="en-US" altLang="ko-KR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lang="ko-KR" altLang="en-US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있고 진출을 준비중인 국가이다</a:t>
            </a:r>
            <a:r>
              <a:rPr lang="en-US" altLang="ko-KR" sz="15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. </a:t>
            </a:r>
            <a:r>
              <a: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</a:t>
            </a:r>
            <a:endParaRPr lang="en-US" altLang="ko-KR" sz="15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인도에서는 최근 신차 판매가 주춤하면서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중고차에 대한 관심이 증가하면서 중고차 시장은 지속적인 성장세를 </a:t>
            </a:r>
            <a:endParaRPr kumimoji="1" lang="en-US" altLang="ko-KR" sz="15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보이고 있어 신차 시장보다  규모가 더 커질 것으로 예상하고 있다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신차와 달리 중고차는 가격과 공급 모두에서 엄청난 불확실성을 가진 특성을 갖고 있으며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고객들은 차량의 특성과 </a:t>
            </a:r>
            <a:endParaRPr kumimoji="1" lang="en-US" altLang="ko-KR" sz="15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상태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(Brand,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차량 </a:t>
            </a:r>
            <a:r>
              <a:rPr kumimoji="1" lang="ko-KR" altLang="en-US" sz="1500" b="1" i="0" u="none" strike="noStrike" kern="1200" cap="none" spc="-10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년식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주행거리 등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)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  좋으면서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가격은 저렴한 자동차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즉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가성비가 좋은 차를  매우 선호하고 </a:t>
            </a:r>
            <a:endParaRPr kumimoji="1" lang="en-US" altLang="ko-KR" sz="15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있다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OO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회사는 인도의 중고차 시장에 뛰어들어 신규사업을 목표로 하는 신생 스타트업 회사로 인도의 중고 자동차 </a:t>
            </a:r>
            <a:endParaRPr kumimoji="1" lang="en-US" altLang="ko-KR" sz="15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시장에 진출하여 경쟁력 확보와 수익성을 향상을 위하여 중고차 가격을  효과적으로 예측할 수 있는 핵심 영향</a:t>
            </a:r>
            <a:endParaRPr kumimoji="1" lang="en-US" altLang="ko-KR" sz="1500" b="1" i="0" u="none" strike="noStrike" kern="1200" cap="none" spc="-10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인자 및 인사이트를 도출하고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새로운 사업 방향성을 도출하고자 한다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 </a:t>
            </a: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구성된 데이터 분석팀은 인도 경제현황에 대하여 파악하고</a:t>
            </a:r>
            <a:r>
              <a:rPr kumimoji="1" lang="en-US" altLang="ko-KR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, </a:t>
            </a:r>
            <a:r>
              <a:rPr kumimoji="1" lang="ko-KR" altLang="en-US" sz="1500" b="1" spc="-10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자동차 시장의 특성 및 성장 가능성을 파악하여</a:t>
            </a:r>
            <a:endParaRPr kumimoji="1" lang="en-US" altLang="ko-KR" sz="1500" b="1" spc="-100" dirty="0">
              <a:solidFill>
                <a:prstClr val="black">
                  <a:lumMod val="75000"/>
                  <a:lumOff val="2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0" marR="0" lvl="1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 </a:t>
            </a:r>
            <a:r>
              <a:rPr kumimoji="1" lang="ko-KR" altLang="en-US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시장 진출에 어려움을 사전에 방지하고자 한다</a:t>
            </a:r>
            <a:r>
              <a:rPr kumimoji="1" lang="en-US" altLang="ko-KR" sz="1500" b="1" i="0" u="none" strike="noStrike" kern="1200" cap="none" spc="-10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7569399"/>
      </p:ext>
    </p:extLst>
  </p:cSld>
  <p:clrMapOvr>
    <a:masterClrMapping/>
  </p:clrMapOvr>
</p:sld>
</file>

<file path=ppt/theme/theme1.xml><?xml version="1.0" encoding="utf-8"?>
<a:theme xmlns:a="http://schemas.openxmlformats.org/drawingml/2006/main" name="5_POSCO 6 시그마 교육개발-Analyze단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 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spDef>
    <a:lnDef>
      <a:spPr bwMode="auto">
        <a:solidFill>
          <a:srgbClr val="CC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POSCO 6 시그마 교육개발-Analyze단계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5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6_POSCO 6 시그마 교육개발-Analyze단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 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spDef>
    <a:lnDef>
      <a:spPr bwMode="auto">
        <a:solidFill>
          <a:srgbClr val="CC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POSCO 6 시그마 교육개발-Analyze단계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5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7_POSCO 6 시그마 교육개발-Analyze단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 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spDef>
    <a:lnDef>
      <a:spPr bwMode="auto">
        <a:solidFill>
          <a:srgbClr val="CC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POSCO 6 시그마 교육개발-Analyze단계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5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POSCO 6 시그마 교육개발-Analyze단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 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spDef>
    <a:lnDef>
      <a:spPr bwMode="auto">
        <a:solidFill>
          <a:srgbClr val="CC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POSCO 6 시그마 교육개발-Analyze단계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5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3_POSCO 6 시그마 교육개발-Analyze단계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고딕 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b="0" i="0" u="none" strike="noStrike" cap="none" normalizeH="0" baseline="0" dirty="0" smtClean="0">
            <a:ln>
              <a:noFill/>
            </a:ln>
            <a:solidFill>
              <a:schemeClr val="bg2"/>
            </a:solidFill>
            <a:effectLst/>
            <a:latin typeface="나눔고딕" pitchFamily="50" charset="-127"/>
            <a:ea typeface="나눔고딕" pitchFamily="50" charset="-127"/>
          </a:defRPr>
        </a:defPPr>
      </a:lstStyle>
    </a:spDef>
    <a:lnDef>
      <a:spPr bwMode="auto">
        <a:solidFill>
          <a:srgbClr val="CCFF99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/>
      <a:lstStyle/>
    </a:lnDef>
  </a:objectDefaults>
  <a:extraClrSchemeLst>
    <a:extraClrScheme>
      <a:clrScheme name="POSCO 6 시그마 교육개발-Analyze단계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CO 6 시그마 교육개발-Analyze단계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CO 6 시그마 교육개발-Analyze단계 5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35986</TotalTime>
  <Words>378</Words>
  <Application>Microsoft Office PowerPoint</Application>
  <PresentationFormat>A4 용지(210x297mm)</PresentationFormat>
  <Paragraphs>34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</vt:i4>
      </vt:variant>
    </vt:vector>
  </HeadingPairs>
  <TitlesOfParts>
    <vt:vector size="17" baseType="lpstr">
      <vt:lpstr>HY견고딕</vt:lpstr>
      <vt:lpstr>HY헤드라인M</vt:lpstr>
      <vt:lpstr>나눔고딕</vt:lpstr>
      <vt:lpstr>맑은 고딕</vt:lpstr>
      <vt:lpstr>Arial</vt:lpstr>
      <vt:lpstr>Tahoma</vt:lpstr>
      <vt:lpstr>Verdana</vt:lpstr>
      <vt:lpstr>Wingdings</vt:lpstr>
      <vt:lpstr>5_POSCO 6 시그마 교육개발-Analyze단계</vt:lpstr>
      <vt:lpstr>6_POSCO 6 시그마 교육개발-Analyze단계</vt:lpstr>
      <vt:lpstr>7_POSCO 6 시그마 교육개발-Analyze단계</vt:lpstr>
      <vt:lpstr>8_POSCO 6 시그마 교육개발-Analyze단계</vt:lpstr>
      <vt:lpstr>13_POSCO 6 시그마 교육개발-Analyze단계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sanghyun Yeom</dc:creator>
  <cp:lastModifiedBy>pc</cp:lastModifiedBy>
  <cp:revision>1409</cp:revision>
  <dcterms:created xsi:type="dcterms:W3CDTF">2015-07-02T15:41:57Z</dcterms:created>
  <dcterms:modified xsi:type="dcterms:W3CDTF">2024-07-20T23:19:09Z</dcterms:modified>
</cp:coreProperties>
</file>