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omments/modernComment_19C_3C62716E.xml" ContentType="application/vnd.ms-powerpoint.comments+xml"/>
  <Override PartName="/ppt/comments/modernComment_1A4_1C6FF727.xml" ContentType="application/vnd.ms-powerpoint.comments+xml"/>
  <Override PartName="/ppt/comments/modernComment_1A5_77FAB9B6.xml" ContentType="application/vnd.ms-powerpoint.comments+xml"/>
  <Override PartName="/ppt/tags/tag6.xml" ContentType="application/vnd.openxmlformats-officedocument.presentationml.tags+xml"/>
  <Override PartName="/ppt/comments/modernComment_1A1_4B2D15B6.xml" ContentType="application/vnd.ms-powerpoint.comments+xml"/>
  <Override PartName="/ppt/tags/tag7.xml" ContentType="application/vnd.openxmlformats-officedocument.presentationml.tags+xml"/>
  <Override PartName="/ppt/comments/modernComment_1A6_567C5ECF.xml" ContentType="application/vnd.ms-powerpoint.comment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4" r:id="rId2"/>
    <p:sldId id="413" r:id="rId3"/>
    <p:sldId id="418" r:id="rId4"/>
    <p:sldId id="412" r:id="rId5"/>
    <p:sldId id="420" r:id="rId6"/>
    <p:sldId id="421" r:id="rId7"/>
    <p:sldId id="417" r:id="rId8"/>
    <p:sldId id="422" r:id="rId9"/>
    <p:sldId id="410" r:id="rId10"/>
    <p:sldId id="423" r:id="rId11"/>
    <p:sldId id="401" r:id="rId12"/>
    <p:sldId id="400" r:id="rId13"/>
    <p:sldId id="424" r:id="rId14"/>
    <p:sldId id="399" r:id="rId15"/>
    <p:sldId id="425" r:id="rId16"/>
    <p:sldId id="426" r:id="rId17"/>
    <p:sldId id="266" r:id="rId18"/>
    <p:sldId id="42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24F4806-7622-C938-A24C-AAE13C7E510B}" name="campus4 D037" initials="Dc" userId="S::d037@alpacoedu.onmicrosoft.com::08eb1993-46e9-430a-aea7-3d7a170ced5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modernComment_19C_3C62716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D4DB5ED-D2CD-4025-B5ED-74CF6A7A014B}" authorId="{724F4806-7622-C938-A24C-AAE13C7E510B}" created="2024-07-23T03:24:49.719">
    <pc:sldMkLst xmlns:pc="http://schemas.microsoft.com/office/powerpoint/2013/main/command">
      <pc:docMk/>
      <pc:sldMk cId="1013084526" sldId="412"/>
    </pc:sldMkLst>
    <p188:txBody>
      <a:bodyPr/>
      <a:lstStyle/>
      <a:p>
        <a:r>
          <a:rPr lang="ko-KR" altLang="en-US"/>
          <a:t>신용등급별 장기 연체율 가능성을 통해 중,저신용자들의 장기 연체 가능성이 높은것으로 나왔다. 따라서 그들에 대한 저금리 장기 대출 상품으로의 전환과 같은 시스템 구축및 강화가 이루어 져야한다.</a:t>
        </a:r>
      </a:p>
    </p188:txBody>
  </p188:cm>
</p188:cmLst>
</file>

<file path=ppt/comments/modernComment_1A1_4B2D15B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EFF39AE-EB22-429A-8BA9-0444DAEA2FDA}" authorId="{724F4806-7622-C938-A24C-AAE13C7E510B}" created="2024-07-23T02:52:26.998">
    <pc:sldMkLst xmlns:pc="http://schemas.microsoft.com/office/powerpoint/2013/main/command">
      <pc:docMk/>
      <pc:sldMk cId="1261245878" sldId="417"/>
    </pc:sldMkLst>
    <p188:txBody>
      <a:bodyPr/>
      <a:lstStyle/>
      <a:p>
        <a:r>
          <a:rPr lang="ko-KR" altLang="en-US"/>
          <a:t>소득에 따른 리스크 관리 시스템 모색 및 강화가 필요하다</a:t>
        </a:r>
      </a:p>
    </p188:txBody>
  </p188:cm>
</p188:cmLst>
</file>

<file path=ppt/comments/modernComment_1A4_1C6FF72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8C07F91-E657-4513-8317-A1832CA3AD7B}" authorId="{724F4806-7622-C938-A24C-AAE13C7E510B}" created="2024-07-23T02:52:26.998">
    <pc:sldMkLst xmlns:pc="http://schemas.microsoft.com/office/powerpoint/2013/main/command">
      <pc:docMk/>
      <pc:sldMk cId="1261245878" sldId="417"/>
    </pc:sldMkLst>
    <p188:txBody>
      <a:bodyPr/>
      <a:lstStyle/>
      <a:p>
        <a:r>
          <a:rPr lang="ko-KR" altLang="en-US"/>
          <a:t>소득에 따른 리스크 관리 시스템 모색 및 강화가 필요하다</a:t>
        </a:r>
      </a:p>
    </p188:txBody>
  </p188:cm>
</p188:cmLst>
</file>

<file path=ppt/comments/modernComment_1A5_77FAB9B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4A7B1F1-312F-48FB-AFB2-66BD3CEE2BDF}" authorId="{724F4806-7622-C938-A24C-AAE13C7E510B}" created="2024-07-23T02:52:26.998">
    <pc:sldMkLst xmlns:pc="http://schemas.microsoft.com/office/powerpoint/2013/main/command">
      <pc:docMk/>
      <pc:sldMk cId="1261245878" sldId="417"/>
    </pc:sldMkLst>
    <p188:txBody>
      <a:bodyPr/>
      <a:lstStyle/>
      <a:p>
        <a:r>
          <a:rPr lang="ko-KR" altLang="en-US"/>
          <a:t>소득에 따른 리스크 관리 시스템 모색 및 강화가 필요하다</a:t>
        </a:r>
      </a:p>
    </p188:txBody>
  </p188:cm>
</p188:cmLst>
</file>

<file path=ppt/comments/modernComment_1A6_567C5EC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1C6A414-883D-4C03-BB2A-FD8B82494E77}" authorId="{724F4806-7622-C938-A24C-AAE13C7E510B}" created="2024-07-23T02:52:26.998">
    <pc:sldMkLst xmlns:pc="http://schemas.microsoft.com/office/powerpoint/2013/main/command">
      <pc:docMk/>
      <pc:sldMk cId="1261245878" sldId="417"/>
    </pc:sldMkLst>
    <p188:txBody>
      <a:bodyPr/>
      <a:lstStyle/>
      <a:p>
        <a:r>
          <a:rPr lang="ko-KR" altLang="en-US"/>
          <a:t>소득에 따른 리스크 관리 시스템 모색 및 강화가 필요하다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D8455-BDB7-1ADB-7F88-E3CA5F1D4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99DC94-908B-AA25-D170-24FAC0F19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42941-CB80-7445-601F-C5648A69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3D4E0-3591-3ADD-68A1-600D6647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8D8A2-7F74-44BE-BB1D-768AC8ED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24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0C197-098C-2AFC-CE94-3F8826B3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F058DD-7526-A55C-9708-B718BF6D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B134B-1BB9-1592-B993-09A4E331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15C23E-70C6-9CE0-DB84-432EFE5A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11DEBE-9D87-EBC3-3F44-DE36EBBD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8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3F0D35-E676-71CD-F27F-EB0184594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9C1C4-DC87-DC23-3EED-29B72DDE0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6CBF4-B84D-C910-E712-5E443C1A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F107A-DA0D-CFD3-8189-E65AF802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9012A-1A45-C100-751F-2BDB38D5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22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07C8A-F5D5-C180-B846-5AF2ADE9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BC9B4-3B0C-0877-8C65-AA62301EB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B8645-B2AF-FDB7-AD4D-5BD63A91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49270-D022-06C0-6E21-B35C4E21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EE079-3F79-F3E7-C82D-693FB79F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52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9305E-3F5E-1257-A3D8-DA4245E9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F25CB6-203C-B142-D545-C621F4A85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DE9AD-2A3B-6286-645A-39A5A7AA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275B3-9019-F0D3-2A28-F3F6488E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E914B-2DF5-D981-CCB5-5442CBA3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61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C2DE8-5746-E7B5-0D25-3BC53C5B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4D086-2D3E-D8C4-CFB3-B17C2C37B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F8860E-E6D9-0D9D-89E1-3A468863D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573536-70BB-FEE8-7FDA-BA5996E1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919986-E36D-5BAD-F1BA-8892CFDC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EF5827-9E29-70D1-A004-FDD377FF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2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EA8F0-536B-42A3-91B7-59FEEE5A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81034F-07E5-3D3B-205B-461058F4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9D242-5C52-83A5-0300-8C795B993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EFDBC3-826E-A8F4-D532-F68449E47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4CF0AE-0B06-5BF3-CEE4-2C00B0CBD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97037D-86AB-20D0-DBD1-E69EFAD0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AC803F-E911-4B85-0BD3-4FD78C9B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DE494C-134E-27D8-E88C-5C00D67D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1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F50CA-86E0-7884-0D6B-D86434AC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7192B9-BEA6-C9BA-23F5-20524415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594891-2993-4993-088F-AD633C01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F84730-81F0-7B11-A752-E1E13400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34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E456F0-5B5C-57D5-AEB0-10923B79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1BAED8-D512-516D-458E-C3C4E878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32A3A4-BD18-8EEB-E630-8383CB52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9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9F867-9FEA-7DEB-B7E3-233F3976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1FF98-2473-6AAD-B45B-19DF8CFE6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32A01F-0743-3B08-737D-DA8179886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4F1B2-A615-4550-EB13-2A899B4B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D7B48E-EA64-34E5-E679-5DFCCD60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3D511-289C-39E1-DB7F-CCA24285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6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AF769-F3C1-E4BA-CE56-A8A9D4C7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E2A1BB-4CE2-8BB5-387E-5B65A9A66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3BE474-CA01-5287-8228-7278E3FD6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52AD58-6C9E-1718-CCEB-DC2F5089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8561DA-46CC-AB41-563C-1031B3AF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6C982D-57E0-5116-64F8-D869A3FB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4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5F8702-A2B4-A583-2825-C884E9CA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B7A08C-5F56-877A-22BB-AE462EC3F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ACA3B-28E5-0DDF-2DBF-82C3AFA57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A9837-2C4E-15CF-C2DD-96138FC93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E3CE2-3507-4076-D29E-2AB002A01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96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18/10/relationships/comments" Target="../comments/modernComment_19C_3C62716E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A4_1C6FF7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A5_77FAB9B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A1_4B2D15B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A6_567C5ECF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127" y="1215655"/>
            <a:ext cx="82851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KR"/>
              </a:rPr>
              <a:t>고객 특성을 반영한 리스크 관리방안 수립으로 수익성 향상</a:t>
            </a:r>
            <a:endParaRPr lang="en-US" altLang="ko-KR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710567" y="4724651"/>
            <a:ext cx="8429684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조</a:t>
            </a:r>
            <a:endParaRPr lang="en-US" altLang="ko-KR" sz="2000" b="1" dirty="0"/>
          </a:p>
          <a:p>
            <a:pPr algn="r">
              <a:lnSpc>
                <a:spcPct val="150000"/>
              </a:lnSpc>
            </a:pPr>
            <a:r>
              <a:rPr lang="ko-KR" altLang="en-US" sz="2000" dirty="0" err="1"/>
              <a:t>김근년</a:t>
            </a:r>
            <a:r>
              <a:rPr lang="en-US" altLang="ko-KR" sz="2000" dirty="0"/>
              <a:t> / </a:t>
            </a:r>
            <a:r>
              <a:rPr lang="ko-KR" altLang="en-US" sz="2000" dirty="0" err="1"/>
              <a:t>이태경</a:t>
            </a:r>
            <a:r>
              <a:rPr lang="ko-KR" altLang="en-US" sz="2000" dirty="0"/>
              <a:t> </a:t>
            </a:r>
            <a:r>
              <a:rPr lang="en-US" altLang="ko-KR" sz="2000" dirty="0"/>
              <a:t>/ </a:t>
            </a:r>
            <a:r>
              <a:rPr lang="ko-KR" altLang="en-US" sz="2000" dirty="0"/>
              <a:t>조형석</a:t>
            </a:r>
            <a:endParaRPr lang="en-US" altLang="ko-KR" sz="2000" dirty="0"/>
          </a:p>
          <a:p>
            <a:pPr algn="r">
              <a:lnSpc>
                <a:spcPct val="150000"/>
              </a:lnSpc>
            </a:pPr>
            <a:r>
              <a:rPr lang="ko-KR" altLang="en-US" sz="2000" dirty="0"/>
              <a:t>김민경 </a:t>
            </a:r>
            <a:r>
              <a:rPr lang="en-US" altLang="ko-KR" sz="2000" dirty="0"/>
              <a:t>/ </a:t>
            </a:r>
            <a:r>
              <a:rPr lang="ko-KR" altLang="en-US" sz="2000" dirty="0" err="1"/>
              <a:t>신민소</a:t>
            </a:r>
            <a:r>
              <a:rPr lang="ko-KR" altLang="en-US" sz="2000" dirty="0"/>
              <a:t> </a:t>
            </a:r>
            <a:r>
              <a:rPr lang="en-US" altLang="ko-KR" sz="2000" dirty="0"/>
              <a:t>/ </a:t>
            </a:r>
            <a:r>
              <a:rPr lang="ko-KR" altLang="en-US" sz="2000" dirty="0"/>
              <a:t>변지윤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8529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수집 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0066" y="919706"/>
            <a:ext cx="11668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결측치의</a:t>
            </a:r>
            <a:r>
              <a:rPr lang="ko-KR" altLang="en-US" dirty="0"/>
              <a:t> 비율이 </a:t>
            </a:r>
            <a:r>
              <a:rPr lang="en-US" altLang="ko-KR" dirty="0"/>
              <a:t>10%</a:t>
            </a:r>
            <a:r>
              <a:rPr lang="ko-KR" altLang="en-US" dirty="0"/>
              <a:t>정도로  </a:t>
            </a:r>
            <a:r>
              <a:rPr lang="ko-KR" altLang="en-US" dirty="0" err="1"/>
              <a:t>결측치인</a:t>
            </a:r>
            <a:r>
              <a:rPr lang="ko-KR" altLang="en-US" dirty="0"/>
              <a:t> 행의 비율도 </a:t>
            </a:r>
            <a:r>
              <a:rPr lang="ko-KR" altLang="en-US" dirty="0" err="1"/>
              <a:t>원데이터랑</a:t>
            </a:r>
            <a:r>
              <a:rPr lang="ko-KR" altLang="en-US" dirty="0"/>
              <a:t> 차이가 없고</a:t>
            </a:r>
            <a:r>
              <a:rPr lang="en-US" altLang="ko-KR" dirty="0"/>
              <a:t>,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원본 데이터를 해칠 일도 없다고 판단하여 </a:t>
            </a:r>
            <a:r>
              <a:rPr lang="ko-KR" altLang="en-US" dirty="0" err="1"/>
              <a:t>결측치</a:t>
            </a:r>
            <a:r>
              <a:rPr lang="ko-KR" altLang="en-US" dirty="0"/>
              <a:t> 제거함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828B487-98BA-AB19-086A-F6FF3281814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3627" y="1505623"/>
            <a:ext cx="93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endParaRPr lang="ko-KR" altLang="en-US" sz="1600" kern="0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830B0EC0-FE28-2F1B-3DDC-A026CC1F2AB1}"/>
              </a:ext>
            </a:extLst>
          </p:cNvPr>
          <p:cNvGraphicFramePr>
            <a:graphicFrameLocks noGrp="1"/>
          </p:cNvGraphicFramePr>
          <p:nvPr/>
        </p:nvGraphicFramePr>
        <p:xfrm>
          <a:off x="774794" y="4418284"/>
          <a:ext cx="10251504" cy="1995358"/>
        </p:xfrm>
        <a:graphic>
          <a:graphicData uri="http://schemas.openxmlformats.org/drawingml/2006/table">
            <a:tbl>
              <a:tblPr/>
              <a:tblGrid>
                <a:gridCol w="122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3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524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항목명</a:t>
                      </a:r>
                    </a:p>
                  </a:txBody>
                  <a:tcPr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의미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유형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이상치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건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결측치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건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확인결과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정제방안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LOAN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대출금액 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연속형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이상치 벗어난 값이 없음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MORTDUE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기존 모기지 금액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연속형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이상치 벗어난 값이 없음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 VALUE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현재 자산 </a:t>
                      </a:r>
                      <a:endParaRPr lang="en-US" altLang="ko-KR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연속형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이상치 벗어난 값이 없음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CLAGE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계좌 유지시간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월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연속형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37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이상치 벗어난 값이 있음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 이상치 제거 </a:t>
                      </a:r>
                      <a:r>
                        <a:rPr lang="en-US" altLang="ko-KR" sz="1200" dirty="0"/>
                        <a:t>( 97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CLNO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신용 한도 점수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연속형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이상치 벗어난 값이 없음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7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DEBTINC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부채비율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연속형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이상치 벗어난 값이 없음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57A9940-DEB2-2594-401C-186221054BFC}"/>
              </a:ext>
            </a:extLst>
          </p:cNvPr>
          <p:cNvSpPr txBox="1"/>
          <p:nvPr/>
        </p:nvSpPr>
        <p:spPr>
          <a:xfrm>
            <a:off x="641479" y="3887640"/>
            <a:ext cx="8123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연속형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 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C3A753E-F5E8-5AFD-EF8E-88D8F1953135}"/>
              </a:ext>
            </a:extLst>
          </p:cNvPr>
          <p:cNvGraphicFramePr>
            <a:graphicFrameLocks noGrp="1"/>
          </p:cNvGraphicFramePr>
          <p:nvPr/>
        </p:nvGraphicFramePr>
        <p:xfrm>
          <a:off x="641479" y="1778232"/>
          <a:ext cx="2924812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6954">
                  <a:extLst>
                    <a:ext uri="{9D8B030D-6E8A-4147-A177-3AD203B41FA5}">
                      <a16:colId xmlns:a16="http://schemas.microsoft.com/office/drawing/2014/main" val="4231773513"/>
                    </a:ext>
                  </a:extLst>
                </a:gridCol>
                <a:gridCol w="1437858">
                  <a:extLst>
                    <a:ext uri="{9D8B030D-6E8A-4147-A177-3AD203B41FA5}">
                      <a16:colId xmlns:a16="http://schemas.microsoft.com/office/drawing/2014/main" val="329561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 (</a:t>
                      </a:r>
                      <a:r>
                        <a:rPr lang="ko-KR" altLang="en-US" dirty="0"/>
                        <a:t>전체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3403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76823"/>
                  </a:ext>
                </a:extLst>
              </a:tr>
              <a:tr h="303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54115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4CE9068-55AE-9A3C-8DE2-D51D8AF5D4AF}"/>
              </a:ext>
            </a:extLst>
          </p:cNvPr>
          <p:cNvGraphicFramePr>
            <a:graphicFrameLocks noGrp="1"/>
          </p:cNvGraphicFramePr>
          <p:nvPr/>
        </p:nvGraphicFramePr>
        <p:xfrm>
          <a:off x="3810809" y="1785357"/>
          <a:ext cx="2924812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6954">
                  <a:extLst>
                    <a:ext uri="{9D8B030D-6E8A-4147-A177-3AD203B41FA5}">
                      <a16:colId xmlns:a16="http://schemas.microsoft.com/office/drawing/2014/main" val="4231773513"/>
                    </a:ext>
                  </a:extLst>
                </a:gridCol>
                <a:gridCol w="1437858">
                  <a:extLst>
                    <a:ext uri="{9D8B030D-6E8A-4147-A177-3AD203B41FA5}">
                      <a16:colId xmlns:a16="http://schemas.microsoft.com/office/drawing/2014/main" val="329561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 (</a:t>
                      </a:r>
                      <a:r>
                        <a:rPr lang="ko-KR" altLang="en-US" dirty="0" err="1"/>
                        <a:t>결측치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339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76823"/>
                  </a:ext>
                </a:extLst>
              </a:tr>
              <a:tr h="303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541159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E2A9288-9091-9032-ECB5-B48BAF5A1451}"/>
              </a:ext>
            </a:extLst>
          </p:cNvPr>
          <p:cNvGraphicFramePr>
            <a:graphicFrameLocks noGrp="1"/>
          </p:cNvGraphicFramePr>
          <p:nvPr/>
        </p:nvGraphicFramePr>
        <p:xfrm>
          <a:off x="8101486" y="1785357"/>
          <a:ext cx="2924812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6954">
                  <a:extLst>
                    <a:ext uri="{9D8B030D-6E8A-4147-A177-3AD203B41FA5}">
                      <a16:colId xmlns:a16="http://schemas.microsoft.com/office/drawing/2014/main" val="4231773513"/>
                    </a:ext>
                  </a:extLst>
                </a:gridCol>
                <a:gridCol w="1437858">
                  <a:extLst>
                    <a:ext uri="{9D8B030D-6E8A-4147-A177-3AD203B41FA5}">
                      <a16:colId xmlns:a16="http://schemas.microsoft.com/office/drawing/2014/main" val="329561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 (</a:t>
                      </a:r>
                      <a:r>
                        <a:rPr lang="ko-KR" altLang="en-US" dirty="0"/>
                        <a:t>최종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3064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76823"/>
                  </a:ext>
                </a:extLst>
              </a:tr>
              <a:tr h="303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541159"/>
                  </a:ext>
                </a:extLst>
              </a:tr>
            </a:tbl>
          </a:graphicData>
        </a:graphic>
      </p:graphicFrame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408F643-9A2B-6C5B-E057-71E15A3B0947}"/>
              </a:ext>
            </a:extLst>
          </p:cNvPr>
          <p:cNvSpPr/>
          <p:nvPr/>
        </p:nvSpPr>
        <p:spPr>
          <a:xfrm>
            <a:off x="7147249" y="1874955"/>
            <a:ext cx="625151" cy="48569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715C325-E66B-A260-6DF3-A521848AC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79" y="2830762"/>
            <a:ext cx="10393949" cy="90938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47F495-60A7-62D9-9813-43D3F5967B54}"/>
              </a:ext>
            </a:extLst>
          </p:cNvPr>
          <p:cNvSpPr/>
          <p:nvPr/>
        </p:nvSpPr>
        <p:spPr>
          <a:xfrm>
            <a:off x="7772400" y="3344257"/>
            <a:ext cx="992459" cy="42668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934706-F052-BC91-DE84-921595710347}"/>
              </a:ext>
            </a:extLst>
          </p:cNvPr>
          <p:cNvSpPr txBox="1"/>
          <p:nvPr/>
        </p:nvSpPr>
        <p:spPr>
          <a:xfrm>
            <a:off x="638067" y="265322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CLAGE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41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8529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수집  </a:t>
            </a:r>
          </a:p>
        </p:txBody>
      </p:sp>
      <p:pic>
        <p:nvPicPr>
          <p:cNvPr id="7" name="그림 6" descr="텍스트, 스크린샷, 직사각형, 디스플레이이(가) 표시된 사진&#10;&#10;자동 생성된 설명">
            <a:extLst>
              <a:ext uri="{FF2B5EF4-FFF2-40B4-BE49-F238E27FC236}">
                <a16:creationId xmlns:a16="http://schemas.microsoft.com/office/drawing/2014/main" id="{970AC9EE-5480-7525-F690-F34EB8B38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70" y="2321377"/>
            <a:ext cx="3927835" cy="3171364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2CE088C-4D67-70CD-4DFD-A3FF1D3218BF}"/>
              </a:ext>
            </a:extLst>
          </p:cNvPr>
          <p:cNvGraphicFramePr>
            <a:graphicFrameLocks noGrp="1"/>
          </p:cNvGraphicFramePr>
          <p:nvPr/>
        </p:nvGraphicFramePr>
        <p:xfrm>
          <a:off x="7037797" y="3651480"/>
          <a:ext cx="2924812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6954">
                  <a:extLst>
                    <a:ext uri="{9D8B030D-6E8A-4147-A177-3AD203B41FA5}">
                      <a16:colId xmlns:a16="http://schemas.microsoft.com/office/drawing/2014/main" val="4231773513"/>
                    </a:ext>
                  </a:extLst>
                </a:gridCol>
                <a:gridCol w="1437858">
                  <a:extLst>
                    <a:ext uri="{9D8B030D-6E8A-4147-A177-3AD203B41FA5}">
                      <a16:colId xmlns:a16="http://schemas.microsoft.com/office/drawing/2014/main" val="329561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 (</a:t>
                      </a:r>
                      <a:r>
                        <a:rPr lang="ko-KR" altLang="en-US" dirty="0"/>
                        <a:t>최종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3064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76823"/>
                  </a:ext>
                </a:extLst>
              </a:tr>
              <a:tr h="303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(</a:t>
                      </a:r>
                      <a:r>
                        <a:rPr lang="ko-KR" altLang="en-US" dirty="0"/>
                        <a:t>최종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299 (</a:t>
                      </a:r>
                      <a:r>
                        <a:rPr lang="ko-KR" altLang="en-US" dirty="0"/>
                        <a:t>이상치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541159"/>
                  </a:ext>
                </a:extLst>
              </a:tr>
            </a:tbl>
          </a:graphicData>
        </a:graphic>
      </p:graphicFrame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8E85FDF-D440-77F0-CEE5-C88159D9E636}"/>
              </a:ext>
            </a:extLst>
          </p:cNvPr>
          <p:cNvSpPr/>
          <p:nvPr/>
        </p:nvSpPr>
        <p:spPr>
          <a:xfrm>
            <a:off x="5599625" y="3776935"/>
            <a:ext cx="625151" cy="48569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FD15B-486D-9025-104E-89AC83E35FE4}"/>
              </a:ext>
            </a:extLst>
          </p:cNvPr>
          <p:cNvSpPr txBox="1"/>
          <p:nvPr/>
        </p:nvSpPr>
        <p:spPr>
          <a:xfrm>
            <a:off x="858770" y="177013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이상치 제거</a:t>
            </a:r>
          </a:p>
        </p:txBody>
      </p:sp>
    </p:spTree>
    <p:extLst>
      <p:ext uri="{BB962C8B-B14F-4D97-AF65-F5344CB8AC3E}">
        <p14:creationId xmlns:p14="http://schemas.microsoft.com/office/powerpoint/2010/main" val="245298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8529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수집  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BAE41F2-3D41-38BD-1073-449BA3D42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3E9113-9E38-F85F-87F9-F65F558BA9AD}"/>
              </a:ext>
            </a:extLst>
          </p:cNvPr>
          <p:cNvSpPr txBox="1"/>
          <p:nvPr/>
        </p:nvSpPr>
        <p:spPr>
          <a:xfrm>
            <a:off x="7322728" y="3362721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1D1C1D"/>
              </a:solidFill>
              <a:highlight>
                <a:srgbClr val="F8F8F8"/>
              </a:highlight>
              <a:latin typeface="NotoSansKR"/>
            </a:endParaRPr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KR"/>
              </a:rPr>
              <a:t>DEROG  0, 1, 2</a:t>
            </a:r>
            <a:r>
              <a:rPr lang="ko-KR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KR"/>
              </a:rPr>
              <a:t>이상 </a:t>
            </a:r>
            <a:r>
              <a:rPr lang="ko-KR" altLang="en-US" dirty="0">
                <a:solidFill>
                  <a:srgbClr val="1D1C1D"/>
                </a:solidFill>
                <a:highlight>
                  <a:srgbClr val="F8F8F8"/>
                </a:highlight>
                <a:latin typeface="NotoSansKR"/>
              </a:rPr>
              <a:t>으로 분배</a:t>
            </a:r>
            <a:r>
              <a:rPr lang="en-US" altLang="ko-KR" dirty="0">
                <a:solidFill>
                  <a:srgbClr val="1D1C1D"/>
                </a:solidFill>
                <a:highlight>
                  <a:srgbClr val="F8F8F8"/>
                </a:highlight>
                <a:latin typeface="NotoSansKR"/>
              </a:rPr>
              <a:t> </a:t>
            </a:r>
          </a:p>
        </p:txBody>
      </p:sp>
      <p:pic>
        <p:nvPicPr>
          <p:cNvPr id="24" name="그림 23" descr="텍스트, 스크린샷, 직사각형, 그래프이(가) 표시된 사진&#10;&#10;자동 생성된 설명">
            <a:extLst>
              <a:ext uri="{FF2B5EF4-FFF2-40B4-BE49-F238E27FC236}">
                <a16:creationId xmlns:a16="http://schemas.microsoft.com/office/drawing/2014/main" id="{05EE74D5-3228-1521-C9F1-EC335A31A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997" y="865220"/>
            <a:ext cx="5467350" cy="2716180"/>
          </a:xfrm>
          <a:prstGeom prst="rect">
            <a:avLst/>
          </a:prstGeom>
        </p:spPr>
      </p:pic>
      <p:graphicFrame>
        <p:nvGraphicFramePr>
          <p:cNvPr id="25" name="Group 4">
            <a:extLst>
              <a:ext uri="{FF2B5EF4-FFF2-40B4-BE49-F238E27FC236}">
                <a16:creationId xmlns:a16="http://schemas.microsoft.com/office/drawing/2014/main" id="{2E7B0360-157D-A330-B7F8-FB9EB3DE036A}"/>
              </a:ext>
            </a:extLst>
          </p:cNvPr>
          <p:cNvGraphicFramePr>
            <a:graphicFrameLocks noGrp="1"/>
          </p:cNvGraphicFramePr>
          <p:nvPr/>
        </p:nvGraphicFramePr>
        <p:xfrm>
          <a:off x="792330" y="4465944"/>
          <a:ext cx="5456070" cy="1995358"/>
        </p:xfrm>
        <a:graphic>
          <a:graphicData uri="http://schemas.openxmlformats.org/drawingml/2006/table">
            <a:tbl>
              <a:tblPr/>
              <a:tblGrid>
                <a:gridCol w="122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항목명</a:t>
                      </a:r>
                    </a:p>
                  </a:txBody>
                  <a:tcPr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의미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유형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이상치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건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결측치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건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BAD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대출 상환여부 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범주형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 REASON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대출목적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범주형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JOB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직업</a:t>
                      </a:r>
                      <a:endParaRPr lang="en-US" altLang="ko-KR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범주형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YOJ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대출 연차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범주형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37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DEROG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주요 손실 내용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범주형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7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DEBTINC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신용 한도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범주형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F68F258-BF8F-3CF7-8753-D64D063CF1D1}"/>
              </a:ext>
            </a:extLst>
          </p:cNvPr>
          <p:cNvSpPr txBox="1"/>
          <p:nvPr/>
        </p:nvSpPr>
        <p:spPr>
          <a:xfrm>
            <a:off x="641479" y="3887640"/>
            <a:ext cx="8123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범주형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 </a:t>
            </a:r>
            <a:endParaRPr lang="ko-KR" altLang="en-US" dirty="0"/>
          </a:p>
        </p:txBody>
      </p:sp>
      <p:pic>
        <p:nvPicPr>
          <p:cNvPr id="28" name="그림 27" descr="도표, 그래프, 스크린샷, 라인이(가) 표시된 사진&#10;&#10;자동 생성된 설명">
            <a:extLst>
              <a:ext uri="{FF2B5EF4-FFF2-40B4-BE49-F238E27FC236}">
                <a16:creationId xmlns:a16="http://schemas.microsoft.com/office/drawing/2014/main" id="{9B6E5295-B023-B8F6-EDCB-F200B91BB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79" y="1034823"/>
            <a:ext cx="4667250" cy="240405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1228F1F-71B3-7F23-A446-13FC953E7065}"/>
              </a:ext>
            </a:extLst>
          </p:cNvPr>
          <p:cNvSpPr txBox="1"/>
          <p:nvPr/>
        </p:nvSpPr>
        <p:spPr>
          <a:xfrm>
            <a:off x="1654392" y="343888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KR"/>
              </a:rPr>
              <a:t>YOJ</a:t>
            </a:r>
            <a:r>
              <a:rPr lang="ko-KR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KR"/>
              </a:rPr>
              <a:t>를 연속형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316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2674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분석 계획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7072209-C51C-BF67-7703-5E3992036DC8}"/>
              </a:ext>
            </a:extLst>
          </p:cNvPr>
          <p:cNvGraphicFramePr>
            <a:graphicFrameLocks noGrp="1"/>
          </p:cNvGraphicFramePr>
          <p:nvPr/>
        </p:nvGraphicFramePr>
        <p:xfrm>
          <a:off x="409720" y="1777590"/>
          <a:ext cx="11372560" cy="2850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7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54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분석방법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변수들의 분포 특성 및 이상치 여부 확인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histogram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대출금액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모기지 금액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현재자산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연속형 변수의 분포 확인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3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 plot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목적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손실 내용 빈도 등 범주형 변수의 분포 확인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상환 여부에 영향을 미치는 인자 도출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Two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 t-test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도출된 연속형 영향인자의 유의성 확인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box plot )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43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Chi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square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도출된 범주형 영향인자의 유의성 확인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heat map 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2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신용한도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상관성 확인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상관분석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신용한도점수와 대출금액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계좌 유지기간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부채비율 상관성 확인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071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2674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분석 결과 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3855" y="892812"/>
            <a:ext cx="900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데이터 분석 결과 및 이를 통하여 얻을 수 있는 </a:t>
            </a:r>
            <a:r>
              <a:rPr lang="en-US" altLang="ko-KR" dirty="0">
                <a:solidFill>
                  <a:srgbClr val="0000FF"/>
                </a:solidFill>
              </a:rPr>
              <a:t>Insight </a:t>
            </a:r>
            <a:r>
              <a:rPr lang="ko-KR" altLang="en-US" dirty="0">
                <a:solidFill>
                  <a:srgbClr val="0000FF"/>
                </a:solidFill>
              </a:rPr>
              <a:t>작성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0B5F267-4949-35A5-3E9F-DF9A553B05C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1028" y="1561736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>
                <a:solidFill>
                  <a:srgbClr val="000000"/>
                </a:solidFill>
              </a:rPr>
              <a:t>○ </a:t>
            </a:r>
            <a:r>
              <a:rPr lang="en-US" altLang="ko-KR" sz="1600" kern="0">
                <a:solidFill>
                  <a:srgbClr val="000000"/>
                </a:solidFill>
              </a:rPr>
              <a:t>~~~~~~~</a:t>
            </a:r>
            <a:endParaRPr lang="ko-KR" altLang="en-US" sz="1600" kern="0">
              <a:solidFill>
                <a:srgbClr val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18F3A4-FBD4-DCF2-1BDF-3FE76FE2D502}"/>
              </a:ext>
            </a:extLst>
          </p:cNvPr>
          <p:cNvSpPr/>
          <p:nvPr/>
        </p:nvSpPr>
        <p:spPr>
          <a:xfrm>
            <a:off x="461029" y="2608214"/>
            <a:ext cx="4320480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FD1E44-028C-A49C-DDFE-E19F34EB4022}"/>
              </a:ext>
            </a:extLst>
          </p:cNvPr>
          <p:cNvSpPr/>
          <p:nvPr/>
        </p:nvSpPr>
        <p:spPr>
          <a:xfrm>
            <a:off x="5360537" y="2608214"/>
            <a:ext cx="4310552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A0175-6033-E4C8-29C1-E303A0AE07A1}"/>
              </a:ext>
            </a:extLst>
          </p:cNvPr>
          <p:cNvSpPr txBox="1"/>
          <p:nvPr/>
        </p:nvSpPr>
        <p:spPr>
          <a:xfrm>
            <a:off x="1040058" y="3117178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89E21-9CE9-47E5-26AA-0E31D56EB16D}"/>
              </a:ext>
            </a:extLst>
          </p:cNvPr>
          <p:cNvSpPr txBox="1"/>
          <p:nvPr/>
        </p:nvSpPr>
        <p:spPr>
          <a:xfrm>
            <a:off x="5753125" y="311090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205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2674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분석 결과 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3855" y="892812"/>
            <a:ext cx="900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데이터 분석 결과 및 이를 통하여 얻을 수 있는 </a:t>
            </a:r>
            <a:r>
              <a:rPr lang="en-US" altLang="ko-KR" dirty="0">
                <a:solidFill>
                  <a:srgbClr val="0000FF"/>
                </a:solidFill>
              </a:rPr>
              <a:t>Insight </a:t>
            </a:r>
            <a:r>
              <a:rPr lang="ko-KR" altLang="en-US" dirty="0">
                <a:solidFill>
                  <a:srgbClr val="0000FF"/>
                </a:solidFill>
              </a:rPr>
              <a:t>작성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0B5F267-4949-35A5-3E9F-DF9A553B05C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1028" y="1561736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>
                <a:solidFill>
                  <a:srgbClr val="000000"/>
                </a:solidFill>
              </a:rPr>
              <a:t>○ </a:t>
            </a:r>
            <a:r>
              <a:rPr lang="en-US" altLang="ko-KR" sz="1600" kern="0">
                <a:solidFill>
                  <a:srgbClr val="000000"/>
                </a:solidFill>
              </a:rPr>
              <a:t>~~~~~~~</a:t>
            </a:r>
            <a:endParaRPr lang="ko-KR" altLang="en-US" sz="1600" kern="0">
              <a:solidFill>
                <a:srgbClr val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18F3A4-FBD4-DCF2-1BDF-3FE76FE2D502}"/>
              </a:ext>
            </a:extLst>
          </p:cNvPr>
          <p:cNvSpPr/>
          <p:nvPr/>
        </p:nvSpPr>
        <p:spPr>
          <a:xfrm>
            <a:off x="461029" y="2608214"/>
            <a:ext cx="4320480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FD1E44-028C-A49C-DDFE-E19F34EB4022}"/>
              </a:ext>
            </a:extLst>
          </p:cNvPr>
          <p:cNvSpPr/>
          <p:nvPr/>
        </p:nvSpPr>
        <p:spPr>
          <a:xfrm>
            <a:off x="5360537" y="2608214"/>
            <a:ext cx="4310552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A0175-6033-E4C8-29C1-E303A0AE07A1}"/>
              </a:ext>
            </a:extLst>
          </p:cNvPr>
          <p:cNvSpPr txBox="1"/>
          <p:nvPr/>
        </p:nvSpPr>
        <p:spPr>
          <a:xfrm>
            <a:off x="1040058" y="3117178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89E21-9CE9-47E5-26AA-0E31D56EB16D}"/>
              </a:ext>
            </a:extLst>
          </p:cNvPr>
          <p:cNvSpPr txBox="1"/>
          <p:nvPr/>
        </p:nvSpPr>
        <p:spPr>
          <a:xfrm>
            <a:off x="5753125" y="311090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266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2674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분석 결과 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3855" y="892812"/>
            <a:ext cx="900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데이터 분석 결과 및 이를 통하여 얻을 수 있는 </a:t>
            </a:r>
            <a:r>
              <a:rPr lang="en-US" altLang="ko-KR" dirty="0">
                <a:solidFill>
                  <a:srgbClr val="0000FF"/>
                </a:solidFill>
              </a:rPr>
              <a:t>Insight </a:t>
            </a:r>
            <a:r>
              <a:rPr lang="ko-KR" altLang="en-US" dirty="0">
                <a:solidFill>
                  <a:srgbClr val="0000FF"/>
                </a:solidFill>
              </a:rPr>
              <a:t>작성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0B5F267-4949-35A5-3E9F-DF9A553B05C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1028" y="1561736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>
                <a:solidFill>
                  <a:srgbClr val="000000"/>
                </a:solidFill>
              </a:rPr>
              <a:t>○ </a:t>
            </a:r>
            <a:r>
              <a:rPr lang="en-US" altLang="ko-KR" sz="1600" kern="0">
                <a:solidFill>
                  <a:srgbClr val="000000"/>
                </a:solidFill>
              </a:rPr>
              <a:t>~~~~~~~</a:t>
            </a:r>
            <a:endParaRPr lang="ko-KR" altLang="en-US" sz="1600" kern="0">
              <a:solidFill>
                <a:srgbClr val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18F3A4-FBD4-DCF2-1BDF-3FE76FE2D502}"/>
              </a:ext>
            </a:extLst>
          </p:cNvPr>
          <p:cNvSpPr/>
          <p:nvPr/>
        </p:nvSpPr>
        <p:spPr>
          <a:xfrm>
            <a:off x="461029" y="2608214"/>
            <a:ext cx="4320480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FD1E44-028C-A49C-DDFE-E19F34EB4022}"/>
              </a:ext>
            </a:extLst>
          </p:cNvPr>
          <p:cNvSpPr/>
          <p:nvPr/>
        </p:nvSpPr>
        <p:spPr>
          <a:xfrm>
            <a:off x="5360537" y="2608214"/>
            <a:ext cx="4310552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A0175-6033-E4C8-29C1-E303A0AE07A1}"/>
              </a:ext>
            </a:extLst>
          </p:cNvPr>
          <p:cNvSpPr txBox="1"/>
          <p:nvPr/>
        </p:nvSpPr>
        <p:spPr>
          <a:xfrm>
            <a:off x="1040058" y="3117178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89E21-9CE9-47E5-26AA-0E31D56EB16D}"/>
              </a:ext>
            </a:extLst>
          </p:cNvPr>
          <p:cNvSpPr txBox="1"/>
          <p:nvPr/>
        </p:nvSpPr>
        <p:spPr>
          <a:xfrm>
            <a:off x="5753125" y="311090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509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6464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개선안 도출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50C9FEC-AF6C-5535-BDBD-669FFFCE815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4488" y="1696807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○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F0302020204030204"/>
                <a:ea typeface="맑은 고딕" panose="020B0503020000020004" pitchFamily="50" charset="-127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F0302020204030204"/>
                <a:ea typeface="맑은 고딕" panose="020B0503020000020004" pitchFamily="50" charset="-127"/>
              </a:rPr>
              <a:t>그룹 세분화를 통한 대출조건 강화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AF6EF37-D0A8-F7FB-53AF-C56DA4F61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969324"/>
              </p:ext>
            </p:extLst>
          </p:nvPr>
        </p:nvGraphicFramePr>
        <p:xfrm>
          <a:off x="601451" y="2522174"/>
          <a:ext cx="10989097" cy="19549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9871">
                  <a:extLst>
                    <a:ext uri="{9D8B030D-6E8A-4147-A177-3AD203B41FA5}">
                      <a16:colId xmlns:a16="http://schemas.microsoft.com/office/drawing/2014/main" val="1762757514"/>
                    </a:ext>
                  </a:extLst>
                </a:gridCol>
                <a:gridCol w="1569871">
                  <a:extLst>
                    <a:ext uri="{9D8B030D-6E8A-4147-A177-3AD203B41FA5}">
                      <a16:colId xmlns:a16="http://schemas.microsoft.com/office/drawing/2014/main" val="1192291940"/>
                    </a:ext>
                  </a:extLst>
                </a:gridCol>
                <a:gridCol w="1569871">
                  <a:extLst>
                    <a:ext uri="{9D8B030D-6E8A-4147-A177-3AD203B41FA5}">
                      <a16:colId xmlns:a16="http://schemas.microsoft.com/office/drawing/2014/main" val="533853612"/>
                    </a:ext>
                  </a:extLst>
                </a:gridCol>
                <a:gridCol w="1569871">
                  <a:extLst>
                    <a:ext uri="{9D8B030D-6E8A-4147-A177-3AD203B41FA5}">
                      <a16:colId xmlns:a16="http://schemas.microsoft.com/office/drawing/2014/main" val="1796111701"/>
                    </a:ext>
                  </a:extLst>
                </a:gridCol>
                <a:gridCol w="1569871">
                  <a:extLst>
                    <a:ext uri="{9D8B030D-6E8A-4147-A177-3AD203B41FA5}">
                      <a16:colId xmlns:a16="http://schemas.microsoft.com/office/drawing/2014/main" val="2657441706"/>
                    </a:ext>
                  </a:extLst>
                </a:gridCol>
                <a:gridCol w="1569871">
                  <a:extLst>
                    <a:ext uri="{9D8B030D-6E8A-4147-A177-3AD203B41FA5}">
                      <a16:colId xmlns:a16="http://schemas.microsoft.com/office/drawing/2014/main" val="978392089"/>
                    </a:ext>
                  </a:extLst>
                </a:gridCol>
                <a:gridCol w="1569871">
                  <a:extLst>
                    <a:ext uri="{9D8B030D-6E8A-4147-A177-3AD203B41FA5}">
                      <a16:colId xmlns:a16="http://schemas.microsoft.com/office/drawing/2014/main" val="1347496093"/>
                    </a:ext>
                  </a:extLst>
                </a:gridCol>
              </a:tblGrid>
              <a:tr h="960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직업</a:t>
                      </a:r>
                      <a:r>
                        <a:rPr lang="en-US" altLang="ko-KR" b="1" dirty="0"/>
                        <a:t>(JOB)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최근신용거래요청횟수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NINQ)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대출거절횟수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DEROG)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체납횟수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DELINQ)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근속년수</a:t>
                      </a:r>
                      <a:r>
                        <a:rPr lang="en-US" altLang="ko-KR" b="1" dirty="0"/>
                        <a:t>(YOJ)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계좌유지기간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CLAGE)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부채비율</a:t>
                      </a:r>
                      <a:r>
                        <a:rPr lang="en-US" altLang="ko-KR" b="1" dirty="0"/>
                        <a:t>(DEBTINC)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54324"/>
                  </a:ext>
                </a:extLst>
              </a:tr>
              <a:tr h="994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profExe</a:t>
                      </a:r>
                      <a:r>
                        <a:rPr lang="en-US" altLang="ko-KR" b="1" dirty="0"/>
                        <a:t>, MGR, office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회 이하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r>
                        <a:rPr lang="ko-KR" altLang="en-US" b="1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r>
                        <a:rPr lang="ko-KR" altLang="en-US" b="1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년 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19</a:t>
                      </a:r>
                      <a:r>
                        <a:rPr lang="ko-KR" altLang="en-US" b="1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26%</a:t>
                      </a:r>
                      <a:r>
                        <a:rPr lang="ko-KR" altLang="en-US" b="1" dirty="0"/>
                        <a:t>이하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4611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0B0A365-13CF-9E79-FF1A-713CB4E7172A}"/>
              </a:ext>
            </a:extLst>
          </p:cNvPr>
          <p:cNvSpPr txBox="1"/>
          <p:nvPr/>
        </p:nvSpPr>
        <p:spPr>
          <a:xfrm>
            <a:off x="601451" y="2054788"/>
            <a:ext cx="1052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내부의 대출상환여부가 </a:t>
            </a:r>
            <a:r>
              <a:rPr lang="en-US" altLang="ko-KR" dirty="0"/>
              <a:t>0</a:t>
            </a:r>
            <a:r>
              <a:rPr lang="ko-KR" altLang="en-US" dirty="0"/>
              <a:t>인 </a:t>
            </a:r>
            <a:r>
              <a:rPr lang="en-US" altLang="ko-KR" dirty="0"/>
              <a:t>BAD</a:t>
            </a:r>
            <a:r>
              <a:rPr lang="ko-KR" altLang="en-US" dirty="0"/>
              <a:t>중 다른 요소들과 비교하여 최소한의 수치를 기준으로 선정 </a:t>
            </a:r>
          </a:p>
        </p:txBody>
      </p:sp>
    </p:spTree>
    <p:extLst>
      <p:ext uri="{BB962C8B-B14F-4D97-AF65-F5344CB8AC3E}">
        <p14:creationId xmlns:p14="http://schemas.microsoft.com/office/powerpoint/2010/main" val="680642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6464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개선안 도출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50C9FEC-AF6C-5535-BDBD-669FFFCE815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4488" y="1696807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○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F0302020204030204"/>
                <a:ea typeface="맑은 고딕" panose="020B0503020000020004" pitchFamily="50" charset="-127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F0302020204030204"/>
                <a:ea typeface="맑은 고딕" panose="020B0503020000020004" pitchFamily="50" charset="-127"/>
              </a:rPr>
              <a:t>그룹 세분화를 통한 대출조건 강화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AF6EF37-D0A8-F7FB-53AF-C56DA4F6159B}"/>
              </a:ext>
            </a:extLst>
          </p:cNvPr>
          <p:cNvGraphicFramePr>
            <a:graphicFrameLocks noGrp="1"/>
          </p:cNvGraphicFramePr>
          <p:nvPr/>
        </p:nvGraphicFramePr>
        <p:xfrm>
          <a:off x="601451" y="2522174"/>
          <a:ext cx="10989097" cy="19549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9871">
                  <a:extLst>
                    <a:ext uri="{9D8B030D-6E8A-4147-A177-3AD203B41FA5}">
                      <a16:colId xmlns:a16="http://schemas.microsoft.com/office/drawing/2014/main" val="1762757514"/>
                    </a:ext>
                  </a:extLst>
                </a:gridCol>
                <a:gridCol w="1569871">
                  <a:extLst>
                    <a:ext uri="{9D8B030D-6E8A-4147-A177-3AD203B41FA5}">
                      <a16:colId xmlns:a16="http://schemas.microsoft.com/office/drawing/2014/main" val="1192291940"/>
                    </a:ext>
                  </a:extLst>
                </a:gridCol>
                <a:gridCol w="1569871">
                  <a:extLst>
                    <a:ext uri="{9D8B030D-6E8A-4147-A177-3AD203B41FA5}">
                      <a16:colId xmlns:a16="http://schemas.microsoft.com/office/drawing/2014/main" val="533853612"/>
                    </a:ext>
                  </a:extLst>
                </a:gridCol>
                <a:gridCol w="1569871">
                  <a:extLst>
                    <a:ext uri="{9D8B030D-6E8A-4147-A177-3AD203B41FA5}">
                      <a16:colId xmlns:a16="http://schemas.microsoft.com/office/drawing/2014/main" val="1796111701"/>
                    </a:ext>
                  </a:extLst>
                </a:gridCol>
                <a:gridCol w="1569871">
                  <a:extLst>
                    <a:ext uri="{9D8B030D-6E8A-4147-A177-3AD203B41FA5}">
                      <a16:colId xmlns:a16="http://schemas.microsoft.com/office/drawing/2014/main" val="2657441706"/>
                    </a:ext>
                  </a:extLst>
                </a:gridCol>
                <a:gridCol w="1569871">
                  <a:extLst>
                    <a:ext uri="{9D8B030D-6E8A-4147-A177-3AD203B41FA5}">
                      <a16:colId xmlns:a16="http://schemas.microsoft.com/office/drawing/2014/main" val="978392089"/>
                    </a:ext>
                  </a:extLst>
                </a:gridCol>
                <a:gridCol w="1569871">
                  <a:extLst>
                    <a:ext uri="{9D8B030D-6E8A-4147-A177-3AD203B41FA5}">
                      <a16:colId xmlns:a16="http://schemas.microsoft.com/office/drawing/2014/main" val="1347496093"/>
                    </a:ext>
                  </a:extLst>
                </a:gridCol>
              </a:tblGrid>
              <a:tr h="960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직업</a:t>
                      </a:r>
                      <a:r>
                        <a:rPr lang="en-US" altLang="ko-KR" b="1" dirty="0"/>
                        <a:t>(JOB)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최근신용거래요청횟수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NINQ)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대출거절횟수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DEROG)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체납횟수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DELINQ)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근속년수</a:t>
                      </a:r>
                      <a:r>
                        <a:rPr lang="en-US" altLang="ko-KR" b="1" dirty="0"/>
                        <a:t>(YOJ)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계좌유지기간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CLAGE)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부채비율</a:t>
                      </a:r>
                      <a:r>
                        <a:rPr lang="en-US" altLang="ko-KR" b="1" dirty="0"/>
                        <a:t>(DEBTINC)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54324"/>
                  </a:ext>
                </a:extLst>
              </a:tr>
              <a:tr h="994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profExe</a:t>
                      </a:r>
                      <a:r>
                        <a:rPr lang="en-US" altLang="ko-KR" b="1" dirty="0"/>
                        <a:t>, MGR, office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회 이하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r>
                        <a:rPr lang="ko-KR" altLang="en-US" b="1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r>
                        <a:rPr lang="ko-KR" altLang="en-US" b="1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년 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19</a:t>
                      </a:r>
                      <a:r>
                        <a:rPr lang="ko-KR" altLang="en-US" b="1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26%</a:t>
                      </a:r>
                      <a:r>
                        <a:rPr lang="ko-KR" altLang="en-US" b="1" dirty="0"/>
                        <a:t>이하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4611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0B0A365-13CF-9E79-FF1A-713CB4E7172A}"/>
              </a:ext>
            </a:extLst>
          </p:cNvPr>
          <p:cNvSpPr txBox="1"/>
          <p:nvPr/>
        </p:nvSpPr>
        <p:spPr>
          <a:xfrm>
            <a:off x="601451" y="2054788"/>
            <a:ext cx="1052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내부의 대출상환여부가 </a:t>
            </a:r>
            <a:r>
              <a:rPr lang="en-US" altLang="ko-KR" dirty="0"/>
              <a:t>0</a:t>
            </a:r>
            <a:r>
              <a:rPr lang="ko-KR" altLang="en-US" dirty="0"/>
              <a:t>인 </a:t>
            </a:r>
            <a:r>
              <a:rPr lang="en-US" altLang="ko-KR" dirty="0"/>
              <a:t>BAD</a:t>
            </a:r>
            <a:r>
              <a:rPr lang="ko-KR" altLang="en-US" dirty="0"/>
              <a:t>중 다른 요소들과 비교하여 최소한의 수치를 기준으로 선정 </a:t>
            </a:r>
          </a:p>
        </p:txBody>
      </p:sp>
    </p:spTree>
    <p:extLst>
      <p:ext uri="{BB962C8B-B14F-4D97-AF65-F5344CB8AC3E}">
        <p14:creationId xmlns:p14="http://schemas.microsoft.com/office/powerpoint/2010/main" val="355027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8887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추진 배경 </a:t>
            </a:r>
          </a:p>
        </p:txBody>
      </p:sp>
      <p:sp>
        <p:nvSpPr>
          <p:cNvPr id="13" name="TextBox 52">
            <a:extLst>
              <a:ext uri="{FF2B5EF4-FFF2-40B4-BE49-F238E27FC236}">
                <a16:creationId xmlns:a16="http://schemas.microsoft.com/office/drawing/2014/main" id="{5E33985C-8EF8-46AC-49BA-831B56E72EBE}"/>
              </a:ext>
            </a:extLst>
          </p:cNvPr>
          <p:cNvSpPr txBox="1"/>
          <p:nvPr/>
        </p:nvSpPr>
        <p:spPr>
          <a:xfrm>
            <a:off x="188892" y="938975"/>
            <a:ext cx="11746748" cy="715963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1600" b="1" dirty="0"/>
              <a:t>전체 금융업계의 대출규모가 증가하고 있음</a:t>
            </a:r>
            <a:endParaRPr lang="en-US" altLang="ko-KR" sz="1600" b="1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8C6ACE5-C628-0323-64CF-430123F0F5B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87615" y="1808119"/>
            <a:ext cx="3595593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○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5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대 은행 가계대출 잔액 추이</a:t>
            </a:r>
          </a:p>
        </p:txBody>
      </p:sp>
      <p:pic>
        <p:nvPicPr>
          <p:cNvPr id="9" name="그림 8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932DB561-7E84-5CA5-0331-DCE482255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032" y="2166100"/>
            <a:ext cx="4671904" cy="425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92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8887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추진 배경 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63733EA-1E23-DA4E-F4FD-BDC8329138E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98780" y="1985882"/>
            <a:ext cx="4847356" cy="27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○ 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본사 분기별 </a:t>
            </a:r>
            <a:r>
              <a:rPr lang="ko-KR" altLang="en-US" sz="1600" kern="0" dirty="0" err="1">
                <a:solidFill>
                  <a:srgbClr val="000000"/>
                </a:solidFill>
                <a:latin typeface="+mn-ea"/>
                <a:ea typeface="+mn-ea"/>
              </a:rPr>
              <a:t>연체율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 추이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3" name="TextBox 52">
            <a:extLst>
              <a:ext uri="{FF2B5EF4-FFF2-40B4-BE49-F238E27FC236}">
                <a16:creationId xmlns:a16="http://schemas.microsoft.com/office/drawing/2014/main" id="{5E33985C-8EF8-46AC-49BA-831B56E72EBE}"/>
              </a:ext>
            </a:extLst>
          </p:cNvPr>
          <p:cNvSpPr txBox="1"/>
          <p:nvPr/>
        </p:nvSpPr>
        <p:spPr>
          <a:xfrm>
            <a:off x="188892" y="938975"/>
            <a:ext cx="11746748" cy="715963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1600" b="1" dirty="0"/>
              <a:t> </a:t>
            </a:r>
            <a:r>
              <a:rPr lang="ko-KR" altLang="en-US" sz="1600" b="1" dirty="0"/>
              <a:t>그러나 당사의 경우 연체율이 급속히 증가됨에 따라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안정적인 수익성을 확보하기 위하여 리스크 관리활동 필요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FC848E-B8FE-615B-1395-1436900AF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780" y="2511041"/>
            <a:ext cx="5571296" cy="3715756"/>
          </a:xfrm>
          <a:prstGeom prst="rect">
            <a:avLst/>
          </a:prstGeom>
        </p:spPr>
      </p:pic>
      <p:pic>
        <p:nvPicPr>
          <p:cNvPr id="11" name="그림 10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894804FB-AF32-1FC0-F208-21E6956AAF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1" y="2699218"/>
            <a:ext cx="5862990" cy="3518248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B7A67EF4-2E26-9360-83DD-06906F643FC7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4761" y="1985881"/>
            <a:ext cx="4847356" cy="27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○ 시중은행과 본사 </a:t>
            </a:r>
            <a:r>
              <a:rPr kumimoji="0" lang="ko-K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연체율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비교</a:t>
            </a:r>
          </a:p>
        </p:txBody>
      </p:sp>
    </p:spTree>
    <p:extLst>
      <p:ext uri="{BB962C8B-B14F-4D97-AF65-F5344CB8AC3E}">
        <p14:creationId xmlns:p14="http://schemas.microsoft.com/office/powerpoint/2010/main" val="352066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8887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추진 배경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63733EA-1E23-DA4E-F4FD-BDC8329138E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23695" y="1853606"/>
            <a:ext cx="4847356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○ 신용등급별 연체가능성</a:t>
            </a:r>
          </a:p>
        </p:txBody>
      </p:sp>
      <p:sp>
        <p:nvSpPr>
          <p:cNvPr id="13" name="TextBox 52">
            <a:extLst>
              <a:ext uri="{FF2B5EF4-FFF2-40B4-BE49-F238E27FC236}">
                <a16:creationId xmlns:a16="http://schemas.microsoft.com/office/drawing/2014/main" id="{5E33985C-8EF8-46AC-49BA-831B56E72EBE}"/>
              </a:ext>
            </a:extLst>
          </p:cNvPr>
          <p:cNvSpPr txBox="1"/>
          <p:nvPr/>
        </p:nvSpPr>
        <p:spPr>
          <a:xfrm>
            <a:off x="188892" y="938975"/>
            <a:ext cx="11746748" cy="715963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1600" b="1" dirty="0"/>
              <a:t>금융시장 전반의 </a:t>
            </a:r>
            <a:r>
              <a:rPr lang="ko-KR" altLang="en-US" sz="1600" b="1" dirty="0" err="1"/>
              <a:t>중〮저신용자들의</a:t>
            </a:r>
            <a:r>
              <a:rPr lang="ko-KR" altLang="en-US" sz="1600" b="1" dirty="0"/>
              <a:t> 연체율과 장기 연체 가능성이 높음</a:t>
            </a:r>
          </a:p>
        </p:txBody>
      </p:sp>
      <p:pic>
        <p:nvPicPr>
          <p:cNvPr id="10" name="그림 9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691A2333-81E2-98AF-DD31-15838F9AE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486" y="2274405"/>
            <a:ext cx="6066154" cy="3644620"/>
          </a:xfrm>
          <a:prstGeom prst="rect">
            <a:avLst/>
          </a:prstGeom>
        </p:spPr>
      </p:pic>
      <p:sp>
        <p:nvSpPr>
          <p:cNvPr id="4" name="TextBox 52">
            <a:extLst>
              <a:ext uri="{FF2B5EF4-FFF2-40B4-BE49-F238E27FC236}">
                <a16:creationId xmlns:a16="http://schemas.microsoft.com/office/drawing/2014/main" id="{818AE752-D746-5154-DBCE-A760594CB044}"/>
              </a:ext>
            </a:extLst>
          </p:cNvPr>
          <p:cNvSpPr txBox="1"/>
          <p:nvPr/>
        </p:nvSpPr>
        <p:spPr>
          <a:xfrm>
            <a:off x="188892" y="5981842"/>
            <a:ext cx="11746748" cy="715963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600" b="1" dirty="0" err="1"/>
              <a:t>중〮저신용</a:t>
            </a:r>
            <a:r>
              <a:rPr lang="ko-KR" altLang="en-US" sz="1600" b="1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대한 저금리 장기 대출 상품으로의 전환과 같은 시스템 구축 및 강화가 </a:t>
            </a:r>
            <a:r>
              <a:rPr lang="ko-KR" altLang="en-US" sz="1600" b="1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이루어져야함</a:t>
            </a:r>
            <a:r>
              <a:rPr lang="en-US" altLang="ko-KR" sz="1600" b="1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600" b="1" dirty="0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99200349-B947-4777-23B8-9A2CD6D1682E}"/>
              </a:ext>
            </a:extLst>
          </p:cNvPr>
          <p:cNvSpPr/>
          <p:nvPr/>
        </p:nvSpPr>
        <p:spPr>
          <a:xfrm>
            <a:off x="8476461" y="2702922"/>
            <a:ext cx="3279113" cy="3054064"/>
          </a:xfrm>
          <a:prstGeom prst="frame">
            <a:avLst>
              <a:gd name="adj1" fmla="val 165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A74854C4-1A2C-07EC-E3C3-E874DB9A76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33" y="2117588"/>
            <a:ext cx="4042666" cy="3801437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DA0CE929-1F25-6D7D-51D2-7D92A4A827B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7491" y="1889501"/>
            <a:ext cx="4847356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○ </a:t>
            </a:r>
            <a:r>
              <a:rPr kumimoji="0" lang="ko-K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중〮저신용자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ko-K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연체율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추이</a:t>
            </a:r>
          </a:p>
        </p:txBody>
      </p:sp>
    </p:spTree>
    <p:extLst>
      <p:ext uri="{BB962C8B-B14F-4D97-AF65-F5344CB8AC3E}">
        <p14:creationId xmlns:p14="http://schemas.microsoft.com/office/powerpoint/2010/main" val="101308452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4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8887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현상 파악</a:t>
            </a:r>
          </a:p>
        </p:txBody>
      </p:sp>
      <p:sp>
        <p:nvSpPr>
          <p:cNvPr id="13" name="TextBox 52">
            <a:extLst>
              <a:ext uri="{FF2B5EF4-FFF2-40B4-BE49-F238E27FC236}">
                <a16:creationId xmlns:a16="http://schemas.microsoft.com/office/drawing/2014/main" id="{5E33985C-8EF8-46AC-49BA-831B56E72EBE}"/>
              </a:ext>
            </a:extLst>
          </p:cNvPr>
          <p:cNvSpPr txBox="1"/>
          <p:nvPr/>
        </p:nvSpPr>
        <p:spPr>
          <a:xfrm>
            <a:off x="188892" y="938975"/>
            <a:ext cx="11746748" cy="715963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prstClr val="black"/>
                </a:solidFill>
              </a:rPr>
              <a:t>주식</a:t>
            </a:r>
            <a:r>
              <a:rPr lang="en-US" altLang="ko-KR" sz="1600" b="1" dirty="0">
                <a:solidFill>
                  <a:prstClr val="black"/>
                </a:solidFill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</a:rPr>
              <a:t>코인 투자를 목적으로 한 대출의 증가</a:t>
            </a:r>
          </a:p>
        </p:txBody>
      </p:sp>
      <p:pic>
        <p:nvPicPr>
          <p:cNvPr id="4" name="그림 3" descr="스크린샷, 도표, 다채로움이(가) 표시된 사진&#10;&#10;자동 생성된 설명">
            <a:extLst>
              <a:ext uri="{FF2B5EF4-FFF2-40B4-BE49-F238E27FC236}">
                <a16:creationId xmlns:a16="http://schemas.microsoft.com/office/drawing/2014/main" id="{FD753D36-F4D5-AC97-0BB8-7F2C814A8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783" y="2250842"/>
            <a:ext cx="6929457" cy="3070628"/>
          </a:xfrm>
          <a:prstGeom prst="rect">
            <a:avLst/>
          </a:prstGeom>
        </p:spPr>
      </p:pic>
      <p:sp>
        <p:nvSpPr>
          <p:cNvPr id="9" name="TextBox 52">
            <a:extLst>
              <a:ext uri="{FF2B5EF4-FFF2-40B4-BE49-F238E27FC236}">
                <a16:creationId xmlns:a16="http://schemas.microsoft.com/office/drawing/2014/main" id="{94C03F7C-8E43-18ED-EE73-028337019DCC}"/>
              </a:ext>
            </a:extLst>
          </p:cNvPr>
          <p:cNvSpPr txBox="1"/>
          <p:nvPr/>
        </p:nvSpPr>
        <p:spPr>
          <a:xfrm>
            <a:off x="188892" y="6038353"/>
            <a:ext cx="11746748" cy="715963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600" b="1" kern="0" dirty="0">
                <a:solidFill>
                  <a:srgbClr val="000000"/>
                </a:solidFill>
              </a:rPr>
              <a:t>위험자산에 </a:t>
            </a:r>
            <a:r>
              <a:rPr lang="ko-KR" altLang="en-US" sz="1600" b="1" kern="0" dirty="0" err="1">
                <a:solidFill>
                  <a:srgbClr val="000000"/>
                </a:solidFill>
              </a:rPr>
              <a:t>투자을</a:t>
            </a:r>
            <a:r>
              <a:rPr lang="ko-KR" altLang="en-US" sz="1600" b="1" kern="0" dirty="0">
                <a:solidFill>
                  <a:srgbClr val="000000"/>
                </a:solidFill>
              </a:rPr>
              <a:t> 위한 목적대출은 곧 은행의 경영위험에도 큰 영향을 </a:t>
            </a:r>
            <a:r>
              <a:rPr lang="ko-KR" altLang="en-US" sz="1600" b="1" kern="0" dirty="0" err="1">
                <a:solidFill>
                  <a:srgbClr val="000000"/>
                </a:solidFill>
              </a:rPr>
              <a:t>미칠것이다</a:t>
            </a:r>
            <a:r>
              <a:rPr lang="en-US" altLang="ko-KR" sz="1600" b="1" kern="0" dirty="0">
                <a:solidFill>
                  <a:srgbClr val="000000"/>
                </a:solidFill>
              </a:rPr>
              <a:t>.</a:t>
            </a:r>
          </a:p>
          <a:p>
            <a:pPr>
              <a:defRPr/>
            </a:pPr>
            <a:r>
              <a:rPr lang="ko-KR" altLang="en-US" sz="1600" b="1" kern="0" dirty="0">
                <a:solidFill>
                  <a:srgbClr val="000000"/>
                </a:solidFill>
              </a:rPr>
              <a:t>따라서</a:t>
            </a:r>
            <a:r>
              <a:rPr lang="en-US" altLang="ko-KR" sz="1600" b="1" kern="0" dirty="0">
                <a:solidFill>
                  <a:srgbClr val="000000"/>
                </a:solidFill>
              </a:rPr>
              <a:t>, </a:t>
            </a:r>
            <a:r>
              <a:rPr lang="ko-KR" altLang="en-US" sz="1600" b="1" kern="0" dirty="0">
                <a:solidFill>
                  <a:srgbClr val="000000"/>
                </a:solidFill>
              </a:rPr>
              <a:t>대출목적에 따른 리스크 관리 방안 마련이 필요하다</a:t>
            </a:r>
            <a:r>
              <a:rPr lang="en-US" altLang="ko-KR" sz="1600" b="1" kern="0" dirty="0">
                <a:solidFill>
                  <a:srgbClr val="000000"/>
                </a:solidFill>
              </a:rPr>
              <a:t>.</a:t>
            </a:r>
            <a:endParaRPr lang="ko-KR" altLang="en-US" sz="1600" b="1" kern="0" dirty="0">
              <a:solidFill>
                <a:srgbClr val="0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F6342F-2A2C-336B-EFC6-ED8096B72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64786"/>
            <a:ext cx="5364962" cy="30383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8AF13B-9B70-4E2F-3B70-2CF3254C2900}"/>
              </a:ext>
            </a:extLst>
          </p:cNvPr>
          <p:cNvSpPr txBox="1"/>
          <p:nvPr/>
        </p:nvSpPr>
        <p:spPr>
          <a:xfrm>
            <a:off x="3728383" y="5103169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2024.07.08 YTN[</a:t>
            </a:r>
            <a:r>
              <a:rPr lang="ko-KR" altLang="en-US" sz="1000" dirty="0" err="1"/>
              <a:t>생생경제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E2F279-C4BA-A6EA-8F2B-DECB6874BF66}"/>
              </a:ext>
            </a:extLst>
          </p:cNvPr>
          <p:cNvSpPr txBox="1"/>
          <p:nvPr/>
        </p:nvSpPr>
        <p:spPr>
          <a:xfrm>
            <a:off x="10180320" y="5198359"/>
            <a:ext cx="248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2023 </a:t>
            </a:r>
            <a:r>
              <a:rPr lang="ko-KR" altLang="en-US" sz="1000" dirty="0" err="1"/>
              <a:t>구글트렌드</a:t>
            </a:r>
            <a:r>
              <a:rPr lang="ko-KR" altLang="en-US" sz="1000" dirty="0"/>
              <a:t> 키워드 관심도</a:t>
            </a:r>
          </a:p>
        </p:txBody>
      </p:sp>
    </p:spTree>
    <p:extLst>
      <p:ext uri="{BB962C8B-B14F-4D97-AF65-F5344CB8AC3E}">
        <p14:creationId xmlns:p14="http://schemas.microsoft.com/office/powerpoint/2010/main" val="47709981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8887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현상 파악</a:t>
            </a:r>
          </a:p>
        </p:txBody>
      </p:sp>
      <p:sp>
        <p:nvSpPr>
          <p:cNvPr id="13" name="TextBox 52">
            <a:extLst>
              <a:ext uri="{FF2B5EF4-FFF2-40B4-BE49-F238E27FC236}">
                <a16:creationId xmlns:a16="http://schemas.microsoft.com/office/drawing/2014/main" id="{5E33985C-8EF8-46AC-49BA-831B56E72EBE}"/>
              </a:ext>
            </a:extLst>
          </p:cNvPr>
          <p:cNvSpPr txBox="1"/>
          <p:nvPr/>
        </p:nvSpPr>
        <p:spPr>
          <a:xfrm>
            <a:off x="188892" y="938975"/>
            <a:ext cx="11746748" cy="715963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prstClr val="black"/>
                </a:solidFill>
              </a:rPr>
              <a:t>소액 대출의 등장과 </a:t>
            </a:r>
            <a:r>
              <a:rPr lang="en-US" altLang="ko-KR" sz="1600" b="1" dirty="0">
                <a:solidFill>
                  <a:prstClr val="black"/>
                </a:solidFill>
              </a:rPr>
              <a:t>20</a:t>
            </a:r>
            <a:r>
              <a:rPr lang="ko-KR" altLang="en-US" sz="1600" b="1" dirty="0">
                <a:solidFill>
                  <a:prstClr val="black"/>
                </a:solidFill>
              </a:rPr>
              <a:t>대 고객 접근성 증가</a:t>
            </a:r>
          </a:p>
        </p:txBody>
      </p:sp>
      <p:sp>
        <p:nvSpPr>
          <p:cNvPr id="9" name="TextBox 52">
            <a:extLst>
              <a:ext uri="{FF2B5EF4-FFF2-40B4-BE49-F238E27FC236}">
                <a16:creationId xmlns:a16="http://schemas.microsoft.com/office/drawing/2014/main" id="{94C03F7C-8E43-18ED-EE73-028337019DCC}"/>
              </a:ext>
            </a:extLst>
          </p:cNvPr>
          <p:cNvSpPr txBox="1"/>
          <p:nvPr/>
        </p:nvSpPr>
        <p:spPr>
          <a:xfrm>
            <a:off x="188892" y="6038353"/>
            <a:ext cx="11746748" cy="715963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600" b="1" kern="0" dirty="0">
                <a:solidFill>
                  <a:srgbClr val="000000"/>
                </a:solidFill>
              </a:rPr>
              <a:t>상환능력을 고려하지 않은 대출이 증가하고 있음</a:t>
            </a:r>
            <a:r>
              <a:rPr lang="en-US" altLang="ko-KR" sz="1600" b="1" kern="0" dirty="0">
                <a:solidFill>
                  <a:srgbClr val="000000"/>
                </a:solidFill>
              </a:rPr>
              <a:t>. </a:t>
            </a:r>
            <a:r>
              <a:rPr lang="ko-KR" altLang="en-US" sz="1600" b="1" kern="0" dirty="0">
                <a:solidFill>
                  <a:srgbClr val="000000"/>
                </a:solidFill>
              </a:rPr>
              <a:t>그러므로</a:t>
            </a:r>
            <a:r>
              <a:rPr lang="en-US" altLang="ko-KR" sz="1600" b="1" kern="0" dirty="0">
                <a:solidFill>
                  <a:srgbClr val="000000"/>
                </a:solidFill>
              </a:rPr>
              <a:t>, </a:t>
            </a:r>
            <a:r>
              <a:rPr lang="ko-KR" altLang="en-US" sz="1600" b="1" kern="0" dirty="0">
                <a:solidFill>
                  <a:srgbClr val="000000"/>
                </a:solidFill>
              </a:rPr>
              <a:t>개인맞춤형 대출 </a:t>
            </a:r>
            <a:r>
              <a:rPr lang="ko-KR" altLang="en-US" sz="1600" b="1" kern="0" dirty="0" err="1">
                <a:solidFill>
                  <a:srgbClr val="000000"/>
                </a:solidFill>
              </a:rPr>
              <a:t>서비스갸</a:t>
            </a:r>
            <a:r>
              <a:rPr lang="ko-KR" altLang="en-US" sz="1600" b="1" kern="0" dirty="0">
                <a:solidFill>
                  <a:srgbClr val="000000"/>
                </a:solidFill>
              </a:rPr>
              <a:t> 제공될 필요가 있다</a:t>
            </a:r>
            <a:r>
              <a:rPr lang="en-US" altLang="ko-KR" sz="1600" b="1" kern="0" dirty="0">
                <a:solidFill>
                  <a:srgbClr val="000000"/>
                </a:solidFill>
              </a:rPr>
              <a:t>.</a:t>
            </a:r>
            <a:endParaRPr lang="ko-KR" altLang="en-US" sz="1600" b="1" kern="0" dirty="0">
              <a:solidFill>
                <a:srgbClr val="0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369D73-52D2-2237-5AA4-1B24AC63F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87" y="1946472"/>
            <a:ext cx="5436478" cy="38613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A6A02D-6EE4-4808-951C-6C4405826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367" y="2121854"/>
            <a:ext cx="5882270" cy="339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2024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8887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현상 파악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63733EA-1E23-DA4E-F4FD-BDC8329138E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3101" y="1853605"/>
            <a:ext cx="4847356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○연체사유</a:t>
            </a:r>
          </a:p>
        </p:txBody>
      </p:sp>
      <p:sp>
        <p:nvSpPr>
          <p:cNvPr id="13" name="TextBox 52">
            <a:extLst>
              <a:ext uri="{FF2B5EF4-FFF2-40B4-BE49-F238E27FC236}">
                <a16:creationId xmlns:a16="http://schemas.microsoft.com/office/drawing/2014/main" id="{5E33985C-8EF8-46AC-49BA-831B56E72EBE}"/>
              </a:ext>
            </a:extLst>
          </p:cNvPr>
          <p:cNvSpPr txBox="1"/>
          <p:nvPr/>
        </p:nvSpPr>
        <p:spPr>
          <a:xfrm>
            <a:off x="188892" y="938975"/>
            <a:ext cx="11746748" cy="715963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1600" b="1" dirty="0"/>
              <a:t>연체사유 조사결과 소득감소가 가장 많은 비중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약 </a:t>
            </a:r>
            <a:r>
              <a:rPr lang="en-US" altLang="ko-KR" sz="1600" b="1" dirty="0"/>
              <a:t>29%)</a:t>
            </a:r>
            <a:r>
              <a:rPr lang="ko-KR" altLang="en-US" sz="1600" b="1" dirty="0"/>
              <a:t>을 차지함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F2FCC4-FBD2-C298-BEFB-E5A9FE4A6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35" y="2062265"/>
            <a:ext cx="4449422" cy="3856760"/>
          </a:xfrm>
          <a:prstGeom prst="rect">
            <a:avLst/>
          </a:prstGeom>
        </p:spPr>
      </p:pic>
      <p:sp>
        <p:nvSpPr>
          <p:cNvPr id="2" name="TextBox 52">
            <a:extLst>
              <a:ext uri="{FF2B5EF4-FFF2-40B4-BE49-F238E27FC236}">
                <a16:creationId xmlns:a16="http://schemas.microsoft.com/office/drawing/2014/main" id="{42046601-F50E-2028-B07F-7A5C41B4193E}"/>
              </a:ext>
            </a:extLst>
          </p:cNvPr>
          <p:cNvSpPr txBox="1"/>
          <p:nvPr/>
        </p:nvSpPr>
        <p:spPr>
          <a:xfrm>
            <a:off x="188892" y="5919025"/>
            <a:ext cx="11746748" cy="715963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600" b="1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고객 특성을 반영한 고객 세분화를 통해 각 그룹별 방안 마련이 필요하다</a:t>
            </a:r>
            <a:r>
              <a:rPr lang="en-US" altLang="ko-KR" sz="1600" b="1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600" b="1" dirty="0"/>
          </a:p>
        </p:txBody>
      </p:sp>
      <p:pic>
        <p:nvPicPr>
          <p:cNvPr id="6" name="그림 5" descr="텍스트, 스크린샷, 원, 소프트웨어이(가) 표시된 사진&#10;&#10;자동 생성된 설명">
            <a:extLst>
              <a:ext uri="{FF2B5EF4-FFF2-40B4-BE49-F238E27FC236}">
                <a16:creationId xmlns:a16="http://schemas.microsoft.com/office/drawing/2014/main" id="{66698956-E2EB-9600-BA4F-F1FD2A3A48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6033"/>
            <a:ext cx="4766822" cy="392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458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8887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현상 파악</a:t>
            </a:r>
          </a:p>
        </p:txBody>
      </p:sp>
      <p:sp>
        <p:nvSpPr>
          <p:cNvPr id="13" name="TextBox 52">
            <a:extLst>
              <a:ext uri="{FF2B5EF4-FFF2-40B4-BE49-F238E27FC236}">
                <a16:creationId xmlns:a16="http://schemas.microsoft.com/office/drawing/2014/main" id="{5E33985C-8EF8-46AC-49BA-831B56E72EBE}"/>
              </a:ext>
            </a:extLst>
          </p:cNvPr>
          <p:cNvSpPr txBox="1"/>
          <p:nvPr/>
        </p:nvSpPr>
        <p:spPr>
          <a:xfrm>
            <a:off x="188892" y="938975"/>
            <a:ext cx="11746748" cy="715963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prstClr val="black"/>
                </a:solidFill>
              </a:rPr>
              <a:t>대출금리 상승으로 인한 </a:t>
            </a:r>
            <a:r>
              <a:rPr lang="ko-KR" altLang="en-US" sz="1600" b="1" dirty="0" err="1">
                <a:solidFill>
                  <a:prstClr val="black"/>
                </a:solidFill>
              </a:rPr>
              <a:t>연체율</a:t>
            </a:r>
            <a:r>
              <a:rPr lang="ko-KR" altLang="en-US" sz="1600" b="1" dirty="0">
                <a:solidFill>
                  <a:prstClr val="black"/>
                </a:solidFill>
              </a:rPr>
              <a:t> 증가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" name="TextBox 52">
            <a:extLst>
              <a:ext uri="{FF2B5EF4-FFF2-40B4-BE49-F238E27FC236}">
                <a16:creationId xmlns:a16="http://schemas.microsoft.com/office/drawing/2014/main" id="{42046601-F50E-2028-B07F-7A5C41B4193E}"/>
              </a:ext>
            </a:extLst>
          </p:cNvPr>
          <p:cNvSpPr txBox="1"/>
          <p:nvPr/>
        </p:nvSpPr>
        <p:spPr>
          <a:xfrm>
            <a:off x="188892" y="5919025"/>
            <a:ext cx="11746748" cy="715963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600" b="1" dirty="0"/>
              <a:t>대출 총량과 연체 고위험군에 대한 건전성 관리 프로세스 마련 필요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8DA014-059E-12EF-D0A4-C27026F1CA5A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4818" y="1744264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 dirty="0">
                <a:solidFill>
                  <a:srgbClr val="000000"/>
                </a:solidFill>
              </a:rPr>
              <a:t>○ 대출금리가 상승하면 연체율도 같이 증가하는 추세를 보인다</a:t>
            </a:r>
            <a:r>
              <a:rPr lang="en-US" altLang="ko-KR" sz="1600" kern="0" dirty="0">
                <a:solidFill>
                  <a:srgbClr val="000000"/>
                </a:solidFill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5" name="그림 4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FFCE3847-9E60-CD2F-5312-B0B71943B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177" y="2029276"/>
            <a:ext cx="4674703" cy="383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9131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6816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현상 파악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8179765-1623-E315-FE69-95E7E4DC939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7401" y="2698373"/>
            <a:ext cx="11545257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 dirty="0">
                <a:solidFill>
                  <a:srgbClr val="000000"/>
                </a:solidFill>
              </a:rPr>
              <a:t>○ 과제 수행 목표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3455E39-B60C-3762-56A4-4ABF7183C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735396"/>
              </p:ext>
            </p:extLst>
          </p:nvPr>
        </p:nvGraphicFramePr>
        <p:xfrm>
          <a:off x="408298" y="3001293"/>
          <a:ext cx="11194421" cy="1353611"/>
        </p:xfrm>
        <a:graphic>
          <a:graphicData uri="http://schemas.openxmlformats.org/drawingml/2006/table">
            <a:tbl>
              <a:tblPr/>
              <a:tblGrid>
                <a:gridCol w="2693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3939">
                  <a:extLst>
                    <a:ext uri="{9D8B030D-6E8A-4147-A177-3AD203B41FA5}">
                      <a16:colId xmlns:a16="http://schemas.microsoft.com/office/drawing/2014/main" val="3160609862"/>
                    </a:ext>
                  </a:extLst>
                </a:gridCol>
                <a:gridCol w="1490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9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01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169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81898">
                <a:tc row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측정지표 </a:t>
                      </a:r>
                      <a:r>
                        <a:rPr kumimoji="0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(KPI)</a:t>
                      </a:r>
                    </a:p>
                  </a:txBody>
                  <a:tcPr marL="22271" marR="22271" marT="22271" marB="22271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지표정의</a:t>
                      </a:r>
                      <a:endParaRPr kumimoji="0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2271" marR="22271" marT="22271" marB="22271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현수준</a:t>
                      </a:r>
                      <a:endParaRPr kumimoji="0" lang="en-US" altLang="ko-KR" sz="1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4549" marR="22271" marT="22271" marB="22271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목표수준</a:t>
                      </a:r>
                    </a:p>
                  </a:txBody>
                  <a:tcPr marL="22271" marR="22271" marT="22271" marB="22271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8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n-ea"/>
                          <a:ea typeface="+mn-ea"/>
                        </a:rPr>
                        <a:t>’24</a:t>
                      </a:r>
                      <a:r>
                        <a:rPr lang="ko-KR" altLang="en-US" sz="1700" b="1" dirty="0"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22271" marR="22271" marT="22271" marB="22271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n-ea"/>
                          <a:ea typeface="+mn-ea"/>
                        </a:rPr>
                        <a:t>’25</a:t>
                      </a:r>
                      <a:r>
                        <a:rPr lang="ko-KR" altLang="en-US" sz="1700" b="1" dirty="0"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22271" marR="22271" marT="22271" marB="22271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n-ea"/>
                          <a:ea typeface="+mn-ea"/>
                        </a:rPr>
                        <a:t>’26</a:t>
                      </a:r>
                      <a:r>
                        <a:rPr lang="ko-KR" altLang="en-US" sz="1700" b="1" dirty="0"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22271" marR="22271" marT="22271" marB="22271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1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ko-KR" alt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연체율</a:t>
                      </a:r>
                      <a:endParaRPr kumimoji="0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연체대출</a:t>
                      </a:r>
                      <a:r>
                        <a:rPr kumimoji="0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전체대출</a:t>
                      </a:r>
                      <a:endParaRPr kumimoji="0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n-ea"/>
                          <a:ea typeface="+mn-ea"/>
                        </a:rPr>
                        <a:t>9.2%</a:t>
                      </a:r>
                      <a:endParaRPr lang="ko-KR" altLang="en-US" sz="1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 dirty="0">
                          <a:latin typeface="+mn-ea"/>
                          <a:ea typeface="+mn-ea"/>
                        </a:rPr>
                        <a:t>5%</a:t>
                      </a:r>
                      <a:endParaRPr lang="ko-KR" altLang="en-US" sz="1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 dirty="0">
                          <a:latin typeface="+mn-ea"/>
                          <a:ea typeface="+mn-ea"/>
                        </a:rPr>
                        <a:t>3%</a:t>
                      </a:r>
                      <a:endParaRPr lang="ko-KR" altLang="en-US" sz="1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 dirty="0">
                          <a:latin typeface="+mn-ea"/>
                          <a:ea typeface="+mn-ea"/>
                        </a:rPr>
                        <a:t>0.3%</a:t>
                      </a:r>
                      <a:endParaRPr lang="ko-KR" altLang="en-US" sz="1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52">
            <a:extLst>
              <a:ext uri="{FF2B5EF4-FFF2-40B4-BE49-F238E27FC236}">
                <a16:creationId xmlns:a16="http://schemas.microsoft.com/office/drawing/2014/main" id="{E0869B40-F25D-F27C-8EB5-B618812FBA80}"/>
              </a:ext>
            </a:extLst>
          </p:cNvPr>
          <p:cNvSpPr txBox="1"/>
          <p:nvPr/>
        </p:nvSpPr>
        <p:spPr>
          <a:xfrm>
            <a:off x="188892" y="938975"/>
            <a:ext cx="11746748" cy="715963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prstClr val="black"/>
                </a:solidFill>
              </a:rPr>
              <a:t>고객 세분화를 통해 각 그룹별 적절한 방안 제시 후 본사의 </a:t>
            </a:r>
            <a:r>
              <a:rPr lang="ko-KR" altLang="en-US" sz="1600" b="1" dirty="0" err="1">
                <a:solidFill>
                  <a:prstClr val="black"/>
                </a:solidFill>
              </a:rPr>
              <a:t>연체율</a:t>
            </a:r>
            <a:r>
              <a:rPr lang="ko-KR" altLang="en-US" sz="1600" b="1" dirty="0">
                <a:solidFill>
                  <a:prstClr val="black"/>
                </a:solidFill>
              </a:rPr>
              <a:t> 하락 기대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5009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789</Words>
  <Application>Microsoft Office PowerPoint</Application>
  <PresentationFormat>와이드스크린</PresentationFormat>
  <Paragraphs>243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NotoSansKR</vt:lpstr>
      <vt:lpstr>맑은 고딕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A1290</dc:creator>
  <cp:lastModifiedBy>campus4 D037</cp:lastModifiedBy>
  <cp:revision>31</cp:revision>
  <dcterms:created xsi:type="dcterms:W3CDTF">2023-11-18T01:07:46Z</dcterms:created>
  <dcterms:modified xsi:type="dcterms:W3CDTF">2024-07-23T07:17:21Z</dcterms:modified>
</cp:coreProperties>
</file>