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04" r:id="rId3"/>
    <p:sldId id="405" r:id="rId4"/>
    <p:sldId id="406" r:id="rId5"/>
    <p:sldId id="407" r:id="rId6"/>
    <p:sldId id="408" r:id="rId7"/>
    <p:sldId id="400" r:id="rId8"/>
    <p:sldId id="401" r:id="rId9"/>
    <p:sldId id="402" r:id="rId10"/>
    <p:sldId id="403" r:id="rId11"/>
    <p:sldId id="398" r:id="rId12"/>
    <p:sldId id="39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51" d="100"/>
          <a:sy n="51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081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1D1C1D"/>
                </a:solidFill>
                <a:highlight>
                  <a:srgbClr val="FFFFFF"/>
                </a:highlight>
                <a:latin typeface="NotoSansKR"/>
              </a:rPr>
              <a:t>고객 세그먼트 형성</a:t>
            </a:r>
            <a:endParaRPr lang="en-US" altLang="ko-KR" sz="4000" dirty="0">
              <a:solidFill>
                <a:srgbClr val="1D1C1D"/>
              </a:solidFill>
              <a:highlight>
                <a:srgbClr val="FFFFFF"/>
              </a:highlight>
              <a:latin typeface="NotoSansKR"/>
            </a:endParaRPr>
          </a:p>
          <a:p>
            <a:r>
              <a:rPr lang="en-US" altLang="ko-KR" sz="4000" dirty="0"/>
              <a:t>Sales</a:t>
            </a:r>
            <a:r>
              <a:rPr lang="ko-KR" altLang="en-US" sz="4000" dirty="0"/>
              <a:t>가 </a:t>
            </a:r>
            <a:r>
              <a:rPr lang="ko-KR" altLang="en-US" sz="4000" dirty="0" err="1"/>
              <a:t>연체율</a:t>
            </a:r>
            <a:r>
              <a:rPr lang="ko-KR" altLang="en-US" sz="4000" dirty="0"/>
              <a:t> 많음</a:t>
            </a:r>
            <a:endParaRPr lang="en-US" altLang="ko-KR" sz="4000" dirty="0"/>
          </a:p>
          <a:p>
            <a:r>
              <a:rPr lang="ko-KR" altLang="en-US" sz="4000" dirty="0" err="1"/>
              <a:t>ㄹ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848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072209-C51C-BF67-7703-5E3992036DC8}"/>
              </a:ext>
            </a:extLst>
          </p:cNvPr>
          <p:cNvGraphicFramePr>
            <a:graphicFrameLocks noGrp="1"/>
          </p:cNvGraphicFramePr>
          <p:nvPr/>
        </p:nvGraphicFramePr>
        <p:xfrm>
          <a:off x="409720" y="1777590"/>
          <a:ext cx="11372560" cy="28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변수들의 분포 특성 및 이상치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모기지 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현재자산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연속형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 plot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손실 내용 빈도 등 범주형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상환 여부에 영향을 미치는 인자 도출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t-test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연속형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box plot 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square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범주형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heat map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신용한도점수와 대출금액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 유지기간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부채비율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9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95036"/>
              </p:ext>
            </p:extLst>
          </p:nvPr>
        </p:nvGraphicFramePr>
        <p:xfrm>
          <a:off x="653553" y="1395036"/>
          <a:ext cx="10641975" cy="51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분석을 통해 확인된 결과에 대하여 가설검정을 통해 정량적 수치로 확인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 별 신용한도점수의 연관성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대출목적 그룹별 대출 상환여부 독립성 검정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검정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그룹별 대출 상환 여부 독립성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부채비율의 평균과 현재 자산의 평균 사이 연관성 분석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081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대출금 상환 문제 원인 도출을 통한 고객 </a:t>
            </a:r>
            <a:r>
              <a:rPr lang="ko-KR" altLang="en-US" sz="40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연체율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감소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D8AFB3-F74C-061B-49EB-B5D62A58278C}"/>
              </a:ext>
            </a:extLst>
          </p:cNvPr>
          <p:cNvSpPr/>
          <p:nvPr/>
        </p:nvSpPr>
        <p:spPr>
          <a:xfrm>
            <a:off x="443100" y="3015857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22104" y="866609"/>
            <a:ext cx="10457406" cy="70754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</a:rPr>
              <a:t> 금융업의 특성상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고객의 대출상환금이 연체됨에 따라 은행 신용도가 하락하게 되나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</a:p>
          <a:p>
            <a:r>
              <a:rPr lang="ko-KR" altLang="en-US" sz="2000" dirty="0">
                <a:solidFill>
                  <a:srgbClr val="0000FF"/>
                </a:solidFill>
              </a:rPr>
              <a:t>  당사의 경우 연체율이 지속적으로 증가함에 따라 은행 신용도 유지를 위한 활동이 필요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329F1B2-1A92-8F73-AAD9-018390B03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2748" cy="30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71D79E-60B0-7EA6-0BBA-7E50DCB3D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80614" cy="9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9A6C16D-A9BF-B9DE-AAF2-4F17DA50D4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E7636-C179-E083-8256-2976EB418646}"/>
              </a:ext>
            </a:extLst>
          </p:cNvPr>
          <p:cNvSpPr txBox="1"/>
          <p:nvPr/>
        </p:nvSpPr>
        <p:spPr>
          <a:xfrm>
            <a:off x="948192" y="35185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도형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,</a:t>
            </a:r>
            <a:r>
              <a:rPr lang="ko-KR" altLang="en-US" sz="1400" dirty="0"/>
              <a:t>설명자료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7D5509-D68B-0E00-4CD6-9C8C41E9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46" y="1685642"/>
            <a:ext cx="5016376" cy="4079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49BC0A-F3DA-D64D-79DB-511CE9BDC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4"/>
          <a:stretch/>
        </p:blipFill>
        <p:spPr>
          <a:xfrm>
            <a:off x="166233" y="2241059"/>
            <a:ext cx="6459759" cy="40323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73EEC-804B-9BEC-6667-AA5E601D3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00" y="4298436"/>
            <a:ext cx="1799256" cy="1308549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87" y="1685642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은행별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고객의 대출금은 증가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그러나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신규 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또한 동시에 증가하고 있음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22104" y="866609"/>
            <a:ext cx="10457406" cy="70754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ko-KR" altLang="en-US" sz="2000" dirty="0">
                <a:solidFill>
                  <a:srgbClr val="0000FF"/>
                </a:solidFill>
              </a:rPr>
              <a:t> 금융업의 특성상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고객의 대출상환금이 연체됨에 따라 은행 신용도가 하락하게 되나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</a:p>
          <a:p>
            <a:r>
              <a:rPr lang="ko-KR" altLang="en-US" sz="2000" dirty="0">
                <a:solidFill>
                  <a:srgbClr val="0000FF"/>
                </a:solidFill>
              </a:rPr>
              <a:t>  당사의 경우 연체율이 지속적으로 증가함에 따라 은행 신용도 유지를 위한 활동이 필요</a:t>
            </a:r>
            <a:endParaRPr lang="en-US" altLang="ko-KR" sz="2000" dirty="0">
              <a:solidFill>
                <a:srgbClr val="0000FF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87" y="1685642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13746B6-5D0D-DEB4-E6A7-F4E127E54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7C1CEB-7DC4-D2E9-50C6-58BCC137ABC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886" y="1629873"/>
            <a:ext cx="9331325" cy="49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당사의 대출금액 연체율은 분기마다 증가하여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4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분기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9.2%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를 기록하며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증가로 인해 경영위기감이 증대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되었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91306311-6F74-3335-A650-DCCE7EC8C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FC848E-B8FE-615B-1395-1436900A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548" y="2123046"/>
            <a:ext cx="6960311" cy="46421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F7BBCA-53C4-2387-F62C-5E1933496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4" y="2356124"/>
            <a:ext cx="5016376" cy="4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19409-8BAD-F798-74CF-FAAAF78CA08C}"/>
              </a:ext>
            </a:extLst>
          </p:cNvPr>
          <p:cNvSpPr txBox="1"/>
          <p:nvPr/>
        </p:nvSpPr>
        <p:spPr>
          <a:xfrm>
            <a:off x="1093847" y="3085547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38A6B-E713-44FF-0D90-176ADFA0764B}"/>
              </a:ext>
            </a:extLst>
          </p:cNvPr>
          <p:cNvSpPr txBox="1"/>
          <p:nvPr/>
        </p:nvSpPr>
        <p:spPr>
          <a:xfrm>
            <a:off x="5806914" y="307927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90957" y="826303"/>
            <a:ext cx="9210060" cy="342688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주식</a:t>
            </a:r>
            <a:r>
              <a:rPr lang="en-US" altLang="ko-KR" sz="2000" b="1" dirty="0">
                <a:solidFill>
                  <a:prstClr val="black"/>
                </a:solidFill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</a:rPr>
              <a:t>코인 투자를 목적으로 한 대출의 증가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90957" y="3625609"/>
            <a:ext cx="9210060" cy="315304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소액 대출의 등장과 </a:t>
            </a:r>
            <a:r>
              <a:rPr lang="en-US" altLang="ko-KR" sz="2000" b="1" dirty="0">
                <a:solidFill>
                  <a:prstClr val="black"/>
                </a:solidFill>
              </a:rPr>
              <a:t>20</a:t>
            </a:r>
            <a:r>
              <a:rPr lang="ko-KR" altLang="en-US" sz="2000" b="1" dirty="0">
                <a:solidFill>
                  <a:prstClr val="black"/>
                </a:solidFill>
              </a:rPr>
              <a:t>대 고객 접근성 증가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506" y="4000020"/>
            <a:ext cx="11543869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소액 대출의 등장에 따라</a:t>
            </a:r>
            <a:r>
              <a:rPr lang="en-US" altLang="ko-KR" sz="1600" kern="0" dirty="0">
                <a:solidFill>
                  <a:srgbClr val="000000"/>
                </a:solidFill>
              </a:rPr>
              <a:t> 20</a:t>
            </a:r>
            <a:r>
              <a:rPr lang="ko-KR" altLang="en-US" sz="1600" kern="0" dirty="0">
                <a:solidFill>
                  <a:srgbClr val="000000"/>
                </a:solidFill>
              </a:rPr>
              <a:t>대 고객의 접근성이 증가하였고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대출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</a:rPr>
              <a:t> 또한 급격한 증가를 보이고 있음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C0DC8F-FD32-D67F-FEDF-87FC3D9A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95" y="1485810"/>
            <a:ext cx="3772566" cy="21365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27FD1B-13D6-6208-F943-1FF9E35B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85" y="1494394"/>
            <a:ext cx="3321049" cy="2018078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957" y="1258020"/>
            <a:ext cx="10649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주식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코인 투자를 목적으로 한 대출이 한국에서 유행하며</a:t>
            </a:r>
            <a:r>
              <a:rPr lang="en-US" altLang="ko-KR" sz="1600" kern="0" dirty="0">
                <a:solidFill>
                  <a:srgbClr val="000000"/>
                </a:solidFill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 계획적이지 않은 대출은 연체율로 이어지게 됨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52DA7-F4A7-DAB8-06DE-A950828E2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32" y="4299164"/>
            <a:ext cx="4234595" cy="30076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66FCC6-215C-EE29-42A2-14195D983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490" y="4299164"/>
            <a:ext cx="4581832" cy="2643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18260" y="119528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과제를 통하여 해결해야 할 현상과 문제를 기술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과제 수행을 통하여 달성하고자 하는 성과지표를 도출하고 목표를 설정 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366816" y="948564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대출금 상환 문제 원인 도출 및 </a:t>
            </a:r>
            <a:r>
              <a:rPr lang="ko-KR" altLang="en-US" sz="20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2000" b="1" dirty="0">
                <a:solidFill>
                  <a:prstClr val="black"/>
                </a:solidFill>
              </a:rPr>
              <a:t> 감소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6816" y="1617065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968C6761-0B73-A559-5A3A-5045F483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" y="2130375"/>
            <a:ext cx="11335050" cy="24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6" y="919706"/>
            <a:ext cx="116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결측치의</a:t>
            </a:r>
            <a:r>
              <a:rPr lang="ko-KR" altLang="en-US" dirty="0"/>
              <a:t> 비율이 </a:t>
            </a:r>
            <a:r>
              <a:rPr lang="en-US" altLang="ko-KR" dirty="0"/>
              <a:t>10%</a:t>
            </a:r>
            <a:r>
              <a:rPr lang="ko-KR" altLang="en-US" dirty="0"/>
              <a:t>정도로  </a:t>
            </a:r>
            <a:r>
              <a:rPr lang="ko-KR" altLang="en-US" dirty="0" err="1"/>
              <a:t>결측치인</a:t>
            </a:r>
            <a:r>
              <a:rPr lang="ko-KR" altLang="en-US" dirty="0"/>
              <a:t> 행의 비율도 </a:t>
            </a:r>
            <a:r>
              <a:rPr lang="ko-KR" altLang="en-US" dirty="0" err="1"/>
              <a:t>원데이터랑</a:t>
            </a:r>
            <a:r>
              <a:rPr lang="ko-KR" altLang="en-US" dirty="0"/>
              <a:t> 차이가 없고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원본 데이터를 해칠 일도 없다고 판단하여 </a:t>
            </a:r>
            <a:r>
              <a:rPr lang="ko-KR" altLang="en-US" dirty="0" err="1"/>
              <a:t>결측치</a:t>
            </a:r>
            <a:r>
              <a:rPr lang="ko-KR" altLang="en-US" dirty="0"/>
              <a:t> 제거함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627" y="1505623"/>
            <a:ext cx="93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/>
        </p:nvGraphicFramePr>
        <p:xfrm>
          <a:off x="774794" y="4418284"/>
          <a:ext cx="10251504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LOAN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대출금액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MORTDUE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모기지 금액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VALUE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자산 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CLAGE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계좌 유지시간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있음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이상치 제거 </a:t>
                      </a:r>
                      <a:r>
                        <a:rPr lang="en-US" altLang="ko-KR" sz="1200" dirty="0"/>
                        <a:t>( 97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CLNO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 점수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부채비율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7A9940-DEB2-2594-401C-186221054BFC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연속형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3A753E-F5E8-5AFD-EF8E-88D8F1953135}"/>
              </a:ext>
            </a:extLst>
          </p:cNvPr>
          <p:cNvGraphicFramePr>
            <a:graphicFrameLocks noGrp="1"/>
          </p:cNvGraphicFramePr>
          <p:nvPr/>
        </p:nvGraphicFramePr>
        <p:xfrm>
          <a:off x="641479" y="1778232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CE9068-55AE-9A3C-8DE2-D51D8AF5D4AF}"/>
              </a:ext>
            </a:extLst>
          </p:cNvPr>
          <p:cNvGraphicFramePr>
            <a:graphicFrameLocks noGrp="1"/>
          </p:cNvGraphicFramePr>
          <p:nvPr/>
        </p:nvGraphicFramePr>
        <p:xfrm>
          <a:off x="3810809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 err="1"/>
                        <a:t>결측치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339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2A9288-9091-9032-ECB5-B48BAF5A1451}"/>
              </a:ext>
            </a:extLst>
          </p:cNvPr>
          <p:cNvGraphicFramePr>
            <a:graphicFrameLocks noGrp="1"/>
          </p:cNvGraphicFramePr>
          <p:nvPr/>
        </p:nvGraphicFramePr>
        <p:xfrm>
          <a:off x="8101486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08F643-9A2B-6C5B-E057-71E15A3B0947}"/>
              </a:ext>
            </a:extLst>
          </p:cNvPr>
          <p:cNvSpPr/>
          <p:nvPr/>
        </p:nvSpPr>
        <p:spPr>
          <a:xfrm>
            <a:off x="7147249" y="187495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15C325-E66B-A260-6DF3-A521848A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2830762"/>
            <a:ext cx="10393949" cy="9093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7F495-60A7-62D9-9813-43D3F5967B54}"/>
              </a:ext>
            </a:extLst>
          </p:cNvPr>
          <p:cNvSpPr/>
          <p:nvPr/>
        </p:nvSpPr>
        <p:spPr>
          <a:xfrm>
            <a:off x="7772400" y="3344257"/>
            <a:ext cx="992459" cy="4266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34706-F052-BC91-DE84-921595710347}"/>
              </a:ext>
            </a:extLst>
          </p:cNvPr>
          <p:cNvSpPr txBox="1"/>
          <p:nvPr/>
        </p:nvSpPr>
        <p:spPr>
          <a:xfrm>
            <a:off x="638067" y="26532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CLAGE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pic>
        <p:nvPicPr>
          <p:cNvPr id="7" name="그림 6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970AC9EE-5480-7525-F690-F34EB8B38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" y="2321377"/>
            <a:ext cx="3927835" cy="31713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CE088C-4D67-70CD-4DFD-A3FF1D3218BF}"/>
              </a:ext>
            </a:extLst>
          </p:cNvPr>
          <p:cNvGraphicFramePr>
            <a:graphicFrameLocks noGrp="1"/>
          </p:cNvGraphicFramePr>
          <p:nvPr/>
        </p:nvGraphicFramePr>
        <p:xfrm>
          <a:off x="7037797" y="3651480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299 (</a:t>
                      </a:r>
                      <a:r>
                        <a:rPr lang="ko-KR" altLang="en-US" dirty="0"/>
                        <a:t>이상치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8E85FDF-D440-77F0-CEE5-C88159D9E636}"/>
              </a:ext>
            </a:extLst>
          </p:cNvPr>
          <p:cNvSpPr/>
          <p:nvPr/>
        </p:nvSpPr>
        <p:spPr>
          <a:xfrm>
            <a:off x="5599625" y="377693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D15B-486D-9025-104E-89AC83E35FE4}"/>
              </a:ext>
            </a:extLst>
          </p:cNvPr>
          <p:cNvSpPr txBox="1"/>
          <p:nvPr/>
        </p:nvSpPr>
        <p:spPr>
          <a:xfrm>
            <a:off x="858770" y="17701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이상치 제거</a:t>
            </a:r>
          </a:p>
        </p:txBody>
      </p:sp>
    </p:spTree>
    <p:extLst>
      <p:ext uri="{BB962C8B-B14F-4D97-AF65-F5344CB8AC3E}">
        <p14:creationId xmlns:p14="http://schemas.microsoft.com/office/powerpoint/2010/main" val="245298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AE41F2-3D41-38BD-1073-449BA3D4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E9113-9E38-F85F-87F9-F65F558BA9AD}"/>
              </a:ext>
            </a:extLst>
          </p:cNvPr>
          <p:cNvSpPr txBox="1"/>
          <p:nvPr/>
        </p:nvSpPr>
        <p:spPr>
          <a:xfrm>
            <a:off x="7322728" y="336272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1D1C1D"/>
              </a:solidFill>
              <a:highlight>
                <a:srgbClr val="F8F8F8"/>
              </a:highlight>
              <a:latin typeface="NotoSansKR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DEROG  0, 1, 2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이상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으로 분배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 </a:t>
            </a:r>
          </a:p>
        </p:txBody>
      </p:sp>
      <p:pic>
        <p:nvPicPr>
          <p:cNvPr id="24" name="그림 23" descr="텍스트, 스크린샷, 직사각형, 그래프이(가) 표시된 사진&#10;&#10;자동 생성된 설명">
            <a:extLst>
              <a:ext uri="{FF2B5EF4-FFF2-40B4-BE49-F238E27FC236}">
                <a16:creationId xmlns:a16="http://schemas.microsoft.com/office/drawing/2014/main" id="{05EE74D5-3228-1521-C9F1-EC335A3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97" y="865220"/>
            <a:ext cx="5467350" cy="271618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2E7B0360-157D-A330-B7F8-FB9EB3DE036A}"/>
              </a:ext>
            </a:extLst>
          </p:cNvPr>
          <p:cNvGraphicFramePr>
            <a:graphicFrameLocks noGrp="1"/>
          </p:cNvGraphicFramePr>
          <p:nvPr/>
        </p:nvGraphicFramePr>
        <p:xfrm>
          <a:off x="792330" y="4465944"/>
          <a:ext cx="5456070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BAD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 상환여부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REASON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대출목적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JOB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직업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YOJ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 연차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DEROG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손실 내용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F68F258-BF8F-3CF7-8753-D64D063CF1D1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범주형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pic>
        <p:nvPicPr>
          <p:cNvPr id="28" name="그림 27" descr="도표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9B6E5295-B023-B8F6-EDCB-F200B91B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1034823"/>
            <a:ext cx="4667250" cy="24040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228F1F-71B3-7F23-A446-13FC953E7065}"/>
              </a:ext>
            </a:extLst>
          </p:cNvPr>
          <p:cNvSpPr txBox="1"/>
          <p:nvPr/>
        </p:nvSpPr>
        <p:spPr>
          <a:xfrm>
            <a:off x="1654392" y="34388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YOJ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를 연속형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16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680</Words>
  <Application>Microsoft Office PowerPoint</Application>
  <PresentationFormat>와이드스크린</PresentationFormat>
  <Paragraphs>198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NotoSansKR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10</cp:revision>
  <dcterms:created xsi:type="dcterms:W3CDTF">2023-11-18T01:07:46Z</dcterms:created>
  <dcterms:modified xsi:type="dcterms:W3CDTF">2024-07-23T00:19:05Z</dcterms:modified>
</cp:coreProperties>
</file>