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7" r:id="rId2"/>
    <p:sldId id="401" r:id="rId3"/>
    <p:sldId id="400" r:id="rId4"/>
    <p:sldId id="39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8455-BDB7-1ADB-7F88-E3CA5F1D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9DC94-908B-AA25-D170-24FAC0F1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42941-CB80-7445-601F-C5648A6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3D4E0-3591-3ADD-68A1-600D6647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8A2-7F74-44BE-BB1D-768AC8E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197-098C-2AFC-CE94-3F8826B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058DD-7526-A55C-9708-B718BF6D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B134B-1BB9-1592-B993-09A4E331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C23E-70C6-9CE0-DB84-432EFE5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1DEBE-9D87-EBC3-3F44-DE36EBB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F0D35-E676-71CD-F27F-EB01845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9C1C4-DC87-DC23-3EED-29B72DDE0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CBF4-B84D-C910-E712-5E443C1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F107A-DA0D-CFD3-8189-E65AF802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012A-1A45-C100-751F-2BDB38D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7C8A-F5D5-C180-B846-5AF2ADE9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BC9B4-3B0C-0877-8C65-AA62301E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B8645-B2AF-FDB7-AD4D-5BD63A91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49270-D022-06C0-6E21-B35C4E2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EE079-3F79-F3E7-C82D-693FB79F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9305E-3F5E-1257-A3D8-DA4245E9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25CB6-203C-B142-D545-C621F4A8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E9AD-2A3B-6286-645A-39A5A7A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275B3-9019-F0D3-2A28-F3F6488E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E914B-2DF5-D981-CCB5-5442CBA3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C2DE8-5746-E7B5-0D25-3BC53C5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4D086-2D3E-D8C4-CFB3-B17C2C37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8860E-E6D9-0D9D-89E1-3A468863D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73536-70BB-FEE8-7FDA-BA5996E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19986-E36D-5BAD-F1BA-8892CFDC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F5827-9E29-70D1-A004-FDD377F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A8F0-536B-42A3-91B7-59FEEE5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1034F-07E5-3D3B-205B-461058F4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9D242-5C52-83A5-0300-8C795B99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FDBC3-826E-A8F4-D532-F68449E47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4CF0AE-0B06-5BF3-CEE4-2C00B0CB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7037D-86AB-20D0-DBD1-E69EFAD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C803F-E911-4B85-0BD3-4FD78C9B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DE494C-134E-27D8-E88C-5C00D67D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50CA-86E0-7884-0D6B-D86434A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192B9-BEA6-C9BA-23F5-2052441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94891-2993-4993-088F-AD633C01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84730-81F0-7B11-A752-E1E13400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4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456F0-5B5C-57D5-AEB0-10923B79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BAED8-D512-516D-458E-C3C4E878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2A3A4-BD18-8EEB-E630-8383CB5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F867-9FEA-7DEB-B7E3-233F3976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1FF98-2473-6AAD-B45B-19DF8CFE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A01F-0743-3B08-737D-DA8179886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4F1B2-A615-4550-EB13-2A899B4B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7B48E-EA64-34E5-E679-5DFCCD60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3D511-289C-39E1-DB7F-CCA2428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F769-F3C1-E4BA-CE56-A8A9D4C7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2A1BB-4CE2-8BB5-387E-5B65A9A6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BE474-CA01-5287-8228-7278E3FD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2AD58-6C9E-1718-CCEB-DC2F5089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561DA-46CC-AB41-563C-1031B3AF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C982D-57E0-5116-64F8-D869A3F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4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5F8702-A2B4-A583-2825-C884E9CA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7A08C-5F56-877A-22BB-AE462EC3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ACA3B-28E5-0DDF-2DBF-82C3AFA5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9837-2C4E-15CF-C2DD-96138FC93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CE2-3507-4076-D29E-2AB002A0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0066" y="919706"/>
            <a:ext cx="1166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결측치의</a:t>
            </a:r>
            <a:r>
              <a:rPr lang="ko-KR" altLang="en-US" dirty="0"/>
              <a:t> 비율이 </a:t>
            </a:r>
            <a:r>
              <a:rPr lang="en-US" altLang="ko-KR" dirty="0"/>
              <a:t>10%</a:t>
            </a:r>
            <a:r>
              <a:rPr lang="ko-KR" altLang="en-US" dirty="0"/>
              <a:t>정도로  </a:t>
            </a:r>
            <a:r>
              <a:rPr lang="ko-KR" altLang="en-US" dirty="0" err="1"/>
              <a:t>결측치인</a:t>
            </a:r>
            <a:r>
              <a:rPr lang="ko-KR" altLang="en-US" dirty="0"/>
              <a:t> 행의 비율도 </a:t>
            </a:r>
            <a:r>
              <a:rPr lang="ko-KR" altLang="en-US" dirty="0" err="1"/>
              <a:t>원데이터랑</a:t>
            </a:r>
            <a:r>
              <a:rPr lang="ko-KR" altLang="en-US" dirty="0"/>
              <a:t> 차이가 없고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원본 데이터를 해칠 일도 없다고 판단하여 </a:t>
            </a:r>
            <a:r>
              <a:rPr lang="ko-KR" altLang="en-US" dirty="0" err="1"/>
              <a:t>결측치</a:t>
            </a:r>
            <a:r>
              <a:rPr lang="ko-KR" altLang="en-US" dirty="0"/>
              <a:t> 제거함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28B487-98BA-AB19-086A-F6FF3281814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3627" y="1505623"/>
            <a:ext cx="93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endParaRPr lang="ko-KR" altLang="en-US" sz="1600" kern="0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30B0EC0-FE28-2F1B-3DDC-A026CC1F2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34549"/>
              </p:ext>
            </p:extLst>
          </p:nvPr>
        </p:nvGraphicFramePr>
        <p:xfrm>
          <a:off x="774794" y="4418284"/>
          <a:ext cx="10251504" cy="1995358"/>
        </p:xfrm>
        <a:graphic>
          <a:graphicData uri="http://schemas.openxmlformats.org/drawingml/2006/table">
            <a:tbl>
              <a:tblPr/>
              <a:tblGrid>
                <a:gridCol w="122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3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2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항목명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의미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이상치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결측치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확인결과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정제방안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LOAN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대출금액 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MORTDUE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기존 모기지 금액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VALUE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자산 </a:t>
                      </a:r>
                      <a:endParaRPr lang="en-US" altLang="ko-KR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CLAGE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계좌 유지시간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월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있음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 이상치 제거 </a:t>
                      </a:r>
                      <a:r>
                        <a:rPr lang="en-US" altLang="ko-KR" sz="1200" dirty="0"/>
                        <a:t>( 97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CLNO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 한도 점수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7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DEBTINC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부채비율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이상치 벗어난 값이 없음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7A9940-DEB2-2594-401C-186221054BFC}"/>
              </a:ext>
            </a:extLst>
          </p:cNvPr>
          <p:cNvSpPr txBox="1"/>
          <p:nvPr/>
        </p:nvSpPr>
        <p:spPr>
          <a:xfrm>
            <a:off x="641479" y="3887640"/>
            <a:ext cx="812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연속형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3A753E-F5E8-5AFD-EF8E-88D8F195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19601"/>
              </p:ext>
            </p:extLst>
          </p:nvPr>
        </p:nvGraphicFramePr>
        <p:xfrm>
          <a:off x="641479" y="1778232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3403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4CE9068-55AE-9A3C-8DE2-D51D8AF5D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18026"/>
              </p:ext>
            </p:extLst>
          </p:nvPr>
        </p:nvGraphicFramePr>
        <p:xfrm>
          <a:off x="3810809" y="1785357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 err="1"/>
                        <a:t>결측치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339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E2A9288-9091-9032-ECB5-B48BAF5A1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56069"/>
              </p:ext>
            </p:extLst>
          </p:nvPr>
        </p:nvGraphicFramePr>
        <p:xfrm>
          <a:off x="8101486" y="1785357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/>
                        <a:t>최종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3064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408F643-9A2B-6C5B-E057-71E15A3B0947}"/>
              </a:ext>
            </a:extLst>
          </p:cNvPr>
          <p:cNvSpPr/>
          <p:nvPr/>
        </p:nvSpPr>
        <p:spPr>
          <a:xfrm>
            <a:off x="7147249" y="1874955"/>
            <a:ext cx="625151" cy="4856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715C325-E66B-A260-6DF3-A521848A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9" y="2830762"/>
            <a:ext cx="10393949" cy="90938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47F495-60A7-62D9-9813-43D3F5967B54}"/>
              </a:ext>
            </a:extLst>
          </p:cNvPr>
          <p:cNvSpPr/>
          <p:nvPr/>
        </p:nvSpPr>
        <p:spPr>
          <a:xfrm>
            <a:off x="7772400" y="3344257"/>
            <a:ext cx="992459" cy="4266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34706-F052-BC91-DE84-921595710347}"/>
              </a:ext>
            </a:extLst>
          </p:cNvPr>
          <p:cNvSpPr txBox="1"/>
          <p:nvPr/>
        </p:nvSpPr>
        <p:spPr>
          <a:xfrm>
            <a:off x="638067" y="265322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CLAGE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7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pic>
        <p:nvPicPr>
          <p:cNvPr id="7" name="그림 6" descr="텍스트, 스크린샷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970AC9EE-5480-7525-F690-F34EB8B38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0" y="2321377"/>
            <a:ext cx="3927835" cy="317136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2CE088C-4D67-70CD-4DFD-A3FF1D32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11021"/>
              </p:ext>
            </p:extLst>
          </p:nvPr>
        </p:nvGraphicFramePr>
        <p:xfrm>
          <a:off x="7037797" y="3651480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/>
                        <a:t>최종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3064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(</a:t>
                      </a:r>
                      <a:r>
                        <a:rPr lang="ko-KR" altLang="en-US" dirty="0"/>
                        <a:t>최종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299 (</a:t>
                      </a:r>
                      <a:r>
                        <a:rPr lang="ko-KR" altLang="en-US" dirty="0"/>
                        <a:t>이상치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8E85FDF-D440-77F0-CEE5-C88159D9E636}"/>
              </a:ext>
            </a:extLst>
          </p:cNvPr>
          <p:cNvSpPr/>
          <p:nvPr/>
        </p:nvSpPr>
        <p:spPr>
          <a:xfrm>
            <a:off x="5599625" y="3776935"/>
            <a:ext cx="625151" cy="4856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FD15B-486D-9025-104E-89AC83E35FE4}"/>
              </a:ext>
            </a:extLst>
          </p:cNvPr>
          <p:cNvSpPr txBox="1"/>
          <p:nvPr/>
        </p:nvSpPr>
        <p:spPr>
          <a:xfrm>
            <a:off x="858770" y="177013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이상치 제거</a:t>
            </a:r>
          </a:p>
        </p:txBody>
      </p:sp>
    </p:spTree>
    <p:extLst>
      <p:ext uri="{BB962C8B-B14F-4D97-AF65-F5344CB8AC3E}">
        <p14:creationId xmlns:p14="http://schemas.microsoft.com/office/powerpoint/2010/main" val="245298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BAE41F2-3D41-38BD-1073-449BA3D42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3E9113-9E38-F85F-87F9-F65F558BA9AD}"/>
              </a:ext>
            </a:extLst>
          </p:cNvPr>
          <p:cNvSpPr txBox="1"/>
          <p:nvPr/>
        </p:nvSpPr>
        <p:spPr>
          <a:xfrm>
            <a:off x="7322728" y="336272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1D1C1D"/>
              </a:solidFill>
              <a:highlight>
                <a:srgbClr val="F8F8F8"/>
              </a:highlight>
              <a:latin typeface="NotoSansKR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DEROG  0, 1, 2</a:t>
            </a:r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이상 </a:t>
            </a:r>
            <a:r>
              <a:rPr lang="ko-KR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KR"/>
              </a:rPr>
              <a:t>으로 분배</a:t>
            </a:r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NotoSansKR"/>
              </a:rPr>
              <a:t> </a:t>
            </a:r>
          </a:p>
        </p:txBody>
      </p:sp>
      <p:pic>
        <p:nvPicPr>
          <p:cNvPr id="24" name="그림 23" descr="텍스트, 스크린샷, 직사각형, 그래프이(가) 표시된 사진&#10;&#10;자동 생성된 설명">
            <a:extLst>
              <a:ext uri="{FF2B5EF4-FFF2-40B4-BE49-F238E27FC236}">
                <a16:creationId xmlns:a16="http://schemas.microsoft.com/office/drawing/2014/main" id="{05EE74D5-3228-1521-C9F1-EC335A31A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97" y="865220"/>
            <a:ext cx="5467350" cy="2716180"/>
          </a:xfrm>
          <a:prstGeom prst="rect">
            <a:avLst/>
          </a:prstGeom>
        </p:spPr>
      </p:pic>
      <p:graphicFrame>
        <p:nvGraphicFramePr>
          <p:cNvPr id="25" name="Group 4">
            <a:extLst>
              <a:ext uri="{FF2B5EF4-FFF2-40B4-BE49-F238E27FC236}">
                <a16:creationId xmlns:a16="http://schemas.microsoft.com/office/drawing/2014/main" id="{2E7B0360-157D-A330-B7F8-FB9EB3DE0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4063"/>
              </p:ext>
            </p:extLst>
          </p:nvPr>
        </p:nvGraphicFramePr>
        <p:xfrm>
          <a:off x="792330" y="4465944"/>
          <a:ext cx="5456070" cy="1995358"/>
        </p:xfrm>
        <a:graphic>
          <a:graphicData uri="http://schemas.openxmlformats.org/drawingml/2006/table">
            <a:tbl>
              <a:tblPr/>
              <a:tblGrid>
                <a:gridCol w="122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항목명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의미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이상치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결측치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BAD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대출 상환여부 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REASON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대출목적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JOB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직업</a:t>
                      </a:r>
                      <a:endParaRPr lang="en-US" altLang="ko-KR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YOJ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대출 연차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DEROG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 손실 내용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7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DEBTINC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 한도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F68F258-BF8F-3CF7-8753-D64D063CF1D1}"/>
              </a:ext>
            </a:extLst>
          </p:cNvPr>
          <p:cNvSpPr txBox="1"/>
          <p:nvPr/>
        </p:nvSpPr>
        <p:spPr>
          <a:xfrm>
            <a:off x="641479" y="3887640"/>
            <a:ext cx="812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범주형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</a:t>
            </a:r>
            <a:endParaRPr lang="ko-KR" altLang="en-US" dirty="0"/>
          </a:p>
        </p:txBody>
      </p:sp>
      <p:pic>
        <p:nvPicPr>
          <p:cNvPr id="28" name="그림 27" descr="도표, 그래프, 스크린샷, 라인이(가) 표시된 사진&#10;&#10;자동 생성된 설명">
            <a:extLst>
              <a:ext uri="{FF2B5EF4-FFF2-40B4-BE49-F238E27FC236}">
                <a16:creationId xmlns:a16="http://schemas.microsoft.com/office/drawing/2014/main" id="{9B6E5295-B023-B8F6-EDCB-F200B91BB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9" y="1034823"/>
            <a:ext cx="4667250" cy="24040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1228F1F-71B3-7F23-A446-13FC953E7065}"/>
              </a:ext>
            </a:extLst>
          </p:cNvPr>
          <p:cNvSpPr txBox="1"/>
          <p:nvPr/>
        </p:nvSpPr>
        <p:spPr>
          <a:xfrm>
            <a:off x="1654392" y="343888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YOJ</a:t>
            </a:r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를 연속형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31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7072209-C51C-BF67-7703-5E3992036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91645"/>
              </p:ext>
            </p:extLst>
          </p:nvPr>
        </p:nvGraphicFramePr>
        <p:xfrm>
          <a:off x="409720" y="1777590"/>
          <a:ext cx="11372560" cy="285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5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변수들의 분포 특성 및 이상치 여부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대출금액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모기지 금액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현재자산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연속형 변수의 분포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 plot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목적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손실 내용 빈도 등 범주형 변수의 분포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상환 여부에 영향을 미치는 인자 도출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Two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t-test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도출된 연속형 영향인자의 유의성 확인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box plot 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square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도출된 범주형 영향인자의 유의성 확인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heat map 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신용한도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상관성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신용한도점수와 대출금액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계좌 유지기간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부채비율 상관성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27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304</Words>
  <Application>Microsoft Office PowerPoint</Application>
  <PresentationFormat>와이드스크린</PresentationFormat>
  <Paragraphs>132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NotoSansKR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A1290</dc:creator>
  <cp:lastModifiedBy>campus4 D044</cp:lastModifiedBy>
  <cp:revision>45</cp:revision>
  <dcterms:created xsi:type="dcterms:W3CDTF">2023-11-18T01:07:46Z</dcterms:created>
  <dcterms:modified xsi:type="dcterms:W3CDTF">2024-07-22T08:30:46Z</dcterms:modified>
</cp:coreProperties>
</file>