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400" r:id="rId4"/>
    <p:sldId id="396" r:id="rId5"/>
    <p:sldId id="401" r:id="rId6"/>
    <p:sldId id="397" r:id="rId7"/>
    <p:sldId id="398" r:id="rId8"/>
    <p:sldId id="399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8081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대출금 상환 문제 원인 도출을 통한 고객 </a:t>
            </a:r>
            <a:r>
              <a:rPr lang="ko-KR" altLang="en-US" sz="40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연체율</a:t>
            </a:r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 감소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 err="1"/>
              <a:t>김근년</a:t>
            </a:r>
            <a:r>
              <a:rPr lang="en-US" altLang="ko-KR" sz="2000" dirty="0"/>
              <a:t> / </a:t>
            </a:r>
            <a:r>
              <a:rPr lang="ko-KR" altLang="en-US" sz="2000" dirty="0" err="1"/>
              <a:t>이태경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조형석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김민경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신민소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변지윤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D8AFB3-F74C-061B-49EB-B5D62A58278C}"/>
              </a:ext>
            </a:extLst>
          </p:cNvPr>
          <p:cNvSpPr/>
          <p:nvPr/>
        </p:nvSpPr>
        <p:spPr>
          <a:xfrm>
            <a:off x="443100" y="3015857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22104" y="866609"/>
            <a:ext cx="10457406" cy="707545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</a:rPr>
              <a:t> 금융업의 특성상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고객의 대출상환금이 연체됨에 따라 은행 신용도가 하락하게 되나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</a:p>
          <a:p>
            <a:r>
              <a:rPr lang="ko-KR" altLang="en-US" sz="2000" dirty="0">
                <a:solidFill>
                  <a:srgbClr val="0000FF"/>
                </a:solidFill>
              </a:rPr>
              <a:t>  당사의 경우 연체율이 지속적으로 증가함에 따라 은행 신용도 유지를 위한 활동이 필요</a:t>
            </a:r>
            <a:endParaRPr lang="en-US" altLang="ko-KR" sz="2000" dirty="0">
              <a:solidFill>
                <a:srgbClr val="0000FF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329F1B2-1A92-8F73-AAD9-018390B03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62748" cy="30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271D79E-60B0-7EA6-0BBA-7E50DCB3D0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980614" cy="98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9A6C16D-A9BF-B9DE-AAF2-4F17DA50D4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E7636-C179-E083-8256-2976EB418646}"/>
              </a:ext>
            </a:extLst>
          </p:cNvPr>
          <p:cNvSpPr txBox="1"/>
          <p:nvPr/>
        </p:nvSpPr>
        <p:spPr>
          <a:xfrm>
            <a:off x="948192" y="3518550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그래프</a:t>
            </a:r>
            <a:r>
              <a:rPr lang="en-US" altLang="ko-KR" sz="1400" dirty="0"/>
              <a:t>, </a:t>
            </a:r>
            <a:r>
              <a:rPr lang="ko-KR" altLang="en-US" sz="1400" dirty="0"/>
              <a:t>그림</a:t>
            </a:r>
            <a:r>
              <a:rPr lang="en-US" altLang="ko-KR" sz="1400" dirty="0"/>
              <a:t>, </a:t>
            </a:r>
            <a:r>
              <a:rPr lang="ko-KR" altLang="en-US" sz="1400" dirty="0"/>
              <a:t>도형</a:t>
            </a:r>
            <a:r>
              <a:rPr lang="en-US" altLang="ko-KR" sz="1400" dirty="0"/>
              <a:t>, </a:t>
            </a:r>
            <a:r>
              <a:rPr lang="ko-KR" altLang="en-US" sz="1400" dirty="0"/>
              <a:t>표</a:t>
            </a:r>
            <a:r>
              <a:rPr lang="en-US" altLang="ko-KR" sz="1400" dirty="0"/>
              <a:t>,</a:t>
            </a:r>
            <a:r>
              <a:rPr lang="ko-KR" altLang="en-US" sz="1400" dirty="0"/>
              <a:t>설명자료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7D5509-D68B-0E00-4CD6-9C8C41E9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46" y="1685642"/>
            <a:ext cx="5016376" cy="40791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49BC0A-F3DA-D64D-79DB-511CE9BDC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64"/>
          <a:stretch/>
        </p:blipFill>
        <p:spPr>
          <a:xfrm>
            <a:off x="166233" y="2241059"/>
            <a:ext cx="6459759" cy="40323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273EEC-804B-9BEC-6667-AA5E601D3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600" y="4298436"/>
            <a:ext cx="1799256" cy="1308549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8887" y="1685642"/>
            <a:ext cx="9331325" cy="49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 err="1">
                <a:solidFill>
                  <a:srgbClr val="000000"/>
                </a:solidFill>
                <a:latin typeface="+mn-ea"/>
                <a:ea typeface="+mn-ea"/>
              </a:rPr>
              <a:t>은행별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 고객의 대출금은 증가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그러나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신규 </a:t>
            </a:r>
            <a:r>
              <a:rPr lang="ko-KR" altLang="en-US" sz="1600" kern="0" dirty="0" err="1">
                <a:solidFill>
                  <a:srgbClr val="000000"/>
                </a:solidFill>
                <a:latin typeface="+mn-ea"/>
                <a:ea typeface="+mn-ea"/>
              </a:rPr>
              <a:t>연체율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 또한 동시에 증가하고 있음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22104" y="866609"/>
            <a:ext cx="10457406" cy="707545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</a:rPr>
              <a:t> 금융업의 특성상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고객의 대출상환금이 연체됨에 따라 은행 신용도가 하락하게 되나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</a:p>
          <a:p>
            <a:r>
              <a:rPr lang="ko-KR" altLang="en-US" sz="2000" dirty="0">
                <a:solidFill>
                  <a:srgbClr val="0000FF"/>
                </a:solidFill>
              </a:rPr>
              <a:t>  당사의 경우 연체율이 지속적으로 증가함에 따라 은행 신용도 유지를 위한 활동이 필요</a:t>
            </a:r>
            <a:endParaRPr lang="en-US" altLang="ko-KR" sz="2000" dirty="0">
              <a:solidFill>
                <a:srgbClr val="0000FF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8887" y="1685642"/>
            <a:ext cx="9331325" cy="49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13746B6-5D0D-DEB4-E6A7-F4E127E54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7C1CEB-7DC4-D2E9-50C6-58BCC137ABC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8886" y="1629873"/>
            <a:ext cx="9331325" cy="49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당사의 대출금액 연체율은 분기마다 증가하여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4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분기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9.2%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를 기록하며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연체율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증가로 인해 경영위기감이 증대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되었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음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91306311-6F74-3335-A650-DCCE7EC8C0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FC848E-B8FE-615B-1395-1436900A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548" y="2123046"/>
            <a:ext cx="6960311" cy="46421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F7BBCA-53C4-2387-F62C-5E1933496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04" y="2356124"/>
            <a:ext cx="5016376" cy="40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19409-8BAD-F798-74CF-FAAAF78CA08C}"/>
              </a:ext>
            </a:extLst>
          </p:cNvPr>
          <p:cNvSpPr txBox="1"/>
          <p:nvPr/>
        </p:nvSpPr>
        <p:spPr>
          <a:xfrm>
            <a:off x="1093847" y="3085547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38A6B-E713-44FF-0D90-176ADFA0764B}"/>
              </a:ext>
            </a:extLst>
          </p:cNvPr>
          <p:cNvSpPr txBox="1"/>
          <p:nvPr/>
        </p:nvSpPr>
        <p:spPr>
          <a:xfrm>
            <a:off x="5806914" y="307927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52">
            <a:extLst>
              <a:ext uri="{FF2B5EF4-FFF2-40B4-BE49-F238E27FC236}">
                <a16:creationId xmlns:a16="http://schemas.microsoft.com/office/drawing/2014/main" id="{A472BC92-A2AB-DD43-58EB-7E6F70C2F97D}"/>
              </a:ext>
            </a:extLst>
          </p:cNvPr>
          <p:cNvSpPr txBox="1"/>
          <p:nvPr/>
        </p:nvSpPr>
        <p:spPr>
          <a:xfrm>
            <a:off x="90957" y="826303"/>
            <a:ext cx="9210060" cy="342688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2000" b="1" dirty="0">
                <a:solidFill>
                  <a:prstClr val="black"/>
                </a:solidFill>
              </a:rPr>
              <a:t>주식</a:t>
            </a:r>
            <a:r>
              <a:rPr lang="en-US" altLang="ko-KR" sz="2000" b="1" dirty="0">
                <a:solidFill>
                  <a:prstClr val="black"/>
                </a:solidFill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</a:rPr>
              <a:t>코인 투자를 목적으로 한 대출의 증가</a:t>
            </a:r>
          </a:p>
        </p:txBody>
      </p:sp>
      <p:sp>
        <p:nvSpPr>
          <p:cNvPr id="8" name="TextBox 52">
            <a:extLst>
              <a:ext uri="{FF2B5EF4-FFF2-40B4-BE49-F238E27FC236}">
                <a16:creationId xmlns:a16="http://schemas.microsoft.com/office/drawing/2014/main" id="{C0E1D4D8-F934-A9C6-366B-515EB84641DB}"/>
              </a:ext>
            </a:extLst>
          </p:cNvPr>
          <p:cNvSpPr txBox="1"/>
          <p:nvPr/>
        </p:nvSpPr>
        <p:spPr>
          <a:xfrm>
            <a:off x="90957" y="3625609"/>
            <a:ext cx="9210060" cy="315304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2000" b="1" dirty="0">
                <a:solidFill>
                  <a:prstClr val="black"/>
                </a:solidFill>
              </a:rPr>
              <a:t>소액 대출의 등장과 </a:t>
            </a:r>
            <a:r>
              <a:rPr lang="en-US" altLang="ko-KR" sz="2000" b="1" dirty="0">
                <a:solidFill>
                  <a:prstClr val="black"/>
                </a:solidFill>
              </a:rPr>
              <a:t>20</a:t>
            </a:r>
            <a:r>
              <a:rPr lang="ko-KR" altLang="en-US" sz="2000" b="1" dirty="0">
                <a:solidFill>
                  <a:prstClr val="black"/>
                </a:solidFill>
              </a:rPr>
              <a:t>대 고객 접근성 증가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506" y="4000020"/>
            <a:ext cx="1154386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소액 대출의 등장에 따라</a:t>
            </a:r>
            <a:r>
              <a:rPr lang="en-US" altLang="ko-KR" sz="1600" kern="0" dirty="0">
                <a:solidFill>
                  <a:srgbClr val="000000"/>
                </a:solidFill>
              </a:rPr>
              <a:t> 20</a:t>
            </a:r>
            <a:r>
              <a:rPr lang="ko-KR" altLang="en-US" sz="1600" kern="0" dirty="0">
                <a:solidFill>
                  <a:srgbClr val="000000"/>
                </a:solidFill>
              </a:rPr>
              <a:t>대 고객의 접근성이 증가하였고</a:t>
            </a:r>
            <a:r>
              <a:rPr lang="en-US" altLang="ko-KR" sz="1600" kern="0" dirty="0">
                <a:solidFill>
                  <a:srgbClr val="000000"/>
                </a:solidFill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</a:rPr>
              <a:t>대출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연체율</a:t>
            </a:r>
            <a:r>
              <a:rPr lang="ko-KR" altLang="en-US" sz="1600" kern="0" dirty="0">
                <a:solidFill>
                  <a:srgbClr val="000000"/>
                </a:solidFill>
              </a:rPr>
              <a:t> 또한 급격한 증가를 보이고 있음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C0DC8F-FD32-D67F-FEDF-87FC3D9A9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95" y="1485810"/>
            <a:ext cx="3772566" cy="21365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27FD1B-13D6-6208-F943-1FF9E35B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85" y="1494394"/>
            <a:ext cx="3321049" cy="2018078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2BD7E1FC-0575-3597-712F-AB5E6147A7A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957" y="1258020"/>
            <a:ext cx="1064913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주식</a:t>
            </a:r>
            <a:r>
              <a:rPr lang="en-US" altLang="ko-KR" sz="1600" kern="0" dirty="0">
                <a:solidFill>
                  <a:srgbClr val="000000"/>
                </a:solidFill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</a:rPr>
              <a:t>코인 투자를 목적으로 한 대출이 한국에서 유행하며</a:t>
            </a:r>
            <a:r>
              <a:rPr lang="en-US" altLang="ko-KR" sz="1600" kern="0" dirty="0">
                <a:solidFill>
                  <a:srgbClr val="000000"/>
                </a:solidFill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</a:rPr>
              <a:t> 계획적이지 않은 대출은 연체율로 이어지게 됨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52DA7-F4A7-DAB8-06DE-A950828E2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32" y="4299164"/>
            <a:ext cx="4234595" cy="30076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66FCC6-215C-EE29-42A2-14195D983B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490" y="4299164"/>
            <a:ext cx="4581832" cy="26439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18260" y="119528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과제를 통하여 해결해야 할 현상과 문제를 기술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과제 수행을 통하여 달성하고자 하는 성과지표를 도출하고 목표를 설정 </a:t>
            </a:r>
          </a:p>
        </p:txBody>
      </p:sp>
      <p:sp>
        <p:nvSpPr>
          <p:cNvPr id="8" name="TextBox 52">
            <a:extLst>
              <a:ext uri="{FF2B5EF4-FFF2-40B4-BE49-F238E27FC236}">
                <a16:creationId xmlns:a16="http://schemas.microsoft.com/office/drawing/2014/main" id="{C0E1D4D8-F934-A9C6-366B-515EB84641DB}"/>
              </a:ext>
            </a:extLst>
          </p:cNvPr>
          <p:cNvSpPr txBox="1"/>
          <p:nvPr/>
        </p:nvSpPr>
        <p:spPr>
          <a:xfrm>
            <a:off x="366816" y="948564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2000" b="1" dirty="0">
                <a:solidFill>
                  <a:prstClr val="black"/>
                </a:solidFill>
              </a:rPr>
              <a:t>대출금 상환 문제 원인 도출 및 </a:t>
            </a:r>
            <a:r>
              <a:rPr lang="ko-KR" altLang="en-US" sz="20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2000" b="1" dirty="0">
                <a:solidFill>
                  <a:prstClr val="black"/>
                </a:solidFill>
              </a:rPr>
              <a:t> 감소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6816" y="1617065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과제 수행 목표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968C6761-0B73-A559-5A3A-5045F483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1" y="2130375"/>
            <a:ext cx="11335050" cy="24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67" y="919706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주어진 데이터에 대한 품질특성을 확인하고 정제내용 및 파생변수 생성 내용을 작성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28B487-98BA-AB19-086A-F6FF3281814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6" y="164241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OO</a:t>
            </a:r>
            <a:r>
              <a:rPr lang="ko-KR" altLang="en-US" sz="1600" kern="0">
                <a:solidFill>
                  <a:srgbClr val="000000"/>
                </a:solidFill>
              </a:rPr>
              <a:t>항목의 경우 쌍봉형의 독특한 데이터 형태를 보이고 있으며 </a:t>
            </a:r>
            <a:r>
              <a:rPr lang="en-US" altLang="ko-KR" sz="1600" kern="0">
                <a:solidFill>
                  <a:srgbClr val="000000"/>
                </a:solidFill>
              </a:rPr>
              <a:t>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73882-1854-ED58-B24C-92CDED3E8420}"/>
              </a:ext>
            </a:extLst>
          </p:cNvPr>
          <p:cNvSpPr/>
          <p:nvPr/>
        </p:nvSpPr>
        <p:spPr>
          <a:xfrm>
            <a:off x="774794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26DD1-C8CE-44D5-4BBF-E18C99201422}"/>
              </a:ext>
            </a:extLst>
          </p:cNvPr>
          <p:cNvSpPr/>
          <p:nvPr/>
        </p:nvSpPr>
        <p:spPr>
          <a:xfrm>
            <a:off x="5520358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CEDC4-0276-3478-AA4A-C8C981210786}"/>
              </a:ext>
            </a:extLst>
          </p:cNvPr>
          <p:cNvSpPr txBox="1"/>
          <p:nvPr/>
        </p:nvSpPr>
        <p:spPr>
          <a:xfrm>
            <a:off x="1353823" y="255123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965CB-0DCA-2BF8-164F-A38F901A4A41}"/>
              </a:ext>
            </a:extLst>
          </p:cNvPr>
          <p:cNvSpPr txBox="1"/>
          <p:nvPr/>
        </p:nvSpPr>
        <p:spPr>
          <a:xfrm>
            <a:off x="6066890" y="2544965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12839"/>
              </p:ext>
            </p:extLst>
          </p:nvPr>
        </p:nvGraphicFramePr>
        <p:xfrm>
          <a:off x="766120" y="3853948"/>
          <a:ext cx="10251504" cy="1986480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확인결과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정제방안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3401568" y="2852928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104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수집된 데이터를 활용하여 분석에 필요한 분석기법과 분석을 통하여 확인하고자 하는 내용을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CF66C-5F71-70F4-6F07-30732378C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14729"/>
              </p:ext>
            </p:extLst>
          </p:nvPr>
        </p:nvGraphicFramePr>
        <p:xfrm>
          <a:off x="653553" y="1395036"/>
          <a:ext cx="10613923" cy="4725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변수들의 분포 특성 및 이상치 확인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Boxplot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3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Histogram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상환 여부에 영향을 미치는 인자 도출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대출금액 별 대출 상환 여부 파악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 자산 별 대출 상환 여부 파악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기존 모기지 금액 별 대출 상환 여부 파악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계좌유지기간 별 대출 상환 여부 파악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46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신용한도점수 별 대출 상환 여부 파악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부채비율 별 대출 상환 여부 파악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부채비율과 대출 금액 간의 연관 분석 수행 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연차별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대출상환여부 확인을 위한 동일성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신용한도별 대출상환여부 확인을 위한 동일성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2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103" y="883848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분석결과를 통하여 도출된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활용하여 개선안 도출 및 구체화 내용 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72479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~~~~~~~~~~ </a:t>
            </a: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헤드라인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16 pt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7431F-A7B5-17B3-9346-A6F212642943}"/>
              </a:ext>
            </a:extLst>
          </p:cNvPr>
          <p:cNvSpPr/>
          <p:nvPr/>
        </p:nvSpPr>
        <p:spPr>
          <a:xfrm>
            <a:off x="344488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37CCF-A751-1402-ED3A-BFBAC46B2CE3}"/>
              </a:ext>
            </a:extLst>
          </p:cNvPr>
          <p:cNvSpPr/>
          <p:nvPr/>
        </p:nvSpPr>
        <p:spPr>
          <a:xfrm>
            <a:off x="5090052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3E16-7921-DF1B-F6F5-FD36FD165228}"/>
              </a:ext>
            </a:extLst>
          </p:cNvPr>
          <p:cNvSpPr txBox="1"/>
          <p:nvPr/>
        </p:nvSpPr>
        <p:spPr>
          <a:xfrm>
            <a:off x="923517" y="266778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096F1-8BF3-4C77-B30E-7A585741F57B}"/>
              </a:ext>
            </a:extLst>
          </p:cNvPr>
          <p:cNvSpPr txBox="1"/>
          <p:nvPr/>
        </p:nvSpPr>
        <p:spPr>
          <a:xfrm>
            <a:off x="5636584" y="2661511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642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444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NotoSansKR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D032</cp:lastModifiedBy>
  <cp:revision>8</cp:revision>
  <dcterms:created xsi:type="dcterms:W3CDTF">2023-11-18T01:07:46Z</dcterms:created>
  <dcterms:modified xsi:type="dcterms:W3CDTF">2024-07-22T08:44:22Z</dcterms:modified>
</cp:coreProperties>
</file>