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3" r:id="rId7"/>
    <p:sldId id="264"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4BEEEB-E55B-4B73-A325-6C9716DAB1D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3543123-91AB-44A3-93F8-E122908EB4D6}">
      <dgm:prSet phldrT="[Text]"/>
      <dgm:spPr/>
      <dgm:t>
        <a:bodyPr/>
        <a:lstStyle/>
        <a:p>
          <a:r>
            <a:rPr lang="en-US" dirty="0" smtClean="0"/>
            <a:t>Career/ Industry Counseling</a:t>
          </a:r>
          <a:endParaRPr lang="en-US" dirty="0"/>
        </a:p>
      </dgm:t>
    </dgm:pt>
    <dgm:pt modelId="{0928EF4C-268D-498A-A4B5-87F151BCDD20}" type="parTrans" cxnId="{DE4D2135-90D5-4E47-9A76-4B548BD83B7A}">
      <dgm:prSet/>
      <dgm:spPr/>
      <dgm:t>
        <a:bodyPr/>
        <a:lstStyle/>
        <a:p>
          <a:endParaRPr lang="en-US"/>
        </a:p>
      </dgm:t>
    </dgm:pt>
    <dgm:pt modelId="{7200CFCF-CE5C-41EB-9F06-032D22BB62B5}" type="sibTrans" cxnId="{DE4D2135-90D5-4E47-9A76-4B548BD83B7A}">
      <dgm:prSet/>
      <dgm:spPr/>
      <dgm:t>
        <a:bodyPr/>
        <a:lstStyle/>
        <a:p>
          <a:endParaRPr lang="en-US"/>
        </a:p>
      </dgm:t>
    </dgm:pt>
    <dgm:pt modelId="{C91FB5AB-C835-497D-9151-1BEDC8152839}">
      <dgm:prSet phldrT="[Text]"/>
      <dgm:spPr/>
      <dgm:t>
        <a:bodyPr/>
        <a:lstStyle/>
        <a:p>
          <a:r>
            <a:rPr lang="en-US" dirty="0" smtClean="0"/>
            <a:t>Career Workshops</a:t>
          </a:r>
          <a:endParaRPr lang="en-US" dirty="0"/>
        </a:p>
      </dgm:t>
    </dgm:pt>
    <dgm:pt modelId="{AA27DFBB-BEF5-4272-B4BF-37D72892F883}" type="parTrans" cxnId="{C4395F62-CA59-4DE8-9FC6-FAABC15B7507}">
      <dgm:prSet/>
      <dgm:spPr/>
      <dgm:t>
        <a:bodyPr/>
        <a:lstStyle/>
        <a:p>
          <a:endParaRPr lang="en-US"/>
        </a:p>
      </dgm:t>
    </dgm:pt>
    <dgm:pt modelId="{64ABAEF1-4F79-4479-94D2-0D37920FA61A}" type="sibTrans" cxnId="{C4395F62-CA59-4DE8-9FC6-FAABC15B7507}">
      <dgm:prSet/>
      <dgm:spPr/>
      <dgm:t>
        <a:bodyPr/>
        <a:lstStyle/>
        <a:p>
          <a:endParaRPr lang="en-US"/>
        </a:p>
      </dgm:t>
    </dgm:pt>
    <dgm:pt modelId="{C02E700E-FF01-48B3-A8FA-EA38ACA3B139}">
      <dgm:prSet phldrT="[Text]"/>
      <dgm:spPr/>
      <dgm:t>
        <a:bodyPr/>
        <a:lstStyle/>
        <a:p>
          <a:r>
            <a:rPr lang="en-US" dirty="0" smtClean="0"/>
            <a:t>Site Visits</a:t>
          </a:r>
          <a:endParaRPr lang="en-US" dirty="0"/>
        </a:p>
      </dgm:t>
    </dgm:pt>
    <dgm:pt modelId="{CF67EB8E-8E52-4985-ABEC-3A9C614571EE}" type="parTrans" cxnId="{947647BC-AF4D-4BD9-AA78-F67F63E65879}">
      <dgm:prSet/>
      <dgm:spPr/>
      <dgm:t>
        <a:bodyPr/>
        <a:lstStyle/>
        <a:p>
          <a:endParaRPr lang="en-US"/>
        </a:p>
      </dgm:t>
    </dgm:pt>
    <dgm:pt modelId="{949AB7A0-F3D7-4256-9352-5FCC92B4C7DB}" type="sibTrans" cxnId="{947647BC-AF4D-4BD9-AA78-F67F63E65879}">
      <dgm:prSet/>
      <dgm:spPr/>
      <dgm:t>
        <a:bodyPr/>
        <a:lstStyle/>
        <a:p>
          <a:endParaRPr lang="en-US"/>
        </a:p>
      </dgm:t>
    </dgm:pt>
    <dgm:pt modelId="{9ED979A6-E5EB-4524-9F06-B295F506DE37}">
      <dgm:prSet phldrT="[Text]"/>
      <dgm:spPr/>
      <dgm:t>
        <a:bodyPr/>
        <a:lstStyle/>
        <a:p>
          <a:r>
            <a:rPr lang="en-US" dirty="0" smtClean="0"/>
            <a:t>Leadership/Professional Development</a:t>
          </a:r>
          <a:endParaRPr lang="en-US" dirty="0"/>
        </a:p>
      </dgm:t>
    </dgm:pt>
    <dgm:pt modelId="{2BAF68E9-449F-4CBF-A896-AF9A94D408A4}" type="parTrans" cxnId="{C003B03C-1BD0-4573-BB4E-74C0CFCCC606}">
      <dgm:prSet/>
      <dgm:spPr/>
      <dgm:t>
        <a:bodyPr/>
        <a:lstStyle/>
        <a:p>
          <a:endParaRPr lang="en-US"/>
        </a:p>
      </dgm:t>
    </dgm:pt>
    <dgm:pt modelId="{4852F6FB-FD66-4310-AC60-A9A30AE0A1E6}" type="sibTrans" cxnId="{C003B03C-1BD0-4573-BB4E-74C0CFCCC606}">
      <dgm:prSet/>
      <dgm:spPr/>
      <dgm:t>
        <a:bodyPr/>
        <a:lstStyle/>
        <a:p>
          <a:endParaRPr lang="en-US"/>
        </a:p>
      </dgm:t>
    </dgm:pt>
    <dgm:pt modelId="{9CDFAEC3-7F11-49CF-9026-34AD9FA5AE1A}">
      <dgm:prSet phldrT="[Text]"/>
      <dgm:spPr/>
      <dgm:t>
        <a:bodyPr/>
        <a:lstStyle/>
        <a:p>
          <a:r>
            <a:rPr lang="en-US" dirty="0" smtClean="0"/>
            <a:t>Leadership Workshops</a:t>
          </a:r>
          <a:endParaRPr lang="en-US" dirty="0"/>
        </a:p>
      </dgm:t>
    </dgm:pt>
    <dgm:pt modelId="{E70E8CD6-1183-4473-AD26-0DA8FF6A05ED}" type="parTrans" cxnId="{3C1B45EE-1A35-4132-90C3-633700216ABA}">
      <dgm:prSet/>
      <dgm:spPr/>
      <dgm:t>
        <a:bodyPr/>
        <a:lstStyle/>
        <a:p>
          <a:endParaRPr lang="en-US"/>
        </a:p>
      </dgm:t>
    </dgm:pt>
    <dgm:pt modelId="{5B3A5979-F8AC-4AD4-BE88-855B57EF3DD3}" type="sibTrans" cxnId="{3C1B45EE-1A35-4132-90C3-633700216ABA}">
      <dgm:prSet/>
      <dgm:spPr/>
      <dgm:t>
        <a:bodyPr/>
        <a:lstStyle/>
        <a:p>
          <a:endParaRPr lang="en-US"/>
        </a:p>
      </dgm:t>
    </dgm:pt>
    <dgm:pt modelId="{4DFC8ACF-C951-4088-B7B6-E45F3AD9BD8F}">
      <dgm:prSet phldrT="[Text]"/>
      <dgm:spPr/>
      <dgm:t>
        <a:bodyPr/>
        <a:lstStyle/>
        <a:p>
          <a:r>
            <a:rPr lang="en-US" dirty="0" smtClean="0"/>
            <a:t>College Prep./Educational Development</a:t>
          </a:r>
          <a:endParaRPr lang="en-US" dirty="0"/>
        </a:p>
      </dgm:t>
    </dgm:pt>
    <dgm:pt modelId="{047F2D89-DA51-4664-B526-DC670F4C6A0D}" type="parTrans" cxnId="{DED67561-E791-414B-B7B9-637AABB95D7A}">
      <dgm:prSet/>
      <dgm:spPr/>
      <dgm:t>
        <a:bodyPr/>
        <a:lstStyle/>
        <a:p>
          <a:endParaRPr lang="en-US"/>
        </a:p>
      </dgm:t>
    </dgm:pt>
    <dgm:pt modelId="{B145807E-CB78-4D45-A954-57CC17C093FF}" type="sibTrans" cxnId="{DED67561-E791-414B-B7B9-637AABB95D7A}">
      <dgm:prSet/>
      <dgm:spPr/>
      <dgm:t>
        <a:bodyPr/>
        <a:lstStyle/>
        <a:p>
          <a:endParaRPr lang="en-US"/>
        </a:p>
      </dgm:t>
    </dgm:pt>
    <dgm:pt modelId="{B4E2940A-FB6E-49BE-872D-B9239D3D4AC6}">
      <dgm:prSet phldrT="[Text]"/>
      <dgm:spPr/>
      <dgm:t>
        <a:bodyPr/>
        <a:lstStyle/>
        <a:p>
          <a:r>
            <a:rPr lang="en-US" dirty="0" smtClean="0"/>
            <a:t>SAT/ACT Workshops</a:t>
          </a:r>
          <a:endParaRPr lang="en-US" dirty="0"/>
        </a:p>
      </dgm:t>
    </dgm:pt>
    <dgm:pt modelId="{B80D2A99-C003-4BEF-94FB-3AD0907B9B2B}" type="parTrans" cxnId="{390CAEC2-ECC7-49E2-B89C-FFBD8176EAB5}">
      <dgm:prSet/>
      <dgm:spPr/>
      <dgm:t>
        <a:bodyPr/>
        <a:lstStyle/>
        <a:p>
          <a:endParaRPr lang="en-US"/>
        </a:p>
      </dgm:t>
    </dgm:pt>
    <dgm:pt modelId="{7E67D28C-2973-48E1-B356-C0ED8B314555}" type="sibTrans" cxnId="{390CAEC2-ECC7-49E2-B89C-FFBD8176EAB5}">
      <dgm:prSet/>
      <dgm:spPr/>
      <dgm:t>
        <a:bodyPr/>
        <a:lstStyle/>
        <a:p>
          <a:endParaRPr lang="en-US"/>
        </a:p>
      </dgm:t>
    </dgm:pt>
    <dgm:pt modelId="{E49E5F69-7F68-4B1A-8CA0-E65096E5522C}">
      <dgm:prSet phldrT="[Text]"/>
      <dgm:spPr/>
      <dgm:t>
        <a:bodyPr/>
        <a:lstStyle/>
        <a:p>
          <a:r>
            <a:rPr lang="en-US" dirty="0" smtClean="0"/>
            <a:t>Writing Workshops</a:t>
          </a:r>
          <a:endParaRPr lang="en-US" dirty="0"/>
        </a:p>
      </dgm:t>
    </dgm:pt>
    <dgm:pt modelId="{DAB14EC0-425D-4020-885D-7761AC15F61F}" type="parTrans" cxnId="{9665FD15-B3A6-47DC-9F7C-97736B71D42A}">
      <dgm:prSet/>
      <dgm:spPr/>
      <dgm:t>
        <a:bodyPr/>
        <a:lstStyle/>
        <a:p>
          <a:endParaRPr lang="en-US"/>
        </a:p>
      </dgm:t>
    </dgm:pt>
    <dgm:pt modelId="{128FF2CD-A4B6-4534-8139-6EEC2FD7724C}" type="sibTrans" cxnId="{9665FD15-B3A6-47DC-9F7C-97736B71D42A}">
      <dgm:prSet/>
      <dgm:spPr/>
      <dgm:t>
        <a:bodyPr/>
        <a:lstStyle/>
        <a:p>
          <a:endParaRPr lang="en-US"/>
        </a:p>
      </dgm:t>
    </dgm:pt>
    <dgm:pt modelId="{4A2A0FA9-720B-498F-B141-BE68EB9AFA40}">
      <dgm:prSet phldrT="[Text]"/>
      <dgm:spPr/>
      <dgm:t>
        <a:bodyPr/>
        <a:lstStyle/>
        <a:p>
          <a:r>
            <a:rPr lang="en-US" dirty="0" smtClean="0"/>
            <a:t>Industry Skills Workshops</a:t>
          </a:r>
          <a:endParaRPr lang="en-US" dirty="0"/>
        </a:p>
      </dgm:t>
    </dgm:pt>
    <dgm:pt modelId="{E0107F44-039E-4FB9-85F1-3D70E7630E44}" type="parTrans" cxnId="{B2F53228-C362-477E-B9AE-AD57196A808F}">
      <dgm:prSet/>
      <dgm:spPr/>
      <dgm:t>
        <a:bodyPr/>
        <a:lstStyle/>
        <a:p>
          <a:endParaRPr lang="en-US"/>
        </a:p>
      </dgm:t>
    </dgm:pt>
    <dgm:pt modelId="{88149FB1-F1A4-428C-9E80-FA4E4173B3B2}" type="sibTrans" cxnId="{B2F53228-C362-477E-B9AE-AD57196A808F}">
      <dgm:prSet/>
      <dgm:spPr/>
      <dgm:t>
        <a:bodyPr/>
        <a:lstStyle/>
        <a:p>
          <a:endParaRPr lang="en-US"/>
        </a:p>
      </dgm:t>
    </dgm:pt>
    <dgm:pt modelId="{E85A0C5D-FD53-4890-96CA-E068ABFC6510}">
      <dgm:prSet phldrT="[Text]"/>
      <dgm:spPr/>
      <dgm:t>
        <a:bodyPr/>
        <a:lstStyle/>
        <a:p>
          <a:r>
            <a:rPr lang="en-US" dirty="0" smtClean="0"/>
            <a:t>Team Building Projects</a:t>
          </a:r>
          <a:endParaRPr lang="en-US" dirty="0"/>
        </a:p>
      </dgm:t>
    </dgm:pt>
    <dgm:pt modelId="{473BA927-E7FB-4272-A54F-46145648C42F}" type="parTrans" cxnId="{FA53B607-F500-44C1-8CD6-F99AB4119038}">
      <dgm:prSet/>
      <dgm:spPr/>
      <dgm:t>
        <a:bodyPr/>
        <a:lstStyle/>
        <a:p>
          <a:endParaRPr lang="en-US"/>
        </a:p>
      </dgm:t>
    </dgm:pt>
    <dgm:pt modelId="{FC53A291-A161-499F-92B4-63D361E217A6}" type="sibTrans" cxnId="{FA53B607-F500-44C1-8CD6-F99AB4119038}">
      <dgm:prSet/>
      <dgm:spPr/>
      <dgm:t>
        <a:bodyPr/>
        <a:lstStyle/>
        <a:p>
          <a:endParaRPr lang="en-US"/>
        </a:p>
      </dgm:t>
    </dgm:pt>
    <dgm:pt modelId="{E6187549-9317-4C3A-9454-87C016DA9601}">
      <dgm:prSet phldrT="[Text]"/>
      <dgm:spPr/>
      <dgm:t>
        <a:bodyPr/>
        <a:lstStyle/>
        <a:p>
          <a:r>
            <a:rPr lang="en-US" dirty="0" smtClean="0"/>
            <a:t>Networking &amp; Cultural Exploration</a:t>
          </a:r>
          <a:endParaRPr lang="en-US" dirty="0"/>
        </a:p>
      </dgm:t>
    </dgm:pt>
    <dgm:pt modelId="{3389FF99-7C90-4418-A74F-73B34D591CD2}" type="parTrans" cxnId="{ED75BD29-A106-4BA6-AF46-6A7D9DE48FC5}">
      <dgm:prSet/>
      <dgm:spPr/>
      <dgm:t>
        <a:bodyPr/>
        <a:lstStyle/>
        <a:p>
          <a:endParaRPr lang="en-US"/>
        </a:p>
      </dgm:t>
    </dgm:pt>
    <dgm:pt modelId="{E49C6155-00A3-4D7F-A12A-1D91DE4BC4A0}" type="sibTrans" cxnId="{ED75BD29-A106-4BA6-AF46-6A7D9DE48FC5}">
      <dgm:prSet/>
      <dgm:spPr/>
      <dgm:t>
        <a:bodyPr/>
        <a:lstStyle/>
        <a:p>
          <a:endParaRPr lang="en-US"/>
        </a:p>
      </dgm:t>
    </dgm:pt>
    <dgm:pt modelId="{9BD60983-88F7-47A1-80F0-6F336894E81D}">
      <dgm:prSet phldrT="[Text]"/>
      <dgm:spPr/>
      <dgm:t>
        <a:bodyPr/>
        <a:lstStyle/>
        <a:p>
          <a:r>
            <a:rPr lang="en-US" dirty="0" smtClean="0"/>
            <a:t>Students have the opportunity to develop relationships with  professionals and with students from around the world</a:t>
          </a:r>
          <a:endParaRPr lang="en-US" dirty="0"/>
        </a:p>
      </dgm:t>
    </dgm:pt>
    <dgm:pt modelId="{3DBAD563-8396-4BDD-ABC4-3DF6079F9567}" type="parTrans" cxnId="{10715F06-2FEF-470A-83BD-335C62E338E9}">
      <dgm:prSet/>
      <dgm:spPr/>
      <dgm:t>
        <a:bodyPr/>
        <a:lstStyle/>
        <a:p>
          <a:endParaRPr lang="en-US"/>
        </a:p>
      </dgm:t>
    </dgm:pt>
    <dgm:pt modelId="{D52EF616-0AF7-47E6-BCCD-CC15888F7D48}" type="sibTrans" cxnId="{10715F06-2FEF-470A-83BD-335C62E338E9}">
      <dgm:prSet/>
      <dgm:spPr/>
      <dgm:t>
        <a:bodyPr/>
        <a:lstStyle/>
        <a:p>
          <a:endParaRPr lang="en-US"/>
        </a:p>
      </dgm:t>
    </dgm:pt>
    <dgm:pt modelId="{A1BB3007-1F75-4AF4-83D6-08C95EF2AAB2}">
      <dgm:prSet phldrT="[Text]"/>
      <dgm:spPr/>
      <dgm:t>
        <a:bodyPr/>
        <a:lstStyle/>
        <a:p>
          <a:r>
            <a:rPr lang="en-US" dirty="0" smtClean="0"/>
            <a:t>Introduction to Case Analysis</a:t>
          </a:r>
          <a:endParaRPr lang="en-US" dirty="0"/>
        </a:p>
      </dgm:t>
    </dgm:pt>
    <dgm:pt modelId="{89285299-FA84-44E9-A656-8D7E437B7B43}" type="parTrans" cxnId="{448FB1C8-57C2-4920-B9AB-56826298FC98}">
      <dgm:prSet/>
      <dgm:spPr/>
      <dgm:t>
        <a:bodyPr/>
        <a:lstStyle/>
        <a:p>
          <a:endParaRPr lang="en-US"/>
        </a:p>
      </dgm:t>
    </dgm:pt>
    <dgm:pt modelId="{14FEA1E7-E921-4C19-BB1F-4065664240DC}" type="sibTrans" cxnId="{448FB1C8-57C2-4920-B9AB-56826298FC98}">
      <dgm:prSet/>
      <dgm:spPr/>
      <dgm:t>
        <a:bodyPr/>
        <a:lstStyle/>
        <a:p>
          <a:endParaRPr lang="en-US"/>
        </a:p>
      </dgm:t>
    </dgm:pt>
    <dgm:pt modelId="{5AE5FF9C-0F8C-4284-9BC1-8D12B90F204C}">
      <dgm:prSet phldrT="[Text]"/>
      <dgm:spPr/>
      <dgm:t>
        <a:bodyPr/>
        <a:lstStyle/>
        <a:p>
          <a:r>
            <a:rPr lang="en-US" dirty="0" smtClean="0"/>
            <a:t>Financial Literacy Workshops</a:t>
          </a:r>
          <a:endParaRPr lang="en-US" dirty="0"/>
        </a:p>
      </dgm:t>
    </dgm:pt>
    <dgm:pt modelId="{3C6D33F7-B85E-4147-9AF2-B198A301BAE1}" type="parTrans" cxnId="{773642E9-FA45-455B-AD36-955FC58E7B94}">
      <dgm:prSet/>
      <dgm:spPr/>
      <dgm:t>
        <a:bodyPr/>
        <a:lstStyle/>
        <a:p>
          <a:endParaRPr lang="en-US"/>
        </a:p>
      </dgm:t>
    </dgm:pt>
    <dgm:pt modelId="{A22D1F59-FA5B-4B22-BFD1-5EC2BF6EF49D}" type="sibTrans" cxnId="{773642E9-FA45-455B-AD36-955FC58E7B94}">
      <dgm:prSet/>
      <dgm:spPr/>
      <dgm:t>
        <a:bodyPr/>
        <a:lstStyle/>
        <a:p>
          <a:endParaRPr lang="en-US"/>
        </a:p>
      </dgm:t>
    </dgm:pt>
    <dgm:pt modelId="{D6B37DBB-6552-41ED-A6C4-F0CBB72D404E}">
      <dgm:prSet phldrT="[Text]"/>
      <dgm:spPr/>
      <dgm:t>
        <a:bodyPr/>
        <a:lstStyle/>
        <a:p>
          <a:r>
            <a:rPr lang="en-US" dirty="0" smtClean="0"/>
            <a:t>Personal Branding Workshops</a:t>
          </a:r>
          <a:endParaRPr lang="en-US" dirty="0"/>
        </a:p>
      </dgm:t>
    </dgm:pt>
    <dgm:pt modelId="{54B6F52C-060A-481F-8617-C8BE763D5CD1}" type="parTrans" cxnId="{8CC7B0C4-6287-49E8-942C-99C2DBE1D9BD}">
      <dgm:prSet/>
      <dgm:spPr/>
      <dgm:t>
        <a:bodyPr/>
        <a:lstStyle/>
        <a:p>
          <a:endParaRPr lang="en-US"/>
        </a:p>
      </dgm:t>
    </dgm:pt>
    <dgm:pt modelId="{3BB5B121-9BB4-4989-9210-35AF37C5B3CB}" type="sibTrans" cxnId="{8CC7B0C4-6287-49E8-942C-99C2DBE1D9BD}">
      <dgm:prSet/>
      <dgm:spPr/>
      <dgm:t>
        <a:bodyPr/>
        <a:lstStyle/>
        <a:p>
          <a:endParaRPr lang="en-US"/>
        </a:p>
      </dgm:t>
    </dgm:pt>
    <dgm:pt modelId="{C75BDBCF-E490-4BEF-9879-47AC2F6DDED6}">
      <dgm:prSet phldrT="[Text]"/>
      <dgm:spPr/>
      <dgm:t>
        <a:bodyPr/>
        <a:lstStyle/>
        <a:p>
          <a:r>
            <a:rPr lang="en-US" dirty="0" smtClean="0"/>
            <a:t>Time Management Workshops</a:t>
          </a:r>
          <a:endParaRPr lang="en-US" dirty="0"/>
        </a:p>
      </dgm:t>
    </dgm:pt>
    <dgm:pt modelId="{6598CB01-18EE-45BB-BB4A-9030A014AC03}" type="parTrans" cxnId="{3C38F3C0-1ACE-49AA-9E62-BC978D359F7E}">
      <dgm:prSet/>
      <dgm:spPr/>
      <dgm:t>
        <a:bodyPr/>
        <a:lstStyle/>
        <a:p>
          <a:endParaRPr lang="en-US"/>
        </a:p>
      </dgm:t>
    </dgm:pt>
    <dgm:pt modelId="{8CAFD831-5F19-43BC-B9AE-819D170247E1}" type="sibTrans" cxnId="{3C38F3C0-1ACE-49AA-9E62-BC978D359F7E}">
      <dgm:prSet/>
      <dgm:spPr/>
      <dgm:t>
        <a:bodyPr/>
        <a:lstStyle/>
        <a:p>
          <a:endParaRPr lang="en-US"/>
        </a:p>
      </dgm:t>
    </dgm:pt>
    <dgm:pt modelId="{EAA9BCD6-D0AC-458E-8F99-89B5706C30C6}">
      <dgm:prSet phldrT="[Text]"/>
      <dgm:spPr/>
      <dgm:t>
        <a:bodyPr/>
        <a:lstStyle/>
        <a:p>
          <a:r>
            <a:rPr lang="en-US" dirty="0" smtClean="0"/>
            <a:t>Cultural Excursions Throughout Washington DC</a:t>
          </a:r>
          <a:endParaRPr lang="en-US" dirty="0"/>
        </a:p>
      </dgm:t>
    </dgm:pt>
    <dgm:pt modelId="{A06EC8F1-745C-46FE-81D8-6178167B200E}" type="parTrans" cxnId="{73458A21-4779-456D-BAB9-11F65D65957E}">
      <dgm:prSet/>
      <dgm:spPr/>
      <dgm:t>
        <a:bodyPr/>
        <a:lstStyle/>
        <a:p>
          <a:endParaRPr lang="en-US"/>
        </a:p>
      </dgm:t>
    </dgm:pt>
    <dgm:pt modelId="{F8E39FF4-8C82-4C61-8698-86574B10565D}" type="sibTrans" cxnId="{73458A21-4779-456D-BAB9-11F65D65957E}">
      <dgm:prSet/>
      <dgm:spPr/>
      <dgm:t>
        <a:bodyPr/>
        <a:lstStyle/>
        <a:p>
          <a:endParaRPr lang="en-US"/>
        </a:p>
      </dgm:t>
    </dgm:pt>
    <dgm:pt modelId="{261E27A2-0766-4493-BA7A-3B0517E01674}" type="pres">
      <dgm:prSet presAssocID="{644BEEEB-E55B-4B73-A325-6C9716DAB1DF}" presName="Name0" presStyleCnt="0">
        <dgm:presLayoutVars>
          <dgm:dir/>
          <dgm:animLvl val="lvl"/>
          <dgm:resizeHandles val="exact"/>
        </dgm:presLayoutVars>
      </dgm:prSet>
      <dgm:spPr/>
      <dgm:t>
        <a:bodyPr/>
        <a:lstStyle/>
        <a:p>
          <a:endParaRPr lang="en-US"/>
        </a:p>
      </dgm:t>
    </dgm:pt>
    <dgm:pt modelId="{FE585ECF-A7E4-4462-AFAD-087ACD846A21}" type="pres">
      <dgm:prSet presAssocID="{03543123-91AB-44A3-93F8-E122908EB4D6}" presName="linNode" presStyleCnt="0"/>
      <dgm:spPr/>
    </dgm:pt>
    <dgm:pt modelId="{DB579CEA-C26C-4D16-8221-421E0DE893C1}" type="pres">
      <dgm:prSet presAssocID="{03543123-91AB-44A3-93F8-E122908EB4D6}" presName="parentText" presStyleLbl="node1" presStyleIdx="0" presStyleCnt="4" custScaleX="78389">
        <dgm:presLayoutVars>
          <dgm:chMax val="1"/>
          <dgm:bulletEnabled val="1"/>
        </dgm:presLayoutVars>
      </dgm:prSet>
      <dgm:spPr/>
      <dgm:t>
        <a:bodyPr/>
        <a:lstStyle/>
        <a:p>
          <a:endParaRPr lang="en-US"/>
        </a:p>
      </dgm:t>
    </dgm:pt>
    <dgm:pt modelId="{C2F809F3-52F1-49FE-8ADE-69B4C2AB3C11}" type="pres">
      <dgm:prSet presAssocID="{03543123-91AB-44A3-93F8-E122908EB4D6}" presName="descendantText" presStyleLbl="alignAccFollowNode1" presStyleIdx="0" presStyleCnt="4" custScaleX="112266">
        <dgm:presLayoutVars>
          <dgm:bulletEnabled val="1"/>
        </dgm:presLayoutVars>
      </dgm:prSet>
      <dgm:spPr/>
      <dgm:t>
        <a:bodyPr/>
        <a:lstStyle/>
        <a:p>
          <a:endParaRPr lang="en-US"/>
        </a:p>
      </dgm:t>
    </dgm:pt>
    <dgm:pt modelId="{B1B36602-E864-4ADB-83E5-76EA225E5A72}" type="pres">
      <dgm:prSet presAssocID="{7200CFCF-CE5C-41EB-9F06-032D22BB62B5}" presName="sp" presStyleCnt="0"/>
      <dgm:spPr/>
    </dgm:pt>
    <dgm:pt modelId="{ED4D6B80-03B7-4216-A69E-ACB0C065F161}" type="pres">
      <dgm:prSet presAssocID="{9ED979A6-E5EB-4524-9F06-B295F506DE37}" presName="linNode" presStyleCnt="0"/>
      <dgm:spPr/>
    </dgm:pt>
    <dgm:pt modelId="{DA194DBD-34D2-4DA4-B23E-DA43BD15ED50}" type="pres">
      <dgm:prSet presAssocID="{9ED979A6-E5EB-4524-9F06-B295F506DE37}" presName="parentText" presStyleLbl="node1" presStyleIdx="1" presStyleCnt="4" custScaleX="78389">
        <dgm:presLayoutVars>
          <dgm:chMax val="1"/>
          <dgm:bulletEnabled val="1"/>
        </dgm:presLayoutVars>
      </dgm:prSet>
      <dgm:spPr/>
      <dgm:t>
        <a:bodyPr/>
        <a:lstStyle/>
        <a:p>
          <a:endParaRPr lang="en-US"/>
        </a:p>
      </dgm:t>
    </dgm:pt>
    <dgm:pt modelId="{D7B777DA-4F91-4CE9-A996-3C7F6E04F806}" type="pres">
      <dgm:prSet presAssocID="{9ED979A6-E5EB-4524-9F06-B295F506DE37}" presName="descendantText" presStyleLbl="alignAccFollowNode1" presStyleIdx="1" presStyleCnt="4" custScaleX="112266">
        <dgm:presLayoutVars>
          <dgm:bulletEnabled val="1"/>
        </dgm:presLayoutVars>
      </dgm:prSet>
      <dgm:spPr/>
      <dgm:t>
        <a:bodyPr/>
        <a:lstStyle/>
        <a:p>
          <a:endParaRPr lang="en-US"/>
        </a:p>
      </dgm:t>
    </dgm:pt>
    <dgm:pt modelId="{31FB4F39-E81D-4E32-BB8F-87E31621C38E}" type="pres">
      <dgm:prSet presAssocID="{4852F6FB-FD66-4310-AC60-A9A30AE0A1E6}" presName="sp" presStyleCnt="0"/>
      <dgm:spPr/>
    </dgm:pt>
    <dgm:pt modelId="{2FD6A397-47DD-4E6F-A76B-8A6E3655205C}" type="pres">
      <dgm:prSet presAssocID="{4DFC8ACF-C951-4088-B7B6-E45F3AD9BD8F}" presName="linNode" presStyleCnt="0"/>
      <dgm:spPr/>
    </dgm:pt>
    <dgm:pt modelId="{D978CE05-2ECA-4B6B-BA05-0818E6A0ABD2}" type="pres">
      <dgm:prSet presAssocID="{4DFC8ACF-C951-4088-B7B6-E45F3AD9BD8F}" presName="parentText" presStyleLbl="node1" presStyleIdx="2" presStyleCnt="4" custScaleX="78389">
        <dgm:presLayoutVars>
          <dgm:chMax val="1"/>
          <dgm:bulletEnabled val="1"/>
        </dgm:presLayoutVars>
      </dgm:prSet>
      <dgm:spPr/>
      <dgm:t>
        <a:bodyPr/>
        <a:lstStyle/>
        <a:p>
          <a:endParaRPr lang="en-US"/>
        </a:p>
      </dgm:t>
    </dgm:pt>
    <dgm:pt modelId="{9857282B-0F97-465F-8BB4-C72860210803}" type="pres">
      <dgm:prSet presAssocID="{4DFC8ACF-C951-4088-B7B6-E45F3AD9BD8F}" presName="descendantText" presStyleLbl="alignAccFollowNode1" presStyleIdx="2" presStyleCnt="4" custScaleX="112266">
        <dgm:presLayoutVars>
          <dgm:bulletEnabled val="1"/>
        </dgm:presLayoutVars>
      </dgm:prSet>
      <dgm:spPr/>
      <dgm:t>
        <a:bodyPr/>
        <a:lstStyle/>
        <a:p>
          <a:endParaRPr lang="en-US"/>
        </a:p>
      </dgm:t>
    </dgm:pt>
    <dgm:pt modelId="{50C08665-08EC-4A2C-8D31-BDF834A6835C}" type="pres">
      <dgm:prSet presAssocID="{B145807E-CB78-4D45-A954-57CC17C093FF}" presName="sp" presStyleCnt="0"/>
      <dgm:spPr/>
    </dgm:pt>
    <dgm:pt modelId="{441354B9-7A76-498F-B2FA-68E1A2FC66B9}" type="pres">
      <dgm:prSet presAssocID="{E6187549-9317-4C3A-9454-87C016DA9601}" presName="linNode" presStyleCnt="0"/>
      <dgm:spPr/>
    </dgm:pt>
    <dgm:pt modelId="{1F85BA9E-BB42-43BE-9C43-EFE7360B507C}" type="pres">
      <dgm:prSet presAssocID="{E6187549-9317-4C3A-9454-87C016DA9601}" presName="parentText" presStyleLbl="node1" presStyleIdx="3" presStyleCnt="4" custScaleX="78389">
        <dgm:presLayoutVars>
          <dgm:chMax val="1"/>
          <dgm:bulletEnabled val="1"/>
        </dgm:presLayoutVars>
      </dgm:prSet>
      <dgm:spPr/>
      <dgm:t>
        <a:bodyPr/>
        <a:lstStyle/>
        <a:p>
          <a:endParaRPr lang="en-US"/>
        </a:p>
      </dgm:t>
    </dgm:pt>
    <dgm:pt modelId="{14E4E11B-8283-4E2B-9019-7FD0179B5B25}" type="pres">
      <dgm:prSet presAssocID="{E6187549-9317-4C3A-9454-87C016DA9601}" presName="descendantText" presStyleLbl="alignAccFollowNode1" presStyleIdx="3" presStyleCnt="4" custScaleX="112266">
        <dgm:presLayoutVars>
          <dgm:bulletEnabled val="1"/>
        </dgm:presLayoutVars>
      </dgm:prSet>
      <dgm:spPr/>
      <dgm:t>
        <a:bodyPr/>
        <a:lstStyle/>
        <a:p>
          <a:endParaRPr lang="en-US"/>
        </a:p>
      </dgm:t>
    </dgm:pt>
  </dgm:ptLst>
  <dgm:cxnLst>
    <dgm:cxn modelId="{390CAEC2-ECC7-49E2-B89C-FFBD8176EAB5}" srcId="{4DFC8ACF-C951-4088-B7B6-E45F3AD9BD8F}" destId="{B4E2940A-FB6E-49BE-872D-B9239D3D4AC6}" srcOrd="0" destOrd="0" parTransId="{B80D2A99-C003-4BEF-94FB-3AD0907B9B2B}" sibTransId="{7E67D28C-2973-48E1-B356-C0ED8B314555}"/>
    <dgm:cxn modelId="{9665FD15-B3A6-47DC-9F7C-97736B71D42A}" srcId="{4DFC8ACF-C951-4088-B7B6-E45F3AD9BD8F}" destId="{E49E5F69-7F68-4B1A-8CA0-E65096E5522C}" srcOrd="1" destOrd="0" parTransId="{DAB14EC0-425D-4020-885D-7761AC15F61F}" sibTransId="{128FF2CD-A4B6-4534-8139-6EEC2FD7724C}"/>
    <dgm:cxn modelId="{DC0D0573-B9E2-4094-A5AE-F762F316AD46}" type="presOf" srcId="{B4E2940A-FB6E-49BE-872D-B9239D3D4AC6}" destId="{9857282B-0F97-465F-8BB4-C72860210803}" srcOrd="0" destOrd="0" presId="urn:microsoft.com/office/officeart/2005/8/layout/vList5"/>
    <dgm:cxn modelId="{A510907F-AE39-41E5-BA6E-37AE4A2A1C25}" type="presOf" srcId="{644BEEEB-E55B-4B73-A325-6C9716DAB1DF}" destId="{261E27A2-0766-4493-BA7A-3B0517E01674}" srcOrd="0" destOrd="0" presId="urn:microsoft.com/office/officeart/2005/8/layout/vList5"/>
    <dgm:cxn modelId="{DE4D2135-90D5-4E47-9A76-4B548BD83B7A}" srcId="{644BEEEB-E55B-4B73-A325-6C9716DAB1DF}" destId="{03543123-91AB-44A3-93F8-E122908EB4D6}" srcOrd="0" destOrd="0" parTransId="{0928EF4C-268D-498A-A4B5-87F151BCDD20}" sibTransId="{7200CFCF-CE5C-41EB-9F06-032D22BB62B5}"/>
    <dgm:cxn modelId="{3C38F3C0-1ACE-49AA-9E62-BC978D359F7E}" srcId="{9ED979A6-E5EB-4524-9F06-B295F506DE37}" destId="{C75BDBCF-E490-4BEF-9879-47AC2F6DDED6}" srcOrd="3" destOrd="0" parTransId="{6598CB01-18EE-45BB-BB4A-9030A014AC03}" sibTransId="{8CAFD831-5F19-43BC-B9AE-819D170247E1}"/>
    <dgm:cxn modelId="{8CC7B0C4-6287-49E8-942C-99C2DBE1D9BD}" srcId="{9ED979A6-E5EB-4524-9F06-B295F506DE37}" destId="{D6B37DBB-6552-41ED-A6C4-F0CBB72D404E}" srcOrd="2" destOrd="0" parTransId="{54B6F52C-060A-481F-8617-C8BE763D5CD1}" sibTransId="{3BB5B121-9BB4-4989-9210-35AF37C5B3CB}"/>
    <dgm:cxn modelId="{3C1B45EE-1A35-4132-90C3-633700216ABA}" srcId="{9ED979A6-E5EB-4524-9F06-B295F506DE37}" destId="{9CDFAEC3-7F11-49CF-9026-34AD9FA5AE1A}" srcOrd="0" destOrd="0" parTransId="{E70E8CD6-1183-4473-AD26-0DA8FF6A05ED}" sibTransId="{5B3A5979-F8AC-4AD4-BE88-855B57EF3DD3}"/>
    <dgm:cxn modelId="{C2758245-E358-4A1F-AEF8-C6C8A0D86F55}" type="presOf" srcId="{9BD60983-88F7-47A1-80F0-6F336894E81D}" destId="{14E4E11B-8283-4E2B-9019-7FD0179B5B25}" srcOrd="0" destOrd="0" presId="urn:microsoft.com/office/officeart/2005/8/layout/vList5"/>
    <dgm:cxn modelId="{947647BC-AF4D-4BD9-AA78-F67F63E65879}" srcId="{03543123-91AB-44A3-93F8-E122908EB4D6}" destId="{C02E700E-FF01-48B3-A8FA-EA38ACA3B139}" srcOrd="2" destOrd="0" parTransId="{CF67EB8E-8E52-4985-ABEC-3A9C614571EE}" sibTransId="{949AB7A0-F3D7-4256-9352-5FCC92B4C7DB}"/>
    <dgm:cxn modelId="{10715F06-2FEF-470A-83BD-335C62E338E9}" srcId="{E6187549-9317-4C3A-9454-87C016DA9601}" destId="{9BD60983-88F7-47A1-80F0-6F336894E81D}" srcOrd="0" destOrd="0" parTransId="{3DBAD563-8396-4BDD-ABC4-3DF6079F9567}" sibTransId="{D52EF616-0AF7-47E6-BCCD-CC15888F7D48}"/>
    <dgm:cxn modelId="{773642E9-FA45-455B-AD36-955FC58E7B94}" srcId="{4DFC8ACF-C951-4088-B7B6-E45F3AD9BD8F}" destId="{5AE5FF9C-0F8C-4284-9BC1-8D12B90F204C}" srcOrd="3" destOrd="0" parTransId="{3C6D33F7-B85E-4147-9AF2-B198A301BAE1}" sibTransId="{A22D1F59-FA5B-4B22-BFD1-5EC2BF6EF49D}"/>
    <dgm:cxn modelId="{448FB1C8-57C2-4920-B9AB-56826298FC98}" srcId="{4DFC8ACF-C951-4088-B7B6-E45F3AD9BD8F}" destId="{A1BB3007-1F75-4AF4-83D6-08C95EF2AAB2}" srcOrd="2" destOrd="0" parTransId="{89285299-FA84-44E9-A656-8D7E437B7B43}" sibTransId="{14FEA1E7-E921-4C19-BB1F-4065664240DC}"/>
    <dgm:cxn modelId="{73458A21-4779-456D-BAB9-11F65D65957E}" srcId="{E6187549-9317-4C3A-9454-87C016DA9601}" destId="{EAA9BCD6-D0AC-458E-8F99-89B5706C30C6}" srcOrd="1" destOrd="0" parTransId="{A06EC8F1-745C-46FE-81D8-6178167B200E}" sibTransId="{F8E39FF4-8C82-4C61-8698-86574B10565D}"/>
    <dgm:cxn modelId="{B2F53228-C362-477E-B9AE-AD57196A808F}" srcId="{03543123-91AB-44A3-93F8-E122908EB4D6}" destId="{4A2A0FA9-720B-498F-B141-BE68EB9AFA40}" srcOrd="1" destOrd="0" parTransId="{E0107F44-039E-4FB9-85F1-3D70E7630E44}" sibTransId="{88149FB1-F1A4-428C-9E80-FA4E4173B3B2}"/>
    <dgm:cxn modelId="{C6578959-00D3-4979-AE08-EEA5CAB5E2B7}" type="presOf" srcId="{D6B37DBB-6552-41ED-A6C4-F0CBB72D404E}" destId="{D7B777DA-4F91-4CE9-A996-3C7F6E04F806}" srcOrd="0" destOrd="2" presId="urn:microsoft.com/office/officeart/2005/8/layout/vList5"/>
    <dgm:cxn modelId="{B52AE75C-6DCF-410E-A2FE-3A4C53F39E5D}" type="presOf" srcId="{E6187549-9317-4C3A-9454-87C016DA9601}" destId="{1F85BA9E-BB42-43BE-9C43-EFE7360B507C}" srcOrd="0" destOrd="0" presId="urn:microsoft.com/office/officeart/2005/8/layout/vList5"/>
    <dgm:cxn modelId="{0EFDFCB8-100A-4241-A10F-6C2F6AC8642E}" type="presOf" srcId="{E85A0C5D-FD53-4890-96CA-E068ABFC6510}" destId="{D7B777DA-4F91-4CE9-A996-3C7F6E04F806}" srcOrd="0" destOrd="1" presId="urn:microsoft.com/office/officeart/2005/8/layout/vList5"/>
    <dgm:cxn modelId="{9D46F21B-10CB-4F00-96E4-FFE59F4D32A7}" type="presOf" srcId="{C75BDBCF-E490-4BEF-9879-47AC2F6DDED6}" destId="{D7B777DA-4F91-4CE9-A996-3C7F6E04F806}" srcOrd="0" destOrd="3" presId="urn:microsoft.com/office/officeart/2005/8/layout/vList5"/>
    <dgm:cxn modelId="{917F8ADC-B71F-401B-B0B2-EE39F5444217}" type="presOf" srcId="{A1BB3007-1F75-4AF4-83D6-08C95EF2AAB2}" destId="{9857282B-0F97-465F-8BB4-C72860210803}" srcOrd="0" destOrd="2" presId="urn:microsoft.com/office/officeart/2005/8/layout/vList5"/>
    <dgm:cxn modelId="{B5BFAFDE-CB3C-4907-959D-352D211730D6}" type="presOf" srcId="{C02E700E-FF01-48B3-A8FA-EA38ACA3B139}" destId="{C2F809F3-52F1-49FE-8ADE-69B4C2AB3C11}" srcOrd="0" destOrd="2" presId="urn:microsoft.com/office/officeart/2005/8/layout/vList5"/>
    <dgm:cxn modelId="{24A7259C-4A7B-4923-A8DD-E669917B0B0D}" type="presOf" srcId="{9CDFAEC3-7F11-49CF-9026-34AD9FA5AE1A}" destId="{D7B777DA-4F91-4CE9-A996-3C7F6E04F806}" srcOrd="0" destOrd="0" presId="urn:microsoft.com/office/officeart/2005/8/layout/vList5"/>
    <dgm:cxn modelId="{ED75BD29-A106-4BA6-AF46-6A7D9DE48FC5}" srcId="{644BEEEB-E55B-4B73-A325-6C9716DAB1DF}" destId="{E6187549-9317-4C3A-9454-87C016DA9601}" srcOrd="3" destOrd="0" parTransId="{3389FF99-7C90-4418-A74F-73B34D591CD2}" sibTransId="{E49C6155-00A3-4D7F-A12A-1D91DE4BC4A0}"/>
    <dgm:cxn modelId="{0E7EEA0C-1050-4B10-B696-477A0B190EDF}" type="presOf" srcId="{4A2A0FA9-720B-498F-B141-BE68EB9AFA40}" destId="{C2F809F3-52F1-49FE-8ADE-69B4C2AB3C11}" srcOrd="0" destOrd="1" presId="urn:microsoft.com/office/officeart/2005/8/layout/vList5"/>
    <dgm:cxn modelId="{D600DB00-DF39-4B30-879B-A0257ECAEC7B}" type="presOf" srcId="{E49E5F69-7F68-4B1A-8CA0-E65096E5522C}" destId="{9857282B-0F97-465F-8BB4-C72860210803}" srcOrd="0" destOrd="1" presId="urn:microsoft.com/office/officeart/2005/8/layout/vList5"/>
    <dgm:cxn modelId="{BDB288F9-A1FF-4B6F-B02A-6DD4016EAF46}" type="presOf" srcId="{5AE5FF9C-0F8C-4284-9BC1-8D12B90F204C}" destId="{9857282B-0F97-465F-8BB4-C72860210803}" srcOrd="0" destOrd="3" presId="urn:microsoft.com/office/officeart/2005/8/layout/vList5"/>
    <dgm:cxn modelId="{7D8708F5-7F40-41E2-B217-5ED434B33F77}" type="presOf" srcId="{EAA9BCD6-D0AC-458E-8F99-89B5706C30C6}" destId="{14E4E11B-8283-4E2B-9019-7FD0179B5B25}" srcOrd="0" destOrd="1" presId="urn:microsoft.com/office/officeart/2005/8/layout/vList5"/>
    <dgm:cxn modelId="{C003B03C-1BD0-4573-BB4E-74C0CFCCC606}" srcId="{644BEEEB-E55B-4B73-A325-6C9716DAB1DF}" destId="{9ED979A6-E5EB-4524-9F06-B295F506DE37}" srcOrd="1" destOrd="0" parTransId="{2BAF68E9-449F-4CBF-A896-AF9A94D408A4}" sibTransId="{4852F6FB-FD66-4310-AC60-A9A30AE0A1E6}"/>
    <dgm:cxn modelId="{80F074E2-63F1-41A1-BC94-E1A7224590C3}" type="presOf" srcId="{4DFC8ACF-C951-4088-B7B6-E45F3AD9BD8F}" destId="{D978CE05-2ECA-4B6B-BA05-0818E6A0ABD2}" srcOrd="0" destOrd="0" presId="urn:microsoft.com/office/officeart/2005/8/layout/vList5"/>
    <dgm:cxn modelId="{C4395F62-CA59-4DE8-9FC6-FAABC15B7507}" srcId="{03543123-91AB-44A3-93F8-E122908EB4D6}" destId="{C91FB5AB-C835-497D-9151-1BEDC8152839}" srcOrd="0" destOrd="0" parTransId="{AA27DFBB-BEF5-4272-B4BF-37D72892F883}" sibTransId="{64ABAEF1-4F79-4479-94D2-0D37920FA61A}"/>
    <dgm:cxn modelId="{FA53B607-F500-44C1-8CD6-F99AB4119038}" srcId="{9ED979A6-E5EB-4524-9F06-B295F506DE37}" destId="{E85A0C5D-FD53-4890-96CA-E068ABFC6510}" srcOrd="1" destOrd="0" parTransId="{473BA927-E7FB-4272-A54F-46145648C42F}" sibTransId="{FC53A291-A161-499F-92B4-63D361E217A6}"/>
    <dgm:cxn modelId="{CC049230-06F3-4D71-BDEB-14BEB4AEAA01}" type="presOf" srcId="{9ED979A6-E5EB-4524-9F06-B295F506DE37}" destId="{DA194DBD-34D2-4DA4-B23E-DA43BD15ED50}" srcOrd="0" destOrd="0" presId="urn:microsoft.com/office/officeart/2005/8/layout/vList5"/>
    <dgm:cxn modelId="{376E6043-028B-43B5-8EAE-067140ED59FB}" type="presOf" srcId="{C91FB5AB-C835-497D-9151-1BEDC8152839}" destId="{C2F809F3-52F1-49FE-8ADE-69B4C2AB3C11}" srcOrd="0" destOrd="0" presId="urn:microsoft.com/office/officeart/2005/8/layout/vList5"/>
    <dgm:cxn modelId="{72C8EDFC-1723-4CF8-859C-EE71141F21DB}" type="presOf" srcId="{03543123-91AB-44A3-93F8-E122908EB4D6}" destId="{DB579CEA-C26C-4D16-8221-421E0DE893C1}" srcOrd="0" destOrd="0" presId="urn:microsoft.com/office/officeart/2005/8/layout/vList5"/>
    <dgm:cxn modelId="{DED67561-E791-414B-B7B9-637AABB95D7A}" srcId="{644BEEEB-E55B-4B73-A325-6C9716DAB1DF}" destId="{4DFC8ACF-C951-4088-B7B6-E45F3AD9BD8F}" srcOrd="2" destOrd="0" parTransId="{047F2D89-DA51-4664-B526-DC670F4C6A0D}" sibTransId="{B145807E-CB78-4D45-A954-57CC17C093FF}"/>
    <dgm:cxn modelId="{6AACD79B-153D-4369-9138-69987D7AC7A1}" type="presParOf" srcId="{261E27A2-0766-4493-BA7A-3B0517E01674}" destId="{FE585ECF-A7E4-4462-AFAD-087ACD846A21}" srcOrd="0" destOrd="0" presId="urn:microsoft.com/office/officeart/2005/8/layout/vList5"/>
    <dgm:cxn modelId="{B45CA885-1090-4353-9DA1-E45321AD9B77}" type="presParOf" srcId="{FE585ECF-A7E4-4462-AFAD-087ACD846A21}" destId="{DB579CEA-C26C-4D16-8221-421E0DE893C1}" srcOrd="0" destOrd="0" presId="urn:microsoft.com/office/officeart/2005/8/layout/vList5"/>
    <dgm:cxn modelId="{76DD0427-00F3-4366-AB2A-CF41A2501854}" type="presParOf" srcId="{FE585ECF-A7E4-4462-AFAD-087ACD846A21}" destId="{C2F809F3-52F1-49FE-8ADE-69B4C2AB3C11}" srcOrd="1" destOrd="0" presId="urn:microsoft.com/office/officeart/2005/8/layout/vList5"/>
    <dgm:cxn modelId="{3DBF4C7A-9B1D-4DEE-BE71-F052298ADD9E}" type="presParOf" srcId="{261E27A2-0766-4493-BA7A-3B0517E01674}" destId="{B1B36602-E864-4ADB-83E5-76EA225E5A72}" srcOrd="1" destOrd="0" presId="urn:microsoft.com/office/officeart/2005/8/layout/vList5"/>
    <dgm:cxn modelId="{3C80C804-E86D-4E01-AE66-D0FF4113BC8E}" type="presParOf" srcId="{261E27A2-0766-4493-BA7A-3B0517E01674}" destId="{ED4D6B80-03B7-4216-A69E-ACB0C065F161}" srcOrd="2" destOrd="0" presId="urn:microsoft.com/office/officeart/2005/8/layout/vList5"/>
    <dgm:cxn modelId="{27AA1F50-F491-4684-B4DE-ADB044AFD492}" type="presParOf" srcId="{ED4D6B80-03B7-4216-A69E-ACB0C065F161}" destId="{DA194DBD-34D2-4DA4-B23E-DA43BD15ED50}" srcOrd="0" destOrd="0" presId="urn:microsoft.com/office/officeart/2005/8/layout/vList5"/>
    <dgm:cxn modelId="{8E831C11-5EBA-49C0-B519-273058925A40}" type="presParOf" srcId="{ED4D6B80-03B7-4216-A69E-ACB0C065F161}" destId="{D7B777DA-4F91-4CE9-A996-3C7F6E04F806}" srcOrd="1" destOrd="0" presId="urn:microsoft.com/office/officeart/2005/8/layout/vList5"/>
    <dgm:cxn modelId="{02193709-80C8-4DA4-B396-6CF915875D1F}" type="presParOf" srcId="{261E27A2-0766-4493-BA7A-3B0517E01674}" destId="{31FB4F39-E81D-4E32-BB8F-87E31621C38E}" srcOrd="3" destOrd="0" presId="urn:microsoft.com/office/officeart/2005/8/layout/vList5"/>
    <dgm:cxn modelId="{688417A5-7F14-4A54-82FE-62EC9E7FD8B1}" type="presParOf" srcId="{261E27A2-0766-4493-BA7A-3B0517E01674}" destId="{2FD6A397-47DD-4E6F-A76B-8A6E3655205C}" srcOrd="4" destOrd="0" presId="urn:microsoft.com/office/officeart/2005/8/layout/vList5"/>
    <dgm:cxn modelId="{72FDDCBD-3354-4FAA-8A65-1173F8D8246A}" type="presParOf" srcId="{2FD6A397-47DD-4E6F-A76B-8A6E3655205C}" destId="{D978CE05-2ECA-4B6B-BA05-0818E6A0ABD2}" srcOrd="0" destOrd="0" presId="urn:microsoft.com/office/officeart/2005/8/layout/vList5"/>
    <dgm:cxn modelId="{7688FEA2-AA65-443D-927C-2E1B7A5EE5AB}" type="presParOf" srcId="{2FD6A397-47DD-4E6F-A76B-8A6E3655205C}" destId="{9857282B-0F97-465F-8BB4-C72860210803}" srcOrd="1" destOrd="0" presId="urn:microsoft.com/office/officeart/2005/8/layout/vList5"/>
    <dgm:cxn modelId="{33BD71AC-54CF-4B2A-96E5-DB667591D8DB}" type="presParOf" srcId="{261E27A2-0766-4493-BA7A-3B0517E01674}" destId="{50C08665-08EC-4A2C-8D31-BDF834A6835C}" srcOrd="5" destOrd="0" presId="urn:microsoft.com/office/officeart/2005/8/layout/vList5"/>
    <dgm:cxn modelId="{A5E69EFF-35AD-42FB-A0BD-380979711EC6}" type="presParOf" srcId="{261E27A2-0766-4493-BA7A-3B0517E01674}" destId="{441354B9-7A76-498F-B2FA-68E1A2FC66B9}" srcOrd="6" destOrd="0" presId="urn:microsoft.com/office/officeart/2005/8/layout/vList5"/>
    <dgm:cxn modelId="{BAFF1458-9920-4971-86F0-1375DB647B03}" type="presParOf" srcId="{441354B9-7A76-498F-B2FA-68E1A2FC66B9}" destId="{1F85BA9E-BB42-43BE-9C43-EFE7360B507C}" srcOrd="0" destOrd="0" presId="urn:microsoft.com/office/officeart/2005/8/layout/vList5"/>
    <dgm:cxn modelId="{2FBA10D2-F203-40DF-B528-60DF2741FCB0}" type="presParOf" srcId="{441354B9-7A76-498F-B2FA-68E1A2FC66B9}" destId="{14E4E11B-8283-4E2B-9019-7FD0179B5B2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809F3-52F1-49FE-8ADE-69B4C2AB3C11}">
      <dsp:nvSpPr>
        <dsp:cNvPr id="0" name=""/>
        <dsp:cNvSpPr/>
      </dsp:nvSpPr>
      <dsp:spPr>
        <a:xfrm rot="5400000">
          <a:off x="5281613" y="-2690419"/>
          <a:ext cx="767963" cy="63447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Career Workshops</a:t>
          </a:r>
          <a:endParaRPr lang="en-US" sz="1100" kern="1200" dirty="0"/>
        </a:p>
        <a:p>
          <a:pPr marL="57150" lvl="1" indent="-57150" algn="l" defTabSz="488950">
            <a:lnSpc>
              <a:spcPct val="90000"/>
            </a:lnSpc>
            <a:spcBef>
              <a:spcPct val="0"/>
            </a:spcBef>
            <a:spcAft>
              <a:spcPct val="15000"/>
            </a:spcAft>
            <a:buChar char="••"/>
          </a:pPr>
          <a:r>
            <a:rPr lang="en-US" sz="1100" kern="1200" dirty="0" smtClean="0"/>
            <a:t>Industry Skills Workshops</a:t>
          </a:r>
          <a:endParaRPr lang="en-US" sz="1100" kern="1200" dirty="0"/>
        </a:p>
        <a:p>
          <a:pPr marL="57150" lvl="1" indent="-57150" algn="l" defTabSz="488950">
            <a:lnSpc>
              <a:spcPct val="90000"/>
            </a:lnSpc>
            <a:spcBef>
              <a:spcPct val="0"/>
            </a:spcBef>
            <a:spcAft>
              <a:spcPct val="15000"/>
            </a:spcAft>
            <a:buChar char="••"/>
          </a:pPr>
          <a:r>
            <a:rPr lang="en-US" sz="1100" kern="1200" dirty="0" smtClean="0"/>
            <a:t>Site Visits</a:t>
          </a:r>
          <a:endParaRPr lang="en-US" sz="1100" kern="1200" dirty="0"/>
        </a:p>
      </dsp:txBody>
      <dsp:txXfrm rot="-5400000">
        <a:off x="2493203" y="135480"/>
        <a:ext cx="6307295" cy="692985"/>
      </dsp:txXfrm>
    </dsp:sp>
    <dsp:sp modelId="{DB579CEA-C26C-4D16-8221-421E0DE893C1}">
      <dsp:nvSpPr>
        <dsp:cNvPr id="0" name=""/>
        <dsp:cNvSpPr/>
      </dsp:nvSpPr>
      <dsp:spPr>
        <a:xfrm>
          <a:off x="1212" y="1995"/>
          <a:ext cx="2491989" cy="9599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Career/ Industry Counseling</a:t>
          </a:r>
          <a:endParaRPr lang="en-US" sz="1600" kern="1200" dirty="0"/>
        </a:p>
      </dsp:txBody>
      <dsp:txXfrm>
        <a:off x="48073" y="48856"/>
        <a:ext cx="2398267" cy="866231"/>
      </dsp:txXfrm>
    </dsp:sp>
    <dsp:sp modelId="{D7B777DA-4F91-4CE9-A996-3C7F6E04F806}">
      <dsp:nvSpPr>
        <dsp:cNvPr id="0" name=""/>
        <dsp:cNvSpPr/>
      </dsp:nvSpPr>
      <dsp:spPr>
        <a:xfrm rot="5400000">
          <a:off x="5281613" y="-1682467"/>
          <a:ext cx="767963" cy="63447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Leadership Workshops</a:t>
          </a:r>
          <a:endParaRPr lang="en-US" sz="1100" kern="1200" dirty="0"/>
        </a:p>
        <a:p>
          <a:pPr marL="57150" lvl="1" indent="-57150" algn="l" defTabSz="488950">
            <a:lnSpc>
              <a:spcPct val="90000"/>
            </a:lnSpc>
            <a:spcBef>
              <a:spcPct val="0"/>
            </a:spcBef>
            <a:spcAft>
              <a:spcPct val="15000"/>
            </a:spcAft>
            <a:buChar char="••"/>
          </a:pPr>
          <a:r>
            <a:rPr lang="en-US" sz="1100" kern="1200" dirty="0" smtClean="0"/>
            <a:t>Team Building Projects</a:t>
          </a:r>
          <a:endParaRPr lang="en-US" sz="1100" kern="1200" dirty="0"/>
        </a:p>
        <a:p>
          <a:pPr marL="57150" lvl="1" indent="-57150" algn="l" defTabSz="488950">
            <a:lnSpc>
              <a:spcPct val="90000"/>
            </a:lnSpc>
            <a:spcBef>
              <a:spcPct val="0"/>
            </a:spcBef>
            <a:spcAft>
              <a:spcPct val="15000"/>
            </a:spcAft>
            <a:buChar char="••"/>
          </a:pPr>
          <a:r>
            <a:rPr lang="en-US" sz="1100" kern="1200" dirty="0" smtClean="0"/>
            <a:t>Personal Branding Workshops</a:t>
          </a:r>
          <a:endParaRPr lang="en-US" sz="1100" kern="1200" dirty="0"/>
        </a:p>
        <a:p>
          <a:pPr marL="57150" lvl="1" indent="-57150" algn="l" defTabSz="488950">
            <a:lnSpc>
              <a:spcPct val="90000"/>
            </a:lnSpc>
            <a:spcBef>
              <a:spcPct val="0"/>
            </a:spcBef>
            <a:spcAft>
              <a:spcPct val="15000"/>
            </a:spcAft>
            <a:buChar char="••"/>
          </a:pPr>
          <a:r>
            <a:rPr lang="en-US" sz="1100" kern="1200" dirty="0" smtClean="0"/>
            <a:t>Time Management Workshops</a:t>
          </a:r>
          <a:endParaRPr lang="en-US" sz="1100" kern="1200" dirty="0"/>
        </a:p>
      </dsp:txBody>
      <dsp:txXfrm rot="-5400000">
        <a:off x="2493203" y="1143432"/>
        <a:ext cx="6307295" cy="692985"/>
      </dsp:txXfrm>
    </dsp:sp>
    <dsp:sp modelId="{DA194DBD-34D2-4DA4-B23E-DA43BD15ED50}">
      <dsp:nvSpPr>
        <dsp:cNvPr id="0" name=""/>
        <dsp:cNvSpPr/>
      </dsp:nvSpPr>
      <dsp:spPr>
        <a:xfrm>
          <a:off x="1212" y="1009947"/>
          <a:ext cx="2491989" cy="9599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Leadership/Professional Development</a:t>
          </a:r>
          <a:endParaRPr lang="en-US" sz="1600" kern="1200" dirty="0"/>
        </a:p>
      </dsp:txBody>
      <dsp:txXfrm>
        <a:off x="48073" y="1056808"/>
        <a:ext cx="2398267" cy="866231"/>
      </dsp:txXfrm>
    </dsp:sp>
    <dsp:sp modelId="{9857282B-0F97-465F-8BB4-C72860210803}">
      <dsp:nvSpPr>
        <dsp:cNvPr id="0" name=""/>
        <dsp:cNvSpPr/>
      </dsp:nvSpPr>
      <dsp:spPr>
        <a:xfrm rot="5400000">
          <a:off x="5281613" y="-674516"/>
          <a:ext cx="767963" cy="63447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SAT/ACT Workshops</a:t>
          </a:r>
          <a:endParaRPr lang="en-US" sz="1100" kern="1200" dirty="0"/>
        </a:p>
        <a:p>
          <a:pPr marL="57150" lvl="1" indent="-57150" algn="l" defTabSz="488950">
            <a:lnSpc>
              <a:spcPct val="90000"/>
            </a:lnSpc>
            <a:spcBef>
              <a:spcPct val="0"/>
            </a:spcBef>
            <a:spcAft>
              <a:spcPct val="15000"/>
            </a:spcAft>
            <a:buChar char="••"/>
          </a:pPr>
          <a:r>
            <a:rPr lang="en-US" sz="1100" kern="1200" dirty="0" smtClean="0"/>
            <a:t>Writing Workshops</a:t>
          </a:r>
          <a:endParaRPr lang="en-US" sz="1100" kern="1200" dirty="0"/>
        </a:p>
        <a:p>
          <a:pPr marL="57150" lvl="1" indent="-57150" algn="l" defTabSz="488950">
            <a:lnSpc>
              <a:spcPct val="90000"/>
            </a:lnSpc>
            <a:spcBef>
              <a:spcPct val="0"/>
            </a:spcBef>
            <a:spcAft>
              <a:spcPct val="15000"/>
            </a:spcAft>
            <a:buChar char="••"/>
          </a:pPr>
          <a:r>
            <a:rPr lang="en-US" sz="1100" kern="1200" dirty="0" smtClean="0"/>
            <a:t>Introduction to Case Analysis</a:t>
          </a:r>
          <a:endParaRPr lang="en-US" sz="1100" kern="1200" dirty="0"/>
        </a:p>
        <a:p>
          <a:pPr marL="57150" lvl="1" indent="-57150" algn="l" defTabSz="488950">
            <a:lnSpc>
              <a:spcPct val="90000"/>
            </a:lnSpc>
            <a:spcBef>
              <a:spcPct val="0"/>
            </a:spcBef>
            <a:spcAft>
              <a:spcPct val="15000"/>
            </a:spcAft>
            <a:buChar char="••"/>
          </a:pPr>
          <a:r>
            <a:rPr lang="en-US" sz="1100" kern="1200" dirty="0" smtClean="0"/>
            <a:t>Financial Literacy Workshops</a:t>
          </a:r>
          <a:endParaRPr lang="en-US" sz="1100" kern="1200" dirty="0"/>
        </a:p>
      </dsp:txBody>
      <dsp:txXfrm rot="-5400000">
        <a:off x="2493203" y="2151383"/>
        <a:ext cx="6307295" cy="692985"/>
      </dsp:txXfrm>
    </dsp:sp>
    <dsp:sp modelId="{D978CE05-2ECA-4B6B-BA05-0818E6A0ABD2}">
      <dsp:nvSpPr>
        <dsp:cNvPr id="0" name=""/>
        <dsp:cNvSpPr/>
      </dsp:nvSpPr>
      <dsp:spPr>
        <a:xfrm>
          <a:off x="1212" y="2017898"/>
          <a:ext cx="2491989" cy="9599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College Prep./Educational Development</a:t>
          </a:r>
          <a:endParaRPr lang="en-US" sz="1600" kern="1200" dirty="0"/>
        </a:p>
      </dsp:txBody>
      <dsp:txXfrm>
        <a:off x="48073" y="2064759"/>
        <a:ext cx="2398267" cy="866231"/>
      </dsp:txXfrm>
    </dsp:sp>
    <dsp:sp modelId="{14E4E11B-8283-4E2B-9019-7FD0179B5B25}">
      <dsp:nvSpPr>
        <dsp:cNvPr id="0" name=""/>
        <dsp:cNvSpPr/>
      </dsp:nvSpPr>
      <dsp:spPr>
        <a:xfrm rot="5400000">
          <a:off x="5281613" y="333435"/>
          <a:ext cx="767963" cy="63447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Students have the opportunity to develop relationships with  professionals and with students from around the world</a:t>
          </a:r>
          <a:endParaRPr lang="en-US" sz="1100" kern="1200" dirty="0"/>
        </a:p>
        <a:p>
          <a:pPr marL="57150" lvl="1" indent="-57150" algn="l" defTabSz="488950">
            <a:lnSpc>
              <a:spcPct val="90000"/>
            </a:lnSpc>
            <a:spcBef>
              <a:spcPct val="0"/>
            </a:spcBef>
            <a:spcAft>
              <a:spcPct val="15000"/>
            </a:spcAft>
            <a:buChar char="••"/>
          </a:pPr>
          <a:r>
            <a:rPr lang="en-US" sz="1100" kern="1200" dirty="0" smtClean="0"/>
            <a:t>Cultural Excursions Throughout Washington DC</a:t>
          </a:r>
          <a:endParaRPr lang="en-US" sz="1100" kern="1200" dirty="0"/>
        </a:p>
      </dsp:txBody>
      <dsp:txXfrm rot="-5400000">
        <a:off x="2493203" y="3159335"/>
        <a:ext cx="6307295" cy="692985"/>
      </dsp:txXfrm>
    </dsp:sp>
    <dsp:sp modelId="{1F85BA9E-BB42-43BE-9C43-EFE7360B507C}">
      <dsp:nvSpPr>
        <dsp:cNvPr id="0" name=""/>
        <dsp:cNvSpPr/>
      </dsp:nvSpPr>
      <dsp:spPr>
        <a:xfrm>
          <a:off x="1212" y="3025850"/>
          <a:ext cx="2491989" cy="9599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Networking &amp; Cultural Exploration</a:t>
          </a:r>
          <a:endParaRPr lang="en-US" sz="1600" kern="1200" dirty="0"/>
        </a:p>
      </dsp:txBody>
      <dsp:txXfrm>
        <a:off x="48073" y="3072711"/>
        <a:ext cx="2398267" cy="86623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042367-B535-41E7-B748-FD793EB63F52}" type="datetimeFigureOut">
              <a:rPr lang="en-US" smtClean="0"/>
              <a:t>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042367-B535-41E7-B748-FD793EB63F52}" type="datetimeFigureOut">
              <a:rPr lang="en-US" smtClean="0"/>
              <a:t>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042367-B535-41E7-B748-FD793EB63F52}" type="datetimeFigureOut">
              <a:rPr lang="en-US" smtClean="0"/>
              <a:t>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042367-B535-41E7-B748-FD793EB63F52}" type="datetimeFigureOut">
              <a:rPr lang="en-US" smtClean="0"/>
              <a:t>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8042367-B535-41E7-B748-FD793EB63F52}" type="datetimeFigureOut">
              <a:rPr lang="en-US" smtClean="0"/>
              <a:t>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042367-B535-41E7-B748-FD793EB63F52}" type="datetimeFigureOut">
              <a:rPr lang="en-US" smtClean="0"/>
              <a:t>1/20/2016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EC379C-FEFF-413E-926C-86B78112D846}"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042367-B535-41E7-B748-FD793EB63F52}" type="datetimeFigureOut">
              <a:rPr lang="en-US" smtClean="0"/>
              <a:t>1/20/2016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042367-B535-41E7-B748-FD793EB63F52}" type="datetimeFigureOut">
              <a:rPr lang="en-US" smtClean="0"/>
              <a:t>1/20/2016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42367-B535-41E7-B748-FD793EB63F52}" type="datetimeFigureOut">
              <a:rPr lang="en-US" smtClean="0"/>
              <a:t>1/20/2016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8042367-B535-41E7-B748-FD793EB63F52}" type="datetimeFigureOut">
              <a:rPr lang="en-US" smtClean="0"/>
              <a:t>1/20/2016</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9EC379C-FEFF-413E-926C-86B78112D84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042367-B535-41E7-B748-FD793EB63F52}" type="datetimeFigureOut">
              <a:rPr lang="en-US" smtClean="0"/>
              <a:t>1/20/2016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EC379C-FEFF-413E-926C-86B78112D84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8042367-B535-41E7-B748-FD793EB63F52}" type="datetimeFigureOut">
              <a:rPr lang="en-US" smtClean="0"/>
              <a:t>1/20/2016</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9EC379C-FEFF-413E-926C-86B78112D84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946072" y="1795806"/>
            <a:ext cx="6069337" cy="1204306"/>
          </a:xfrm>
        </p:spPr>
        <p:txBody>
          <a:bodyPr/>
          <a:lstStyle/>
          <a:p>
            <a:r>
              <a:rPr lang="en-US" dirty="0" smtClean="0"/>
              <a:t>School of business </a:t>
            </a:r>
            <a:br>
              <a:rPr lang="en-US" dirty="0" smtClean="0"/>
            </a:br>
            <a:r>
              <a:rPr lang="en-US" dirty="0" smtClean="0"/>
              <a:t>High School summer enrichment programs</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9656" t="18138" r="27758"/>
          <a:stretch/>
        </p:blipFill>
        <p:spPr>
          <a:xfrm>
            <a:off x="4572000" y="2833318"/>
            <a:ext cx="4572000" cy="4024681"/>
          </a:xfrm>
          <a:prstGeom prst="rect">
            <a:avLst/>
          </a:prstGeom>
        </p:spPr>
      </p:pic>
      <p:sp>
        <p:nvSpPr>
          <p:cNvPr id="5" name="TextBox 4"/>
          <p:cNvSpPr txBox="1"/>
          <p:nvPr/>
        </p:nvSpPr>
        <p:spPr>
          <a:xfrm>
            <a:off x="5029198" y="2547610"/>
            <a:ext cx="4093029" cy="261610"/>
          </a:xfrm>
          <a:prstGeom prst="rect">
            <a:avLst/>
          </a:prstGeom>
          <a:noFill/>
        </p:spPr>
        <p:txBody>
          <a:bodyPr wrap="square" rtlCol="0">
            <a:spAutoFit/>
          </a:bodyPr>
          <a:lstStyle/>
          <a:p>
            <a:r>
              <a:rPr lang="en-US" sz="1100" i="1" dirty="0" smtClean="0"/>
              <a:t>2013 George S. Willie Accounting Career Awareness Program</a:t>
            </a:r>
            <a:endParaRPr lang="en-US" sz="1100" i="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8196"/>
            <a:ext cx="1153097" cy="136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625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33400" y="1447800"/>
            <a:ext cx="8153400" cy="2362200"/>
          </a:xfrm>
        </p:spPr>
        <p:txBody>
          <a:bodyPr>
            <a:noAutofit/>
          </a:bodyPr>
          <a:lstStyle/>
          <a:p>
            <a:pPr algn="just"/>
            <a:r>
              <a:rPr lang="en-US" sz="1600" b="0" dirty="0" smtClean="0"/>
              <a:t>	The </a:t>
            </a:r>
            <a:r>
              <a:rPr lang="en-US" sz="1600" b="0" dirty="0"/>
              <a:t>Accounting Career Awareness Program was established in 1980 by the National Association of Black Accountants (NABA) to increase the understanding of accounting and business career opportunities among high school students from underrepresented ethnic groups.  The program has since been adopted by the Howard University School of Business</a:t>
            </a:r>
            <a:r>
              <a:rPr lang="en-US" sz="1600" b="0" dirty="0" smtClean="0"/>
              <a:t>. During the week students will explore accounting career opportunities, learn practical industry skills, and participate in sessions geared toward their soft skill development.</a:t>
            </a:r>
            <a:endParaRPr lang="en-US" sz="1600" b="0" dirty="0"/>
          </a:p>
          <a:p>
            <a:pPr algn="just"/>
            <a:r>
              <a:rPr lang="en-US" sz="1600" b="0" dirty="0" smtClean="0"/>
              <a:t>	This program’s </a:t>
            </a:r>
            <a:r>
              <a:rPr lang="en-US" sz="1600" b="0" dirty="0"/>
              <a:t>agenda includes site visits and sessions on Accounting Careers, Introductory Accounting Skills, Financial Literacy, ACT/SAT Preparation, Leadership Development, and  Educational/Professional </a:t>
            </a:r>
            <a:r>
              <a:rPr lang="en-US" sz="1600" b="0" dirty="0" smtClean="0"/>
              <a:t>Development.</a:t>
            </a:r>
            <a:endParaRPr lang="en-US" sz="1600" b="0" dirty="0"/>
          </a:p>
          <a:p>
            <a:pPr algn="just"/>
            <a:endParaRPr lang="en-US" sz="1600" b="0" dirty="0"/>
          </a:p>
        </p:txBody>
      </p:sp>
      <p:sp>
        <p:nvSpPr>
          <p:cNvPr id="4" name="Title 3"/>
          <p:cNvSpPr>
            <a:spLocks noGrp="1"/>
          </p:cNvSpPr>
          <p:nvPr>
            <p:ph type="title"/>
          </p:nvPr>
        </p:nvSpPr>
        <p:spPr/>
        <p:txBody>
          <a:bodyPr/>
          <a:lstStyle/>
          <a:p>
            <a:r>
              <a:rPr lang="en-US" dirty="0" smtClean="0"/>
              <a:t>George S. Willie Accounting Career awareness program</a:t>
            </a:r>
            <a:endParaRPr lang="en-US" dirty="0"/>
          </a:p>
        </p:txBody>
      </p:sp>
      <p:sp>
        <p:nvSpPr>
          <p:cNvPr id="7" name="TextBox 6"/>
          <p:cNvSpPr txBox="1"/>
          <p:nvPr/>
        </p:nvSpPr>
        <p:spPr>
          <a:xfrm>
            <a:off x="5390215" y="5105400"/>
            <a:ext cx="3753785" cy="923330"/>
          </a:xfrm>
          <a:prstGeom prst="rect">
            <a:avLst/>
          </a:prstGeom>
          <a:noFill/>
        </p:spPr>
        <p:txBody>
          <a:bodyPr wrap="none" rtlCol="0">
            <a:spAutoFit/>
          </a:bodyPr>
          <a:lstStyle/>
          <a:p>
            <a:r>
              <a:rPr lang="en-US" b="1" dirty="0" smtClean="0"/>
              <a:t>This is a 1 week residential program</a:t>
            </a:r>
            <a:r>
              <a:rPr lang="en-US" b="1" dirty="0" smtClean="0"/>
              <a:t>.</a:t>
            </a:r>
          </a:p>
          <a:p>
            <a:r>
              <a:rPr lang="en-US" b="1" dirty="0" smtClean="0"/>
              <a:t>July 10-15, 2016</a:t>
            </a:r>
          </a:p>
          <a:p>
            <a:r>
              <a:rPr lang="en-US" b="1" dirty="0" smtClean="0"/>
              <a:t>$290.00 Enrollment Fee </a:t>
            </a:r>
            <a:endParaRPr lang="en-US" b="1" dirty="0" smtClean="0"/>
          </a:p>
        </p:txBody>
      </p:sp>
    </p:spTree>
    <p:extLst>
      <p:ext uri="{BB962C8B-B14F-4D97-AF65-F5344CB8AC3E}">
        <p14:creationId xmlns:p14="http://schemas.microsoft.com/office/powerpoint/2010/main" val="414105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28600" y="1143000"/>
            <a:ext cx="8458200" cy="3712464"/>
          </a:xfrm>
        </p:spPr>
        <p:txBody>
          <a:bodyPr>
            <a:noAutofit/>
          </a:bodyPr>
          <a:lstStyle/>
          <a:p>
            <a:pPr algn="just"/>
            <a:r>
              <a:rPr lang="en-US" sz="1600" b="0" dirty="0" smtClean="0"/>
              <a:t>	CISCAP </a:t>
            </a:r>
            <a:r>
              <a:rPr lang="en-US" sz="1600" b="0" dirty="0"/>
              <a:t>is an intensive one-week residential program for rising high school seniors who have an interest in computers, business, or STEM (Science, Technology, Engineering and Math) discipline. This enriching week provides exposure to the possible range of careers in Information Systems, as well as an opportunity to attend college preparatory classes. The goal of CISCAP is to encourage and assist high school students from under-represented minority ethnic groups to attend college and consider selecting Computer Information Systems as a possible major. The program introduces students to Howard University and to careers and opportunities available in the field of Information Systems. CISCAP provides students with an opportunity to do activities which include attending modules in web design, software applications and cyber-security awareness; work on team projects; tour the Howard University Campus as well as visit a local technology firm. </a:t>
            </a:r>
          </a:p>
          <a:p>
            <a:r>
              <a:rPr lang="en-US" sz="1600" b="0" dirty="0" smtClean="0"/>
              <a:t>	This  program’s </a:t>
            </a:r>
            <a:r>
              <a:rPr lang="en-US" sz="1600" b="0" dirty="0"/>
              <a:t>agenda includes site visits and sessions on IT/IT Management Careers, Introductory  IT Skills, Financial Literacy, ACT/SAT Preparation, Leadership Development, and  </a:t>
            </a:r>
            <a:r>
              <a:rPr lang="en-US" sz="1600" b="0" dirty="0" smtClean="0"/>
              <a:t>Educational/Professional Development.</a:t>
            </a:r>
            <a:r>
              <a:rPr lang="en-US" sz="1600" b="0" dirty="0"/>
              <a:t/>
            </a:r>
            <a:br>
              <a:rPr lang="en-US" sz="1600" b="0" dirty="0"/>
            </a:br>
            <a:endParaRPr lang="en-US" sz="1600" b="0" dirty="0"/>
          </a:p>
          <a:p>
            <a:pPr algn="just"/>
            <a:endParaRPr lang="en-US" sz="1600" b="0" dirty="0"/>
          </a:p>
        </p:txBody>
      </p:sp>
      <p:sp>
        <p:nvSpPr>
          <p:cNvPr id="4" name="Title 3"/>
          <p:cNvSpPr>
            <a:spLocks noGrp="1"/>
          </p:cNvSpPr>
          <p:nvPr>
            <p:ph type="title"/>
          </p:nvPr>
        </p:nvSpPr>
        <p:spPr/>
        <p:txBody>
          <a:bodyPr/>
          <a:lstStyle/>
          <a:p>
            <a:r>
              <a:rPr lang="en-US" dirty="0" smtClean="0"/>
              <a:t>Computer information systems career awareness program</a:t>
            </a:r>
            <a:endParaRPr lang="en-US" dirty="0"/>
          </a:p>
        </p:txBody>
      </p:sp>
      <p:sp>
        <p:nvSpPr>
          <p:cNvPr id="7" name="TextBox 6"/>
          <p:cNvSpPr txBox="1"/>
          <p:nvPr/>
        </p:nvSpPr>
        <p:spPr>
          <a:xfrm>
            <a:off x="5257800" y="5075027"/>
            <a:ext cx="3753785" cy="923330"/>
          </a:xfrm>
          <a:prstGeom prst="rect">
            <a:avLst/>
          </a:prstGeom>
          <a:noFill/>
        </p:spPr>
        <p:txBody>
          <a:bodyPr wrap="none" rtlCol="0">
            <a:spAutoFit/>
          </a:bodyPr>
          <a:lstStyle/>
          <a:p>
            <a:r>
              <a:rPr lang="en-US" b="1" dirty="0" smtClean="0"/>
              <a:t>This is a 1 week residential program</a:t>
            </a:r>
            <a:r>
              <a:rPr lang="en-US" b="1" dirty="0" smtClean="0"/>
              <a:t>.</a:t>
            </a:r>
          </a:p>
          <a:p>
            <a:r>
              <a:rPr lang="en-US" b="1" dirty="0"/>
              <a:t>July 10-15, 2016</a:t>
            </a:r>
          </a:p>
          <a:p>
            <a:r>
              <a:rPr lang="en-US" b="1" dirty="0"/>
              <a:t>$290.00 Enrollment Fee </a:t>
            </a:r>
          </a:p>
        </p:txBody>
      </p:sp>
    </p:spTree>
    <p:extLst>
      <p:ext uri="{BB962C8B-B14F-4D97-AF65-F5344CB8AC3E}">
        <p14:creationId xmlns:p14="http://schemas.microsoft.com/office/powerpoint/2010/main" val="1195617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04800" y="1097280"/>
            <a:ext cx="8610600" cy="4008120"/>
          </a:xfrm>
        </p:spPr>
        <p:txBody>
          <a:bodyPr>
            <a:noAutofit/>
          </a:bodyPr>
          <a:lstStyle/>
          <a:p>
            <a:r>
              <a:rPr lang="en-US" sz="1600" b="0" dirty="0"/>
              <a:t> </a:t>
            </a:r>
            <a:r>
              <a:rPr lang="en-US" sz="1600" b="0" dirty="0" smtClean="0"/>
              <a:t>   The </a:t>
            </a:r>
            <a:r>
              <a:rPr lang="en-US" sz="1600" b="0" dirty="0"/>
              <a:t>Summer Actuarial Program is an educational enrichment experience in </a:t>
            </a:r>
            <a:r>
              <a:rPr lang="en-US" sz="1600" b="0" dirty="0" smtClean="0"/>
              <a:t>mathematics, statistics</a:t>
            </a:r>
            <a:r>
              <a:rPr lang="en-US" sz="1600" b="0" dirty="0"/>
              <a:t>, computers, business, and actuarial careers for exceptional mathematics high school </a:t>
            </a:r>
            <a:r>
              <a:rPr lang="en-US" sz="1600" b="0" dirty="0" smtClean="0"/>
              <a:t>juniors</a:t>
            </a:r>
            <a:r>
              <a:rPr lang="en-US" sz="1600" b="0" dirty="0"/>
              <a:t>. The program is funded by the Joint CAS/SOA Committee on Minority Recruiting, insurance </a:t>
            </a:r>
            <a:r>
              <a:rPr lang="en-US" sz="1600" b="0" dirty="0" smtClean="0"/>
              <a:t>companies</a:t>
            </a:r>
            <a:r>
              <a:rPr lang="en-US" sz="1600" b="0" dirty="0"/>
              <a:t>, actuarial consulting firms, and Howard’s Center for Insurance Education. It is devoted </a:t>
            </a:r>
            <a:r>
              <a:rPr lang="en-US" sz="1600" b="0" dirty="0" smtClean="0"/>
              <a:t>to </a:t>
            </a:r>
            <a:r>
              <a:rPr lang="en-US" sz="1600" b="0" dirty="0"/>
              <a:t>helping strong mathematics students improve their skills and providing information about </a:t>
            </a:r>
            <a:r>
              <a:rPr lang="en-US" sz="1600" b="0" dirty="0" smtClean="0"/>
              <a:t>business </a:t>
            </a:r>
            <a:r>
              <a:rPr lang="en-US" sz="1600" b="0" dirty="0"/>
              <a:t>and actuarial careers.</a:t>
            </a:r>
          </a:p>
          <a:p>
            <a:pPr marL="0" indent="0"/>
            <a:r>
              <a:rPr lang="en-US" sz="1600" b="0" dirty="0"/>
              <a:t> </a:t>
            </a:r>
            <a:r>
              <a:rPr lang="en-US" sz="1600" b="0" dirty="0" smtClean="0"/>
              <a:t>    The </a:t>
            </a:r>
            <a:r>
              <a:rPr lang="en-US" sz="1600" b="0" dirty="0"/>
              <a:t>curriculum for the Summer Actuarial Program is built around these </a:t>
            </a:r>
            <a:r>
              <a:rPr lang="en-US" sz="1600" b="0" dirty="0" smtClean="0"/>
              <a:t>topics:</a:t>
            </a:r>
            <a:br>
              <a:rPr lang="en-US" sz="1600" b="0" dirty="0" smtClean="0"/>
            </a:br>
            <a:r>
              <a:rPr lang="en-US" sz="1600" b="0" dirty="0" smtClean="0"/>
              <a:t>       Statistics </a:t>
            </a:r>
            <a:r>
              <a:rPr lang="en-US" sz="1600" b="0" dirty="0"/>
              <a:t>and Probability</a:t>
            </a:r>
            <a:br>
              <a:rPr lang="en-US" sz="1600" b="0" dirty="0"/>
            </a:br>
            <a:r>
              <a:rPr lang="en-US" sz="1600" b="0" dirty="0" smtClean="0"/>
              <a:t>       Matrices</a:t>
            </a:r>
            <a:r>
              <a:rPr lang="en-US" sz="1600" b="0" dirty="0"/>
              <a:t/>
            </a:r>
            <a:br>
              <a:rPr lang="en-US" sz="1600" b="0" dirty="0"/>
            </a:br>
            <a:r>
              <a:rPr lang="en-US" sz="1600" b="0" dirty="0" smtClean="0"/>
              <a:t>       Life Contingencies</a:t>
            </a:r>
          </a:p>
          <a:p>
            <a:pPr marL="169164" indent="0"/>
            <a:r>
              <a:rPr lang="en-US" sz="1600" b="0" dirty="0" smtClean="0"/>
              <a:t>Each </a:t>
            </a:r>
            <a:r>
              <a:rPr lang="en-US" sz="1600" b="0" dirty="0"/>
              <a:t>of these topics is important in actuarial mathematics. These topics are coordinated </a:t>
            </a:r>
            <a:r>
              <a:rPr lang="en-US" sz="1600" b="0" dirty="0" smtClean="0"/>
              <a:t>      with  instruction </a:t>
            </a:r>
            <a:r>
              <a:rPr lang="en-US" sz="1600" b="0" dirty="0"/>
              <a:t>in the use of personal computer </a:t>
            </a:r>
            <a:r>
              <a:rPr lang="en-US" sz="1600" b="0" dirty="0" smtClean="0"/>
              <a:t>systems. This </a:t>
            </a:r>
            <a:r>
              <a:rPr lang="en-US" sz="1600" b="0" dirty="0"/>
              <a:t>is an intensive program of studies but within the grasp of a talented student with a good command of high school algebra. For computer instruction, students will be grouped by computer ability. No prior computer knowledge is assumed</a:t>
            </a:r>
            <a:r>
              <a:rPr lang="en-US" sz="1600" b="0" dirty="0" smtClean="0"/>
              <a:t>.</a:t>
            </a:r>
            <a:endParaRPr lang="en-US" sz="1600" b="0" dirty="0"/>
          </a:p>
        </p:txBody>
      </p:sp>
      <p:sp>
        <p:nvSpPr>
          <p:cNvPr id="4" name="Title 3"/>
          <p:cNvSpPr>
            <a:spLocks noGrp="1"/>
          </p:cNvSpPr>
          <p:nvPr>
            <p:ph type="title"/>
          </p:nvPr>
        </p:nvSpPr>
        <p:spPr/>
        <p:txBody>
          <a:bodyPr/>
          <a:lstStyle/>
          <a:p>
            <a:r>
              <a:rPr lang="en-US" dirty="0" smtClean="0"/>
              <a:t>Summer actuarial program</a:t>
            </a:r>
            <a:endParaRPr lang="en-US" dirty="0"/>
          </a:p>
        </p:txBody>
      </p:sp>
      <p:sp>
        <p:nvSpPr>
          <p:cNvPr id="5" name="TextBox 4"/>
          <p:cNvSpPr txBox="1"/>
          <p:nvPr/>
        </p:nvSpPr>
        <p:spPr>
          <a:xfrm>
            <a:off x="5606753" y="5105400"/>
            <a:ext cx="3535776" cy="1200329"/>
          </a:xfrm>
          <a:prstGeom prst="rect">
            <a:avLst/>
          </a:prstGeom>
          <a:noFill/>
        </p:spPr>
        <p:txBody>
          <a:bodyPr wrap="none" rtlCol="0">
            <a:spAutoFit/>
          </a:bodyPr>
          <a:lstStyle/>
          <a:p>
            <a:r>
              <a:rPr lang="en-US" b="1" dirty="0" smtClean="0"/>
              <a:t>This a 2 week residential program</a:t>
            </a:r>
            <a:r>
              <a:rPr lang="en-US" b="1" dirty="0" smtClean="0"/>
              <a:t>.</a:t>
            </a:r>
          </a:p>
          <a:p>
            <a:r>
              <a:rPr lang="en-US" b="1" dirty="0"/>
              <a:t>July </a:t>
            </a:r>
            <a:r>
              <a:rPr lang="en-US" b="1" dirty="0" smtClean="0"/>
              <a:t>10-22, </a:t>
            </a:r>
            <a:r>
              <a:rPr lang="en-US" b="1" dirty="0"/>
              <a:t>2016</a:t>
            </a:r>
          </a:p>
          <a:p>
            <a:r>
              <a:rPr lang="en-US" b="1" dirty="0"/>
              <a:t>$290.00 Enrollment Fee </a:t>
            </a:r>
          </a:p>
          <a:p>
            <a:endParaRPr lang="en-US" b="1" dirty="0" smtClean="0"/>
          </a:p>
        </p:txBody>
      </p:sp>
    </p:spTree>
    <p:extLst>
      <p:ext uri="{BB962C8B-B14F-4D97-AF65-F5344CB8AC3E}">
        <p14:creationId xmlns:p14="http://schemas.microsoft.com/office/powerpoint/2010/main" val="113344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7520940" cy="548640"/>
          </a:xfrm>
        </p:spPr>
        <p:txBody>
          <a:bodyPr/>
          <a:lstStyle/>
          <a:p>
            <a:r>
              <a:rPr lang="en-US" dirty="0" smtClean="0"/>
              <a:t>activities</a:t>
            </a:r>
            <a:endParaRPr lang="en-US" dirty="0"/>
          </a:p>
        </p:txBody>
      </p:sp>
      <p:graphicFrame>
        <p:nvGraphicFramePr>
          <p:cNvPr id="5" name="Diagram 4"/>
          <p:cNvGraphicFramePr/>
          <p:nvPr>
            <p:extLst>
              <p:ext uri="{D42A27DB-BD31-4B8C-83A1-F6EECF244321}">
                <p14:modId xmlns:p14="http://schemas.microsoft.com/office/powerpoint/2010/main" val="2782538913"/>
              </p:ext>
            </p:extLst>
          </p:nvPr>
        </p:nvGraphicFramePr>
        <p:xfrm>
          <a:off x="152400" y="990600"/>
          <a:ext cx="8839200" cy="398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181600" y="5029200"/>
            <a:ext cx="3962400" cy="923330"/>
          </a:xfrm>
          <a:prstGeom prst="rect">
            <a:avLst/>
          </a:prstGeom>
          <a:noFill/>
        </p:spPr>
        <p:txBody>
          <a:bodyPr wrap="square" rtlCol="0">
            <a:spAutoFit/>
          </a:bodyPr>
          <a:lstStyle/>
          <a:p>
            <a:r>
              <a:rPr lang="en-US" b="1" dirty="0" smtClean="0"/>
              <a:t>Workshops Facilitated by Industry Professionals and School of Business Professors</a:t>
            </a:r>
            <a:endParaRPr lang="en-US" b="1" dirty="0"/>
          </a:p>
        </p:txBody>
      </p:sp>
    </p:spTree>
    <p:extLst>
      <p:ext uri="{BB962C8B-B14F-4D97-AF65-F5344CB8AC3E}">
        <p14:creationId xmlns:p14="http://schemas.microsoft.com/office/powerpoint/2010/main" val="216740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52400" y="990600"/>
            <a:ext cx="8534400" cy="4191000"/>
          </a:xfrm>
        </p:spPr>
        <p:txBody>
          <a:bodyPr>
            <a:noAutofit/>
          </a:bodyPr>
          <a:lstStyle/>
          <a:p>
            <a:r>
              <a:rPr lang="en-US" sz="1600" b="0" dirty="0" smtClean="0"/>
              <a:t>	Most </a:t>
            </a:r>
            <a:r>
              <a:rPr lang="en-US" sz="1600" b="0" dirty="0"/>
              <a:t>programs feature  a case competition. The </a:t>
            </a:r>
            <a:r>
              <a:rPr lang="en-US" sz="1600" b="0" dirty="0" smtClean="0"/>
              <a:t>students are </a:t>
            </a:r>
            <a:r>
              <a:rPr lang="en-US" sz="1600" b="0" dirty="0"/>
              <a:t>broken into teams and are assigned a business case based on their program. They have time set aside  daily for them to  work on their  project and presentation. The program counselors </a:t>
            </a:r>
            <a:r>
              <a:rPr lang="en-US" sz="1600" b="0" dirty="0" smtClean="0"/>
              <a:t>double </a:t>
            </a:r>
            <a:r>
              <a:rPr lang="en-US" sz="1600" b="0" dirty="0"/>
              <a:t>as team mentors to help them develop  their case presentation.</a:t>
            </a:r>
          </a:p>
          <a:p>
            <a:r>
              <a:rPr lang="en-US" sz="1600" b="0" dirty="0" smtClean="0"/>
              <a:t>	Students </a:t>
            </a:r>
            <a:r>
              <a:rPr lang="en-US" sz="1600" b="0" dirty="0"/>
              <a:t>present on the last day of the program. The winning </a:t>
            </a:r>
            <a:r>
              <a:rPr lang="en-US" sz="1600" b="0" dirty="0" smtClean="0"/>
              <a:t>team is announced and awarded a books scholarship during the closing luncheon.</a:t>
            </a:r>
            <a:endParaRPr lang="en-US" sz="1600" b="0" dirty="0"/>
          </a:p>
          <a:p>
            <a:r>
              <a:rPr lang="en-US" sz="1600" b="0" dirty="0" smtClean="0"/>
              <a:t>	Past Case </a:t>
            </a:r>
            <a:r>
              <a:rPr lang="en-US" sz="1600" b="0" dirty="0"/>
              <a:t>Projects Included:</a:t>
            </a:r>
            <a:br>
              <a:rPr lang="en-US" sz="1600" b="0" dirty="0"/>
            </a:br>
            <a:endParaRPr lang="en-US" sz="1600" b="0" dirty="0"/>
          </a:p>
          <a:p>
            <a:pPr lvl="2"/>
            <a:r>
              <a:rPr lang="en-US" sz="1600" dirty="0"/>
              <a:t>CISCAP - Design a website and discuss the impact it would have on a business or industry.</a:t>
            </a:r>
          </a:p>
          <a:p>
            <a:pPr lvl="2"/>
            <a:r>
              <a:rPr lang="en-US" sz="1600" dirty="0"/>
              <a:t>ACAP – Create a small business and create financial statements showing potential profits for the first year of business</a:t>
            </a:r>
          </a:p>
          <a:p>
            <a:endParaRPr lang="en-US" sz="1600" b="0" dirty="0"/>
          </a:p>
        </p:txBody>
      </p:sp>
      <p:sp>
        <p:nvSpPr>
          <p:cNvPr id="4" name="Title 3"/>
          <p:cNvSpPr>
            <a:spLocks noGrp="1"/>
          </p:cNvSpPr>
          <p:nvPr>
            <p:ph type="title"/>
          </p:nvPr>
        </p:nvSpPr>
        <p:spPr/>
        <p:txBody>
          <a:bodyPr/>
          <a:lstStyle/>
          <a:p>
            <a:r>
              <a:rPr lang="en-US" dirty="0" smtClean="0"/>
              <a:t>Case Competition</a:t>
            </a:r>
            <a:endParaRPr lang="en-US" dirty="0"/>
          </a:p>
        </p:txBody>
      </p:sp>
    </p:spTree>
    <p:extLst>
      <p:ext uri="{BB962C8B-B14F-4D97-AF65-F5344CB8AC3E}">
        <p14:creationId xmlns:p14="http://schemas.microsoft.com/office/powerpoint/2010/main" val="348637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6667"/>
          <a:stretch/>
        </p:blipFill>
        <p:spPr>
          <a:xfrm>
            <a:off x="5281119" y="0"/>
            <a:ext cx="3857625" cy="5029200"/>
          </a:xfrm>
          <a:prstGeom prst="rect">
            <a:avLst/>
          </a:prstGeom>
        </p:spPr>
      </p:pic>
      <p:sp>
        <p:nvSpPr>
          <p:cNvPr id="2" name="Content Placeholder 1"/>
          <p:cNvSpPr>
            <a:spLocks noGrp="1"/>
          </p:cNvSpPr>
          <p:nvPr>
            <p:ph sz="half" idx="1"/>
          </p:nvPr>
        </p:nvSpPr>
        <p:spPr>
          <a:xfrm>
            <a:off x="152400" y="1066800"/>
            <a:ext cx="4876800" cy="3962400"/>
          </a:xfrm>
        </p:spPr>
        <p:txBody>
          <a:bodyPr>
            <a:normAutofit lnSpcReduction="10000"/>
          </a:bodyPr>
          <a:lstStyle/>
          <a:p>
            <a:pPr algn="just"/>
            <a:r>
              <a:rPr lang="en-US" sz="1600" b="0" dirty="0" smtClean="0"/>
              <a:t>	Participants </a:t>
            </a:r>
            <a:r>
              <a:rPr lang="en-US" sz="1600" b="0" dirty="0"/>
              <a:t>will be housed in dormitory facilities on Howard University’s campus. Six to nine </a:t>
            </a:r>
            <a:r>
              <a:rPr lang="en-US" sz="1600" b="0" dirty="0" smtClean="0"/>
              <a:t>tutor/counselors are assigned to each program and will </a:t>
            </a:r>
            <a:r>
              <a:rPr lang="en-US" sz="1600" b="0" dirty="0"/>
              <a:t>reside in the dormitory with the </a:t>
            </a:r>
            <a:r>
              <a:rPr lang="en-US" sz="1600" b="0" dirty="0" smtClean="0"/>
              <a:t>participants. The counselors will </a:t>
            </a:r>
            <a:r>
              <a:rPr lang="en-US" sz="1600" b="0" dirty="0"/>
              <a:t>assist the students in both academic and personal concerns. In addition, staff members of the Dean of Residence Life will be present in the dormitory at all times</a:t>
            </a:r>
            <a:r>
              <a:rPr lang="en-US" sz="1600" b="0" dirty="0" smtClean="0"/>
              <a:t>. </a:t>
            </a:r>
            <a:endParaRPr lang="en-US" sz="1600" b="0" dirty="0"/>
          </a:p>
          <a:p>
            <a:pPr algn="just"/>
            <a:r>
              <a:rPr lang="en-US" sz="1600" b="0" dirty="0" smtClean="0"/>
              <a:t>	With </a:t>
            </a:r>
            <a:r>
              <a:rPr lang="en-US" sz="1600" b="0" dirty="0"/>
              <a:t>the exception of scheduled cookouts, picnics and other sight-seeing activities, all meals for participants will be provided by University Food Services in the Blackburn Student Center.  Housing, food and transportation during the program will be provided for the students. All other costs including unscheduled meals are the student’s responsibility.</a:t>
            </a:r>
          </a:p>
          <a:p>
            <a:pPr algn="just"/>
            <a:endParaRPr lang="en-US" sz="1600" dirty="0"/>
          </a:p>
        </p:txBody>
      </p:sp>
      <p:sp>
        <p:nvSpPr>
          <p:cNvPr id="4" name="Title 3"/>
          <p:cNvSpPr>
            <a:spLocks noGrp="1"/>
          </p:cNvSpPr>
          <p:nvPr>
            <p:ph type="title"/>
          </p:nvPr>
        </p:nvSpPr>
        <p:spPr>
          <a:xfrm>
            <a:off x="304800" y="365760"/>
            <a:ext cx="5181600" cy="548640"/>
          </a:xfrm>
        </p:spPr>
        <p:txBody>
          <a:bodyPr/>
          <a:lstStyle/>
          <a:p>
            <a:r>
              <a:rPr lang="en-US" dirty="0" smtClean="0"/>
              <a:t>Food, Lodging, Supervision &amp; Other Expenses</a:t>
            </a:r>
            <a:endParaRPr lang="en-US" dirty="0"/>
          </a:p>
        </p:txBody>
      </p:sp>
    </p:spTree>
    <p:extLst>
      <p:ext uri="{BB962C8B-B14F-4D97-AF65-F5344CB8AC3E}">
        <p14:creationId xmlns:p14="http://schemas.microsoft.com/office/powerpoint/2010/main" val="2151107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178040" cy="3712464"/>
          </a:xfrm>
        </p:spPr>
        <p:txBody>
          <a:bodyPr>
            <a:normAutofit/>
          </a:bodyPr>
          <a:lstStyle/>
          <a:p>
            <a:pPr lvl="0">
              <a:buFont typeface="Arial" pitchFamily="34" charset="0"/>
              <a:buChar char="•"/>
            </a:pPr>
            <a:r>
              <a:rPr lang="en-US" sz="1600" b="0" dirty="0"/>
              <a:t>High school students in their sophomore or junior year at the time of application.</a:t>
            </a:r>
          </a:p>
          <a:p>
            <a:pPr lvl="0">
              <a:buFont typeface="Arial" pitchFamily="34" charset="0"/>
              <a:buChar char="•"/>
            </a:pPr>
            <a:r>
              <a:rPr lang="en-US" sz="1600" b="0" dirty="0"/>
              <a:t>Program seeks students with PSAT or SAT scores of at least 1000 (math and verbal only). </a:t>
            </a:r>
            <a:r>
              <a:rPr lang="en-US" sz="1600" b="0" i="1" dirty="0"/>
              <a:t>Note the SAP program requires that a mathematics PSAT scores of approximately 60 (SAT 600) or higher.</a:t>
            </a:r>
            <a:endParaRPr lang="en-US" sz="1600" b="0" dirty="0"/>
          </a:p>
          <a:p>
            <a:pPr lvl="0">
              <a:buFont typeface="Arial" pitchFamily="34" charset="0"/>
              <a:buChar char="•"/>
            </a:pPr>
            <a:r>
              <a:rPr lang="en-US" sz="1600" b="0" dirty="0"/>
              <a:t>Have excellent high school grades.</a:t>
            </a:r>
          </a:p>
          <a:p>
            <a:pPr lvl="0">
              <a:buFont typeface="Arial" pitchFamily="34" charset="0"/>
              <a:buChar char="•"/>
            </a:pPr>
            <a:r>
              <a:rPr lang="en-US" sz="1600" b="0" dirty="0"/>
              <a:t>Strong recommendations from the math chairperson or </a:t>
            </a:r>
            <a:r>
              <a:rPr lang="en-US" sz="1600" b="0" dirty="0" smtClean="0"/>
              <a:t>teacher (SAP).</a:t>
            </a:r>
            <a:endParaRPr lang="en-US" sz="1600" i="1" dirty="0"/>
          </a:p>
          <a:p>
            <a:r>
              <a:rPr lang="en-US" sz="1600" i="1" dirty="0" smtClean="0">
                <a:solidFill>
                  <a:srgbClr val="FF0000"/>
                </a:solidFill>
              </a:rPr>
              <a:t>Applications are available online now. Please follow the link below.</a:t>
            </a:r>
            <a:r>
              <a:rPr lang="en-US" sz="1600" i="1" dirty="0" smtClean="0"/>
              <a:t/>
            </a:r>
            <a:br>
              <a:rPr lang="en-US" sz="1600" i="1" dirty="0" smtClean="0"/>
            </a:br>
            <a:r>
              <a:rPr lang="en-US" sz="1600" dirty="0"/>
              <a:t> </a:t>
            </a:r>
          </a:p>
          <a:p>
            <a:r>
              <a:rPr lang="en-US" sz="1600" u="sng" dirty="0">
                <a:solidFill>
                  <a:srgbClr val="0070C0"/>
                </a:solidFill>
              </a:rPr>
              <a:t>http://goo.gl/Vd9Z6v</a:t>
            </a:r>
            <a:endParaRPr lang="en-US" sz="1600" i="1" dirty="0">
              <a:solidFill>
                <a:srgbClr val="0070C0"/>
              </a:solidFill>
            </a:endParaRPr>
          </a:p>
        </p:txBody>
      </p:sp>
      <p:sp>
        <p:nvSpPr>
          <p:cNvPr id="4" name="Title 3"/>
          <p:cNvSpPr>
            <a:spLocks noGrp="1"/>
          </p:cNvSpPr>
          <p:nvPr>
            <p:ph type="title"/>
          </p:nvPr>
        </p:nvSpPr>
        <p:spPr/>
        <p:txBody>
          <a:bodyPr/>
          <a:lstStyle/>
          <a:p>
            <a:r>
              <a:rPr lang="en-US" dirty="0" smtClean="0"/>
              <a:t>Eligibility &amp; Application Information</a:t>
            </a:r>
            <a:endParaRPr lang="en-US" dirty="0"/>
          </a:p>
        </p:txBody>
      </p:sp>
    </p:spTree>
    <p:extLst>
      <p:ext uri="{BB962C8B-B14F-4D97-AF65-F5344CB8AC3E}">
        <p14:creationId xmlns:p14="http://schemas.microsoft.com/office/powerpoint/2010/main" val="17869611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625</TotalTime>
  <Words>338</Words>
  <Application>Microsoft Office PowerPoint</Application>
  <PresentationFormat>On-screen Show (4:3)</PresentationFormat>
  <Paragraphs>56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Franklin Gothic Book</vt:lpstr>
      <vt:lpstr>Franklin Gothic Medium</vt:lpstr>
      <vt:lpstr>Tunga</vt:lpstr>
      <vt:lpstr>Wingdings</vt:lpstr>
      <vt:lpstr>Angles</vt:lpstr>
      <vt:lpstr>School of business  High School summer enrichment programs</vt:lpstr>
      <vt:lpstr>George S. Willie Accounting Career awareness program</vt:lpstr>
      <vt:lpstr>Computer information systems career awareness program</vt:lpstr>
      <vt:lpstr>Summer actuarial program</vt:lpstr>
      <vt:lpstr>activities</vt:lpstr>
      <vt:lpstr>Case Competition</vt:lpstr>
      <vt:lpstr>Food, Lodging, Supervision &amp; Other Expenses</vt:lpstr>
      <vt:lpstr>Eligibility &amp; Application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business summer enrichment programs</dc:title>
  <dc:creator>Wilson, Tyana L.</dc:creator>
  <cp:lastModifiedBy>Danielle Williams</cp:lastModifiedBy>
  <cp:revision>22</cp:revision>
  <dcterms:created xsi:type="dcterms:W3CDTF">2014-01-07T18:32:56Z</dcterms:created>
  <dcterms:modified xsi:type="dcterms:W3CDTF">2016-01-20T19:20:38Z</dcterms:modified>
</cp:coreProperties>
</file>