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6"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6" d="100"/>
          <a:sy n="106" d="100"/>
        </p:scale>
        <p:origin x="1158" y="10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44BEEEB-E55B-4B73-A325-6C9716DAB1DF}"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03543123-91AB-44A3-93F8-E122908EB4D6}">
      <dgm:prSet phldrT="[Text]"/>
      <dgm:spPr/>
      <dgm:t>
        <a:bodyPr/>
        <a:lstStyle/>
        <a:p>
          <a:r>
            <a:rPr lang="en-US" dirty="0" smtClean="0"/>
            <a:t>Career/ Industry Counseling</a:t>
          </a:r>
          <a:endParaRPr lang="en-US" dirty="0"/>
        </a:p>
      </dgm:t>
    </dgm:pt>
    <dgm:pt modelId="{0928EF4C-268D-498A-A4B5-87F151BCDD20}" type="parTrans" cxnId="{DE4D2135-90D5-4E47-9A76-4B548BD83B7A}">
      <dgm:prSet/>
      <dgm:spPr/>
      <dgm:t>
        <a:bodyPr/>
        <a:lstStyle/>
        <a:p>
          <a:endParaRPr lang="en-US"/>
        </a:p>
      </dgm:t>
    </dgm:pt>
    <dgm:pt modelId="{7200CFCF-CE5C-41EB-9F06-032D22BB62B5}" type="sibTrans" cxnId="{DE4D2135-90D5-4E47-9A76-4B548BD83B7A}">
      <dgm:prSet/>
      <dgm:spPr/>
      <dgm:t>
        <a:bodyPr/>
        <a:lstStyle/>
        <a:p>
          <a:endParaRPr lang="en-US"/>
        </a:p>
      </dgm:t>
    </dgm:pt>
    <dgm:pt modelId="{C91FB5AB-C835-497D-9151-1BEDC8152839}">
      <dgm:prSet phldrT="[Text]"/>
      <dgm:spPr/>
      <dgm:t>
        <a:bodyPr/>
        <a:lstStyle/>
        <a:p>
          <a:r>
            <a:rPr lang="en-US" dirty="0" smtClean="0"/>
            <a:t>Career Workshops</a:t>
          </a:r>
          <a:endParaRPr lang="en-US" dirty="0"/>
        </a:p>
      </dgm:t>
    </dgm:pt>
    <dgm:pt modelId="{AA27DFBB-BEF5-4272-B4BF-37D72892F883}" type="parTrans" cxnId="{C4395F62-CA59-4DE8-9FC6-FAABC15B7507}">
      <dgm:prSet/>
      <dgm:spPr/>
      <dgm:t>
        <a:bodyPr/>
        <a:lstStyle/>
        <a:p>
          <a:endParaRPr lang="en-US"/>
        </a:p>
      </dgm:t>
    </dgm:pt>
    <dgm:pt modelId="{64ABAEF1-4F79-4479-94D2-0D37920FA61A}" type="sibTrans" cxnId="{C4395F62-CA59-4DE8-9FC6-FAABC15B7507}">
      <dgm:prSet/>
      <dgm:spPr/>
      <dgm:t>
        <a:bodyPr/>
        <a:lstStyle/>
        <a:p>
          <a:endParaRPr lang="en-US"/>
        </a:p>
      </dgm:t>
    </dgm:pt>
    <dgm:pt modelId="{C02E700E-FF01-48B3-A8FA-EA38ACA3B139}">
      <dgm:prSet phldrT="[Text]"/>
      <dgm:spPr/>
      <dgm:t>
        <a:bodyPr/>
        <a:lstStyle/>
        <a:p>
          <a:r>
            <a:rPr lang="en-US" dirty="0" smtClean="0"/>
            <a:t>Site Visits</a:t>
          </a:r>
          <a:endParaRPr lang="en-US" dirty="0"/>
        </a:p>
      </dgm:t>
    </dgm:pt>
    <dgm:pt modelId="{CF67EB8E-8E52-4985-ABEC-3A9C614571EE}" type="parTrans" cxnId="{947647BC-AF4D-4BD9-AA78-F67F63E65879}">
      <dgm:prSet/>
      <dgm:spPr/>
      <dgm:t>
        <a:bodyPr/>
        <a:lstStyle/>
        <a:p>
          <a:endParaRPr lang="en-US"/>
        </a:p>
      </dgm:t>
    </dgm:pt>
    <dgm:pt modelId="{949AB7A0-F3D7-4256-9352-5FCC92B4C7DB}" type="sibTrans" cxnId="{947647BC-AF4D-4BD9-AA78-F67F63E65879}">
      <dgm:prSet/>
      <dgm:spPr/>
      <dgm:t>
        <a:bodyPr/>
        <a:lstStyle/>
        <a:p>
          <a:endParaRPr lang="en-US"/>
        </a:p>
      </dgm:t>
    </dgm:pt>
    <dgm:pt modelId="{9ED979A6-E5EB-4524-9F06-B295F506DE37}">
      <dgm:prSet phldrT="[Text]"/>
      <dgm:spPr/>
      <dgm:t>
        <a:bodyPr/>
        <a:lstStyle/>
        <a:p>
          <a:r>
            <a:rPr lang="en-US" dirty="0" smtClean="0"/>
            <a:t>Leadership/Professional Development</a:t>
          </a:r>
          <a:endParaRPr lang="en-US" dirty="0"/>
        </a:p>
      </dgm:t>
    </dgm:pt>
    <dgm:pt modelId="{2BAF68E9-449F-4CBF-A896-AF9A94D408A4}" type="parTrans" cxnId="{C003B03C-1BD0-4573-BB4E-74C0CFCCC606}">
      <dgm:prSet/>
      <dgm:spPr/>
      <dgm:t>
        <a:bodyPr/>
        <a:lstStyle/>
        <a:p>
          <a:endParaRPr lang="en-US"/>
        </a:p>
      </dgm:t>
    </dgm:pt>
    <dgm:pt modelId="{4852F6FB-FD66-4310-AC60-A9A30AE0A1E6}" type="sibTrans" cxnId="{C003B03C-1BD0-4573-BB4E-74C0CFCCC606}">
      <dgm:prSet/>
      <dgm:spPr/>
      <dgm:t>
        <a:bodyPr/>
        <a:lstStyle/>
        <a:p>
          <a:endParaRPr lang="en-US"/>
        </a:p>
      </dgm:t>
    </dgm:pt>
    <dgm:pt modelId="{9CDFAEC3-7F11-49CF-9026-34AD9FA5AE1A}">
      <dgm:prSet phldrT="[Text]"/>
      <dgm:spPr/>
      <dgm:t>
        <a:bodyPr/>
        <a:lstStyle/>
        <a:p>
          <a:r>
            <a:rPr lang="en-US" dirty="0" smtClean="0"/>
            <a:t>Leadership Workshops</a:t>
          </a:r>
          <a:endParaRPr lang="en-US" dirty="0"/>
        </a:p>
      </dgm:t>
    </dgm:pt>
    <dgm:pt modelId="{E70E8CD6-1183-4473-AD26-0DA8FF6A05ED}" type="parTrans" cxnId="{3C1B45EE-1A35-4132-90C3-633700216ABA}">
      <dgm:prSet/>
      <dgm:spPr/>
      <dgm:t>
        <a:bodyPr/>
        <a:lstStyle/>
        <a:p>
          <a:endParaRPr lang="en-US"/>
        </a:p>
      </dgm:t>
    </dgm:pt>
    <dgm:pt modelId="{5B3A5979-F8AC-4AD4-BE88-855B57EF3DD3}" type="sibTrans" cxnId="{3C1B45EE-1A35-4132-90C3-633700216ABA}">
      <dgm:prSet/>
      <dgm:spPr/>
      <dgm:t>
        <a:bodyPr/>
        <a:lstStyle/>
        <a:p>
          <a:endParaRPr lang="en-US"/>
        </a:p>
      </dgm:t>
    </dgm:pt>
    <dgm:pt modelId="{4DFC8ACF-C951-4088-B7B6-E45F3AD9BD8F}">
      <dgm:prSet phldrT="[Text]"/>
      <dgm:spPr/>
      <dgm:t>
        <a:bodyPr/>
        <a:lstStyle/>
        <a:p>
          <a:r>
            <a:rPr lang="en-US" dirty="0" smtClean="0"/>
            <a:t>College Prep./Educational Development</a:t>
          </a:r>
          <a:endParaRPr lang="en-US" dirty="0"/>
        </a:p>
      </dgm:t>
    </dgm:pt>
    <dgm:pt modelId="{047F2D89-DA51-4664-B526-DC670F4C6A0D}" type="parTrans" cxnId="{DED67561-E791-414B-B7B9-637AABB95D7A}">
      <dgm:prSet/>
      <dgm:spPr/>
      <dgm:t>
        <a:bodyPr/>
        <a:lstStyle/>
        <a:p>
          <a:endParaRPr lang="en-US"/>
        </a:p>
      </dgm:t>
    </dgm:pt>
    <dgm:pt modelId="{B145807E-CB78-4D45-A954-57CC17C093FF}" type="sibTrans" cxnId="{DED67561-E791-414B-B7B9-637AABB95D7A}">
      <dgm:prSet/>
      <dgm:spPr/>
      <dgm:t>
        <a:bodyPr/>
        <a:lstStyle/>
        <a:p>
          <a:endParaRPr lang="en-US"/>
        </a:p>
      </dgm:t>
    </dgm:pt>
    <dgm:pt modelId="{B4E2940A-FB6E-49BE-872D-B9239D3D4AC6}">
      <dgm:prSet phldrT="[Text]"/>
      <dgm:spPr/>
      <dgm:t>
        <a:bodyPr/>
        <a:lstStyle/>
        <a:p>
          <a:r>
            <a:rPr lang="en-US" dirty="0" smtClean="0"/>
            <a:t>SAT/ACT Workshops</a:t>
          </a:r>
          <a:endParaRPr lang="en-US" dirty="0"/>
        </a:p>
      </dgm:t>
    </dgm:pt>
    <dgm:pt modelId="{B80D2A99-C003-4BEF-94FB-3AD0907B9B2B}" type="parTrans" cxnId="{390CAEC2-ECC7-49E2-B89C-FFBD8176EAB5}">
      <dgm:prSet/>
      <dgm:spPr/>
      <dgm:t>
        <a:bodyPr/>
        <a:lstStyle/>
        <a:p>
          <a:endParaRPr lang="en-US"/>
        </a:p>
      </dgm:t>
    </dgm:pt>
    <dgm:pt modelId="{7E67D28C-2973-48E1-B356-C0ED8B314555}" type="sibTrans" cxnId="{390CAEC2-ECC7-49E2-B89C-FFBD8176EAB5}">
      <dgm:prSet/>
      <dgm:spPr/>
      <dgm:t>
        <a:bodyPr/>
        <a:lstStyle/>
        <a:p>
          <a:endParaRPr lang="en-US"/>
        </a:p>
      </dgm:t>
    </dgm:pt>
    <dgm:pt modelId="{E49E5F69-7F68-4B1A-8CA0-E65096E5522C}">
      <dgm:prSet phldrT="[Text]"/>
      <dgm:spPr/>
      <dgm:t>
        <a:bodyPr/>
        <a:lstStyle/>
        <a:p>
          <a:r>
            <a:rPr lang="en-US" dirty="0" smtClean="0"/>
            <a:t>Writing Workshops</a:t>
          </a:r>
          <a:endParaRPr lang="en-US" dirty="0"/>
        </a:p>
      </dgm:t>
    </dgm:pt>
    <dgm:pt modelId="{DAB14EC0-425D-4020-885D-7761AC15F61F}" type="parTrans" cxnId="{9665FD15-B3A6-47DC-9F7C-97736B71D42A}">
      <dgm:prSet/>
      <dgm:spPr/>
      <dgm:t>
        <a:bodyPr/>
        <a:lstStyle/>
        <a:p>
          <a:endParaRPr lang="en-US"/>
        </a:p>
      </dgm:t>
    </dgm:pt>
    <dgm:pt modelId="{128FF2CD-A4B6-4534-8139-6EEC2FD7724C}" type="sibTrans" cxnId="{9665FD15-B3A6-47DC-9F7C-97736B71D42A}">
      <dgm:prSet/>
      <dgm:spPr/>
      <dgm:t>
        <a:bodyPr/>
        <a:lstStyle/>
        <a:p>
          <a:endParaRPr lang="en-US"/>
        </a:p>
      </dgm:t>
    </dgm:pt>
    <dgm:pt modelId="{4A2A0FA9-720B-498F-B141-BE68EB9AFA40}">
      <dgm:prSet phldrT="[Text]"/>
      <dgm:spPr/>
      <dgm:t>
        <a:bodyPr/>
        <a:lstStyle/>
        <a:p>
          <a:r>
            <a:rPr lang="en-US" dirty="0" smtClean="0"/>
            <a:t>Industry Skills Workshops</a:t>
          </a:r>
          <a:endParaRPr lang="en-US" dirty="0"/>
        </a:p>
      </dgm:t>
    </dgm:pt>
    <dgm:pt modelId="{E0107F44-039E-4FB9-85F1-3D70E7630E44}" type="parTrans" cxnId="{B2F53228-C362-477E-B9AE-AD57196A808F}">
      <dgm:prSet/>
      <dgm:spPr/>
      <dgm:t>
        <a:bodyPr/>
        <a:lstStyle/>
        <a:p>
          <a:endParaRPr lang="en-US"/>
        </a:p>
      </dgm:t>
    </dgm:pt>
    <dgm:pt modelId="{88149FB1-F1A4-428C-9E80-FA4E4173B3B2}" type="sibTrans" cxnId="{B2F53228-C362-477E-B9AE-AD57196A808F}">
      <dgm:prSet/>
      <dgm:spPr/>
      <dgm:t>
        <a:bodyPr/>
        <a:lstStyle/>
        <a:p>
          <a:endParaRPr lang="en-US"/>
        </a:p>
      </dgm:t>
    </dgm:pt>
    <dgm:pt modelId="{E85A0C5D-FD53-4890-96CA-E068ABFC6510}">
      <dgm:prSet phldrT="[Text]"/>
      <dgm:spPr/>
      <dgm:t>
        <a:bodyPr/>
        <a:lstStyle/>
        <a:p>
          <a:r>
            <a:rPr lang="en-US" dirty="0" smtClean="0"/>
            <a:t>Team Building Projects</a:t>
          </a:r>
          <a:endParaRPr lang="en-US" dirty="0"/>
        </a:p>
      </dgm:t>
    </dgm:pt>
    <dgm:pt modelId="{473BA927-E7FB-4272-A54F-46145648C42F}" type="parTrans" cxnId="{FA53B607-F500-44C1-8CD6-F99AB4119038}">
      <dgm:prSet/>
      <dgm:spPr/>
      <dgm:t>
        <a:bodyPr/>
        <a:lstStyle/>
        <a:p>
          <a:endParaRPr lang="en-US"/>
        </a:p>
      </dgm:t>
    </dgm:pt>
    <dgm:pt modelId="{FC53A291-A161-499F-92B4-63D361E217A6}" type="sibTrans" cxnId="{FA53B607-F500-44C1-8CD6-F99AB4119038}">
      <dgm:prSet/>
      <dgm:spPr/>
      <dgm:t>
        <a:bodyPr/>
        <a:lstStyle/>
        <a:p>
          <a:endParaRPr lang="en-US"/>
        </a:p>
      </dgm:t>
    </dgm:pt>
    <dgm:pt modelId="{E6187549-9317-4C3A-9454-87C016DA9601}">
      <dgm:prSet phldrT="[Text]"/>
      <dgm:spPr/>
      <dgm:t>
        <a:bodyPr/>
        <a:lstStyle/>
        <a:p>
          <a:r>
            <a:rPr lang="en-US" dirty="0" smtClean="0"/>
            <a:t>Networking &amp; Cultural Exploration</a:t>
          </a:r>
          <a:endParaRPr lang="en-US" dirty="0"/>
        </a:p>
      </dgm:t>
    </dgm:pt>
    <dgm:pt modelId="{3389FF99-7C90-4418-A74F-73B34D591CD2}" type="parTrans" cxnId="{ED75BD29-A106-4BA6-AF46-6A7D9DE48FC5}">
      <dgm:prSet/>
      <dgm:spPr/>
      <dgm:t>
        <a:bodyPr/>
        <a:lstStyle/>
        <a:p>
          <a:endParaRPr lang="en-US"/>
        </a:p>
      </dgm:t>
    </dgm:pt>
    <dgm:pt modelId="{E49C6155-00A3-4D7F-A12A-1D91DE4BC4A0}" type="sibTrans" cxnId="{ED75BD29-A106-4BA6-AF46-6A7D9DE48FC5}">
      <dgm:prSet/>
      <dgm:spPr/>
      <dgm:t>
        <a:bodyPr/>
        <a:lstStyle/>
        <a:p>
          <a:endParaRPr lang="en-US"/>
        </a:p>
      </dgm:t>
    </dgm:pt>
    <dgm:pt modelId="{9BD60983-88F7-47A1-80F0-6F336894E81D}">
      <dgm:prSet phldrT="[Text]"/>
      <dgm:spPr/>
      <dgm:t>
        <a:bodyPr/>
        <a:lstStyle/>
        <a:p>
          <a:r>
            <a:rPr lang="en-US" dirty="0" smtClean="0"/>
            <a:t>Students have the opportunity to develop relationships with  professionals and with students from around the world</a:t>
          </a:r>
          <a:endParaRPr lang="en-US" dirty="0"/>
        </a:p>
      </dgm:t>
    </dgm:pt>
    <dgm:pt modelId="{3DBAD563-8396-4BDD-ABC4-3DF6079F9567}" type="parTrans" cxnId="{10715F06-2FEF-470A-83BD-335C62E338E9}">
      <dgm:prSet/>
      <dgm:spPr/>
      <dgm:t>
        <a:bodyPr/>
        <a:lstStyle/>
        <a:p>
          <a:endParaRPr lang="en-US"/>
        </a:p>
      </dgm:t>
    </dgm:pt>
    <dgm:pt modelId="{D52EF616-0AF7-47E6-BCCD-CC15888F7D48}" type="sibTrans" cxnId="{10715F06-2FEF-470A-83BD-335C62E338E9}">
      <dgm:prSet/>
      <dgm:spPr/>
      <dgm:t>
        <a:bodyPr/>
        <a:lstStyle/>
        <a:p>
          <a:endParaRPr lang="en-US"/>
        </a:p>
      </dgm:t>
    </dgm:pt>
    <dgm:pt modelId="{A1BB3007-1F75-4AF4-83D6-08C95EF2AAB2}">
      <dgm:prSet phldrT="[Text]"/>
      <dgm:spPr/>
      <dgm:t>
        <a:bodyPr/>
        <a:lstStyle/>
        <a:p>
          <a:r>
            <a:rPr lang="en-US" dirty="0" smtClean="0"/>
            <a:t>Introduction to Case Analysis</a:t>
          </a:r>
          <a:endParaRPr lang="en-US" dirty="0"/>
        </a:p>
      </dgm:t>
    </dgm:pt>
    <dgm:pt modelId="{89285299-FA84-44E9-A656-8D7E437B7B43}" type="parTrans" cxnId="{448FB1C8-57C2-4920-B9AB-56826298FC98}">
      <dgm:prSet/>
      <dgm:spPr/>
      <dgm:t>
        <a:bodyPr/>
        <a:lstStyle/>
        <a:p>
          <a:endParaRPr lang="en-US"/>
        </a:p>
      </dgm:t>
    </dgm:pt>
    <dgm:pt modelId="{14FEA1E7-E921-4C19-BB1F-4065664240DC}" type="sibTrans" cxnId="{448FB1C8-57C2-4920-B9AB-56826298FC98}">
      <dgm:prSet/>
      <dgm:spPr/>
      <dgm:t>
        <a:bodyPr/>
        <a:lstStyle/>
        <a:p>
          <a:endParaRPr lang="en-US"/>
        </a:p>
      </dgm:t>
    </dgm:pt>
    <dgm:pt modelId="{5AE5FF9C-0F8C-4284-9BC1-8D12B90F204C}">
      <dgm:prSet phldrT="[Text]"/>
      <dgm:spPr/>
      <dgm:t>
        <a:bodyPr/>
        <a:lstStyle/>
        <a:p>
          <a:r>
            <a:rPr lang="en-US" dirty="0" smtClean="0"/>
            <a:t>Financial Literacy Workshops</a:t>
          </a:r>
          <a:endParaRPr lang="en-US" dirty="0"/>
        </a:p>
      </dgm:t>
    </dgm:pt>
    <dgm:pt modelId="{3C6D33F7-B85E-4147-9AF2-B198A301BAE1}" type="parTrans" cxnId="{773642E9-FA45-455B-AD36-955FC58E7B94}">
      <dgm:prSet/>
      <dgm:spPr/>
      <dgm:t>
        <a:bodyPr/>
        <a:lstStyle/>
        <a:p>
          <a:endParaRPr lang="en-US"/>
        </a:p>
      </dgm:t>
    </dgm:pt>
    <dgm:pt modelId="{A22D1F59-FA5B-4B22-BFD1-5EC2BF6EF49D}" type="sibTrans" cxnId="{773642E9-FA45-455B-AD36-955FC58E7B94}">
      <dgm:prSet/>
      <dgm:spPr/>
      <dgm:t>
        <a:bodyPr/>
        <a:lstStyle/>
        <a:p>
          <a:endParaRPr lang="en-US"/>
        </a:p>
      </dgm:t>
    </dgm:pt>
    <dgm:pt modelId="{D6B37DBB-6552-41ED-A6C4-F0CBB72D404E}">
      <dgm:prSet phldrT="[Text]"/>
      <dgm:spPr/>
      <dgm:t>
        <a:bodyPr/>
        <a:lstStyle/>
        <a:p>
          <a:r>
            <a:rPr lang="en-US" dirty="0" smtClean="0"/>
            <a:t>Personal Branding Workshops</a:t>
          </a:r>
          <a:endParaRPr lang="en-US" dirty="0"/>
        </a:p>
      </dgm:t>
    </dgm:pt>
    <dgm:pt modelId="{54B6F52C-060A-481F-8617-C8BE763D5CD1}" type="parTrans" cxnId="{8CC7B0C4-6287-49E8-942C-99C2DBE1D9BD}">
      <dgm:prSet/>
      <dgm:spPr/>
      <dgm:t>
        <a:bodyPr/>
        <a:lstStyle/>
        <a:p>
          <a:endParaRPr lang="en-US"/>
        </a:p>
      </dgm:t>
    </dgm:pt>
    <dgm:pt modelId="{3BB5B121-9BB4-4989-9210-35AF37C5B3CB}" type="sibTrans" cxnId="{8CC7B0C4-6287-49E8-942C-99C2DBE1D9BD}">
      <dgm:prSet/>
      <dgm:spPr/>
      <dgm:t>
        <a:bodyPr/>
        <a:lstStyle/>
        <a:p>
          <a:endParaRPr lang="en-US"/>
        </a:p>
      </dgm:t>
    </dgm:pt>
    <dgm:pt modelId="{C75BDBCF-E490-4BEF-9879-47AC2F6DDED6}">
      <dgm:prSet phldrT="[Text]"/>
      <dgm:spPr/>
      <dgm:t>
        <a:bodyPr/>
        <a:lstStyle/>
        <a:p>
          <a:r>
            <a:rPr lang="en-US" dirty="0" smtClean="0"/>
            <a:t>Time Management Workshops</a:t>
          </a:r>
          <a:endParaRPr lang="en-US" dirty="0"/>
        </a:p>
      </dgm:t>
    </dgm:pt>
    <dgm:pt modelId="{6598CB01-18EE-45BB-BB4A-9030A014AC03}" type="parTrans" cxnId="{3C38F3C0-1ACE-49AA-9E62-BC978D359F7E}">
      <dgm:prSet/>
      <dgm:spPr/>
      <dgm:t>
        <a:bodyPr/>
        <a:lstStyle/>
        <a:p>
          <a:endParaRPr lang="en-US"/>
        </a:p>
      </dgm:t>
    </dgm:pt>
    <dgm:pt modelId="{8CAFD831-5F19-43BC-B9AE-819D170247E1}" type="sibTrans" cxnId="{3C38F3C0-1ACE-49AA-9E62-BC978D359F7E}">
      <dgm:prSet/>
      <dgm:spPr/>
      <dgm:t>
        <a:bodyPr/>
        <a:lstStyle/>
        <a:p>
          <a:endParaRPr lang="en-US"/>
        </a:p>
      </dgm:t>
    </dgm:pt>
    <dgm:pt modelId="{EAA9BCD6-D0AC-458E-8F99-89B5706C30C6}">
      <dgm:prSet phldrT="[Text]"/>
      <dgm:spPr/>
      <dgm:t>
        <a:bodyPr/>
        <a:lstStyle/>
        <a:p>
          <a:r>
            <a:rPr lang="en-US" dirty="0" smtClean="0"/>
            <a:t>Cultural Excursions Throughout Washington DC</a:t>
          </a:r>
          <a:endParaRPr lang="en-US" dirty="0"/>
        </a:p>
      </dgm:t>
    </dgm:pt>
    <dgm:pt modelId="{A06EC8F1-745C-46FE-81D8-6178167B200E}" type="parTrans" cxnId="{73458A21-4779-456D-BAB9-11F65D65957E}">
      <dgm:prSet/>
      <dgm:spPr/>
      <dgm:t>
        <a:bodyPr/>
        <a:lstStyle/>
        <a:p>
          <a:endParaRPr lang="en-US"/>
        </a:p>
      </dgm:t>
    </dgm:pt>
    <dgm:pt modelId="{F8E39FF4-8C82-4C61-8698-86574B10565D}" type="sibTrans" cxnId="{73458A21-4779-456D-BAB9-11F65D65957E}">
      <dgm:prSet/>
      <dgm:spPr/>
      <dgm:t>
        <a:bodyPr/>
        <a:lstStyle/>
        <a:p>
          <a:endParaRPr lang="en-US"/>
        </a:p>
      </dgm:t>
    </dgm:pt>
    <dgm:pt modelId="{261E27A2-0766-4493-BA7A-3B0517E01674}" type="pres">
      <dgm:prSet presAssocID="{644BEEEB-E55B-4B73-A325-6C9716DAB1DF}" presName="Name0" presStyleCnt="0">
        <dgm:presLayoutVars>
          <dgm:dir/>
          <dgm:animLvl val="lvl"/>
          <dgm:resizeHandles val="exact"/>
        </dgm:presLayoutVars>
      </dgm:prSet>
      <dgm:spPr/>
      <dgm:t>
        <a:bodyPr/>
        <a:lstStyle/>
        <a:p>
          <a:endParaRPr lang="en-US"/>
        </a:p>
      </dgm:t>
    </dgm:pt>
    <dgm:pt modelId="{FE585ECF-A7E4-4462-AFAD-087ACD846A21}" type="pres">
      <dgm:prSet presAssocID="{03543123-91AB-44A3-93F8-E122908EB4D6}" presName="linNode" presStyleCnt="0"/>
      <dgm:spPr/>
    </dgm:pt>
    <dgm:pt modelId="{DB579CEA-C26C-4D16-8221-421E0DE893C1}" type="pres">
      <dgm:prSet presAssocID="{03543123-91AB-44A3-93F8-E122908EB4D6}" presName="parentText" presStyleLbl="node1" presStyleIdx="0" presStyleCnt="4" custScaleX="78389">
        <dgm:presLayoutVars>
          <dgm:chMax val="1"/>
          <dgm:bulletEnabled val="1"/>
        </dgm:presLayoutVars>
      </dgm:prSet>
      <dgm:spPr/>
      <dgm:t>
        <a:bodyPr/>
        <a:lstStyle/>
        <a:p>
          <a:endParaRPr lang="en-US"/>
        </a:p>
      </dgm:t>
    </dgm:pt>
    <dgm:pt modelId="{C2F809F3-52F1-49FE-8ADE-69B4C2AB3C11}" type="pres">
      <dgm:prSet presAssocID="{03543123-91AB-44A3-93F8-E122908EB4D6}" presName="descendantText" presStyleLbl="alignAccFollowNode1" presStyleIdx="0" presStyleCnt="4" custScaleX="112266">
        <dgm:presLayoutVars>
          <dgm:bulletEnabled val="1"/>
        </dgm:presLayoutVars>
      </dgm:prSet>
      <dgm:spPr/>
      <dgm:t>
        <a:bodyPr/>
        <a:lstStyle/>
        <a:p>
          <a:endParaRPr lang="en-US"/>
        </a:p>
      </dgm:t>
    </dgm:pt>
    <dgm:pt modelId="{B1B36602-E864-4ADB-83E5-76EA225E5A72}" type="pres">
      <dgm:prSet presAssocID="{7200CFCF-CE5C-41EB-9F06-032D22BB62B5}" presName="sp" presStyleCnt="0"/>
      <dgm:spPr/>
    </dgm:pt>
    <dgm:pt modelId="{ED4D6B80-03B7-4216-A69E-ACB0C065F161}" type="pres">
      <dgm:prSet presAssocID="{9ED979A6-E5EB-4524-9F06-B295F506DE37}" presName="linNode" presStyleCnt="0"/>
      <dgm:spPr/>
    </dgm:pt>
    <dgm:pt modelId="{DA194DBD-34D2-4DA4-B23E-DA43BD15ED50}" type="pres">
      <dgm:prSet presAssocID="{9ED979A6-E5EB-4524-9F06-B295F506DE37}" presName="parentText" presStyleLbl="node1" presStyleIdx="1" presStyleCnt="4" custScaleX="78389">
        <dgm:presLayoutVars>
          <dgm:chMax val="1"/>
          <dgm:bulletEnabled val="1"/>
        </dgm:presLayoutVars>
      </dgm:prSet>
      <dgm:spPr/>
      <dgm:t>
        <a:bodyPr/>
        <a:lstStyle/>
        <a:p>
          <a:endParaRPr lang="en-US"/>
        </a:p>
      </dgm:t>
    </dgm:pt>
    <dgm:pt modelId="{D7B777DA-4F91-4CE9-A996-3C7F6E04F806}" type="pres">
      <dgm:prSet presAssocID="{9ED979A6-E5EB-4524-9F06-B295F506DE37}" presName="descendantText" presStyleLbl="alignAccFollowNode1" presStyleIdx="1" presStyleCnt="4" custScaleX="112266">
        <dgm:presLayoutVars>
          <dgm:bulletEnabled val="1"/>
        </dgm:presLayoutVars>
      </dgm:prSet>
      <dgm:spPr/>
      <dgm:t>
        <a:bodyPr/>
        <a:lstStyle/>
        <a:p>
          <a:endParaRPr lang="en-US"/>
        </a:p>
      </dgm:t>
    </dgm:pt>
    <dgm:pt modelId="{31FB4F39-E81D-4E32-BB8F-87E31621C38E}" type="pres">
      <dgm:prSet presAssocID="{4852F6FB-FD66-4310-AC60-A9A30AE0A1E6}" presName="sp" presStyleCnt="0"/>
      <dgm:spPr/>
    </dgm:pt>
    <dgm:pt modelId="{2FD6A397-47DD-4E6F-A76B-8A6E3655205C}" type="pres">
      <dgm:prSet presAssocID="{4DFC8ACF-C951-4088-B7B6-E45F3AD9BD8F}" presName="linNode" presStyleCnt="0"/>
      <dgm:spPr/>
    </dgm:pt>
    <dgm:pt modelId="{D978CE05-2ECA-4B6B-BA05-0818E6A0ABD2}" type="pres">
      <dgm:prSet presAssocID="{4DFC8ACF-C951-4088-B7B6-E45F3AD9BD8F}" presName="parentText" presStyleLbl="node1" presStyleIdx="2" presStyleCnt="4" custScaleX="78389">
        <dgm:presLayoutVars>
          <dgm:chMax val="1"/>
          <dgm:bulletEnabled val="1"/>
        </dgm:presLayoutVars>
      </dgm:prSet>
      <dgm:spPr/>
      <dgm:t>
        <a:bodyPr/>
        <a:lstStyle/>
        <a:p>
          <a:endParaRPr lang="en-US"/>
        </a:p>
      </dgm:t>
    </dgm:pt>
    <dgm:pt modelId="{9857282B-0F97-465F-8BB4-C72860210803}" type="pres">
      <dgm:prSet presAssocID="{4DFC8ACF-C951-4088-B7B6-E45F3AD9BD8F}" presName="descendantText" presStyleLbl="alignAccFollowNode1" presStyleIdx="2" presStyleCnt="4" custScaleX="112266">
        <dgm:presLayoutVars>
          <dgm:bulletEnabled val="1"/>
        </dgm:presLayoutVars>
      </dgm:prSet>
      <dgm:spPr/>
      <dgm:t>
        <a:bodyPr/>
        <a:lstStyle/>
        <a:p>
          <a:endParaRPr lang="en-US"/>
        </a:p>
      </dgm:t>
    </dgm:pt>
    <dgm:pt modelId="{50C08665-08EC-4A2C-8D31-BDF834A6835C}" type="pres">
      <dgm:prSet presAssocID="{B145807E-CB78-4D45-A954-57CC17C093FF}" presName="sp" presStyleCnt="0"/>
      <dgm:spPr/>
    </dgm:pt>
    <dgm:pt modelId="{441354B9-7A76-498F-B2FA-68E1A2FC66B9}" type="pres">
      <dgm:prSet presAssocID="{E6187549-9317-4C3A-9454-87C016DA9601}" presName="linNode" presStyleCnt="0"/>
      <dgm:spPr/>
    </dgm:pt>
    <dgm:pt modelId="{1F85BA9E-BB42-43BE-9C43-EFE7360B507C}" type="pres">
      <dgm:prSet presAssocID="{E6187549-9317-4C3A-9454-87C016DA9601}" presName="parentText" presStyleLbl="node1" presStyleIdx="3" presStyleCnt="4" custScaleX="78389">
        <dgm:presLayoutVars>
          <dgm:chMax val="1"/>
          <dgm:bulletEnabled val="1"/>
        </dgm:presLayoutVars>
      </dgm:prSet>
      <dgm:spPr/>
      <dgm:t>
        <a:bodyPr/>
        <a:lstStyle/>
        <a:p>
          <a:endParaRPr lang="en-US"/>
        </a:p>
      </dgm:t>
    </dgm:pt>
    <dgm:pt modelId="{14E4E11B-8283-4E2B-9019-7FD0179B5B25}" type="pres">
      <dgm:prSet presAssocID="{E6187549-9317-4C3A-9454-87C016DA9601}" presName="descendantText" presStyleLbl="alignAccFollowNode1" presStyleIdx="3" presStyleCnt="4" custScaleX="112266">
        <dgm:presLayoutVars>
          <dgm:bulletEnabled val="1"/>
        </dgm:presLayoutVars>
      </dgm:prSet>
      <dgm:spPr/>
      <dgm:t>
        <a:bodyPr/>
        <a:lstStyle/>
        <a:p>
          <a:endParaRPr lang="en-US"/>
        </a:p>
      </dgm:t>
    </dgm:pt>
  </dgm:ptLst>
  <dgm:cxnLst>
    <dgm:cxn modelId="{390CAEC2-ECC7-49E2-B89C-FFBD8176EAB5}" srcId="{4DFC8ACF-C951-4088-B7B6-E45F3AD9BD8F}" destId="{B4E2940A-FB6E-49BE-872D-B9239D3D4AC6}" srcOrd="0" destOrd="0" parTransId="{B80D2A99-C003-4BEF-94FB-3AD0907B9B2B}" sibTransId="{7E67D28C-2973-48E1-B356-C0ED8B314555}"/>
    <dgm:cxn modelId="{9665FD15-B3A6-47DC-9F7C-97736B71D42A}" srcId="{4DFC8ACF-C951-4088-B7B6-E45F3AD9BD8F}" destId="{E49E5F69-7F68-4B1A-8CA0-E65096E5522C}" srcOrd="1" destOrd="0" parTransId="{DAB14EC0-425D-4020-885D-7761AC15F61F}" sibTransId="{128FF2CD-A4B6-4534-8139-6EEC2FD7724C}"/>
    <dgm:cxn modelId="{DC0D0573-B9E2-4094-A5AE-F762F316AD46}" type="presOf" srcId="{B4E2940A-FB6E-49BE-872D-B9239D3D4AC6}" destId="{9857282B-0F97-465F-8BB4-C72860210803}" srcOrd="0" destOrd="0" presId="urn:microsoft.com/office/officeart/2005/8/layout/vList5"/>
    <dgm:cxn modelId="{A510907F-AE39-41E5-BA6E-37AE4A2A1C25}" type="presOf" srcId="{644BEEEB-E55B-4B73-A325-6C9716DAB1DF}" destId="{261E27A2-0766-4493-BA7A-3B0517E01674}" srcOrd="0" destOrd="0" presId="urn:microsoft.com/office/officeart/2005/8/layout/vList5"/>
    <dgm:cxn modelId="{DE4D2135-90D5-4E47-9A76-4B548BD83B7A}" srcId="{644BEEEB-E55B-4B73-A325-6C9716DAB1DF}" destId="{03543123-91AB-44A3-93F8-E122908EB4D6}" srcOrd="0" destOrd="0" parTransId="{0928EF4C-268D-498A-A4B5-87F151BCDD20}" sibTransId="{7200CFCF-CE5C-41EB-9F06-032D22BB62B5}"/>
    <dgm:cxn modelId="{3C38F3C0-1ACE-49AA-9E62-BC978D359F7E}" srcId="{9ED979A6-E5EB-4524-9F06-B295F506DE37}" destId="{C75BDBCF-E490-4BEF-9879-47AC2F6DDED6}" srcOrd="3" destOrd="0" parTransId="{6598CB01-18EE-45BB-BB4A-9030A014AC03}" sibTransId="{8CAFD831-5F19-43BC-B9AE-819D170247E1}"/>
    <dgm:cxn modelId="{8CC7B0C4-6287-49E8-942C-99C2DBE1D9BD}" srcId="{9ED979A6-E5EB-4524-9F06-B295F506DE37}" destId="{D6B37DBB-6552-41ED-A6C4-F0CBB72D404E}" srcOrd="2" destOrd="0" parTransId="{54B6F52C-060A-481F-8617-C8BE763D5CD1}" sibTransId="{3BB5B121-9BB4-4989-9210-35AF37C5B3CB}"/>
    <dgm:cxn modelId="{3C1B45EE-1A35-4132-90C3-633700216ABA}" srcId="{9ED979A6-E5EB-4524-9F06-B295F506DE37}" destId="{9CDFAEC3-7F11-49CF-9026-34AD9FA5AE1A}" srcOrd="0" destOrd="0" parTransId="{E70E8CD6-1183-4473-AD26-0DA8FF6A05ED}" sibTransId="{5B3A5979-F8AC-4AD4-BE88-855B57EF3DD3}"/>
    <dgm:cxn modelId="{C2758245-E358-4A1F-AEF8-C6C8A0D86F55}" type="presOf" srcId="{9BD60983-88F7-47A1-80F0-6F336894E81D}" destId="{14E4E11B-8283-4E2B-9019-7FD0179B5B25}" srcOrd="0" destOrd="0" presId="urn:microsoft.com/office/officeart/2005/8/layout/vList5"/>
    <dgm:cxn modelId="{947647BC-AF4D-4BD9-AA78-F67F63E65879}" srcId="{03543123-91AB-44A3-93F8-E122908EB4D6}" destId="{C02E700E-FF01-48B3-A8FA-EA38ACA3B139}" srcOrd="2" destOrd="0" parTransId="{CF67EB8E-8E52-4985-ABEC-3A9C614571EE}" sibTransId="{949AB7A0-F3D7-4256-9352-5FCC92B4C7DB}"/>
    <dgm:cxn modelId="{10715F06-2FEF-470A-83BD-335C62E338E9}" srcId="{E6187549-9317-4C3A-9454-87C016DA9601}" destId="{9BD60983-88F7-47A1-80F0-6F336894E81D}" srcOrd="0" destOrd="0" parTransId="{3DBAD563-8396-4BDD-ABC4-3DF6079F9567}" sibTransId="{D52EF616-0AF7-47E6-BCCD-CC15888F7D48}"/>
    <dgm:cxn modelId="{773642E9-FA45-455B-AD36-955FC58E7B94}" srcId="{4DFC8ACF-C951-4088-B7B6-E45F3AD9BD8F}" destId="{5AE5FF9C-0F8C-4284-9BC1-8D12B90F204C}" srcOrd="3" destOrd="0" parTransId="{3C6D33F7-B85E-4147-9AF2-B198A301BAE1}" sibTransId="{A22D1F59-FA5B-4B22-BFD1-5EC2BF6EF49D}"/>
    <dgm:cxn modelId="{448FB1C8-57C2-4920-B9AB-56826298FC98}" srcId="{4DFC8ACF-C951-4088-B7B6-E45F3AD9BD8F}" destId="{A1BB3007-1F75-4AF4-83D6-08C95EF2AAB2}" srcOrd="2" destOrd="0" parTransId="{89285299-FA84-44E9-A656-8D7E437B7B43}" sibTransId="{14FEA1E7-E921-4C19-BB1F-4065664240DC}"/>
    <dgm:cxn modelId="{73458A21-4779-456D-BAB9-11F65D65957E}" srcId="{E6187549-9317-4C3A-9454-87C016DA9601}" destId="{EAA9BCD6-D0AC-458E-8F99-89B5706C30C6}" srcOrd="1" destOrd="0" parTransId="{A06EC8F1-745C-46FE-81D8-6178167B200E}" sibTransId="{F8E39FF4-8C82-4C61-8698-86574B10565D}"/>
    <dgm:cxn modelId="{B2F53228-C362-477E-B9AE-AD57196A808F}" srcId="{03543123-91AB-44A3-93F8-E122908EB4D6}" destId="{4A2A0FA9-720B-498F-B141-BE68EB9AFA40}" srcOrd="1" destOrd="0" parTransId="{E0107F44-039E-4FB9-85F1-3D70E7630E44}" sibTransId="{88149FB1-F1A4-428C-9E80-FA4E4173B3B2}"/>
    <dgm:cxn modelId="{C6578959-00D3-4979-AE08-EEA5CAB5E2B7}" type="presOf" srcId="{D6B37DBB-6552-41ED-A6C4-F0CBB72D404E}" destId="{D7B777DA-4F91-4CE9-A996-3C7F6E04F806}" srcOrd="0" destOrd="2" presId="urn:microsoft.com/office/officeart/2005/8/layout/vList5"/>
    <dgm:cxn modelId="{B52AE75C-6DCF-410E-A2FE-3A4C53F39E5D}" type="presOf" srcId="{E6187549-9317-4C3A-9454-87C016DA9601}" destId="{1F85BA9E-BB42-43BE-9C43-EFE7360B507C}" srcOrd="0" destOrd="0" presId="urn:microsoft.com/office/officeart/2005/8/layout/vList5"/>
    <dgm:cxn modelId="{0EFDFCB8-100A-4241-A10F-6C2F6AC8642E}" type="presOf" srcId="{E85A0C5D-FD53-4890-96CA-E068ABFC6510}" destId="{D7B777DA-4F91-4CE9-A996-3C7F6E04F806}" srcOrd="0" destOrd="1" presId="urn:microsoft.com/office/officeart/2005/8/layout/vList5"/>
    <dgm:cxn modelId="{9D46F21B-10CB-4F00-96E4-FFE59F4D32A7}" type="presOf" srcId="{C75BDBCF-E490-4BEF-9879-47AC2F6DDED6}" destId="{D7B777DA-4F91-4CE9-A996-3C7F6E04F806}" srcOrd="0" destOrd="3" presId="urn:microsoft.com/office/officeart/2005/8/layout/vList5"/>
    <dgm:cxn modelId="{917F8ADC-B71F-401B-B0B2-EE39F5444217}" type="presOf" srcId="{A1BB3007-1F75-4AF4-83D6-08C95EF2AAB2}" destId="{9857282B-0F97-465F-8BB4-C72860210803}" srcOrd="0" destOrd="2" presId="urn:microsoft.com/office/officeart/2005/8/layout/vList5"/>
    <dgm:cxn modelId="{B5BFAFDE-CB3C-4907-959D-352D211730D6}" type="presOf" srcId="{C02E700E-FF01-48B3-A8FA-EA38ACA3B139}" destId="{C2F809F3-52F1-49FE-8ADE-69B4C2AB3C11}" srcOrd="0" destOrd="2" presId="urn:microsoft.com/office/officeart/2005/8/layout/vList5"/>
    <dgm:cxn modelId="{24A7259C-4A7B-4923-A8DD-E669917B0B0D}" type="presOf" srcId="{9CDFAEC3-7F11-49CF-9026-34AD9FA5AE1A}" destId="{D7B777DA-4F91-4CE9-A996-3C7F6E04F806}" srcOrd="0" destOrd="0" presId="urn:microsoft.com/office/officeart/2005/8/layout/vList5"/>
    <dgm:cxn modelId="{ED75BD29-A106-4BA6-AF46-6A7D9DE48FC5}" srcId="{644BEEEB-E55B-4B73-A325-6C9716DAB1DF}" destId="{E6187549-9317-4C3A-9454-87C016DA9601}" srcOrd="3" destOrd="0" parTransId="{3389FF99-7C90-4418-A74F-73B34D591CD2}" sibTransId="{E49C6155-00A3-4D7F-A12A-1D91DE4BC4A0}"/>
    <dgm:cxn modelId="{0E7EEA0C-1050-4B10-B696-477A0B190EDF}" type="presOf" srcId="{4A2A0FA9-720B-498F-B141-BE68EB9AFA40}" destId="{C2F809F3-52F1-49FE-8ADE-69B4C2AB3C11}" srcOrd="0" destOrd="1" presId="urn:microsoft.com/office/officeart/2005/8/layout/vList5"/>
    <dgm:cxn modelId="{D600DB00-DF39-4B30-879B-A0257ECAEC7B}" type="presOf" srcId="{E49E5F69-7F68-4B1A-8CA0-E65096E5522C}" destId="{9857282B-0F97-465F-8BB4-C72860210803}" srcOrd="0" destOrd="1" presId="urn:microsoft.com/office/officeart/2005/8/layout/vList5"/>
    <dgm:cxn modelId="{BDB288F9-A1FF-4B6F-B02A-6DD4016EAF46}" type="presOf" srcId="{5AE5FF9C-0F8C-4284-9BC1-8D12B90F204C}" destId="{9857282B-0F97-465F-8BB4-C72860210803}" srcOrd="0" destOrd="3" presId="urn:microsoft.com/office/officeart/2005/8/layout/vList5"/>
    <dgm:cxn modelId="{7D8708F5-7F40-41E2-B217-5ED434B33F77}" type="presOf" srcId="{EAA9BCD6-D0AC-458E-8F99-89B5706C30C6}" destId="{14E4E11B-8283-4E2B-9019-7FD0179B5B25}" srcOrd="0" destOrd="1" presId="urn:microsoft.com/office/officeart/2005/8/layout/vList5"/>
    <dgm:cxn modelId="{C003B03C-1BD0-4573-BB4E-74C0CFCCC606}" srcId="{644BEEEB-E55B-4B73-A325-6C9716DAB1DF}" destId="{9ED979A6-E5EB-4524-9F06-B295F506DE37}" srcOrd="1" destOrd="0" parTransId="{2BAF68E9-449F-4CBF-A896-AF9A94D408A4}" sibTransId="{4852F6FB-FD66-4310-AC60-A9A30AE0A1E6}"/>
    <dgm:cxn modelId="{80F074E2-63F1-41A1-BC94-E1A7224590C3}" type="presOf" srcId="{4DFC8ACF-C951-4088-B7B6-E45F3AD9BD8F}" destId="{D978CE05-2ECA-4B6B-BA05-0818E6A0ABD2}" srcOrd="0" destOrd="0" presId="urn:microsoft.com/office/officeart/2005/8/layout/vList5"/>
    <dgm:cxn modelId="{C4395F62-CA59-4DE8-9FC6-FAABC15B7507}" srcId="{03543123-91AB-44A3-93F8-E122908EB4D6}" destId="{C91FB5AB-C835-497D-9151-1BEDC8152839}" srcOrd="0" destOrd="0" parTransId="{AA27DFBB-BEF5-4272-B4BF-37D72892F883}" sibTransId="{64ABAEF1-4F79-4479-94D2-0D37920FA61A}"/>
    <dgm:cxn modelId="{FA53B607-F500-44C1-8CD6-F99AB4119038}" srcId="{9ED979A6-E5EB-4524-9F06-B295F506DE37}" destId="{E85A0C5D-FD53-4890-96CA-E068ABFC6510}" srcOrd="1" destOrd="0" parTransId="{473BA927-E7FB-4272-A54F-46145648C42F}" sibTransId="{FC53A291-A161-499F-92B4-63D361E217A6}"/>
    <dgm:cxn modelId="{CC049230-06F3-4D71-BDEB-14BEB4AEAA01}" type="presOf" srcId="{9ED979A6-E5EB-4524-9F06-B295F506DE37}" destId="{DA194DBD-34D2-4DA4-B23E-DA43BD15ED50}" srcOrd="0" destOrd="0" presId="urn:microsoft.com/office/officeart/2005/8/layout/vList5"/>
    <dgm:cxn modelId="{376E6043-028B-43B5-8EAE-067140ED59FB}" type="presOf" srcId="{C91FB5AB-C835-497D-9151-1BEDC8152839}" destId="{C2F809F3-52F1-49FE-8ADE-69B4C2AB3C11}" srcOrd="0" destOrd="0" presId="urn:microsoft.com/office/officeart/2005/8/layout/vList5"/>
    <dgm:cxn modelId="{72C8EDFC-1723-4CF8-859C-EE71141F21DB}" type="presOf" srcId="{03543123-91AB-44A3-93F8-E122908EB4D6}" destId="{DB579CEA-C26C-4D16-8221-421E0DE893C1}" srcOrd="0" destOrd="0" presId="urn:microsoft.com/office/officeart/2005/8/layout/vList5"/>
    <dgm:cxn modelId="{DED67561-E791-414B-B7B9-637AABB95D7A}" srcId="{644BEEEB-E55B-4B73-A325-6C9716DAB1DF}" destId="{4DFC8ACF-C951-4088-B7B6-E45F3AD9BD8F}" srcOrd="2" destOrd="0" parTransId="{047F2D89-DA51-4664-B526-DC670F4C6A0D}" sibTransId="{B145807E-CB78-4D45-A954-57CC17C093FF}"/>
    <dgm:cxn modelId="{6AACD79B-153D-4369-9138-69987D7AC7A1}" type="presParOf" srcId="{261E27A2-0766-4493-BA7A-3B0517E01674}" destId="{FE585ECF-A7E4-4462-AFAD-087ACD846A21}" srcOrd="0" destOrd="0" presId="urn:microsoft.com/office/officeart/2005/8/layout/vList5"/>
    <dgm:cxn modelId="{B45CA885-1090-4353-9DA1-E45321AD9B77}" type="presParOf" srcId="{FE585ECF-A7E4-4462-AFAD-087ACD846A21}" destId="{DB579CEA-C26C-4D16-8221-421E0DE893C1}" srcOrd="0" destOrd="0" presId="urn:microsoft.com/office/officeart/2005/8/layout/vList5"/>
    <dgm:cxn modelId="{76DD0427-00F3-4366-AB2A-CF41A2501854}" type="presParOf" srcId="{FE585ECF-A7E4-4462-AFAD-087ACD846A21}" destId="{C2F809F3-52F1-49FE-8ADE-69B4C2AB3C11}" srcOrd="1" destOrd="0" presId="urn:microsoft.com/office/officeart/2005/8/layout/vList5"/>
    <dgm:cxn modelId="{3DBF4C7A-9B1D-4DEE-BE71-F052298ADD9E}" type="presParOf" srcId="{261E27A2-0766-4493-BA7A-3B0517E01674}" destId="{B1B36602-E864-4ADB-83E5-76EA225E5A72}" srcOrd="1" destOrd="0" presId="urn:microsoft.com/office/officeart/2005/8/layout/vList5"/>
    <dgm:cxn modelId="{3C80C804-E86D-4E01-AE66-D0FF4113BC8E}" type="presParOf" srcId="{261E27A2-0766-4493-BA7A-3B0517E01674}" destId="{ED4D6B80-03B7-4216-A69E-ACB0C065F161}" srcOrd="2" destOrd="0" presId="urn:microsoft.com/office/officeart/2005/8/layout/vList5"/>
    <dgm:cxn modelId="{27AA1F50-F491-4684-B4DE-ADB044AFD492}" type="presParOf" srcId="{ED4D6B80-03B7-4216-A69E-ACB0C065F161}" destId="{DA194DBD-34D2-4DA4-B23E-DA43BD15ED50}" srcOrd="0" destOrd="0" presId="urn:microsoft.com/office/officeart/2005/8/layout/vList5"/>
    <dgm:cxn modelId="{8E831C11-5EBA-49C0-B519-273058925A40}" type="presParOf" srcId="{ED4D6B80-03B7-4216-A69E-ACB0C065F161}" destId="{D7B777DA-4F91-4CE9-A996-3C7F6E04F806}" srcOrd="1" destOrd="0" presId="urn:microsoft.com/office/officeart/2005/8/layout/vList5"/>
    <dgm:cxn modelId="{02193709-80C8-4DA4-B396-6CF915875D1F}" type="presParOf" srcId="{261E27A2-0766-4493-BA7A-3B0517E01674}" destId="{31FB4F39-E81D-4E32-BB8F-87E31621C38E}" srcOrd="3" destOrd="0" presId="urn:microsoft.com/office/officeart/2005/8/layout/vList5"/>
    <dgm:cxn modelId="{688417A5-7F14-4A54-82FE-62EC9E7FD8B1}" type="presParOf" srcId="{261E27A2-0766-4493-BA7A-3B0517E01674}" destId="{2FD6A397-47DD-4E6F-A76B-8A6E3655205C}" srcOrd="4" destOrd="0" presId="urn:microsoft.com/office/officeart/2005/8/layout/vList5"/>
    <dgm:cxn modelId="{72FDDCBD-3354-4FAA-8A65-1173F8D8246A}" type="presParOf" srcId="{2FD6A397-47DD-4E6F-A76B-8A6E3655205C}" destId="{D978CE05-2ECA-4B6B-BA05-0818E6A0ABD2}" srcOrd="0" destOrd="0" presId="urn:microsoft.com/office/officeart/2005/8/layout/vList5"/>
    <dgm:cxn modelId="{7688FEA2-AA65-443D-927C-2E1B7A5EE5AB}" type="presParOf" srcId="{2FD6A397-47DD-4E6F-A76B-8A6E3655205C}" destId="{9857282B-0F97-465F-8BB4-C72860210803}" srcOrd="1" destOrd="0" presId="urn:microsoft.com/office/officeart/2005/8/layout/vList5"/>
    <dgm:cxn modelId="{33BD71AC-54CF-4B2A-96E5-DB667591D8DB}" type="presParOf" srcId="{261E27A2-0766-4493-BA7A-3B0517E01674}" destId="{50C08665-08EC-4A2C-8D31-BDF834A6835C}" srcOrd="5" destOrd="0" presId="urn:microsoft.com/office/officeart/2005/8/layout/vList5"/>
    <dgm:cxn modelId="{A5E69EFF-35AD-42FB-A0BD-380979711EC6}" type="presParOf" srcId="{261E27A2-0766-4493-BA7A-3B0517E01674}" destId="{441354B9-7A76-498F-B2FA-68E1A2FC66B9}" srcOrd="6" destOrd="0" presId="urn:microsoft.com/office/officeart/2005/8/layout/vList5"/>
    <dgm:cxn modelId="{BAFF1458-9920-4971-86F0-1375DB647B03}" type="presParOf" srcId="{441354B9-7A76-498F-B2FA-68E1A2FC66B9}" destId="{1F85BA9E-BB42-43BE-9C43-EFE7360B507C}" srcOrd="0" destOrd="0" presId="urn:microsoft.com/office/officeart/2005/8/layout/vList5"/>
    <dgm:cxn modelId="{2FBA10D2-F203-40DF-B528-60DF2741FCB0}" type="presParOf" srcId="{441354B9-7A76-498F-B2FA-68E1A2FC66B9}" destId="{14E4E11B-8283-4E2B-9019-7FD0179B5B25}"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ight Triangle 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rot="19140000">
            <a:off x="817112" y="1730403"/>
            <a:ext cx="5648623" cy="1204306"/>
          </a:xfrm>
        </p:spPr>
        <p:txBody>
          <a:bodyPr bIns="9144" anchor="b"/>
          <a:lstStyle>
            <a:lvl1pPr>
              <a:defRPr sz="3200"/>
            </a:lvl1pPr>
          </a:lstStyle>
          <a:p>
            <a:r>
              <a:rPr lang="en-US" smtClean="0"/>
              <a:t>Click to edit Master title style</a:t>
            </a:r>
            <a:endParaRPr lang="en-US" dirty="0"/>
          </a:p>
        </p:txBody>
      </p:sp>
      <p:sp>
        <p:nvSpPr>
          <p:cNvPr id="3" name="Subtitle 2"/>
          <p:cNvSpPr>
            <a:spLocks noGrp="1"/>
          </p:cNvSpPr>
          <p:nvPr>
            <p:ph type="subTitle" idx="1"/>
          </p:nvPr>
        </p:nvSpPr>
        <p:spPr>
          <a:xfrm rot="19140000">
            <a:off x="1212277" y="2470925"/>
            <a:ext cx="6511131" cy="329259"/>
          </a:xfrm>
        </p:spPr>
        <p:txBody>
          <a:bodyPr tIns="9144">
            <a:normAutofit/>
          </a:bodyPr>
          <a:lstStyle>
            <a:lvl1pPr marL="0" indent="0" algn="l">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8042367-B535-41E7-B748-FD793EB63F52}" type="datetimeFigureOut">
              <a:rPr lang="en-US" smtClean="0"/>
              <a:t>2/23/2015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9EC379C-FEFF-413E-926C-86B78112D846}" type="slidenum">
              <a:rPr lang="en-US" smtClean="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8042367-B535-41E7-B748-FD793EB63F52}" type="datetimeFigureOut">
              <a:rPr lang="en-US" smtClean="0"/>
              <a:t>2/23/2015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9EC379C-FEFF-413E-926C-86B78112D846}"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46783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9"/>
            <a:ext cx="6019800" cy="46783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8042367-B535-41E7-B748-FD793EB63F52}" type="datetimeFigureOut">
              <a:rPr lang="en-US" smtClean="0"/>
              <a:t>2/23/2015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9EC379C-FEFF-413E-926C-86B78112D846}"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8042367-B535-41E7-B748-FD793EB63F52}" type="datetimeFigureOut">
              <a:rPr lang="en-US" smtClean="0"/>
              <a:t>2/23/2015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9EC379C-FEFF-413E-926C-86B78112D846}"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ight Triangle 6"/>
          <p:cNvSpPr/>
          <p:nvPr/>
        </p:nvSpPr>
        <p:spPr>
          <a:xfrm>
            <a:off x="0" y="2647950"/>
            <a:ext cx="3571875" cy="4210050"/>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rot="19140000">
            <a:off x="819399" y="1726737"/>
            <a:ext cx="5650992" cy="1207509"/>
          </a:xfrm>
        </p:spPr>
        <p:txBody>
          <a:bodyPr bIns="9144" anchor="b"/>
          <a:lstStyle>
            <a:lvl1pPr algn="l">
              <a:defRPr kumimoji="0" lang="en-US" sz="3200" b="0" i="0" u="none" strike="noStrike" kern="1200" cap="all" spc="0" normalizeH="0" baseline="0" noProof="0" dirty="0" smtClean="0">
                <a:ln>
                  <a:noFill/>
                </a:ln>
                <a:solidFill>
                  <a:schemeClr val="tx1"/>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Text Placeholder 2"/>
          <p:cNvSpPr>
            <a:spLocks noGrp="1"/>
          </p:cNvSpPr>
          <p:nvPr>
            <p:ph type="body" idx="1"/>
          </p:nvPr>
        </p:nvSpPr>
        <p:spPr>
          <a:xfrm rot="19140000">
            <a:off x="1216152" y="2468304"/>
            <a:ext cx="6510528" cy="329184"/>
          </a:xfrm>
        </p:spPr>
        <p:txBody>
          <a:bodyPr anchor="t">
            <a:normAutofit/>
          </a:bodyPr>
          <a:lstStyle>
            <a:lvl1pPr marL="0" indent="0">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text styles</a:t>
            </a:r>
          </a:p>
        </p:txBody>
      </p:sp>
      <p:sp>
        <p:nvSpPr>
          <p:cNvPr id="4" name="Date Placeholder 3"/>
          <p:cNvSpPr>
            <a:spLocks noGrp="1"/>
          </p:cNvSpPr>
          <p:nvPr>
            <p:ph type="dt" sz="half" idx="10"/>
          </p:nvPr>
        </p:nvSpPr>
        <p:spPr/>
        <p:txBody>
          <a:bodyPr/>
          <a:lstStyle/>
          <a:p>
            <a:fld id="{08042367-B535-41E7-B748-FD793EB63F52}" type="datetimeFigureOut">
              <a:rPr lang="en-US" smtClean="0"/>
              <a:t>2/23/2015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9EC379C-FEFF-413E-926C-86B78112D846}" type="slidenum">
              <a:rPr lang="en-US" smtClean="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22960"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700016"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8042367-B535-41E7-B748-FD793EB63F52}" type="datetimeFigureOut">
              <a:rPr lang="en-US" smtClean="0"/>
              <a:t>2/23/2015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9EC379C-FEFF-413E-926C-86B78112D846}" type="slidenum">
              <a:rPr lang="en-US" smtClean="0"/>
              <a:t>‹#›</a:t>
            </a:fld>
            <a:endParaRPr lang="en-US" dirty="0"/>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822960"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4" name="Content Placeholder 3"/>
          <p:cNvSpPr>
            <a:spLocks noGrp="1"/>
          </p:cNvSpPr>
          <p:nvPr>
            <p:ph sz="half" idx="2"/>
          </p:nvPr>
        </p:nvSpPr>
        <p:spPr>
          <a:xfrm>
            <a:off x="819150"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00016"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6" name="Content Placeholder 5"/>
          <p:cNvSpPr>
            <a:spLocks noGrp="1"/>
          </p:cNvSpPr>
          <p:nvPr>
            <p:ph sz="quarter" idx="4"/>
          </p:nvPr>
        </p:nvSpPr>
        <p:spPr>
          <a:xfrm>
            <a:off x="4700016"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8042367-B535-41E7-B748-FD793EB63F52}" type="datetimeFigureOut">
              <a:rPr lang="en-US" smtClean="0"/>
              <a:t>2/23/2015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A9EC379C-FEFF-413E-926C-86B78112D846}"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8042367-B535-41E7-B748-FD793EB63F52}" type="datetimeFigureOut">
              <a:rPr lang="en-US" smtClean="0"/>
              <a:t>2/23/2015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A9EC379C-FEFF-413E-926C-86B78112D846}"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8042367-B535-41E7-B748-FD793EB63F52}" type="datetimeFigureOut">
              <a:rPr lang="en-US" smtClean="0"/>
              <a:t>2/23/2015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A9EC379C-FEFF-413E-926C-86B78112D846}"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Right Triangle 1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ight Triangle 17"/>
          <p:cNvSpPr/>
          <p:nvPr/>
        </p:nvSpPr>
        <p:spPr>
          <a:xfrm rot="5400000">
            <a:off x="433389" y="-433387"/>
            <a:ext cx="6858000" cy="7724778"/>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dirty="0">
              <a:solidFill>
                <a:schemeClr val="lt1"/>
              </a:solidFill>
              <a:latin typeface="+mn-lt"/>
              <a:ea typeface="+mn-ea"/>
              <a:cs typeface="+mn-cs"/>
            </a:endParaRPr>
          </a:p>
        </p:txBody>
      </p:sp>
      <p:sp>
        <p:nvSpPr>
          <p:cNvPr id="2" name="Title 1"/>
          <p:cNvSpPr>
            <a:spLocks noGrp="1"/>
          </p:cNvSpPr>
          <p:nvPr>
            <p:ph type="title"/>
          </p:nvPr>
        </p:nvSpPr>
        <p:spPr>
          <a:xfrm rot="19140000">
            <a:off x="784930" y="1576103"/>
            <a:ext cx="5212080" cy="1089427"/>
          </a:xfrm>
        </p:spPr>
        <p:txBody>
          <a:bodyPr bIns="0" anchor="b"/>
          <a:lstStyle>
            <a:lvl1pPr algn="l">
              <a:defRPr kumimoji="0" lang="en-US" sz="2800" b="0" i="0" u="none" strike="noStrike" kern="1200" cap="all" spc="0" normalizeH="0" baseline="0" noProof="0" dirty="0" smtClean="0">
                <a:ln>
                  <a:noFill/>
                </a:ln>
                <a:solidFill>
                  <a:srgbClr val="FFFFFF"/>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Content Placeholder 2"/>
          <p:cNvSpPr>
            <a:spLocks noGrp="1"/>
          </p:cNvSpPr>
          <p:nvPr>
            <p:ph idx="1"/>
          </p:nvPr>
        </p:nvSpPr>
        <p:spPr>
          <a:xfrm>
            <a:off x="4749552" y="2618912"/>
            <a:ext cx="3807779" cy="332468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rot="19140000">
            <a:off x="1297954" y="2253385"/>
            <a:ext cx="5794760" cy="623314"/>
          </a:xfrm>
        </p:spPr>
        <p:txBody>
          <a:bodyPr>
            <a:normAutofit/>
          </a:bodyPr>
          <a:lstStyle>
            <a:lvl1pPr marL="0" indent="0">
              <a:buNone/>
              <a:defRPr lang="en-US" sz="1400" b="1" kern="1200" dirty="0" smtClean="0">
                <a:solidFill>
                  <a:srgbClr val="FFFFFF"/>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300"/>
              </a:spcBef>
              <a:spcAft>
                <a:spcPts val="0"/>
              </a:spcAft>
              <a:buClr>
                <a:schemeClr val="accent1"/>
              </a:buClr>
              <a:buSzPct val="100000"/>
              <a:buFont typeface="Arial" pitchFamily="34" charset="0"/>
              <a:buNone/>
              <a:tabLst/>
              <a:defRPr/>
            </a:pPr>
            <a:r>
              <a:rPr lang="en-US" smtClean="0"/>
              <a:t>Click to edit Master text styles</a:t>
            </a:r>
          </a:p>
        </p:txBody>
      </p:sp>
      <p:sp>
        <p:nvSpPr>
          <p:cNvPr id="5" name="Date Placeholder 4"/>
          <p:cNvSpPr>
            <a:spLocks noGrp="1"/>
          </p:cNvSpPr>
          <p:nvPr>
            <p:ph type="dt" sz="half" idx="10"/>
          </p:nvPr>
        </p:nvSpPr>
        <p:spPr/>
        <p:txBody>
          <a:bodyPr/>
          <a:lstStyle/>
          <a:p>
            <a:fld id="{08042367-B535-41E7-B748-FD793EB63F52}" type="datetimeFigureOut">
              <a:rPr lang="en-US" smtClean="0"/>
              <a:t>2/23/2015</a:t>
            </a:fld>
            <a:endParaRPr lang="en-US" dirty="0"/>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ln>
            <a:solidFill>
              <a:schemeClr val="tx2"/>
            </a:solidFill>
          </a:ln>
        </p:spPr>
        <p:txBody>
          <a:bodyPr/>
          <a:lstStyle>
            <a:lvl1pPr>
              <a:defRPr>
                <a:solidFill>
                  <a:schemeClr val="tx2"/>
                </a:solidFill>
              </a:defRPr>
            </a:lvl1pPr>
          </a:lstStyle>
          <a:p>
            <a:fld id="{A9EC379C-FEFF-413E-926C-86B78112D846}" type="slidenum">
              <a:rPr lang="en-US" smtClean="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2028825" y="0"/>
            <a:ext cx="7115175" cy="6858000"/>
          </a:xfrm>
          <a:custGeom>
            <a:avLst/>
            <a:gdLst>
              <a:gd name="connsiteX0" fmla="*/ 0 w 7104888"/>
              <a:gd name="connsiteY0" fmla="*/ 0 h 6858000"/>
              <a:gd name="connsiteX1" fmla="*/ 7104888 w 7104888"/>
              <a:gd name="connsiteY1" fmla="*/ 0 h 6858000"/>
              <a:gd name="connsiteX2" fmla="*/ 7104888 w 7104888"/>
              <a:gd name="connsiteY2" fmla="*/ 6858000 h 6858000"/>
              <a:gd name="connsiteX3" fmla="*/ 0 w 7104888"/>
              <a:gd name="connsiteY3" fmla="*/ 6858000 h 6858000"/>
              <a:gd name="connsiteX4" fmla="*/ 0 w 7104888"/>
              <a:gd name="connsiteY4" fmla="*/ 0 h 6858000"/>
              <a:gd name="connsiteX0" fmla="*/ 0 w 7104888"/>
              <a:gd name="connsiteY0" fmla="*/ 0 h 6858000"/>
              <a:gd name="connsiteX1" fmla="*/ 5695188 w 7104888"/>
              <a:gd name="connsiteY1" fmla="*/ 0 h 6858000"/>
              <a:gd name="connsiteX2" fmla="*/ 7104888 w 7104888"/>
              <a:gd name="connsiteY2" fmla="*/ 0 h 6858000"/>
              <a:gd name="connsiteX3" fmla="*/ 7104888 w 7104888"/>
              <a:gd name="connsiteY3" fmla="*/ 6858000 h 6858000"/>
              <a:gd name="connsiteX4" fmla="*/ 0 w 7104888"/>
              <a:gd name="connsiteY4" fmla="*/ 6858000 h 6858000"/>
              <a:gd name="connsiteX5" fmla="*/ 0 w 7104888"/>
              <a:gd name="connsiteY5"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0287 w 7115175"/>
              <a:gd name="connsiteY4" fmla="*/ 6858000 h 6858000"/>
              <a:gd name="connsiteX5" fmla="*/ 0 w 7115175"/>
              <a:gd name="connsiteY5" fmla="*/ 5048250 h 6858000"/>
              <a:gd name="connsiteX6" fmla="*/ 10287 w 7115175"/>
              <a:gd name="connsiteY6"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10287 w 7115175"/>
              <a:gd name="connsiteY5" fmla="*/ 6858000 h 6858000"/>
              <a:gd name="connsiteX6" fmla="*/ 0 w 7115175"/>
              <a:gd name="connsiteY6" fmla="*/ 5048250 h 6858000"/>
              <a:gd name="connsiteX7" fmla="*/ 10287 w 7115175"/>
              <a:gd name="connsiteY7"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 name="connsiteX6" fmla="*/ 10287 w 7115175"/>
              <a:gd name="connsiteY6" fmla="*/ 0 h 6858000"/>
              <a:gd name="connsiteX0" fmla="*/ 0 w 7115175"/>
              <a:gd name="connsiteY0" fmla="*/ 504825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5175" h="6858000">
                <a:moveTo>
                  <a:pt x="0" y="5048250"/>
                </a:moveTo>
                <a:lnTo>
                  <a:pt x="5705475" y="0"/>
                </a:lnTo>
                <a:lnTo>
                  <a:pt x="7115175" y="0"/>
                </a:lnTo>
                <a:lnTo>
                  <a:pt x="7115175" y="6858000"/>
                </a:lnTo>
                <a:lnTo>
                  <a:pt x="1533526" y="6848475"/>
                </a:lnTo>
                <a:lnTo>
                  <a:pt x="0" y="5048250"/>
                </a:lnTo>
                <a:close/>
              </a:path>
            </a:pathLst>
          </a:custGeom>
          <a:solidFill>
            <a:schemeClr val="accent3">
              <a:alpha val="80000"/>
            </a:schemeClr>
          </a:solidFill>
        </p:spPr>
        <p:txBody>
          <a:bodyPr rIns="182880" anchor="ctr"/>
          <a:lstStyle>
            <a:lvl1pPr algn="r">
              <a:defRPr/>
            </a:lvl1pPr>
          </a:lstStyle>
          <a:p>
            <a:r>
              <a:rPr lang="en-US" dirty="0" smtClean="0"/>
              <a:t>Click icon to add picture</a:t>
            </a:r>
            <a:endParaRPr lang="en-US" dirty="0"/>
          </a:p>
        </p:txBody>
      </p:sp>
      <p:sp>
        <p:nvSpPr>
          <p:cNvPr id="9" name="Right Triangle 8"/>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9"/>
          <p:cNvSpPr/>
          <p:nvPr/>
        </p:nvSpPr>
        <p:spPr>
          <a:xfrm>
            <a:off x="0" y="5048250"/>
            <a:ext cx="3571875" cy="1809750"/>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1809750 h 1809750"/>
              <a:gd name="connsiteX1" fmla="*/ 1895475 w 3571875"/>
              <a:gd name="connsiteY1" fmla="*/ 0 h 1809750"/>
              <a:gd name="connsiteX2" fmla="*/ 3571875 w 3571875"/>
              <a:gd name="connsiteY2" fmla="*/ 1809750 h 1809750"/>
              <a:gd name="connsiteX3" fmla="*/ 0 w 3571875"/>
              <a:gd name="connsiteY3" fmla="*/ 1809750 h 1809750"/>
              <a:gd name="connsiteX0" fmla="*/ 0 w 3571875"/>
              <a:gd name="connsiteY0" fmla="*/ 1809750 h 1809750"/>
              <a:gd name="connsiteX1" fmla="*/ 2038350 w 3571875"/>
              <a:gd name="connsiteY1" fmla="*/ 0 h 1809750"/>
              <a:gd name="connsiteX2" fmla="*/ 3571875 w 3571875"/>
              <a:gd name="connsiteY2" fmla="*/ 1809750 h 1809750"/>
              <a:gd name="connsiteX3" fmla="*/ 0 w 3571875"/>
              <a:gd name="connsiteY3" fmla="*/ 1809750 h 1809750"/>
            </a:gdLst>
            <a:ahLst/>
            <a:cxnLst>
              <a:cxn ang="0">
                <a:pos x="connsiteX0" y="connsiteY0"/>
              </a:cxn>
              <a:cxn ang="0">
                <a:pos x="connsiteX1" y="connsiteY1"/>
              </a:cxn>
              <a:cxn ang="0">
                <a:pos x="connsiteX2" y="connsiteY2"/>
              </a:cxn>
              <a:cxn ang="0">
                <a:pos x="connsiteX3" y="connsiteY3"/>
              </a:cxn>
            </a:cxnLst>
            <a:rect l="l" t="t" r="r" b="b"/>
            <a:pathLst>
              <a:path w="3571875" h="1809750">
                <a:moveTo>
                  <a:pt x="0" y="1809750"/>
                </a:moveTo>
                <a:lnTo>
                  <a:pt x="2038350" y="0"/>
                </a:lnTo>
                <a:lnTo>
                  <a:pt x="3571875" y="1809750"/>
                </a:lnTo>
                <a:lnTo>
                  <a:pt x="0" y="1809750"/>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rot="19140000">
            <a:off x="671197" y="1717501"/>
            <a:ext cx="5486400" cy="867444"/>
          </a:xfrm>
        </p:spPr>
        <p:txBody>
          <a:bodyPr anchor="b"/>
          <a:lstStyle>
            <a:lvl1pPr algn="l">
              <a:defRPr sz="2800" b="0">
                <a:latin typeface="+mj-lt"/>
              </a:defRPr>
            </a:lvl1pPr>
          </a:lstStyle>
          <a:p>
            <a:r>
              <a:rPr lang="en-US" smtClean="0"/>
              <a:t>Click to edit Master title style</a:t>
            </a:r>
            <a:endParaRPr lang="en-US" dirty="0"/>
          </a:p>
        </p:txBody>
      </p:sp>
      <p:sp>
        <p:nvSpPr>
          <p:cNvPr id="4" name="Text Placeholder 3"/>
          <p:cNvSpPr>
            <a:spLocks noGrp="1"/>
          </p:cNvSpPr>
          <p:nvPr>
            <p:ph type="body" sz="half" idx="2"/>
          </p:nvPr>
        </p:nvSpPr>
        <p:spPr>
          <a:xfrm rot="19140000">
            <a:off x="1143479" y="2180529"/>
            <a:ext cx="6096545" cy="740664"/>
          </a:xfrm>
        </p:spPr>
        <p:txBody>
          <a:bodyPr/>
          <a:lstStyle>
            <a:lvl1pPr marL="0" indent="0">
              <a:buNone/>
              <a:defRPr sz="14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8042367-B535-41E7-B748-FD793EB63F52}" type="datetimeFigureOut">
              <a:rPr lang="en-US" smtClean="0"/>
              <a:t>2/23/2015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9EC379C-FEFF-413E-926C-86B78112D846}" type="slidenum">
              <a:rPr lang="en-US" smtClean="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reeform 6"/>
          <p:cNvSpPr/>
          <p:nvPr/>
        </p:nvSpPr>
        <p:spPr>
          <a:xfrm>
            <a:off x="-2382" y="5050633"/>
            <a:ext cx="3574257" cy="1807368"/>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4210050 h 4210050"/>
              <a:gd name="connsiteX1" fmla="*/ 0 w 3571875"/>
              <a:gd name="connsiteY1" fmla="*/ 0 h 4210050"/>
              <a:gd name="connsiteX2" fmla="*/ 2028825 w 3571875"/>
              <a:gd name="connsiteY2" fmla="*/ 23883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050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812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76450 w 3571875"/>
              <a:gd name="connsiteY2" fmla="*/ 22740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245519 w 3571875"/>
              <a:gd name="connsiteY2" fmla="*/ 2405063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38350 w 3571875"/>
              <a:gd name="connsiteY2" fmla="*/ 2405063 h 4210050"/>
              <a:gd name="connsiteX3" fmla="*/ 3571875 w 3571875"/>
              <a:gd name="connsiteY3" fmla="*/ 4210050 h 4210050"/>
              <a:gd name="connsiteX4" fmla="*/ 0 w 3571875"/>
              <a:gd name="connsiteY4" fmla="*/ 4210050 h 4210050"/>
              <a:gd name="connsiteX0" fmla="*/ 0 w 3571875"/>
              <a:gd name="connsiteY0" fmla="*/ 2433637 h 2433637"/>
              <a:gd name="connsiteX1" fmla="*/ 257175 w 3571875"/>
              <a:gd name="connsiteY1" fmla="*/ 0 h 2433637"/>
              <a:gd name="connsiteX2" fmla="*/ 2038350 w 3571875"/>
              <a:gd name="connsiteY2" fmla="*/ 628650 h 2433637"/>
              <a:gd name="connsiteX3" fmla="*/ 3571875 w 3571875"/>
              <a:gd name="connsiteY3" fmla="*/ 2433637 h 2433637"/>
              <a:gd name="connsiteX4" fmla="*/ 0 w 3571875"/>
              <a:gd name="connsiteY4" fmla="*/ 2433637 h 2433637"/>
              <a:gd name="connsiteX0" fmla="*/ 2382 w 3574257"/>
              <a:gd name="connsiteY0" fmla="*/ 1807368 h 1807368"/>
              <a:gd name="connsiteX1" fmla="*/ 0 w 3574257"/>
              <a:gd name="connsiteY1" fmla="*/ 0 h 1807368"/>
              <a:gd name="connsiteX2" fmla="*/ 2040732 w 3574257"/>
              <a:gd name="connsiteY2" fmla="*/ 2381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24051 w 3574257"/>
              <a:gd name="connsiteY2" fmla="*/ 307181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40682 w 3574257"/>
              <a:gd name="connsiteY2" fmla="*/ 450057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57351 w 3574257"/>
              <a:gd name="connsiteY2" fmla="*/ 2309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0732 w 3574257"/>
              <a:gd name="connsiteY2" fmla="*/ 23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774032 w 3574257"/>
              <a:gd name="connsiteY2" fmla="*/ 161925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69294 w 3574257"/>
              <a:gd name="connsiteY2" fmla="*/ 2143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819275 w 3574257"/>
              <a:gd name="connsiteY2" fmla="*/ 200026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5494 w 3574257"/>
              <a:gd name="connsiteY2" fmla="*/ 1 h 1807368"/>
              <a:gd name="connsiteX3" fmla="*/ 3574257 w 3574257"/>
              <a:gd name="connsiteY3" fmla="*/ 1807368 h 1807368"/>
              <a:gd name="connsiteX4" fmla="*/ 2382 w 3574257"/>
              <a:gd name="connsiteY4" fmla="*/ 1807368 h 180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4257" h="1807368">
                <a:moveTo>
                  <a:pt x="2382" y="1807368"/>
                </a:moveTo>
                <a:lnTo>
                  <a:pt x="0" y="0"/>
                </a:lnTo>
                <a:lnTo>
                  <a:pt x="2045494" y="1"/>
                </a:lnTo>
                <a:lnTo>
                  <a:pt x="3574257" y="1807368"/>
                </a:lnTo>
                <a:lnTo>
                  <a:pt x="2382" y="180736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7"/>
          <p:cNvSpPr/>
          <p:nvPr/>
        </p:nvSpPr>
        <p:spPr>
          <a:xfrm>
            <a:off x="-2380" y="5051292"/>
            <a:ext cx="9146380" cy="1806709"/>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 name="connsiteX0" fmla="*/ 0 w 3352800"/>
              <a:gd name="connsiteY0" fmla="*/ 2002631 h 2002631"/>
              <a:gd name="connsiteX1" fmla="*/ 754045 w 3352800"/>
              <a:gd name="connsiteY1" fmla="*/ 146832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26618 h 526618"/>
              <a:gd name="connsiteX1" fmla="*/ 980611 w 3352800"/>
              <a:gd name="connsiteY1" fmla="*/ 9368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6888 h 526888"/>
              <a:gd name="connsiteX1" fmla="*/ 744735 w 3352800"/>
              <a:gd name="connsiteY1" fmla="*/ 0 h 526888"/>
              <a:gd name="connsiteX2" fmla="*/ 3352800 w 3352800"/>
              <a:gd name="connsiteY2" fmla="*/ 270 h 526888"/>
              <a:gd name="connsiteX3" fmla="*/ 3352800 w 3352800"/>
              <a:gd name="connsiteY3" fmla="*/ 526888 h 526888"/>
              <a:gd name="connsiteX4" fmla="*/ 0 w 3352800"/>
              <a:gd name="connsiteY4" fmla="*/ 526888 h 526888"/>
              <a:gd name="connsiteX0" fmla="*/ 0 w 3352800"/>
              <a:gd name="connsiteY0" fmla="*/ 526618 h 526618"/>
              <a:gd name="connsiteX1" fmla="*/ 811948 w 3352800"/>
              <a:gd name="connsiteY1" fmla="*/ 6092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7584 h 527584"/>
              <a:gd name="connsiteX1" fmla="*/ 751718 w 3352800"/>
              <a:gd name="connsiteY1" fmla="*/ 0 h 527584"/>
              <a:gd name="connsiteX2" fmla="*/ 3352800 w 3352800"/>
              <a:gd name="connsiteY2" fmla="*/ 966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241069 w 3352800"/>
              <a:gd name="connsiteY2" fmla="*/ 94144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 name="connsiteX0" fmla="*/ 0 w 3352800"/>
              <a:gd name="connsiteY0" fmla="*/ 527313 h 527313"/>
              <a:gd name="connsiteX1" fmla="*/ 900984 w 3352800"/>
              <a:gd name="connsiteY1" fmla="*/ 97774 h 527313"/>
              <a:gd name="connsiteX2" fmla="*/ 3352800 w 3352800"/>
              <a:gd name="connsiteY2" fmla="*/ 0 h 527313"/>
              <a:gd name="connsiteX3" fmla="*/ 3352800 w 3352800"/>
              <a:gd name="connsiteY3" fmla="*/ 527313 h 527313"/>
              <a:gd name="connsiteX4" fmla="*/ 0 w 3352800"/>
              <a:gd name="connsiteY4" fmla="*/ 527313 h 527313"/>
              <a:gd name="connsiteX0" fmla="*/ 0 w 3352800"/>
              <a:gd name="connsiteY0" fmla="*/ 527584 h 527584"/>
              <a:gd name="connsiteX1" fmla="*/ 748227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527584">
                <a:moveTo>
                  <a:pt x="0" y="527584"/>
                </a:moveTo>
                <a:lnTo>
                  <a:pt x="748227" y="0"/>
                </a:lnTo>
                <a:lnTo>
                  <a:pt x="3352800" y="271"/>
                </a:lnTo>
                <a:lnTo>
                  <a:pt x="3352800" y="527584"/>
                </a:lnTo>
                <a:lnTo>
                  <a:pt x="0" y="527584"/>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822960" y="365760"/>
            <a:ext cx="7520940" cy="54864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22960" y="1100628"/>
            <a:ext cx="7520940" cy="357984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19140000">
            <a:off x="201168" y="5870448"/>
            <a:ext cx="2176272" cy="201168"/>
          </a:xfrm>
          <a:prstGeom prst="rect">
            <a:avLst/>
          </a:prstGeom>
        </p:spPr>
        <p:txBody>
          <a:bodyPr vert="horz" lIns="91440" tIns="45720" rIns="91440" bIns="45720" rtlCol="0" anchor="ctr"/>
          <a:lstStyle>
            <a:lvl1pPr algn="l">
              <a:defRPr sz="1200">
                <a:solidFill>
                  <a:srgbClr val="FFFFFF"/>
                </a:solidFill>
              </a:defRPr>
            </a:lvl1pPr>
          </a:lstStyle>
          <a:p>
            <a:fld id="{08042367-B535-41E7-B748-FD793EB63F52}" type="datetimeFigureOut">
              <a:rPr lang="en-US" smtClean="0"/>
              <a:t>2/23/2015</a:t>
            </a:fld>
            <a:endParaRPr lang="en-US" dirty="0"/>
          </a:p>
        </p:txBody>
      </p:sp>
      <p:sp>
        <p:nvSpPr>
          <p:cNvPr id="5" name="Footer Placeholder 4"/>
          <p:cNvSpPr>
            <a:spLocks noGrp="1"/>
          </p:cNvSpPr>
          <p:nvPr>
            <p:ph type="ftr" sz="quarter" idx="3"/>
          </p:nvPr>
        </p:nvSpPr>
        <p:spPr>
          <a:xfrm>
            <a:off x="3517514" y="6285122"/>
            <a:ext cx="4724400" cy="274320"/>
          </a:xfrm>
          <a:prstGeom prst="rect">
            <a:avLst/>
          </a:prstGeom>
        </p:spPr>
        <p:txBody>
          <a:bodyPr vert="horz" lIns="91440" tIns="45720" rIns="91440" bIns="45720" rtlCol="0" anchor="ctr"/>
          <a:lstStyle>
            <a:lvl1pPr algn="r">
              <a:defRPr sz="1000" cap="all" spc="200"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8401038" y="6170822"/>
            <a:ext cx="502920" cy="502920"/>
          </a:xfrm>
          <a:prstGeom prst="ellipse">
            <a:avLst/>
          </a:prstGeom>
          <a:ln w="19050">
            <a:solidFill>
              <a:srgbClr val="FFFFFF"/>
            </a:solidFill>
          </a:ln>
        </p:spPr>
        <p:txBody>
          <a:bodyPr vert="horz" lIns="9144" tIns="9144" rIns="9144" bIns="9144" rtlCol="0" anchor="ctr">
            <a:normAutofit/>
          </a:bodyPr>
          <a:lstStyle>
            <a:lvl1pPr algn="ctr">
              <a:defRPr sz="1650">
                <a:solidFill>
                  <a:srgbClr val="FFFFFF"/>
                </a:solidFill>
              </a:defRPr>
            </a:lvl1pPr>
          </a:lstStyle>
          <a:p>
            <a:fld id="{A9EC379C-FEFF-413E-926C-86B78112D846}" type="slidenum">
              <a:rPr lang="en-US" smtClean="0"/>
              <a:t>‹#›</a:t>
            </a:fld>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2800" kern="1200" cap="all" baseline="0">
          <a:solidFill>
            <a:schemeClr val="tx1"/>
          </a:solidFill>
          <a:latin typeface="+mj-lt"/>
          <a:ea typeface="+mj-ea"/>
          <a:cs typeface="+mj-cs"/>
        </a:defRPr>
      </a:lvl1pPr>
    </p:titleStyle>
    <p:bodyStyle>
      <a:lvl1pPr marL="342900" indent="-342900" algn="l" defTabSz="914400" rtl="0" eaLnBrk="1" latinLnBrk="0" hangingPunct="1">
        <a:spcBef>
          <a:spcPts val="800"/>
        </a:spcBef>
        <a:buFont typeface="Arial" pitchFamily="34" charset="0"/>
        <a:buNone/>
        <a:defRPr sz="1600" b="1" kern="1200">
          <a:solidFill>
            <a:schemeClr val="tx1"/>
          </a:solidFill>
          <a:latin typeface="+mn-lt"/>
          <a:ea typeface="+mn-ea"/>
          <a:cs typeface="+mn-cs"/>
        </a:defRPr>
      </a:lvl1pPr>
      <a:lvl2pPr marL="1737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2pPr>
      <a:lvl3pPr marL="4023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3pPr>
      <a:lvl4pPr marL="6309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4pPr>
      <a:lvl5pPr marL="8595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5pPr>
      <a:lvl6pPr marL="1097280" indent="-173736"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6pPr>
      <a:lvl7pPr marL="13533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7pPr>
      <a:lvl8pPr marL="15819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8pPr>
      <a:lvl9pPr marL="1792224"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rot="19140000">
            <a:off x="946072" y="1795806"/>
            <a:ext cx="6069337" cy="1204306"/>
          </a:xfrm>
        </p:spPr>
        <p:txBody>
          <a:bodyPr/>
          <a:lstStyle/>
          <a:p>
            <a:r>
              <a:rPr lang="en-US" dirty="0" smtClean="0"/>
              <a:t>School of business </a:t>
            </a:r>
            <a:br>
              <a:rPr lang="en-US" dirty="0" smtClean="0"/>
            </a:br>
            <a:r>
              <a:rPr lang="en-US" dirty="0" smtClean="0"/>
              <a:t>summer enrichment programs</a:t>
            </a:r>
            <a:endParaRPr lang="en-US" dirty="0"/>
          </a:p>
        </p:txBody>
      </p:sp>
      <p:pic>
        <p:nvPicPr>
          <p:cNvPr id="4" name="Picture 3"/>
          <p:cNvPicPr>
            <a:picLocks noChangeAspect="1"/>
          </p:cNvPicPr>
          <p:nvPr/>
        </p:nvPicPr>
        <p:blipFill rotWithShape="1">
          <a:blip r:embed="rId2" cstate="print">
            <a:extLst>
              <a:ext uri="{28A0092B-C50C-407E-A947-70E740481C1C}">
                <a14:useLocalDpi xmlns:a14="http://schemas.microsoft.com/office/drawing/2010/main" val="0"/>
              </a:ext>
            </a:extLst>
          </a:blip>
          <a:srcRect l="19656" t="18138" r="27758"/>
          <a:stretch/>
        </p:blipFill>
        <p:spPr>
          <a:xfrm>
            <a:off x="4572000" y="2833318"/>
            <a:ext cx="4572000" cy="4024681"/>
          </a:xfrm>
          <a:prstGeom prst="rect">
            <a:avLst/>
          </a:prstGeom>
        </p:spPr>
      </p:pic>
      <p:sp>
        <p:nvSpPr>
          <p:cNvPr id="5" name="TextBox 4"/>
          <p:cNvSpPr txBox="1"/>
          <p:nvPr/>
        </p:nvSpPr>
        <p:spPr>
          <a:xfrm>
            <a:off x="5029198" y="2547610"/>
            <a:ext cx="4093029" cy="261610"/>
          </a:xfrm>
          <a:prstGeom prst="rect">
            <a:avLst/>
          </a:prstGeom>
          <a:noFill/>
        </p:spPr>
        <p:txBody>
          <a:bodyPr wrap="square" rtlCol="0">
            <a:spAutoFit/>
          </a:bodyPr>
          <a:lstStyle/>
          <a:p>
            <a:r>
              <a:rPr lang="en-US" sz="1100" i="1" dirty="0" smtClean="0"/>
              <a:t>2013 George S. Willie Accounting Career Awareness Program</a:t>
            </a:r>
            <a:endParaRPr lang="en-US" sz="1100" i="1"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158196"/>
            <a:ext cx="1153097" cy="13658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966253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822960" y="1097280"/>
            <a:ext cx="7178040" cy="3712464"/>
          </a:xfrm>
        </p:spPr>
        <p:txBody>
          <a:bodyPr>
            <a:normAutofit lnSpcReduction="10000"/>
          </a:bodyPr>
          <a:lstStyle/>
          <a:p>
            <a:pPr lvl="0">
              <a:buFont typeface="Arial" pitchFamily="34" charset="0"/>
              <a:buChar char="•"/>
            </a:pPr>
            <a:r>
              <a:rPr lang="en-US" sz="1600" b="0" dirty="0"/>
              <a:t>High school students in their sophomore or junior year at the time of application.</a:t>
            </a:r>
          </a:p>
          <a:p>
            <a:pPr lvl="0">
              <a:buFont typeface="Arial" pitchFamily="34" charset="0"/>
              <a:buChar char="•"/>
            </a:pPr>
            <a:r>
              <a:rPr lang="en-US" sz="1600" b="0" dirty="0"/>
              <a:t>Program seeks students with PSAT or SAT scores of at least 1000 (math and verbal only). </a:t>
            </a:r>
            <a:r>
              <a:rPr lang="en-US" sz="1600" b="0" i="1" dirty="0"/>
              <a:t>Note the SAP program requires that a mathematics PSAT scores of approximately 60 (SAT 600) or higher.</a:t>
            </a:r>
            <a:endParaRPr lang="en-US" sz="1600" b="0" dirty="0"/>
          </a:p>
          <a:p>
            <a:pPr lvl="0">
              <a:buFont typeface="Arial" pitchFamily="34" charset="0"/>
              <a:buChar char="•"/>
            </a:pPr>
            <a:r>
              <a:rPr lang="en-US" sz="1600" b="0" dirty="0"/>
              <a:t>Have excellent high school grades.</a:t>
            </a:r>
          </a:p>
          <a:p>
            <a:pPr lvl="0">
              <a:buFont typeface="Arial" pitchFamily="34" charset="0"/>
              <a:buChar char="•"/>
            </a:pPr>
            <a:r>
              <a:rPr lang="en-US" sz="1600" b="0" dirty="0"/>
              <a:t>Strong recommendations from the math chairperson or teacher.</a:t>
            </a:r>
          </a:p>
          <a:p>
            <a:pPr>
              <a:buFont typeface="Arial" pitchFamily="34" charset="0"/>
              <a:buChar char="•"/>
            </a:pPr>
            <a:r>
              <a:rPr lang="en-US" sz="1600" i="1" dirty="0" smtClean="0"/>
              <a:t>Please note the University Readiness Program, please see pg. 9</a:t>
            </a:r>
          </a:p>
          <a:p>
            <a:pPr>
              <a:buFont typeface="Arial" pitchFamily="34" charset="0"/>
              <a:buChar char="•"/>
            </a:pPr>
            <a:endParaRPr lang="en-US" sz="1600" i="1" dirty="0"/>
          </a:p>
          <a:p>
            <a:r>
              <a:rPr lang="en-US" sz="1600" i="1" dirty="0" smtClean="0">
                <a:solidFill>
                  <a:srgbClr val="FF0000"/>
                </a:solidFill>
              </a:rPr>
              <a:t>Applications are available online now. Please follow the link below.</a:t>
            </a:r>
            <a:r>
              <a:rPr lang="en-US" sz="1600" i="1" dirty="0" smtClean="0"/>
              <a:t/>
            </a:r>
            <a:br>
              <a:rPr lang="en-US" sz="1600" i="1" dirty="0" smtClean="0"/>
            </a:br>
            <a:r>
              <a:rPr lang="en-US" sz="1600" dirty="0"/>
              <a:t> </a:t>
            </a:r>
          </a:p>
          <a:p>
            <a:r>
              <a:rPr lang="en-US" sz="1600" u="sng" dirty="0">
                <a:solidFill>
                  <a:srgbClr val="0070C0"/>
                </a:solidFill>
              </a:rPr>
              <a:t>http://goo.gl/Vd9Z6v</a:t>
            </a:r>
            <a:endParaRPr lang="en-US" sz="1600" i="1" dirty="0">
              <a:solidFill>
                <a:srgbClr val="0070C0"/>
              </a:solidFill>
            </a:endParaRPr>
          </a:p>
        </p:txBody>
      </p:sp>
      <p:sp>
        <p:nvSpPr>
          <p:cNvPr id="4" name="Title 3"/>
          <p:cNvSpPr>
            <a:spLocks noGrp="1"/>
          </p:cNvSpPr>
          <p:nvPr>
            <p:ph type="title"/>
          </p:nvPr>
        </p:nvSpPr>
        <p:spPr/>
        <p:txBody>
          <a:bodyPr/>
          <a:lstStyle/>
          <a:p>
            <a:r>
              <a:rPr lang="en-US" dirty="0" smtClean="0"/>
              <a:t>Eligibility &amp; Application Information</a:t>
            </a:r>
            <a:endParaRPr lang="en-US" dirty="0"/>
          </a:p>
        </p:txBody>
      </p:sp>
    </p:spTree>
    <p:extLst>
      <p:ext uri="{BB962C8B-B14F-4D97-AF65-F5344CB8AC3E}">
        <p14:creationId xmlns:p14="http://schemas.microsoft.com/office/powerpoint/2010/main" val="17869611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533400" y="1447800"/>
            <a:ext cx="8153400" cy="2362200"/>
          </a:xfrm>
        </p:spPr>
        <p:txBody>
          <a:bodyPr>
            <a:noAutofit/>
          </a:bodyPr>
          <a:lstStyle/>
          <a:p>
            <a:pPr algn="just"/>
            <a:r>
              <a:rPr lang="en-US" sz="1600" b="0" dirty="0" smtClean="0"/>
              <a:t>	The </a:t>
            </a:r>
            <a:r>
              <a:rPr lang="en-US" sz="1600" b="0" dirty="0"/>
              <a:t>Accounting Career Awareness Program was established in 1980 by the National Association of Black Accountants (NABA) to increase the understanding of accounting and business career opportunities among high school students from underrepresented ethnic groups.  The program has since been adopted by the Howard University School of Business</a:t>
            </a:r>
            <a:r>
              <a:rPr lang="en-US" sz="1600" b="0" dirty="0" smtClean="0"/>
              <a:t>. During the week students will explore accounting career opportunities, learn practical industry skills, and participate in sessions geared toward their soft skill development.</a:t>
            </a:r>
            <a:endParaRPr lang="en-US" sz="1600" b="0" dirty="0"/>
          </a:p>
          <a:p>
            <a:pPr algn="just"/>
            <a:r>
              <a:rPr lang="en-US" sz="1600" b="0" dirty="0" smtClean="0"/>
              <a:t>	This program’s </a:t>
            </a:r>
            <a:r>
              <a:rPr lang="en-US" sz="1600" b="0" dirty="0"/>
              <a:t>agenda includes site visits and sessions on Accounting Careers, Introductory Accounting Skills, Financial Literacy, ACT/SAT Preparation, Leadership Development, and  Educational/Professional </a:t>
            </a:r>
            <a:r>
              <a:rPr lang="en-US" sz="1600" b="0" dirty="0" smtClean="0"/>
              <a:t>Development.</a:t>
            </a:r>
            <a:endParaRPr lang="en-US" sz="1600" b="0" dirty="0"/>
          </a:p>
          <a:p>
            <a:pPr algn="just"/>
            <a:endParaRPr lang="en-US" sz="1600" b="0" dirty="0"/>
          </a:p>
        </p:txBody>
      </p:sp>
      <p:sp>
        <p:nvSpPr>
          <p:cNvPr id="4" name="Title 3"/>
          <p:cNvSpPr>
            <a:spLocks noGrp="1"/>
          </p:cNvSpPr>
          <p:nvPr>
            <p:ph type="title"/>
          </p:nvPr>
        </p:nvSpPr>
        <p:spPr/>
        <p:txBody>
          <a:bodyPr/>
          <a:lstStyle/>
          <a:p>
            <a:r>
              <a:rPr lang="en-US" dirty="0" smtClean="0"/>
              <a:t>George S. Willie Accounting Career awareness program</a:t>
            </a:r>
            <a:endParaRPr lang="en-US" dirty="0"/>
          </a:p>
        </p:txBody>
      </p:sp>
      <p:sp>
        <p:nvSpPr>
          <p:cNvPr id="7" name="TextBox 6"/>
          <p:cNvSpPr txBox="1"/>
          <p:nvPr/>
        </p:nvSpPr>
        <p:spPr>
          <a:xfrm>
            <a:off x="5257800" y="5075027"/>
            <a:ext cx="3747373" cy="369332"/>
          </a:xfrm>
          <a:prstGeom prst="rect">
            <a:avLst/>
          </a:prstGeom>
          <a:noFill/>
        </p:spPr>
        <p:txBody>
          <a:bodyPr wrap="none" rtlCol="0">
            <a:spAutoFit/>
          </a:bodyPr>
          <a:lstStyle/>
          <a:p>
            <a:r>
              <a:rPr lang="en-US" b="1" dirty="0" smtClean="0"/>
              <a:t>This is a 1 week residential program.</a:t>
            </a:r>
            <a:endParaRPr lang="en-US" b="1" dirty="0"/>
          </a:p>
        </p:txBody>
      </p:sp>
    </p:spTree>
    <p:extLst>
      <p:ext uri="{BB962C8B-B14F-4D97-AF65-F5344CB8AC3E}">
        <p14:creationId xmlns:p14="http://schemas.microsoft.com/office/powerpoint/2010/main" val="41410570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228600" y="1143000"/>
            <a:ext cx="8458200" cy="3712464"/>
          </a:xfrm>
        </p:spPr>
        <p:txBody>
          <a:bodyPr>
            <a:noAutofit/>
          </a:bodyPr>
          <a:lstStyle/>
          <a:p>
            <a:pPr algn="just"/>
            <a:r>
              <a:rPr lang="en-US" sz="1600" b="0" dirty="0" smtClean="0"/>
              <a:t>	CISCAP </a:t>
            </a:r>
            <a:r>
              <a:rPr lang="en-US" sz="1600" b="0" dirty="0"/>
              <a:t>is an intensive one-week residential program for rising high school seniors who have an interest in computers, business, or STEM (Science, Technology, Engineering and Math) discipline. This enriching week provides exposure to the possible range of careers in Information Systems, as well as an opportunity to attend college preparatory classes. The goal of CISCAP is to encourage and assist high school students from under-represented minority ethnic groups to attend college and consider selecting Computer Information Systems as a possible major. The program introduces students to Howard University and to careers and opportunities available in the field of Information Systems. CISCAP provides students with an opportunity to do activities which include attending modules in web design, software applications and cyber-security awareness; work on team projects; tour the Howard University Campus as well as visit a local technology firm. </a:t>
            </a:r>
          </a:p>
          <a:p>
            <a:r>
              <a:rPr lang="en-US" sz="1600" b="0" dirty="0" smtClean="0"/>
              <a:t>	This  program’s </a:t>
            </a:r>
            <a:r>
              <a:rPr lang="en-US" sz="1600" b="0" dirty="0"/>
              <a:t>agenda includes site visits and sessions on IT/IT Management Careers, Introductory  IT Skills, Financial Literacy, ACT/SAT Preparation, Leadership Development, and  </a:t>
            </a:r>
            <a:r>
              <a:rPr lang="en-US" sz="1600" b="0" dirty="0" smtClean="0"/>
              <a:t>Educational/Professional Development.</a:t>
            </a:r>
            <a:r>
              <a:rPr lang="en-US" sz="1600" b="0" dirty="0"/>
              <a:t/>
            </a:r>
            <a:br>
              <a:rPr lang="en-US" sz="1600" b="0" dirty="0"/>
            </a:br>
            <a:endParaRPr lang="en-US" sz="1600" b="0" dirty="0"/>
          </a:p>
          <a:p>
            <a:pPr algn="just"/>
            <a:endParaRPr lang="en-US" sz="1600" b="0" dirty="0"/>
          </a:p>
        </p:txBody>
      </p:sp>
      <p:sp>
        <p:nvSpPr>
          <p:cNvPr id="4" name="Title 3"/>
          <p:cNvSpPr>
            <a:spLocks noGrp="1"/>
          </p:cNvSpPr>
          <p:nvPr>
            <p:ph type="title"/>
          </p:nvPr>
        </p:nvSpPr>
        <p:spPr/>
        <p:txBody>
          <a:bodyPr/>
          <a:lstStyle/>
          <a:p>
            <a:r>
              <a:rPr lang="en-US" dirty="0" smtClean="0"/>
              <a:t>Computer information systems career awareness program</a:t>
            </a:r>
            <a:endParaRPr lang="en-US" dirty="0"/>
          </a:p>
        </p:txBody>
      </p:sp>
      <p:sp>
        <p:nvSpPr>
          <p:cNvPr id="7" name="TextBox 6"/>
          <p:cNvSpPr txBox="1"/>
          <p:nvPr/>
        </p:nvSpPr>
        <p:spPr>
          <a:xfrm>
            <a:off x="5257800" y="5075027"/>
            <a:ext cx="3747373" cy="369332"/>
          </a:xfrm>
          <a:prstGeom prst="rect">
            <a:avLst/>
          </a:prstGeom>
          <a:noFill/>
        </p:spPr>
        <p:txBody>
          <a:bodyPr wrap="none" rtlCol="0">
            <a:spAutoFit/>
          </a:bodyPr>
          <a:lstStyle/>
          <a:p>
            <a:r>
              <a:rPr lang="en-US" b="1" dirty="0" smtClean="0"/>
              <a:t>This is a 1 week residential program.</a:t>
            </a:r>
            <a:endParaRPr lang="en-US" b="1" dirty="0"/>
          </a:p>
        </p:txBody>
      </p:sp>
    </p:spTree>
    <p:extLst>
      <p:ext uri="{BB962C8B-B14F-4D97-AF65-F5344CB8AC3E}">
        <p14:creationId xmlns:p14="http://schemas.microsoft.com/office/powerpoint/2010/main" val="11956176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457200" y="1295400"/>
            <a:ext cx="8458200" cy="3712464"/>
          </a:xfrm>
        </p:spPr>
        <p:txBody>
          <a:bodyPr>
            <a:noAutofit/>
          </a:bodyPr>
          <a:lstStyle/>
          <a:p>
            <a:r>
              <a:rPr lang="en-US" sz="1600" b="0" dirty="0" smtClean="0"/>
              <a:t>	The </a:t>
            </a:r>
            <a:r>
              <a:rPr lang="en-US" sz="1600" b="0" dirty="0"/>
              <a:t>primary objective of the Hospitality Career Awareness Program is to increase the number of high school students from under-represented ethnic groups who attend college and major in hospitality management – particularly at Howard University’s School of Business, by introducing them to careers and opportunities available in this field. It is a one week, intensive, residential program where rising high school juniors and seniors with an interest and aptitude for hospitality management and business attend college preparatory and basic management skills classes, networking seminars with industry professionals, go on field trips and undertake group projects</a:t>
            </a:r>
            <a:r>
              <a:rPr lang="en-US" sz="1600" b="0" dirty="0" smtClean="0"/>
              <a:t>.</a:t>
            </a:r>
            <a:br>
              <a:rPr lang="en-US" sz="1600" b="0" dirty="0" smtClean="0"/>
            </a:br>
            <a:endParaRPr lang="en-US" sz="1600" b="0" dirty="0"/>
          </a:p>
          <a:p>
            <a:r>
              <a:rPr lang="en-US" sz="1600" b="0" dirty="0" smtClean="0"/>
              <a:t>	This program’s </a:t>
            </a:r>
            <a:r>
              <a:rPr lang="en-US" sz="1600" b="0" dirty="0"/>
              <a:t>agenda includes  site visits and sessions on Hospitality Careers, Introductory  to Hospitality Skills,  Financial Literacy, ACT/SAT Preparation, Leadership Development, and  Educational/Professional Development</a:t>
            </a:r>
          </a:p>
          <a:p>
            <a:endParaRPr lang="en-US" sz="1600" b="0" dirty="0"/>
          </a:p>
        </p:txBody>
      </p:sp>
      <p:sp>
        <p:nvSpPr>
          <p:cNvPr id="4" name="Title 3"/>
          <p:cNvSpPr>
            <a:spLocks noGrp="1"/>
          </p:cNvSpPr>
          <p:nvPr>
            <p:ph type="title"/>
          </p:nvPr>
        </p:nvSpPr>
        <p:spPr/>
        <p:txBody>
          <a:bodyPr/>
          <a:lstStyle/>
          <a:p>
            <a:r>
              <a:rPr lang="en-US" dirty="0" smtClean="0"/>
              <a:t>Hospitality career awareness program</a:t>
            </a:r>
            <a:endParaRPr lang="en-US" dirty="0"/>
          </a:p>
        </p:txBody>
      </p:sp>
      <p:sp>
        <p:nvSpPr>
          <p:cNvPr id="8" name="TextBox 7"/>
          <p:cNvSpPr txBox="1"/>
          <p:nvPr/>
        </p:nvSpPr>
        <p:spPr>
          <a:xfrm>
            <a:off x="5257800" y="5075027"/>
            <a:ext cx="3747373" cy="369332"/>
          </a:xfrm>
          <a:prstGeom prst="rect">
            <a:avLst/>
          </a:prstGeom>
          <a:noFill/>
        </p:spPr>
        <p:txBody>
          <a:bodyPr wrap="none" rtlCol="0">
            <a:spAutoFit/>
          </a:bodyPr>
          <a:lstStyle/>
          <a:p>
            <a:r>
              <a:rPr lang="en-US" b="1" dirty="0" smtClean="0"/>
              <a:t>This is a 1 week residential program.</a:t>
            </a:r>
            <a:endParaRPr lang="en-US" b="1" dirty="0"/>
          </a:p>
        </p:txBody>
      </p:sp>
    </p:spTree>
    <p:extLst>
      <p:ext uri="{BB962C8B-B14F-4D97-AF65-F5344CB8AC3E}">
        <p14:creationId xmlns:p14="http://schemas.microsoft.com/office/powerpoint/2010/main" val="38308248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304800" y="1097280"/>
            <a:ext cx="8610600" cy="4008120"/>
          </a:xfrm>
        </p:spPr>
        <p:txBody>
          <a:bodyPr>
            <a:noAutofit/>
          </a:bodyPr>
          <a:lstStyle/>
          <a:p>
            <a:r>
              <a:rPr lang="en-US" sz="1600" b="0" dirty="0"/>
              <a:t> </a:t>
            </a:r>
            <a:r>
              <a:rPr lang="en-US" sz="1600" b="0" dirty="0" smtClean="0"/>
              <a:t>   The </a:t>
            </a:r>
            <a:r>
              <a:rPr lang="en-US" sz="1600" b="0" dirty="0"/>
              <a:t>Summer Actuarial Program is an educational enrichment experience in </a:t>
            </a:r>
            <a:r>
              <a:rPr lang="en-US" sz="1600" b="0" dirty="0" smtClean="0"/>
              <a:t>mathematics, statistics</a:t>
            </a:r>
            <a:r>
              <a:rPr lang="en-US" sz="1600" b="0" dirty="0"/>
              <a:t>, computers, business, and actuarial careers for exceptional mathematics high school </a:t>
            </a:r>
            <a:r>
              <a:rPr lang="en-US" sz="1600" b="0" dirty="0" smtClean="0"/>
              <a:t>juniors</a:t>
            </a:r>
            <a:r>
              <a:rPr lang="en-US" sz="1600" b="0" dirty="0"/>
              <a:t>. The program is funded by the Joint CAS/SOA Committee on Minority Recruiting, insurance </a:t>
            </a:r>
            <a:r>
              <a:rPr lang="en-US" sz="1600" b="0" dirty="0" smtClean="0"/>
              <a:t>companies</a:t>
            </a:r>
            <a:r>
              <a:rPr lang="en-US" sz="1600" b="0" dirty="0"/>
              <a:t>, actuarial consulting firms, and Howard’s Center for Insurance Education. It is devoted </a:t>
            </a:r>
            <a:r>
              <a:rPr lang="en-US" sz="1600" b="0" dirty="0" smtClean="0"/>
              <a:t>to </a:t>
            </a:r>
            <a:r>
              <a:rPr lang="en-US" sz="1600" b="0" dirty="0"/>
              <a:t>helping strong mathematics students improve their skills and providing information about </a:t>
            </a:r>
            <a:r>
              <a:rPr lang="en-US" sz="1600" b="0" dirty="0" smtClean="0"/>
              <a:t>business </a:t>
            </a:r>
            <a:r>
              <a:rPr lang="en-US" sz="1600" b="0" dirty="0"/>
              <a:t>and actuarial careers.</a:t>
            </a:r>
          </a:p>
          <a:p>
            <a:pPr marL="0" indent="0"/>
            <a:r>
              <a:rPr lang="en-US" sz="1600" b="0" dirty="0"/>
              <a:t> </a:t>
            </a:r>
            <a:r>
              <a:rPr lang="en-US" sz="1600" b="0" dirty="0" smtClean="0"/>
              <a:t>    The </a:t>
            </a:r>
            <a:r>
              <a:rPr lang="en-US" sz="1600" b="0" dirty="0"/>
              <a:t>curriculum for the Summer Actuarial Program is built around these </a:t>
            </a:r>
            <a:r>
              <a:rPr lang="en-US" sz="1600" b="0" dirty="0" smtClean="0"/>
              <a:t>topics:</a:t>
            </a:r>
            <a:br>
              <a:rPr lang="en-US" sz="1600" b="0" dirty="0" smtClean="0"/>
            </a:br>
            <a:r>
              <a:rPr lang="en-US" sz="1600" b="0" dirty="0" smtClean="0"/>
              <a:t>       Statistics </a:t>
            </a:r>
            <a:r>
              <a:rPr lang="en-US" sz="1600" b="0" dirty="0"/>
              <a:t>and Probability</a:t>
            </a:r>
            <a:br>
              <a:rPr lang="en-US" sz="1600" b="0" dirty="0"/>
            </a:br>
            <a:r>
              <a:rPr lang="en-US" sz="1600" b="0" dirty="0" smtClean="0"/>
              <a:t>       Matrices</a:t>
            </a:r>
            <a:r>
              <a:rPr lang="en-US" sz="1600" b="0" dirty="0"/>
              <a:t/>
            </a:r>
            <a:br>
              <a:rPr lang="en-US" sz="1600" b="0" dirty="0"/>
            </a:br>
            <a:r>
              <a:rPr lang="en-US" sz="1600" b="0" dirty="0" smtClean="0"/>
              <a:t>       Life Contingencies</a:t>
            </a:r>
          </a:p>
          <a:p>
            <a:pPr marL="169164" indent="0"/>
            <a:r>
              <a:rPr lang="en-US" sz="1600" b="0" dirty="0" smtClean="0"/>
              <a:t>Each </a:t>
            </a:r>
            <a:r>
              <a:rPr lang="en-US" sz="1600" b="0" dirty="0"/>
              <a:t>of these topics is important in actuarial mathematics. These topics are coordinated </a:t>
            </a:r>
            <a:r>
              <a:rPr lang="en-US" sz="1600" b="0" dirty="0" smtClean="0"/>
              <a:t>      with  instruction </a:t>
            </a:r>
            <a:r>
              <a:rPr lang="en-US" sz="1600" b="0" dirty="0"/>
              <a:t>in the use of personal computer </a:t>
            </a:r>
            <a:r>
              <a:rPr lang="en-US" sz="1600" b="0" dirty="0" smtClean="0"/>
              <a:t>systems. This </a:t>
            </a:r>
            <a:r>
              <a:rPr lang="en-US" sz="1600" b="0" dirty="0"/>
              <a:t>is an intensive program of studies but within the grasp of a talented student with a good command of high school algebra. For computer instruction, students will be grouped by computer ability. No prior computer knowledge is assumed</a:t>
            </a:r>
            <a:r>
              <a:rPr lang="en-US" sz="1600" b="0" dirty="0" smtClean="0"/>
              <a:t>.</a:t>
            </a:r>
            <a:endParaRPr lang="en-US" sz="1600" b="0" dirty="0"/>
          </a:p>
        </p:txBody>
      </p:sp>
      <p:sp>
        <p:nvSpPr>
          <p:cNvPr id="4" name="Title 3"/>
          <p:cNvSpPr>
            <a:spLocks noGrp="1"/>
          </p:cNvSpPr>
          <p:nvPr>
            <p:ph type="title"/>
          </p:nvPr>
        </p:nvSpPr>
        <p:spPr/>
        <p:txBody>
          <a:bodyPr/>
          <a:lstStyle/>
          <a:p>
            <a:r>
              <a:rPr lang="en-US" dirty="0" smtClean="0"/>
              <a:t>Summer actuarial program</a:t>
            </a:r>
            <a:endParaRPr lang="en-US" dirty="0"/>
          </a:p>
        </p:txBody>
      </p:sp>
      <p:sp>
        <p:nvSpPr>
          <p:cNvPr id="5" name="TextBox 4"/>
          <p:cNvSpPr txBox="1"/>
          <p:nvPr/>
        </p:nvSpPr>
        <p:spPr>
          <a:xfrm>
            <a:off x="5606753" y="5105400"/>
            <a:ext cx="3529364" cy="369332"/>
          </a:xfrm>
          <a:prstGeom prst="rect">
            <a:avLst/>
          </a:prstGeom>
          <a:noFill/>
        </p:spPr>
        <p:txBody>
          <a:bodyPr wrap="none" rtlCol="0">
            <a:spAutoFit/>
          </a:bodyPr>
          <a:lstStyle/>
          <a:p>
            <a:r>
              <a:rPr lang="en-US" b="1" dirty="0" smtClean="0"/>
              <a:t>This a 2 week residential program.</a:t>
            </a:r>
            <a:endParaRPr lang="en-US" b="1" dirty="0"/>
          </a:p>
        </p:txBody>
      </p:sp>
    </p:spTree>
    <p:extLst>
      <p:ext uri="{BB962C8B-B14F-4D97-AF65-F5344CB8AC3E}">
        <p14:creationId xmlns:p14="http://schemas.microsoft.com/office/powerpoint/2010/main" val="11334418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762000" y="1066800"/>
            <a:ext cx="7772400" cy="3712464"/>
          </a:xfrm>
        </p:spPr>
        <p:txBody>
          <a:bodyPr>
            <a:normAutofit/>
          </a:bodyPr>
          <a:lstStyle/>
          <a:p>
            <a:r>
              <a:rPr lang="en-US" sz="1600" b="0" dirty="0" smtClean="0"/>
              <a:t>	</a:t>
            </a:r>
            <a:r>
              <a:rPr lang="en-US" sz="1600" b="0" dirty="0" smtClean="0"/>
              <a:t>The </a:t>
            </a:r>
            <a:r>
              <a:rPr lang="en-US" sz="1600" b="0" dirty="0"/>
              <a:t>Minority Male Empowerment Program</a:t>
            </a:r>
            <a:r>
              <a:rPr lang="en-US" sz="1600" b="0" dirty="0" smtClean="0"/>
              <a:t> was offered </a:t>
            </a:r>
            <a:r>
              <a:rPr lang="en-US" sz="1600" b="0" dirty="0"/>
              <a:t>for the first time in the Summer of 2014. The purpose of the program is to equip students with the tools needed to get into and succeed at their preferred Universities.  This will operate as a day program focused on increasing students scores on college entrance exams, as well as develop a mastery of the fundamental English and math skills  needed to  matriculate in college.</a:t>
            </a:r>
            <a:br>
              <a:rPr lang="en-US" sz="1600" b="0" dirty="0"/>
            </a:br>
            <a:endParaRPr lang="en-US" sz="1600" b="0" dirty="0"/>
          </a:p>
          <a:p>
            <a:r>
              <a:rPr lang="en-US" sz="1600" b="0" dirty="0" smtClean="0"/>
              <a:t>	This program’s </a:t>
            </a:r>
            <a:r>
              <a:rPr lang="en-US" sz="1600" b="0" dirty="0"/>
              <a:t>agenda includes sessions on SAT/ACT Prep Sessions, English Grammar/Writing Workshops, and Math Workshops</a:t>
            </a:r>
            <a:br>
              <a:rPr lang="en-US" sz="1600" b="0" dirty="0"/>
            </a:br>
            <a:endParaRPr lang="en-US" sz="1600" b="0" dirty="0" smtClean="0"/>
          </a:p>
          <a:p>
            <a:r>
              <a:rPr lang="en-US" sz="1600" b="0" dirty="0"/>
              <a:t>	</a:t>
            </a:r>
            <a:r>
              <a:rPr lang="en-US" sz="1600" dirty="0" smtClean="0"/>
              <a:t>Eligibility:</a:t>
            </a:r>
            <a:r>
              <a:rPr lang="en-US" sz="1600" b="0" dirty="0" smtClean="0"/>
              <a:t/>
            </a:r>
            <a:br>
              <a:rPr lang="en-US" sz="1600" b="0" dirty="0" smtClean="0"/>
            </a:br>
            <a:r>
              <a:rPr lang="en-US" sz="1600" b="0" dirty="0" smtClean="0"/>
              <a:t>High School Sophomore or Junior at the time of Application</a:t>
            </a:r>
            <a:br>
              <a:rPr lang="en-US" sz="1600" b="0" dirty="0" smtClean="0"/>
            </a:br>
            <a:r>
              <a:rPr lang="en-US" sz="1600" b="0" dirty="0" smtClean="0"/>
              <a:t>SAT Score between 900 and 1100 (Combined Math and Verbal) or ACT of 19+</a:t>
            </a:r>
            <a:br>
              <a:rPr lang="en-US" sz="1600" b="0" dirty="0" smtClean="0"/>
            </a:br>
            <a:r>
              <a:rPr lang="en-US" sz="1600" b="0" dirty="0" smtClean="0"/>
              <a:t>Unweighted H.S. GPA of 2.7+</a:t>
            </a:r>
            <a:endParaRPr lang="en-US" sz="1600" b="0" dirty="0"/>
          </a:p>
          <a:p>
            <a:endParaRPr lang="en-US" sz="1600" b="0" dirty="0"/>
          </a:p>
        </p:txBody>
      </p:sp>
      <p:sp>
        <p:nvSpPr>
          <p:cNvPr id="4" name="Title 3"/>
          <p:cNvSpPr>
            <a:spLocks noGrp="1"/>
          </p:cNvSpPr>
          <p:nvPr>
            <p:ph type="title"/>
          </p:nvPr>
        </p:nvSpPr>
        <p:spPr/>
        <p:txBody>
          <a:bodyPr/>
          <a:lstStyle/>
          <a:p>
            <a:r>
              <a:rPr lang="en-US" dirty="0" smtClean="0"/>
              <a:t>Minority Male Empowerment Program</a:t>
            </a:r>
            <a:endParaRPr lang="en-US" dirty="0"/>
          </a:p>
        </p:txBody>
      </p:sp>
      <p:sp>
        <p:nvSpPr>
          <p:cNvPr id="5" name="TextBox 4"/>
          <p:cNvSpPr txBox="1"/>
          <p:nvPr/>
        </p:nvSpPr>
        <p:spPr>
          <a:xfrm>
            <a:off x="5181600" y="5029200"/>
            <a:ext cx="3962400" cy="646331"/>
          </a:xfrm>
          <a:prstGeom prst="rect">
            <a:avLst/>
          </a:prstGeom>
          <a:noFill/>
        </p:spPr>
        <p:txBody>
          <a:bodyPr wrap="square" rtlCol="0">
            <a:spAutoFit/>
          </a:bodyPr>
          <a:lstStyle/>
          <a:p>
            <a:r>
              <a:rPr lang="en-US" b="1" i="1" dirty="0" smtClean="0"/>
              <a:t>This is </a:t>
            </a:r>
            <a:r>
              <a:rPr lang="en-US" b="1" i="1" dirty="0" smtClean="0"/>
              <a:t>a 3 </a:t>
            </a:r>
            <a:r>
              <a:rPr lang="en-US" b="1" i="1" dirty="0" smtClean="0"/>
              <a:t>week Day Program. Students will not be provided housing.</a:t>
            </a:r>
            <a:endParaRPr lang="en-US" b="1" i="1" dirty="0"/>
          </a:p>
        </p:txBody>
      </p:sp>
    </p:spTree>
    <p:extLst>
      <p:ext uri="{BB962C8B-B14F-4D97-AF65-F5344CB8AC3E}">
        <p14:creationId xmlns:p14="http://schemas.microsoft.com/office/powerpoint/2010/main" val="1210946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381000"/>
            <a:ext cx="7520940" cy="548640"/>
          </a:xfrm>
        </p:spPr>
        <p:txBody>
          <a:bodyPr/>
          <a:lstStyle/>
          <a:p>
            <a:r>
              <a:rPr lang="en-US" dirty="0" smtClean="0"/>
              <a:t>activities</a:t>
            </a:r>
            <a:endParaRPr lang="en-US" dirty="0"/>
          </a:p>
        </p:txBody>
      </p:sp>
      <p:graphicFrame>
        <p:nvGraphicFramePr>
          <p:cNvPr id="5" name="Diagram 4"/>
          <p:cNvGraphicFramePr/>
          <p:nvPr>
            <p:extLst>
              <p:ext uri="{D42A27DB-BD31-4B8C-83A1-F6EECF244321}">
                <p14:modId xmlns:p14="http://schemas.microsoft.com/office/powerpoint/2010/main" val="2782538913"/>
              </p:ext>
            </p:extLst>
          </p:nvPr>
        </p:nvGraphicFramePr>
        <p:xfrm>
          <a:off x="152400" y="990600"/>
          <a:ext cx="8839200" cy="3987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Box 5"/>
          <p:cNvSpPr txBox="1"/>
          <p:nvPr/>
        </p:nvSpPr>
        <p:spPr>
          <a:xfrm>
            <a:off x="5181600" y="5029200"/>
            <a:ext cx="3962400" cy="923330"/>
          </a:xfrm>
          <a:prstGeom prst="rect">
            <a:avLst/>
          </a:prstGeom>
          <a:noFill/>
        </p:spPr>
        <p:txBody>
          <a:bodyPr wrap="square" rtlCol="0">
            <a:spAutoFit/>
          </a:bodyPr>
          <a:lstStyle/>
          <a:p>
            <a:r>
              <a:rPr lang="en-US" b="1" dirty="0" smtClean="0"/>
              <a:t>Workshops Facilitated by Industry Professionals and School of Business Professors</a:t>
            </a:r>
            <a:endParaRPr lang="en-US" b="1" dirty="0"/>
          </a:p>
        </p:txBody>
      </p:sp>
    </p:spTree>
    <p:extLst>
      <p:ext uri="{BB962C8B-B14F-4D97-AF65-F5344CB8AC3E}">
        <p14:creationId xmlns:p14="http://schemas.microsoft.com/office/powerpoint/2010/main" val="21674026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152400" y="990600"/>
            <a:ext cx="8534400" cy="4191000"/>
          </a:xfrm>
        </p:spPr>
        <p:txBody>
          <a:bodyPr>
            <a:noAutofit/>
          </a:bodyPr>
          <a:lstStyle/>
          <a:p>
            <a:r>
              <a:rPr lang="en-US" sz="1600" b="0" dirty="0" smtClean="0"/>
              <a:t>	Most </a:t>
            </a:r>
            <a:r>
              <a:rPr lang="en-US" sz="1600" b="0" dirty="0"/>
              <a:t>programs feature  a case competition. The </a:t>
            </a:r>
            <a:r>
              <a:rPr lang="en-US" sz="1600" b="0" dirty="0" smtClean="0"/>
              <a:t>students are </a:t>
            </a:r>
            <a:r>
              <a:rPr lang="en-US" sz="1600" b="0" dirty="0"/>
              <a:t>broken into teams and are assigned a business case based on their program. They have time set aside  daily for them to  work on their  project and presentation. The program counselors </a:t>
            </a:r>
            <a:r>
              <a:rPr lang="en-US" sz="1600" b="0" dirty="0" smtClean="0"/>
              <a:t>double </a:t>
            </a:r>
            <a:r>
              <a:rPr lang="en-US" sz="1600" b="0" dirty="0"/>
              <a:t>as team mentors to help them develop  their case presentation.</a:t>
            </a:r>
          </a:p>
          <a:p>
            <a:r>
              <a:rPr lang="en-US" sz="1600" b="0" dirty="0" smtClean="0"/>
              <a:t>	Students </a:t>
            </a:r>
            <a:r>
              <a:rPr lang="en-US" sz="1600" b="0" dirty="0"/>
              <a:t>present on the last day of the program. The winning </a:t>
            </a:r>
            <a:r>
              <a:rPr lang="en-US" sz="1600" b="0" dirty="0" smtClean="0"/>
              <a:t>team is announced and awarded a books scholarship during the closing luncheon.</a:t>
            </a:r>
            <a:endParaRPr lang="en-US" sz="1600" b="0" dirty="0"/>
          </a:p>
          <a:p>
            <a:r>
              <a:rPr lang="en-US" sz="1600" b="0" dirty="0" smtClean="0"/>
              <a:t>	2013 Case </a:t>
            </a:r>
            <a:r>
              <a:rPr lang="en-US" sz="1600" b="0" dirty="0"/>
              <a:t>Projects Included:</a:t>
            </a:r>
            <a:br>
              <a:rPr lang="en-US" sz="1600" b="0" dirty="0"/>
            </a:br>
            <a:endParaRPr lang="en-US" sz="1600" b="0" dirty="0"/>
          </a:p>
          <a:p>
            <a:pPr lvl="2"/>
            <a:r>
              <a:rPr lang="en-US" sz="1600" dirty="0"/>
              <a:t>CISCAP - Design a website and discuss the impact it would have on a business or industry.</a:t>
            </a:r>
          </a:p>
          <a:p>
            <a:pPr lvl="2"/>
            <a:r>
              <a:rPr lang="en-US" sz="1600" dirty="0"/>
              <a:t>ACAP – Create a small business and create financial statements showing potential profits for the first year of business</a:t>
            </a:r>
          </a:p>
          <a:p>
            <a:endParaRPr lang="en-US" sz="1600" b="0" dirty="0"/>
          </a:p>
        </p:txBody>
      </p:sp>
      <p:sp>
        <p:nvSpPr>
          <p:cNvPr id="4" name="Title 3"/>
          <p:cNvSpPr>
            <a:spLocks noGrp="1"/>
          </p:cNvSpPr>
          <p:nvPr>
            <p:ph type="title"/>
          </p:nvPr>
        </p:nvSpPr>
        <p:spPr/>
        <p:txBody>
          <a:bodyPr/>
          <a:lstStyle/>
          <a:p>
            <a:r>
              <a:rPr lang="en-US" dirty="0" smtClean="0"/>
              <a:t>Case Competition</a:t>
            </a:r>
            <a:endParaRPr lang="en-US" dirty="0"/>
          </a:p>
        </p:txBody>
      </p:sp>
      <p:sp>
        <p:nvSpPr>
          <p:cNvPr id="5" name="TextBox 4"/>
          <p:cNvSpPr txBox="1"/>
          <p:nvPr/>
        </p:nvSpPr>
        <p:spPr>
          <a:xfrm>
            <a:off x="5381944" y="5075027"/>
            <a:ext cx="3762056" cy="646331"/>
          </a:xfrm>
          <a:prstGeom prst="rect">
            <a:avLst/>
          </a:prstGeom>
          <a:noFill/>
        </p:spPr>
        <p:txBody>
          <a:bodyPr wrap="none" rtlCol="0">
            <a:spAutoFit/>
          </a:bodyPr>
          <a:lstStyle/>
          <a:p>
            <a:r>
              <a:rPr lang="en-US" b="1" dirty="0" smtClean="0"/>
              <a:t>Book scholarships are applicable to  </a:t>
            </a:r>
          </a:p>
          <a:p>
            <a:r>
              <a:rPr lang="en-US" b="1" dirty="0" smtClean="0"/>
              <a:t>only to Howard University.</a:t>
            </a:r>
            <a:endParaRPr lang="en-US" b="1" dirty="0"/>
          </a:p>
        </p:txBody>
      </p:sp>
    </p:spTree>
    <p:extLst>
      <p:ext uri="{BB962C8B-B14F-4D97-AF65-F5344CB8AC3E}">
        <p14:creationId xmlns:p14="http://schemas.microsoft.com/office/powerpoint/2010/main" val="34863782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b="26667"/>
          <a:stretch/>
        </p:blipFill>
        <p:spPr>
          <a:xfrm>
            <a:off x="5281119" y="0"/>
            <a:ext cx="3857625" cy="5029200"/>
          </a:xfrm>
          <a:prstGeom prst="rect">
            <a:avLst/>
          </a:prstGeom>
        </p:spPr>
      </p:pic>
      <p:sp>
        <p:nvSpPr>
          <p:cNvPr id="2" name="Content Placeholder 1"/>
          <p:cNvSpPr>
            <a:spLocks noGrp="1"/>
          </p:cNvSpPr>
          <p:nvPr>
            <p:ph sz="half" idx="1"/>
          </p:nvPr>
        </p:nvSpPr>
        <p:spPr>
          <a:xfrm>
            <a:off x="152400" y="1066800"/>
            <a:ext cx="4876800" cy="3962400"/>
          </a:xfrm>
        </p:spPr>
        <p:txBody>
          <a:bodyPr>
            <a:normAutofit lnSpcReduction="10000"/>
          </a:bodyPr>
          <a:lstStyle/>
          <a:p>
            <a:pPr algn="just"/>
            <a:r>
              <a:rPr lang="en-US" sz="1600" b="0" dirty="0" smtClean="0"/>
              <a:t>	Participants </a:t>
            </a:r>
            <a:r>
              <a:rPr lang="en-US" sz="1600" b="0" dirty="0"/>
              <a:t>will be housed in dormitory facilities on Howard University’s campus. Six to nine </a:t>
            </a:r>
            <a:r>
              <a:rPr lang="en-US" sz="1600" b="0" dirty="0" smtClean="0"/>
              <a:t>tutor/counselors are assigned to each program and will </a:t>
            </a:r>
            <a:r>
              <a:rPr lang="en-US" sz="1600" b="0" dirty="0"/>
              <a:t>reside in the dormitory with the </a:t>
            </a:r>
            <a:r>
              <a:rPr lang="en-US" sz="1600" b="0" dirty="0" smtClean="0"/>
              <a:t>participants. The counselors will </a:t>
            </a:r>
            <a:r>
              <a:rPr lang="en-US" sz="1600" b="0" dirty="0"/>
              <a:t>assist the students in both academic and personal concerns. In addition, staff members of the Dean of Residence Life will be present in the dormitory at all times</a:t>
            </a:r>
            <a:r>
              <a:rPr lang="en-US" sz="1600" b="0" dirty="0" smtClean="0"/>
              <a:t>. </a:t>
            </a:r>
            <a:endParaRPr lang="en-US" sz="1600" b="0" dirty="0"/>
          </a:p>
          <a:p>
            <a:pPr algn="just"/>
            <a:r>
              <a:rPr lang="en-US" sz="1600" b="0" dirty="0" smtClean="0"/>
              <a:t>	With </a:t>
            </a:r>
            <a:r>
              <a:rPr lang="en-US" sz="1600" b="0" dirty="0"/>
              <a:t>the exception of scheduled cookouts, picnics and other sight-seeing activities, all meals for participants will be provided by University Food Services in the Blackburn Student Center.  Housing, food and transportation during the program will be provided for the students. All other costs including unscheduled meals are the student’s responsibility.</a:t>
            </a:r>
          </a:p>
          <a:p>
            <a:pPr algn="just"/>
            <a:endParaRPr lang="en-US" sz="1600" dirty="0"/>
          </a:p>
        </p:txBody>
      </p:sp>
      <p:sp>
        <p:nvSpPr>
          <p:cNvPr id="4" name="Title 3"/>
          <p:cNvSpPr>
            <a:spLocks noGrp="1"/>
          </p:cNvSpPr>
          <p:nvPr>
            <p:ph type="title"/>
          </p:nvPr>
        </p:nvSpPr>
        <p:spPr>
          <a:xfrm>
            <a:off x="304800" y="365760"/>
            <a:ext cx="5181600" cy="548640"/>
          </a:xfrm>
        </p:spPr>
        <p:txBody>
          <a:bodyPr/>
          <a:lstStyle/>
          <a:p>
            <a:r>
              <a:rPr lang="en-US" dirty="0" smtClean="0"/>
              <a:t>Food, Lodging, Supervision &amp; Other Expenses</a:t>
            </a:r>
            <a:endParaRPr lang="en-US" dirty="0"/>
          </a:p>
        </p:txBody>
      </p:sp>
    </p:spTree>
    <p:extLst>
      <p:ext uri="{BB962C8B-B14F-4D97-AF65-F5344CB8AC3E}">
        <p14:creationId xmlns:p14="http://schemas.microsoft.com/office/powerpoint/2010/main" val="2151107254"/>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Angles">
  <a:themeElements>
    <a:clrScheme name="Angles">
      <a:dk1>
        <a:srgbClr val="000000"/>
      </a:dk1>
      <a:lt1>
        <a:srgbClr val="FFFFFF"/>
      </a:lt1>
      <a:dk2>
        <a:srgbClr val="434342"/>
      </a:dk2>
      <a:lt2>
        <a:srgbClr val="CDD7D9"/>
      </a:lt2>
      <a:accent1>
        <a:srgbClr val="797B7E"/>
      </a:accent1>
      <a:accent2>
        <a:srgbClr val="F96A1B"/>
      </a:accent2>
      <a:accent3>
        <a:srgbClr val="08A1D9"/>
      </a:accent3>
      <a:accent4>
        <a:srgbClr val="7C984A"/>
      </a:accent4>
      <a:accent5>
        <a:srgbClr val="C2AD8D"/>
      </a:accent5>
      <a:accent6>
        <a:srgbClr val="506E94"/>
      </a:accent6>
      <a:hlink>
        <a:srgbClr val="5F5F5F"/>
      </a:hlink>
      <a:folHlink>
        <a:srgbClr val="969696"/>
      </a:folHlink>
    </a:clrScheme>
    <a:fontScheme name="Angles">
      <a:majorFont>
        <a:latin typeface="Franklin Gothic Medium"/>
        <a:ea typeface=""/>
        <a:cs typeface=""/>
        <a:font script="Jpan" typeface="HG創英角ｺﾞｼｯｸUB"/>
        <a:font script="Hang" typeface="돋움"/>
        <a:font script="Hans" typeface="微软雅黑"/>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ＭＳ Ｐゴシック"/>
        <a:font script="Hang" typeface="맑은 고딕"/>
        <a:font script="Hans" typeface="隶书"/>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blipFill rotWithShape="1">
          <a:blip xmlns:r="http://schemas.openxmlformats.org/officeDocument/2006/relationships" r:embed="rId1">
            <a:duotone>
              <a:schemeClr val="phClr">
                <a:tint val="90000"/>
                <a:shade val="85000"/>
              </a:schemeClr>
              <a:schemeClr val="phClr">
                <a:tint val="95000"/>
                <a:shade val="99000"/>
              </a:schemeClr>
            </a:duotone>
          </a:blip>
          <a:tile tx="0" ty="0" sx="100000" sy="100000" flip="none" algn="tl"/>
        </a:blipFill>
        <a:blipFill rotWithShape="1">
          <a:blip xmlns:r="http://schemas.openxmlformats.org/officeDocument/2006/relationships" r:embed="rId2">
            <a:duotone>
              <a:schemeClr val="phClr">
                <a:tint val="93000"/>
                <a:shade val="85000"/>
              </a:schemeClr>
              <a:schemeClr val="phClr">
                <a:tint val="96000"/>
                <a:shade val="99000"/>
              </a:schemeClr>
            </a:duotone>
          </a:blip>
          <a:tile tx="0" ty="0" sx="90000" sy="9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Angles</Template>
  <TotalTime>83</TotalTime>
  <Words>365</Words>
  <Application>Microsoft Office PowerPoint</Application>
  <PresentationFormat>On-screen Show (4:3)</PresentationFormat>
  <Paragraphs>63</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Franklin Gothic Book</vt:lpstr>
      <vt:lpstr>Franklin Gothic Medium</vt:lpstr>
      <vt:lpstr>Tunga</vt:lpstr>
      <vt:lpstr>Wingdings</vt:lpstr>
      <vt:lpstr>Angles</vt:lpstr>
      <vt:lpstr>School of business  summer enrichment programs</vt:lpstr>
      <vt:lpstr>George S. Willie Accounting Career awareness program</vt:lpstr>
      <vt:lpstr>Computer information systems career awareness program</vt:lpstr>
      <vt:lpstr>Hospitality career awareness program</vt:lpstr>
      <vt:lpstr>Summer actuarial program</vt:lpstr>
      <vt:lpstr>Minority Male Empowerment Program</vt:lpstr>
      <vt:lpstr>activities</vt:lpstr>
      <vt:lpstr>Case Competition</vt:lpstr>
      <vt:lpstr>Food, Lodging, Supervision &amp; Other Expenses</vt:lpstr>
      <vt:lpstr>Eligibility &amp; Application Information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School of business summer enrichment programs</dc:title>
  <dc:creator>Wilson, Tyana L.</dc:creator>
  <cp:lastModifiedBy>Danielle Williams</cp:lastModifiedBy>
  <cp:revision>10</cp:revision>
  <dcterms:created xsi:type="dcterms:W3CDTF">2014-01-07T18:32:56Z</dcterms:created>
  <dcterms:modified xsi:type="dcterms:W3CDTF">2015-02-23T16:39:46Z</dcterms:modified>
</cp:coreProperties>
</file>