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59" r:id="rId6"/>
    <p:sldId id="261" r:id="rId7"/>
    <p:sldId id="263" r:id="rId8"/>
    <p:sldId id="264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45"/>
    <p:restoredTop sz="94357"/>
  </p:normalViewPr>
  <p:slideViewPr>
    <p:cSldViewPr snapToGrid="0" snapToObjects="1">
      <p:cViewPr varScale="1">
        <p:scale>
          <a:sx n="70" d="100"/>
          <a:sy n="70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AEB81-0ED8-D445-9ECB-405801785C59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BF11F-A979-8649-994D-CB8387A6D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5439-B2FB-6448-B603-597AB18960E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417B-35AC-3841-9515-F4E1D96CD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5439-B2FB-6448-B603-597AB18960E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417B-35AC-3841-9515-F4E1D96CD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5439-B2FB-6448-B603-597AB18960E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417B-35AC-3841-9515-F4E1D96CD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5439-B2FB-6448-B603-597AB18960E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417B-35AC-3841-9515-F4E1D96CD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5439-B2FB-6448-B603-597AB18960E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417B-35AC-3841-9515-F4E1D96CD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5439-B2FB-6448-B603-597AB18960E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417B-35AC-3841-9515-F4E1D96CD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5439-B2FB-6448-B603-597AB18960E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417B-35AC-3841-9515-F4E1D96CD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5439-B2FB-6448-B603-597AB18960E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417B-35AC-3841-9515-F4E1D96CD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5439-B2FB-6448-B603-597AB18960E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417B-35AC-3841-9515-F4E1D96CD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5439-B2FB-6448-B603-597AB18960E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417B-35AC-3841-9515-F4E1D96CD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5439-B2FB-6448-B603-597AB18960E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417B-35AC-3841-9515-F4E1D96CD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5439-B2FB-6448-B603-597AB18960E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417B-35AC-3841-9515-F4E1D96C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06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Python Modules</a:t>
            </a:r>
            <a:endParaRPr lang="en-US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Simeon Kakpovi </a:t>
            </a:r>
            <a:r>
              <a:rPr lang="mr-IN" dirty="0" smtClean="0"/>
              <a:t>–</a:t>
            </a:r>
            <a:r>
              <a:rPr lang="en-US" dirty="0" smtClean="0"/>
              <a:t> Montgomery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dir</a:t>
            </a:r>
            <a:r>
              <a:rPr lang="en-US" dirty="0" smtClean="0">
                <a:solidFill>
                  <a:srgbClr val="FFFF00"/>
                </a:solidFill>
              </a:rPr>
              <a:t>() command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7739" y="2289021"/>
            <a:ext cx="391193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B42419"/>
                </a:solidFill>
                <a:latin typeface="PTMono-Regular" charset="0"/>
              </a:rPr>
              <a:t>"""I can say hello and goodbye"""</a:t>
            </a:r>
            <a:endParaRPr lang="en-US" sz="1300" dirty="0" smtClean="0">
              <a:solidFill>
                <a:srgbClr val="F2F2F2"/>
              </a:solidFill>
              <a:latin typeface="PTMono-Regular" charset="0"/>
            </a:endParaRPr>
          </a:p>
          <a:p>
            <a:endParaRPr lang="en-US" sz="1300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sz="1300" dirty="0" err="1" smtClean="0">
                <a:solidFill>
                  <a:srgbClr val="9FA01C"/>
                </a:solidFill>
                <a:latin typeface="PTMono-Regular" charset="0"/>
              </a:rPr>
              <a:t>def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sz="1300" dirty="0" err="1" smtClean="0">
                <a:solidFill>
                  <a:srgbClr val="2EAEBB"/>
                </a:solidFill>
                <a:latin typeface="PTMono-Regular" charset="0"/>
              </a:rPr>
              <a:t>say_hello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(name):</a:t>
            </a:r>
          </a:p>
          <a:p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sz="1300" dirty="0" smtClean="0">
                <a:solidFill>
                  <a:srgbClr val="9FA01C"/>
                </a:solidFill>
                <a:latin typeface="PTMono-Regular" charset="0"/>
              </a:rPr>
              <a:t>return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sz="1300" dirty="0" smtClean="0">
                <a:solidFill>
                  <a:srgbClr val="B42419"/>
                </a:solidFill>
                <a:latin typeface="PTMono-Regular" charset="0"/>
              </a:rPr>
              <a:t>"hello "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+  name</a:t>
            </a:r>
          </a:p>
          <a:p>
            <a:endParaRPr lang="en-US" sz="1300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sz="1300" dirty="0" err="1" smtClean="0">
                <a:solidFill>
                  <a:srgbClr val="9FA01C"/>
                </a:solidFill>
                <a:latin typeface="PTMono-Regular" charset="0"/>
              </a:rPr>
              <a:t>def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sz="1300" dirty="0" err="1" smtClean="0">
                <a:solidFill>
                  <a:srgbClr val="2EAEBB"/>
                </a:solidFill>
                <a:latin typeface="PTMono-Regular" charset="0"/>
              </a:rPr>
              <a:t>say_goodbye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(name):</a:t>
            </a:r>
          </a:p>
          <a:p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sz="1300" dirty="0" smtClean="0">
                <a:solidFill>
                  <a:srgbClr val="9FA01C"/>
                </a:solidFill>
                <a:latin typeface="PTMono-Regular" charset="0"/>
              </a:rPr>
              <a:t>return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sz="1300" dirty="0" smtClean="0">
                <a:solidFill>
                  <a:srgbClr val="B42419"/>
                </a:solidFill>
                <a:latin typeface="PTMono-Regular" charset="0"/>
              </a:rPr>
              <a:t>"Bye "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+ name</a:t>
            </a:r>
          </a:p>
          <a:p>
            <a:endParaRPr lang="en-US" sz="1300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sz="1300" dirty="0" smtClean="0">
                <a:solidFill>
                  <a:srgbClr val="9FA01C"/>
                </a:solidFill>
                <a:latin typeface="PTMono-Regular" charset="0"/>
              </a:rPr>
              <a:t>if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__name__ == </a:t>
            </a:r>
            <a:r>
              <a:rPr lang="en-US" sz="1300" dirty="0" smtClean="0">
                <a:solidFill>
                  <a:srgbClr val="B42419"/>
                </a:solidFill>
                <a:latin typeface="PTMono-Regular" charset="0"/>
              </a:rPr>
              <a:t>"__main__"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:</a:t>
            </a:r>
          </a:p>
          <a:p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sz="1300" dirty="0" smtClean="0">
                <a:solidFill>
                  <a:srgbClr val="2EAEBB"/>
                </a:solidFill>
                <a:latin typeface="PTMono-Regular" charset="0"/>
              </a:rPr>
              <a:t>print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sz="1300" dirty="0" smtClean="0">
                <a:solidFill>
                  <a:srgbClr val="B42419"/>
                </a:solidFill>
                <a:latin typeface="PTMono-Regular" charset="0"/>
              </a:rPr>
              <a:t>"I am a lion, hear me roar"</a:t>
            </a: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637278" y="2220688"/>
            <a:ext cx="4112852" cy="2375064"/>
          </a:xfrm>
          <a:prstGeom prst="frame">
            <a:avLst>
              <a:gd name="adj1" fmla="val 32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78" y="1759022"/>
            <a:ext cx="118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dirty="0" err="1" smtClean="0"/>
              <a:t>ello.py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699056" y="222068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import hello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en-US" dirty="0" err="1" smtClean="0">
                <a:solidFill>
                  <a:srgbClr val="FFFF00"/>
                </a:solidFill>
                <a:latin typeface="PTMono-Regular" charset="0"/>
              </a:rPr>
              <a:t>dir</a:t>
            </a:r>
            <a:r>
              <a:rPr lang="en-US" dirty="0" smtClean="0">
                <a:solidFill>
                  <a:srgbClr val="FFFF00"/>
                </a:solidFill>
                <a:latin typeface="PTMono-Regular" charset="0"/>
              </a:rPr>
              <a:t>(hello)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['__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builtins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__', '__doc__', '__file__', '__name__', '__package__', '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say_goodbye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', '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']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print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hello.__name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__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hello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print </a:t>
            </a:r>
            <a:r>
              <a:rPr lang="en-US" dirty="0" err="1" smtClean="0">
                <a:solidFill>
                  <a:srgbClr val="FFFF00"/>
                </a:solidFill>
                <a:latin typeface="PTMono-Regular" charset="0"/>
              </a:rPr>
              <a:t>hello.__doc</a:t>
            </a:r>
            <a:r>
              <a:rPr lang="en-US" dirty="0" smtClean="0">
                <a:solidFill>
                  <a:srgbClr val="FFFF00"/>
                </a:solidFill>
                <a:latin typeface="PTMono-Regular" charset="0"/>
              </a:rPr>
              <a:t>__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I can say hello and goodbye</a:t>
            </a:r>
            <a:endParaRPr lang="en-US" b="0" dirty="0" smtClean="0">
              <a:solidFill>
                <a:srgbClr val="F2F2F2"/>
              </a:solidFill>
              <a:latin typeface="PTMon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Module vs. Class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1" y="1690688"/>
            <a:ext cx="9915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Module is a </a:t>
            </a:r>
            <a:r>
              <a:rPr lang="en-US" sz="2800" dirty="0" smtClean="0">
                <a:solidFill>
                  <a:srgbClr val="FFFF00"/>
                </a:solidFill>
              </a:rPr>
              <a:t>physical file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Class is define within a file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You can have instances of a class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You can only import a module once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Modules </a:t>
            </a:r>
            <a:r>
              <a:rPr lang="en-US" sz="2800" dirty="0"/>
              <a:t>should have short, lowercase names</a:t>
            </a:r>
            <a:r>
              <a:rPr lang="en-US" dirty="0"/>
              <a:t> </a:t>
            </a:r>
            <a:r>
              <a:rPr lang="en-US" sz="2800" dirty="0" smtClean="0"/>
              <a:t>using </a:t>
            </a:r>
            <a:r>
              <a:rPr lang="en-US" sz="2800" dirty="0" smtClean="0">
                <a:solidFill>
                  <a:srgbClr val="FFFF00"/>
                </a:solidFill>
              </a:rPr>
              <a:t>underscores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Class name </a:t>
            </a:r>
            <a:r>
              <a:rPr lang="en-US" sz="2800" dirty="0"/>
              <a:t>should be written in </a:t>
            </a:r>
            <a:r>
              <a:rPr lang="en-US" sz="2800" i="1" dirty="0" err="1">
                <a:solidFill>
                  <a:srgbClr val="FFFF00"/>
                </a:solidFill>
              </a:rPr>
              <a:t>CamelCase</a:t>
            </a:r>
            <a:r>
              <a:rPr lang="en-US" sz="2800" dirty="0"/>
              <a:t>, with an initial capital letter and any new word capitalized</a:t>
            </a:r>
          </a:p>
          <a:p>
            <a:endParaRPr lang="en-US" sz="2800" dirty="0" smtClean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584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Packages</a:t>
            </a:r>
            <a:endParaRPr lang="en-US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Package Structure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1842559"/>
            <a:ext cx="5952067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FFC000"/>
                </a:solidFill>
              </a:rPr>
              <a:t>Package_name</a:t>
            </a:r>
            <a:r>
              <a:rPr lang="en-US" dirty="0" smtClean="0">
                <a:solidFill>
                  <a:srgbClr val="FFC000"/>
                </a:solidFill>
              </a:rPr>
              <a:t>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 __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init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__.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py</a:t>
            </a:r>
            <a:endParaRPr lang="en-US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subpackage1/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		__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init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__.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py</a:t>
            </a:r>
            <a:endParaRPr lang="en-US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	module1.py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	module2.py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C000"/>
                </a:solidFill>
              </a:rPr>
              <a:t>		</a:t>
            </a:r>
            <a:r>
              <a:rPr lang="en-US" dirty="0" smtClean="0">
                <a:solidFill>
                  <a:srgbClr val="FFC000"/>
                </a:solidFill>
              </a:rPr>
              <a:t>subpackage2/</a:t>
            </a:r>
            <a:endParaRPr lang="en-US" dirty="0">
              <a:solidFill>
                <a:srgbClr val="FFC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			__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init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__.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py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			module1.py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			</a:t>
            </a:r>
            <a:r>
              <a:rPr lang="en-US" dirty="0" smtClean="0"/>
              <a:t>module2.py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42559"/>
            <a:ext cx="5952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rgbClr val="FFC000"/>
                </a:solidFill>
              </a:rPr>
              <a:t>person/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	 __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init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__.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py</a:t>
            </a:r>
            <a:endParaRPr lang="en-US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rgbClr val="FFC000"/>
                </a:solidFill>
              </a:rPr>
              <a:t>		move/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			__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init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__.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py</a:t>
            </a:r>
            <a:endParaRPr lang="en-US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				</a:t>
            </a:r>
            <a:r>
              <a:rPr lang="en-US" dirty="0" err="1" smtClean="0"/>
              <a:t>walk.py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				</a:t>
            </a:r>
            <a:r>
              <a:rPr lang="en-US" dirty="0" err="1" smtClean="0"/>
              <a:t>run.py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rgbClr val="FFC000"/>
                </a:solidFill>
              </a:rPr>
              <a:t>		act/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				__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init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__.</a:t>
            </a:r>
            <a:r>
              <a:rPr 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py</a:t>
            </a:r>
            <a:endParaRPr lang="en-US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 smtClean="0"/>
              <a:t>				</a:t>
            </a:r>
            <a:r>
              <a:rPr lang="en-US" dirty="0" err="1" smtClean="0"/>
              <a:t>spin.py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 smtClean="0"/>
              <a:t>				</a:t>
            </a:r>
            <a:r>
              <a:rPr lang="en-US" dirty="0" err="1" smtClean="0"/>
              <a:t>jump.py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909733" y="1842559"/>
            <a:ext cx="16934" cy="420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Package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0733" y="353734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2F2F2"/>
                </a:solidFill>
                <a:latin typeface="PTMono-Regular" charset="0"/>
              </a:rPr>
              <a:t>&gt;&gt;&gt; import </a:t>
            </a:r>
            <a:r>
              <a:rPr lang="en-US" sz="2400" dirty="0" err="1" smtClean="0">
                <a:solidFill>
                  <a:srgbClr val="F2F2F2"/>
                </a:solidFill>
                <a:latin typeface="PTMono-Regular" charset="0"/>
              </a:rPr>
              <a:t>person.move.run</a:t>
            </a:r>
            <a:endParaRPr lang="en-US" sz="2400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sz="2400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en-US" sz="2400" dirty="0" err="1" smtClean="0">
                <a:solidFill>
                  <a:srgbClr val="F2F2F2"/>
                </a:solidFill>
                <a:latin typeface="PTMono-Regular" charset="0"/>
              </a:rPr>
              <a:t>person.move.run.run</a:t>
            </a:r>
            <a:r>
              <a:rPr lang="en-US" sz="2400" dirty="0" smtClean="0">
                <a:solidFill>
                  <a:srgbClr val="F2F2F2"/>
                </a:solidFill>
                <a:latin typeface="PTMono-Regular" charset="0"/>
              </a:rPr>
              <a:t>(20)</a:t>
            </a:r>
          </a:p>
          <a:p>
            <a:r>
              <a:rPr lang="en-US" sz="2400" dirty="0" smtClean="0">
                <a:solidFill>
                  <a:srgbClr val="F2F2F2"/>
                </a:solidFill>
                <a:latin typeface="PTMono-Regular" charset="0"/>
              </a:rPr>
              <a:t>I am running at 20 miles per hour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200" y="16906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.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|____person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|______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init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__.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|____act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init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__.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duck.py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jump.py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spin.py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|____move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init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__.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crawl.py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run.py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walk.py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724400" y="1690688"/>
            <a:ext cx="16934" cy="420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82633" y="15591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PTMono-Regular" charset="0"/>
              </a:rPr>
              <a:t>$ cat person/move/</a:t>
            </a:r>
            <a:r>
              <a:rPr lang="en-US" b="1" dirty="0" err="1" smtClean="0">
                <a:solidFill>
                  <a:srgbClr val="FFC000"/>
                </a:solidFill>
                <a:latin typeface="PTMono-Regular" charset="0"/>
              </a:rPr>
              <a:t>run.py</a:t>
            </a:r>
            <a:endParaRPr lang="en-US" b="1" dirty="0" smtClean="0">
              <a:solidFill>
                <a:srgbClr val="FFC000"/>
              </a:solidFill>
              <a:latin typeface="PTMono-Regular" charset="0"/>
            </a:endParaRPr>
          </a:p>
          <a:p>
            <a:r>
              <a:rPr lang="en-US" b="0" dirty="0" err="1" smtClean="0">
                <a:solidFill>
                  <a:srgbClr val="F2F2F2"/>
                </a:solidFill>
                <a:latin typeface="PTMono-Regular" charset="0"/>
              </a:rPr>
              <a:t>def</a:t>
            </a:r>
            <a:r>
              <a:rPr lang="en-US" b="0" dirty="0" smtClean="0">
                <a:solidFill>
                  <a:srgbClr val="F2F2F2"/>
                </a:solidFill>
                <a:latin typeface="PTMono-Regular" charset="0"/>
              </a:rPr>
              <a:t> run(speed):</a:t>
            </a:r>
          </a:p>
          <a:p>
            <a:r>
              <a:rPr lang="en-US" b="0" dirty="0" smtClean="0">
                <a:solidFill>
                  <a:srgbClr val="F2F2F2"/>
                </a:solidFill>
                <a:latin typeface="PTMono-Regular" charset="0"/>
              </a:rPr>
              <a:t>    print "I am running at %s miles per hour" %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Package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0733" y="353734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2F2F2"/>
                </a:solidFill>
                <a:latin typeface="PTMono-Regular" charset="0"/>
              </a:rPr>
              <a:t>&gt;&gt;&gt; from </a:t>
            </a:r>
            <a:r>
              <a:rPr lang="en-US" sz="2400" dirty="0" err="1" smtClean="0">
                <a:solidFill>
                  <a:srgbClr val="F2F2F2"/>
                </a:solidFill>
                <a:latin typeface="PTMono-Regular" charset="0"/>
              </a:rPr>
              <a:t>person.move</a:t>
            </a:r>
            <a:r>
              <a:rPr lang="en-US" sz="2400" dirty="0" smtClean="0">
                <a:solidFill>
                  <a:srgbClr val="F2F2F2"/>
                </a:solidFill>
                <a:latin typeface="PTMono-Regular" charset="0"/>
              </a:rPr>
              <a:t> import run</a:t>
            </a:r>
          </a:p>
          <a:p>
            <a:r>
              <a:rPr lang="mr-IN" sz="2400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mr-IN" sz="2400" dirty="0" err="1" smtClean="0">
                <a:solidFill>
                  <a:srgbClr val="F2F2F2"/>
                </a:solidFill>
                <a:latin typeface="PTMono-Regular" charset="0"/>
              </a:rPr>
              <a:t>run.run</a:t>
            </a:r>
            <a:r>
              <a:rPr lang="mr-IN" sz="2400" dirty="0" smtClean="0">
                <a:solidFill>
                  <a:srgbClr val="F2F2F2"/>
                </a:solidFill>
                <a:latin typeface="PTMono-Regular" charset="0"/>
              </a:rPr>
              <a:t>(12)</a:t>
            </a:r>
          </a:p>
          <a:p>
            <a:r>
              <a:rPr lang="en-US" sz="2400" dirty="0" smtClean="0">
                <a:solidFill>
                  <a:srgbClr val="F2F2F2"/>
                </a:solidFill>
                <a:latin typeface="PTMono-Regular" charset="0"/>
              </a:rPr>
              <a:t>I am running at 12 miles per hour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200" y="16906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.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|____person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|______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init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__.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|____act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init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__.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duck.py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jump.py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spin.py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|____move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init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__.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crawl.py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run.py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walk.py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724400" y="1690688"/>
            <a:ext cx="16934" cy="420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82633" y="15591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PTMono-Regular" charset="0"/>
              </a:rPr>
              <a:t>$ cat person/move/</a:t>
            </a:r>
            <a:r>
              <a:rPr lang="en-US" b="1" dirty="0" err="1" smtClean="0">
                <a:solidFill>
                  <a:srgbClr val="FFC000"/>
                </a:solidFill>
                <a:latin typeface="PTMono-Regular" charset="0"/>
              </a:rPr>
              <a:t>run.py</a:t>
            </a:r>
            <a:endParaRPr lang="en-US" b="1" dirty="0" smtClean="0">
              <a:solidFill>
                <a:srgbClr val="FFC000"/>
              </a:solidFill>
              <a:latin typeface="PTMono-Regular" charset="0"/>
            </a:endParaRPr>
          </a:p>
          <a:p>
            <a:r>
              <a:rPr lang="en-US" b="0" dirty="0" err="1" smtClean="0">
                <a:solidFill>
                  <a:srgbClr val="F2F2F2"/>
                </a:solidFill>
                <a:latin typeface="PTMono-Regular" charset="0"/>
              </a:rPr>
              <a:t>def</a:t>
            </a:r>
            <a:r>
              <a:rPr lang="en-US" b="0" dirty="0" smtClean="0">
                <a:solidFill>
                  <a:srgbClr val="F2F2F2"/>
                </a:solidFill>
                <a:latin typeface="PTMono-Regular" charset="0"/>
              </a:rPr>
              <a:t> run(speed):</a:t>
            </a:r>
          </a:p>
          <a:p>
            <a:r>
              <a:rPr lang="en-US" b="0" dirty="0" smtClean="0">
                <a:solidFill>
                  <a:srgbClr val="F2F2F2"/>
                </a:solidFill>
                <a:latin typeface="PTMono-Regular" charset="0"/>
              </a:rPr>
              <a:t>    print "I am running at %s miles per hour" %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Package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0733" y="353734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2F2F2"/>
                </a:solidFill>
                <a:latin typeface="PTMono-Regular" charset="0"/>
              </a:rPr>
              <a:t>&gt;&gt;&gt; from </a:t>
            </a:r>
            <a:r>
              <a:rPr lang="en-US" sz="2400" dirty="0" err="1" smtClean="0">
                <a:solidFill>
                  <a:srgbClr val="F2F2F2"/>
                </a:solidFill>
                <a:latin typeface="PTMono-Regular" charset="0"/>
              </a:rPr>
              <a:t>person.move.run</a:t>
            </a:r>
            <a:r>
              <a:rPr lang="en-US" sz="2400" dirty="0" smtClean="0">
                <a:solidFill>
                  <a:srgbClr val="F2F2F2"/>
                </a:solidFill>
                <a:latin typeface="PTMono-Regular" charset="0"/>
              </a:rPr>
              <a:t> import run</a:t>
            </a:r>
          </a:p>
          <a:p>
            <a:r>
              <a:rPr lang="mr-IN" sz="2400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mr-IN" sz="2400" dirty="0" err="1" smtClean="0">
                <a:solidFill>
                  <a:srgbClr val="F2F2F2"/>
                </a:solidFill>
                <a:latin typeface="PTMono-Regular" charset="0"/>
              </a:rPr>
              <a:t>run</a:t>
            </a:r>
            <a:r>
              <a:rPr lang="mr-IN" sz="2400" dirty="0" smtClean="0">
                <a:solidFill>
                  <a:srgbClr val="F2F2F2"/>
                </a:solidFill>
                <a:latin typeface="PTMono-Regular" charset="0"/>
              </a:rPr>
              <a:t>(12)</a:t>
            </a:r>
          </a:p>
          <a:p>
            <a:r>
              <a:rPr lang="en-US" sz="2400" dirty="0" smtClean="0">
                <a:solidFill>
                  <a:srgbClr val="F2F2F2"/>
                </a:solidFill>
                <a:latin typeface="PTMono-Regular" charset="0"/>
              </a:rPr>
              <a:t>I am running at 12 miles per hour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200" y="16906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.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|____person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|______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init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__.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|____act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init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__.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duck.py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jump.py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spin.py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|____move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init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__.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crawl.py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run.py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walk.py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724400" y="1690688"/>
            <a:ext cx="16934" cy="420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82633" y="15591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PTMono-Regular" charset="0"/>
              </a:rPr>
              <a:t>$ cat person/move/</a:t>
            </a:r>
            <a:r>
              <a:rPr lang="en-US" b="1" dirty="0" err="1" smtClean="0">
                <a:solidFill>
                  <a:srgbClr val="FFC000"/>
                </a:solidFill>
                <a:latin typeface="PTMono-Regular" charset="0"/>
              </a:rPr>
              <a:t>run.py</a:t>
            </a:r>
            <a:endParaRPr lang="en-US" b="1" dirty="0" smtClean="0">
              <a:solidFill>
                <a:srgbClr val="FFC000"/>
              </a:solidFill>
              <a:latin typeface="PTMono-Regular" charset="0"/>
            </a:endParaRPr>
          </a:p>
          <a:p>
            <a:r>
              <a:rPr lang="en-US" b="0" dirty="0" err="1" smtClean="0">
                <a:solidFill>
                  <a:srgbClr val="F2F2F2"/>
                </a:solidFill>
                <a:latin typeface="PTMono-Regular" charset="0"/>
              </a:rPr>
              <a:t>def</a:t>
            </a:r>
            <a:r>
              <a:rPr lang="en-US" b="0" dirty="0" smtClean="0">
                <a:solidFill>
                  <a:srgbClr val="F2F2F2"/>
                </a:solidFill>
                <a:latin typeface="PTMono-Regular" charset="0"/>
              </a:rPr>
              <a:t> run(speed):</a:t>
            </a:r>
          </a:p>
          <a:p>
            <a:r>
              <a:rPr lang="en-US" b="0" dirty="0" smtClean="0">
                <a:solidFill>
                  <a:srgbClr val="F2F2F2"/>
                </a:solidFill>
                <a:latin typeface="PTMono-Regular" charset="0"/>
              </a:rPr>
              <a:t>    print "I am running at %s miles per hour" %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Importing to another module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.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|____person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|______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init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__.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|____act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init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__.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duck.py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jump.py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spin.py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|____move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init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__.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crawl.py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run.py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| | |____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walk.py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724400" y="1690688"/>
            <a:ext cx="16934" cy="420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75026" y="1690688"/>
            <a:ext cx="97417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Inside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under person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814C9"/>
                </a:solidFill>
                <a:latin typeface="PTMono-Regular" charset="0"/>
              </a:rPr>
              <a:t>--</a:t>
            </a:r>
          </a:p>
          <a:p>
            <a:endParaRPr lang="en-US" dirty="0">
              <a:solidFill>
                <a:srgbClr val="C814C9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C814C9"/>
                </a:solidFill>
                <a:latin typeface="PTMono-Regular" charset="0"/>
              </a:rPr>
              <a:t>from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move.run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C814C9"/>
                </a:solidFill>
                <a:latin typeface="PTMono-Regular" charset="0"/>
              </a:rPr>
              <a:t>import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run </a:t>
            </a: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is-IS" dirty="0" smtClean="0">
                <a:solidFill>
                  <a:srgbClr val="F2F2F2"/>
                </a:solidFill>
                <a:latin typeface="PTMono-Regular" charset="0"/>
              </a:rPr>
              <a:t>run(</a:t>
            </a:r>
            <a:r>
              <a:rPr lang="is-IS" dirty="0" smtClean="0">
                <a:solidFill>
                  <a:srgbClr val="B42419"/>
                </a:solidFill>
                <a:latin typeface="PTMono-Regular" charset="0"/>
              </a:rPr>
              <a:t>12</a:t>
            </a:r>
            <a:r>
              <a:rPr lang="is-IS" dirty="0" smtClean="0">
                <a:solidFill>
                  <a:srgbClr val="F2F2F2"/>
                </a:solidFill>
                <a:latin typeface="PTMono-Regular" charset="0"/>
              </a:rPr>
              <a:t>)</a:t>
            </a:r>
          </a:p>
          <a:p>
            <a:endParaRPr lang="is-IS" dirty="0">
              <a:solidFill>
                <a:srgbClr val="F2F2F2"/>
              </a:solidFill>
              <a:latin typeface="PTMono-Regular" charset="0"/>
            </a:endParaRPr>
          </a:p>
          <a:p>
            <a:r>
              <a:rPr lang="is-IS" dirty="0" smtClean="0">
                <a:solidFill>
                  <a:srgbClr val="F2F2F2"/>
                </a:solidFill>
                <a:latin typeface="PTMono-Regular" charset="0"/>
              </a:rPr>
              <a:t>--</a:t>
            </a:r>
          </a:p>
          <a:p>
            <a:endParaRPr lang="is-IS" dirty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b="1" dirty="0" err="1">
                <a:solidFill>
                  <a:srgbClr val="E8EB14"/>
                </a:solidFill>
                <a:latin typeface="PTMono-Bold" charset="0"/>
              </a:rPr>
              <a:t>-</a:t>
            </a:r>
            <a:r>
              <a:rPr lang="mr-IN" b="0" dirty="0" smtClean="0">
                <a:solidFill>
                  <a:srgbClr val="F2F2F2"/>
                </a:solidFill>
                <a:latin typeface="PTMono-Regular" charset="0"/>
              </a:rPr>
              <a:t>$ </a:t>
            </a:r>
            <a:r>
              <a:rPr lang="mr-IN" b="0" dirty="0" err="1" smtClean="0">
                <a:solidFill>
                  <a:srgbClr val="F2F2F2"/>
                </a:solidFill>
                <a:latin typeface="PTMono-Regular" charset="0"/>
              </a:rPr>
              <a:t>python</a:t>
            </a:r>
            <a:r>
              <a:rPr lang="mr-IN" b="0" dirty="0" smtClean="0">
                <a:solidFill>
                  <a:srgbClr val="F2F2F2"/>
                </a:solidFill>
                <a:latin typeface="PTMono-Regular" charset="0"/>
              </a:rPr>
              <a:t> __</a:t>
            </a:r>
            <a:r>
              <a:rPr lang="mr-IN" b="0" dirty="0" err="1" smtClean="0">
                <a:solidFill>
                  <a:srgbClr val="F2F2F2"/>
                </a:solidFill>
                <a:latin typeface="PTMono-Regular" charset="0"/>
              </a:rPr>
              <a:t>init</a:t>
            </a:r>
            <a:r>
              <a:rPr lang="mr-IN" b="0" dirty="0" smtClean="0">
                <a:solidFill>
                  <a:srgbClr val="F2F2F2"/>
                </a:solidFill>
                <a:latin typeface="PTMono-Regular" charset="0"/>
              </a:rPr>
              <a:t>__.</a:t>
            </a:r>
            <a:r>
              <a:rPr lang="mr-IN" b="0" dirty="0" err="1" smtClean="0">
                <a:solidFill>
                  <a:srgbClr val="F2F2F2"/>
                </a:solidFill>
                <a:latin typeface="PTMono-Regular" charset="0"/>
              </a:rPr>
              <a:t>py</a:t>
            </a:r>
            <a:r>
              <a:rPr lang="mr-IN" b="0" dirty="0" smtClean="0">
                <a:solidFill>
                  <a:srgbClr val="F2F2F2"/>
                </a:solidFill>
                <a:latin typeface="PTMono-Regular" charset="0"/>
              </a:rPr>
              <a:t>                                                           </a:t>
            </a:r>
          </a:p>
          <a:p>
            <a:r>
              <a:rPr lang="en-US" b="0" dirty="0" smtClean="0">
                <a:solidFill>
                  <a:srgbClr val="F2F2F2"/>
                </a:solidFill>
                <a:latin typeface="PTMono-Regular" charset="0"/>
              </a:rPr>
              <a:t>I am running at 12 miles per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Why modules?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847050"/>
            <a:ext cx="84839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0" i="0" dirty="0" smtClean="0">
                <a:effectLst/>
              </a:rPr>
              <a:t>As your program gets longer, you may want to split it into several files for easier maintenance.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Python </a:t>
            </a:r>
            <a:r>
              <a:rPr lang="en-US" sz="2800" dirty="0"/>
              <a:t>has a way to put definitions in a file and use them in a script or in an interactive instance of the interpreter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Such a file is called a </a:t>
            </a:r>
            <a:r>
              <a:rPr lang="en-US" sz="2800" i="1" dirty="0">
                <a:solidFill>
                  <a:srgbClr val="FFFF00"/>
                </a:solidFill>
              </a:rPr>
              <a:t>module</a:t>
            </a:r>
            <a:r>
              <a:rPr lang="en-US" sz="2800" dirty="0"/>
              <a:t>; definitions from a module can be </a:t>
            </a:r>
            <a:r>
              <a:rPr lang="en-US" sz="2800" i="1" dirty="0"/>
              <a:t>imported</a:t>
            </a:r>
            <a:r>
              <a:rPr lang="en-US" sz="2800" dirty="0"/>
              <a:t> into other modules or into the </a:t>
            </a:r>
            <a:r>
              <a:rPr lang="en-US" sz="2800" i="1" dirty="0"/>
              <a:t>main</a:t>
            </a:r>
            <a:r>
              <a:rPr lang="en-US" sz="2800" dirty="0"/>
              <a:t> module</a:t>
            </a:r>
          </a:p>
        </p:txBody>
      </p:sp>
    </p:spTree>
    <p:extLst>
      <p:ext uri="{BB962C8B-B14F-4D97-AF65-F5344CB8AC3E}">
        <p14:creationId xmlns:p14="http://schemas.microsoft.com/office/powerpoint/2010/main" val="8890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What is a module?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199" y="1690688"/>
            <a:ext cx="98495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b="0" i="0" dirty="0" smtClean="0">
                <a:effectLst/>
              </a:rPr>
              <a:t>A module is a file containing Python definitions and statements.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The file name is the module name with the suffix 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.</a:t>
            </a:r>
            <a:r>
              <a:rPr lang="en-US" sz="3200" dirty="0" err="1" smtClean="0">
                <a:solidFill>
                  <a:srgbClr val="FFFF00"/>
                </a:solidFill>
                <a:effectLst/>
              </a:rPr>
              <a:t>py</a:t>
            </a:r>
            <a:r>
              <a:rPr lang="en-US" sz="3200" dirty="0"/>
              <a:t> appended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Within a module, the module’s name (as a string) is available as the value of the global variable </a:t>
            </a:r>
            <a:r>
              <a:rPr lang="en-US" sz="3200" dirty="0" smtClean="0">
                <a:solidFill>
                  <a:srgbClr val="FFFF00"/>
                </a:solidFill>
                <a:effectLst/>
              </a:rPr>
              <a:t>__name__</a:t>
            </a:r>
            <a:r>
              <a:rPr lang="en-US" sz="3200" dirty="0">
                <a:solidFill>
                  <a:srgbClr val="FFFF00"/>
                </a:solidFill>
              </a:rPr>
              <a:t>.</a:t>
            </a:r>
            <a:r>
              <a:rPr lang="en-US" sz="3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580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What modules should vs. Should not do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199" y="1690688"/>
            <a:ext cx="98495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b="0" i="0" dirty="0" smtClean="0">
                <a:effectLst/>
              </a:rPr>
              <a:t>Should creat</a:t>
            </a:r>
            <a:r>
              <a:rPr lang="en-US" sz="3200" dirty="0" smtClean="0"/>
              <a:t>e definitions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Should not do any real work</a:t>
            </a:r>
            <a:r>
              <a:rPr lang="en-US" sz="3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1772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78" y="36143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n-US" dirty="0" smtClean="0">
                <a:solidFill>
                  <a:srgbClr val="FFFF00"/>
                </a:solidFill>
              </a:rPr>
              <a:t> basic import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322" y="2422566"/>
            <a:ext cx="3906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FA0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(name):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smtClean="0">
                <a:solidFill>
                  <a:srgbClr val="9FA01C"/>
                </a:solidFill>
                <a:latin typeface="PTMono-Regular" charset="0"/>
              </a:rPr>
              <a:t>return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"hello "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+  name</a:t>
            </a: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err="1" smtClean="0">
                <a:solidFill>
                  <a:srgbClr val="9FA0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say_goodbye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(name):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smtClean="0">
                <a:solidFill>
                  <a:srgbClr val="9FA01C"/>
                </a:solidFill>
                <a:latin typeface="PTMono-Regular" charset="0"/>
              </a:rPr>
              <a:t>return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"Bye "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+ name</a:t>
            </a:r>
          </a:p>
          <a:p>
            <a:r>
              <a:rPr lang="mr-IN" b="1" dirty="0" smtClean="0">
                <a:solidFill>
                  <a:srgbClr val="4A00FF"/>
                </a:solidFill>
                <a:latin typeface="PTMono-Bold" charset="0"/>
              </a:rPr>
              <a:t>~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637278" y="2220687"/>
            <a:ext cx="4112852" cy="1956205"/>
          </a:xfrm>
          <a:prstGeom prst="frame">
            <a:avLst>
              <a:gd name="adj1" fmla="val 32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78" y="1759022"/>
            <a:ext cx="118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dirty="0" err="1" smtClean="0"/>
              <a:t>ello.py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791200" y="22206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en-US" dirty="0" smtClean="0">
                <a:solidFill>
                  <a:srgbClr val="FFFF00"/>
                </a:solidFill>
                <a:latin typeface="PTMono-Regular" charset="0"/>
              </a:rPr>
              <a:t>import hello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hello.say_hello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("George")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'hello George'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hello.say_goodbye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("Felicia")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'Bye Felicia'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2486" y="1593168"/>
            <a:ext cx="490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</a:t>
            </a:r>
            <a:r>
              <a:rPr lang="en-US" smtClean="0"/>
              <a:t>open up a </a:t>
            </a:r>
            <a:r>
              <a:rPr lang="en-US" dirty="0" smtClean="0"/>
              <a:t>console inside the same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322" y="2422566"/>
            <a:ext cx="3906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FA0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(name):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smtClean="0">
                <a:solidFill>
                  <a:srgbClr val="9FA01C"/>
                </a:solidFill>
                <a:latin typeface="PTMono-Regular" charset="0"/>
              </a:rPr>
              <a:t>return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"hello "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+  name</a:t>
            </a: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err="1" smtClean="0">
                <a:solidFill>
                  <a:srgbClr val="9FA0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say_goodbye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(name):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smtClean="0">
                <a:solidFill>
                  <a:srgbClr val="9FA01C"/>
                </a:solidFill>
                <a:latin typeface="PTMono-Regular" charset="0"/>
              </a:rPr>
              <a:t>return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"Bye "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+ name</a:t>
            </a:r>
          </a:p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637278" y="2220687"/>
            <a:ext cx="4112852" cy="1956205"/>
          </a:xfrm>
          <a:prstGeom prst="frame">
            <a:avLst>
              <a:gd name="adj1" fmla="val 32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78" y="1759022"/>
            <a:ext cx="118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dirty="0" err="1" smtClean="0"/>
              <a:t>ello.py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791200" y="22206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from hello </a:t>
            </a:r>
            <a:r>
              <a:rPr lang="en-US" dirty="0" smtClean="0">
                <a:solidFill>
                  <a:srgbClr val="FFFF00"/>
                </a:solidFill>
                <a:latin typeface="PTMono-Regular" charset="0"/>
              </a:rPr>
              <a:t>import </a:t>
            </a:r>
            <a:r>
              <a:rPr lang="en-US" dirty="0" err="1" smtClean="0">
                <a:solidFill>
                  <a:srgbClr val="FFFF00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FFF00"/>
                </a:solidFill>
                <a:latin typeface="PTMono-Regular" charset="0"/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PTMono-Regular" charset="0"/>
              </a:rPr>
              <a:t>say_goodbye</a:t>
            </a:r>
            <a:endParaRPr lang="en-US" dirty="0" smtClean="0">
              <a:solidFill>
                <a:srgbClr val="FFFF00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("George")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'hello George'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say_goodbye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("Felicia")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'Bye Felicia'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n-US" dirty="0" smtClean="0">
                <a:solidFill>
                  <a:srgbClr val="FFFF00"/>
                </a:solidFill>
              </a:rPr>
              <a:t> import all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322" y="2422566"/>
            <a:ext cx="3906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FA0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(name):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smtClean="0">
                <a:solidFill>
                  <a:srgbClr val="9FA01C"/>
                </a:solidFill>
                <a:latin typeface="PTMono-Regular" charset="0"/>
              </a:rPr>
              <a:t>return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"hello "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+  name</a:t>
            </a: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err="1" smtClean="0">
                <a:solidFill>
                  <a:srgbClr val="9FA0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say_goodbye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(name):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smtClean="0">
                <a:solidFill>
                  <a:srgbClr val="9FA01C"/>
                </a:solidFill>
                <a:latin typeface="PTMono-Regular" charset="0"/>
              </a:rPr>
              <a:t>return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"Bye "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+ name</a:t>
            </a:r>
          </a:p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637278" y="2220687"/>
            <a:ext cx="4112852" cy="1956205"/>
          </a:xfrm>
          <a:prstGeom prst="frame">
            <a:avLst>
              <a:gd name="adj1" fmla="val 32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78" y="1759022"/>
            <a:ext cx="118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dirty="0" err="1" smtClean="0"/>
              <a:t>ello.py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791200" y="22206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from hello </a:t>
            </a:r>
            <a:r>
              <a:rPr lang="en-US" dirty="0" smtClean="0">
                <a:solidFill>
                  <a:srgbClr val="FFFF00"/>
                </a:solidFill>
                <a:latin typeface="PTMono-Regular" charset="0"/>
              </a:rPr>
              <a:t>import *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("George")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'hello George'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say_goodbye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("Felicia")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'Bye Felicia'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 </a:t>
            </a:r>
            <a:r>
              <a:rPr lang="mr-IN" dirty="0" smtClean="0">
                <a:solidFill>
                  <a:srgbClr val="FFFF00"/>
                </a:solidFill>
              </a:rPr>
              <a:t>–</a:t>
            </a:r>
            <a:r>
              <a:rPr lang="en-US" dirty="0" smtClean="0">
                <a:solidFill>
                  <a:srgbClr val="FFFF00"/>
                </a:solidFill>
              </a:rPr>
              <a:t> import with alias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322" y="2422566"/>
            <a:ext cx="3906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FA0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(name):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smtClean="0">
                <a:solidFill>
                  <a:srgbClr val="9FA01C"/>
                </a:solidFill>
                <a:latin typeface="PTMono-Regular" charset="0"/>
              </a:rPr>
              <a:t>return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"hello "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+  name</a:t>
            </a: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err="1" smtClean="0">
                <a:solidFill>
                  <a:srgbClr val="9FA0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say_goodbye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(name):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smtClean="0">
                <a:solidFill>
                  <a:srgbClr val="9FA01C"/>
                </a:solidFill>
                <a:latin typeface="PTMono-Regular" charset="0"/>
              </a:rPr>
              <a:t>return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"Bye "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+ name</a:t>
            </a:r>
          </a:p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637278" y="2220687"/>
            <a:ext cx="4112852" cy="1956205"/>
          </a:xfrm>
          <a:prstGeom prst="frame">
            <a:avLst>
              <a:gd name="adj1" fmla="val 32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78" y="1759022"/>
            <a:ext cx="118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dirty="0" err="1" smtClean="0"/>
              <a:t>ello.py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791200" y="22206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from hello import </a:t>
            </a:r>
            <a:r>
              <a:rPr lang="en-US" dirty="0" err="1" smtClean="0">
                <a:solidFill>
                  <a:srgbClr val="FFFF00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FFF00"/>
                </a:solidFill>
                <a:latin typeface="PTMono-Regular" charset="0"/>
              </a:rPr>
              <a:t> as intro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intro("George")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'hello George'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Executing modules as scripts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285732"/>
            <a:ext cx="391193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 smtClean="0">
                <a:solidFill>
                  <a:srgbClr val="2EAEBB"/>
                </a:solidFill>
                <a:latin typeface="PTMono-Regular" charset="0"/>
              </a:rPr>
              <a:t>print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sz="1300" dirty="0" smtClean="0">
                <a:solidFill>
                  <a:srgbClr val="B42419"/>
                </a:solidFill>
                <a:latin typeface="PTMono-Regular" charset="0"/>
              </a:rPr>
              <a:t>"I happen first"</a:t>
            </a:r>
            <a:endParaRPr lang="en-US" sz="1300" dirty="0" smtClean="0">
              <a:solidFill>
                <a:srgbClr val="F2F2F2"/>
              </a:solidFill>
              <a:latin typeface="PTMono-Regular" charset="0"/>
            </a:endParaRPr>
          </a:p>
          <a:p>
            <a:endParaRPr lang="en-US" sz="1300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sz="1300" dirty="0" err="1">
                <a:solidFill>
                  <a:srgbClr val="9FA01C"/>
                </a:solidFill>
                <a:latin typeface="PTMono-Regular" charset="0"/>
              </a:rPr>
              <a:t>d</a:t>
            </a:r>
            <a:r>
              <a:rPr lang="en-US" sz="1300" dirty="0" err="1" smtClean="0">
                <a:solidFill>
                  <a:srgbClr val="9FA01C"/>
                </a:solidFill>
                <a:latin typeface="PTMono-Regular" charset="0"/>
              </a:rPr>
              <a:t>ef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sz="1300" dirty="0" err="1" smtClean="0">
                <a:solidFill>
                  <a:srgbClr val="2EAEBB"/>
                </a:solidFill>
                <a:latin typeface="PTMono-Regular" charset="0"/>
              </a:rPr>
              <a:t>say_hello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(name):</a:t>
            </a:r>
          </a:p>
          <a:p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sz="1300" dirty="0" smtClean="0">
                <a:solidFill>
                  <a:srgbClr val="9FA01C"/>
                </a:solidFill>
                <a:latin typeface="PTMono-Regular" charset="0"/>
              </a:rPr>
              <a:t>return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sz="1300" dirty="0" smtClean="0">
                <a:solidFill>
                  <a:srgbClr val="B42419"/>
                </a:solidFill>
                <a:latin typeface="PTMono-Regular" charset="0"/>
              </a:rPr>
              <a:t>"hello "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+  name</a:t>
            </a:r>
          </a:p>
          <a:p>
            <a:endParaRPr lang="en-US" sz="1300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sz="1300" dirty="0" err="1" smtClean="0">
                <a:solidFill>
                  <a:srgbClr val="9FA01C"/>
                </a:solidFill>
                <a:latin typeface="PTMono-Regular" charset="0"/>
              </a:rPr>
              <a:t>def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sz="1300" dirty="0" err="1" smtClean="0">
                <a:solidFill>
                  <a:srgbClr val="2EAEBB"/>
                </a:solidFill>
                <a:latin typeface="PTMono-Regular" charset="0"/>
              </a:rPr>
              <a:t>say_goodbye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(name):</a:t>
            </a:r>
          </a:p>
          <a:p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sz="1300" dirty="0" smtClean="0">
                <a:solidFill>
                  <a:srgbClr val="9FA01C"/>
                </a:solidFill>
                <a:latin typeface="PTMono-Regular" charset="0"/>
              </a:rPr>
              <a:t>return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sz="1300" dirty="0" smtClean="0">
                <a:solidFill>
                  <a:srgbClr val="B42419"/>
                </a:solidFill>
                <a:latin typeface="PTMono-Regular" charset="0"/>
              </a:rPr>
              <a:t>"Bye "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+ name</a:t>
            </a:r>
          </a:p>
          <a:p>
            <a:endParaRPr lang="en-US" sz="1300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sz="1300" dirty="0" smtClean="0">
                <a:solidFill>
                  <a:srgbClr val="9FA01C"/>
                </a:solidFill>
                <a:latin typeface="PTMono-Regular" charset="0"/>
              </a:rPr>
              <a:t>if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__name__ == </a:t>
            </a:r>
            <a:r>
              <a:rPr lang="en-US" sz="1300" dirty="0" smtClean="0">
                <a:solidFill>
                  <a:srgbClr val="B42419"/>
                </a:solidFill>
                <a:latin typeface="PTMono-Regular" charset="0"/>
              </a:rPr>
              <a:t>"__main__"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:</a:t>
            </a:r>
          </a:p>
          <a:p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sz="1300" dirty="0" smtClean="0">
                <a:solidFill>
                  <a:srgbClr val="2EAEBB"/>
                </a:solidFill>
                <a:latin typeface="PTMono-Regular" charset="0"/>
              </a:rPr>
              <a:t>print</a:t>
            </a:r>
            <a:r>
              <a:rPr lang="en-US" sz="1300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sz="1300" dirty="0" smtClean="0">
                <a:solidFill>
                  <a:srgbClr val="B42419"/>
                </a:solidFill>
                <a:latin typeface="PTMono-Regular" charset="0"/>
              </a:rPr>
              <a:t>"I am a lion, hear me roar"</a:t>
            </a: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637278" y="2220688"/>
            <a:ext cx="4112852" cy="2375064"/>
          </a:xfrm>
          <a:prstGeom prst="frame">
            <a:avLst>
              <a:gd name="adj1" fmla="val 32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78" y="1759022"/>
            <a:ext cx="118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dirty="0" err="1" smtClean="0"/>
              <a:t>ello.py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411189" y="22857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solidFill>
                  <a:srgbClr val="E8EB14"/>
                </a:solidFill>
                <a:latin typeface="PTMono-Bold" charset="0"/>
              </a:rPr>
              <a:t>dir</a:t>
            </a:r>
            <a:r>
              <a:rPr lang="en-US" b="0" dirty="0" smtClean="0">
                <a:solidFill>
                  <a:srgbClr val="F2F2F2"/>
                </a:solidFill>
                <a:latin typeface="PTMono-Regular" charset="0"/>
              </a:rPr>
              <a:t>$ python </a:t>
            </a:r>
            <a:r>
              <a:rPr lang="en-US" b="0" dirty="0" err="1" smtClean="0">
                <a:solidFill>
                  <a:srgbClr val="F2F2F2"/>
                </a:solidFill>
                <a:latin typeface="PTMono-Regular" charset="0"/>
              </a:rPr>
              <a:t>hello.py</a:t>
            </a:r>
            <a:endParaRPr lang="en-US" b="0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I happen first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I am a lion, hear me roar</a:t>
            </a:r>
            <a:endParaRPr lang="en-US" b="0" dirty="0" smtClean="0">
              <a:solidFill>
                <a:srgbClr val="F2F2F2"/>
              </a:solidFill>
              <a:latin typeface="PTMono-Regula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1189" y="41340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import hello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I happen first</a:t>
            </a:r>
          </a:p>
          <a:p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&gt;&gt;&gt;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7441" y="4782113"/>
            <a:ext cx="239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Nothing under the main check gets executed hen we import </a:t>
            </a:r>
            <a:r>
              <a:rPr lang="en-US" smtClean="0"/>
              <a:t>the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860</Words>
  <Application>Microsoft Macintosh PowerPoint</Application>
  <PresentationFormat>Widescreen</PresentationFormat>
  <Paragraphs>216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Mangal</vt:lpstr>
      <vt:lpstr>PTMono-Bold</vt:lpstr>
      <vt:lpstr>PTMono-Regular</vt:lpstr>
      <vt:lpstr>Arial</vt:lpstr>
      <vt:lpstr>Office Theme</vt:lpstr>
      <vt:lpstr>Python Modules</vt:lpstr>
      <vt:lpstr>Why modules?</vt:lpstr>
      <vt:lpstr>What is a module?</vt:lpstr>
      <vt:lpstr>What modules should vs. Should not do</vt:lpstr>
      <vt:lpstr>Example – basic import</vt:lpstr>
      <vt:lpstr>Example</vt:lpstr>
      <vt:lpstr>Example – import all</vt:lpstr>
      <vt:lpstr>Example – import with alias</vt:lpstr>
      <vt:lpstr>Executing modules as scripts</vt:lpstr>
      <vt:lpstr>The dir() command</vt:lpstr>
      <vt:lpstr>Module vs. Class</vt:lpstr>
      <vt:lpstr>Packages</vt:lpstr>
      <vt:lpstr>Package Structure</vt:lpstr>
      <vt:lpstr>Package example</vt:lpstr>
      <vt:lpstr>Package example</vt:lpstr>
      <vt:lpstr>Package example</vt:lpstr>
      <vt:lpstr>Importing to another module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Modules</dc:title>
  <dc:creator>Kakpovi, Simeon</dc:creator>
  <cp:lastModifiedBy>Kakpovi, Simeon</cp:lastModifiedBy>
  <cp:revision>13</cp:revision>
  <dcterms:created xsi:type="dcterms:W3CDTF">2018-06-25T23:18:14Z</dcterms:created>
  <dcterms:modified xsi:type="dcterms:W3CDTF">2018-06-28T04:44:52Z</dcterms:modified>
</cp:coreProperties>
</file>