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5" r:id="rId3"/>
    <p:sldId id="388" r:id="rId4"/>
    <p:sldId id="366" r:id="rId5"/>
    <p:sldId id="367" r:id="rId6"/>
    <p:sldId id="313" r:id="rId7"/>
    <p:sldId id="314" r:id="rId8"/>
    <p:sldId id="348" r:id="rId9"/>
    <p:sldId id="316" r:id="rId10"/>
    <p:sldId id="332" r:id="rId11"/>
    <p:sldId id="256" r:id="rId12"/>
    <p:sldId id="287" r:id="rId13"/>
    <p:sldId id="257" r:id="rId14"/>
    <p:sldId id="258" r:id="rId15"/>
    <p:sldId id="263" r:id="rId17"/>
    <p:sldId id="259" r:id="rId18"/>
    <p:sldId id="261" r:id="rId19"/>
    <p:sldId id="304" r:id="rId20"/>
    <p:sldId id="305" r:id="rId21"/>
    <p:sldId id="264" r:id="rId22"/>
    <p:sldId id="281" r:id="rId23"/>
    <p:sldId id="282" r:id="rId24"/>
    <p:sldId id="283" r:id="rId25"/>
    <p:sldId id="266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4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6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5E41B-D255-4CFB-8C27-7A53AAD4ABAC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94E6E-DBA6-4B27-8C0E-92D2A750CDE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94E6E-DBA6-4B27-8C0E-92D2A750CDE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rgbClr val="92D05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54F67D-1C52-4931-A2B5-638C4ACB7834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zh-CN" altLang="en-US" smtClean="0"/>
              <a:t>量子眼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E4AA45-4810-4E19-BDA2-C48B6FFE7EC8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872" y="1828800"/>
            <a:ext cx="9692640" cy="4351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ntE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685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23526"/>
            <a:ext cx="9692640" cy="4556611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DB84-3885-4705-BC6E-9C495AFB55C7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量子眼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351337"/>
          </a:xfrm>
        </p:spPr>
        <p:txBody>
          <a:bodyPr/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828032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828032" cy="3664650"/>
          </a:xfrm>
        </p:spPr>
        <p:txBody>
          <a:bodyPr/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6" y="685800"/>
            <a:ext cx="6589831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22072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128923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E84AF87-AB08-436C-9F9A-2C15DCDA8EB7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smtClean="0"/>
              <a:t>量子眼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E4AA45-4810-4E19-BDA2-C48B6FFE7EC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92D05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node.js  express socket.io</a:t>
            </a:r>
            <a:endParaRPr lang="en-US" altLang="zh-CN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4010" y="769620"/>
            <a:ext cx="11230610" cy="2767965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6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iTS</a:t>
            </a:r>
            <a:r>
              <a:rPr lang="zh-CN" altLang="en-US" sz="6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量化系统</a:t>
            </a:r>
            <a:endParaRPr lang="en-US" altLang="zh-CN" sz="6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4579" y="4343400"/>
            <a:ext cx="9418320" cy="169164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intelligent TradeSystem    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作者：吴典（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Andy.Woo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众安科技 虚拟实验室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061150" y="2282229"/>
            <a:ext cx="1908214" cy="1277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目录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l">
              <a:buNone/>
            </a:pPr>
            <a:r>
              <a:rPr lang="en-US" altLang="zh-CN" sz="2400" dirty="0"/>
              <a:t>1.iTS</a:t>
            </a:r>
            <a:r>
              <a:rPr lang="zh-CN" altLang="en-US" sz="2400" dirty="0"/>
              <a:t>产品简介</a:t>
            </a:r>
            <a:endParaRPr lang="zh-CN" altLang="en-US" sz="2400" dirty="0"/>
          </a:p>
          <a:p>
            <a:pPr marL="0" indent="0" algn="l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开发工具介绍</a:t>
            </a:r>
            <a:r>
              <a:rPr lang="en-US" altLang="zh-CN" sz="2400" dirty="0"/>
              <a:t>+</a:t>
            </a:r>
            <a:r>
              <a:rPr lang="zh-CN" altLang="en-US" sz="2400" dirty="0"/>
              <a:t>环境搭建</a:t>
            </a:r>
            <a:endParaRPr lang="zh-CN" altLang="en-US" sz="2400" dirty="0"/>
          </a:p>
          <a:p>
            <a:pPr marL="0" indent="0" algn="l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麻雀虽小，五脏俱全：剖析一套最精简的期货量化系统</a:t>
            </a:r>
            <a:endParaRPr lang="zh-CN" altLang="en-US" sz="2400" dirty="0"/>
          </a:p>
          <a:p>
            <a:pPr marL="0" indent="0" algn="l">
              <a:buNone/>
            </a:pPr>
            <a:r>
              <a:rPr lang="en-US" altLang="zh-CN" sz="2400" dirty="0"/>
              <a:t>4.iTS</a:t>
            </a:r>
            <a:r>
              <a:rPr lang="zh-CN" altLang="en-US" sz="2400" dirty="0"/>
              <a:t>的使用（如何写策略，如何编译和运行）</a:t>
            </a:r>
            <a:endParaRPr lang="zh-CN" altLang="en-US" sz="2400" dirty="0"/>
          </a:p>
          <a:p>
            <a:pPr marL="0" indent="0" algn="l">
              <a:buNone/>
            </a:pPr>
            <a:r>
              <a:rPr lang="en-US" altLang="zh-CN" sz="2400" dirty="0"/>
              <a:t>5.iTS</a:t>
            </a:r>
            <a:r>
              <a:rPr lang="zh-CN" altLang="en-US" sz="2400" dirty="0"/>
              <a:t>系统架构</a:t>
            </a:r>
            <a:endParaRPr lang="zh-CN" altLang="en-US" sz="2400" dirty="0"/>
          </a:p>
          <a:p>
            <a:pPr marL="0" indent="0" algn="l"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帮助文档编写</a:t>
            </a:r>
            <a:endParaRPr lang="zh-CN" altLang="en-US" sz="2400" dirty="0"/>
          </a:p>
          <a:p>
            <a:pPr marL="0" indent="0" algn="l">
              <a:buNone/>
            </a:pPr>
            <a:r>
              <a:rPr lang="zh-CN" altLang="en-US" sz="2400" dirty="0"/>
              <a:t>后续：</a:t>
            </a:r>
            <a:endParaRPr lang="zh-CN" altLang="en-US" sz="2400" dirty="0"/>
          </a:p>
          <a:p>
            <a:pPr marL="0" indent="0" algn="l">
              <a:buNone/>
            </a:pPr>
            <a:r>
              <a:rPr lang="en-US" altLang="zh-CN" sz="2400" dirty="0"/>
              <a:t>7.</a:t>
            </a:r>
            <a:r>
              <a:rPr lang="zh-CN" altLang="en-US" sz="2400" dirty="0"/>
              <a:t>混合编程展览（</a:t>
            </a:r>
            <a:r>
              <a:rPr lang="en-US" altLang="zh-CN" sz="2400" dirty="0"/>
              <a:t>c++</a:t>
            </a:r>
            <a:r>
              <a:rPr lang="zh-CN" altLang="en-US" sz="2400" dirty="0"/>
              <a:t>与</a:t>
            </a:r>
            <a:r>
              <a:rPr lang="en-US" altLang="zh-CN" sz="2400" dirty="0"/>
              <a:t>Python</a:t>
            </a:r>
            <a:r>
              <a:rPr lang="zh-CN" altLang="en-US" sz="2400" dirty="0"/>
              <a:t>等语言的混编）</a:t>
            </a:r>
            <a:endParaRPr lang="zh-CN" altLang="en-US" sz="2400" dirty="0"/>
          </a:p>
          <a:p>
            <a:pPr marL="0" indent="0" algn="l">
              <a:buNone/>
            </a:pPr>
            <a:r>
              <a:rPr lang="en-US" altLang="zh-CN" sz="2400" dirty="0"/>
              <a:t>8.Python</a:t>
            </a:r>
            <a:r>
              <a:rPr lang="zh-CN" altLang="en-US" sz="2400" dirty="0"/>
              <a:t>与</a:t>
            </a:r>
            <a:r>
              <a:rPr lang="en-US" altLang="zh-CN" sz="2400" dirty="0"/>
              <a:t>C++</a:t>
            </a:r>
            <a:r>
              <a:rPr lang="zh-CN" altLang="en-US" sz="2400" dirty="0"/>
              <a:t>完美结合，搭建全新智能投顾系统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5872" y="77199"/>
          <a:ext cx="11730990" cy="651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48"/>
                <a:gridCol w="2346148"/>
                <a:gridCol w="1173074"/>
                <a:gridCol w="1173074"/>
                <a:gridCol w="2346148"/>
                <a:gridCol w="2346148"/>
              </a:tblGrid>
              <a:tr h="2799715">
                <a:tc rowSpan="2">
                  <a:txBody>
                    <a:bodyPr/>
                    <a:lstStyle/>
                    <a:p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宽客遇到的问题</a:t>
                      </a:r>
                      <a:endParaRPr kumimoji="0" lang="en-US" altLang="zh-CN" sz="16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市面上的量化平台用起来不趁手，通用的平台难免顾此失彼，无法满足自己特定需求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自身非计算机专业出身，无法驾驭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C++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语言和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vs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等工具来打造一个趁手的量化工具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当下流行的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是宽客首选的策略语言，其丰富的金融工具包和简洁的语法、易于掌握等特性，使其广受热捧（一些公司采取了后台用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c++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编写，前端用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封装一层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c++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接口，然后将可视化、策略编辑等模块用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Python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来实现，很是方便）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产品目标</a:t>
                      </a:r>
                      <a:endParaRPr lang="en-US" altLang="zh-CN" sz="1600" b="1" dirty="0" smtClean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l"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为宽客打造趁手的量化投资工具，将所有计算机专业知识、软件开发陷阱、复杂的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C++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等语法对用户屏蔽，让宽客只专注于策略开发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0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indent="0">
                        <a:buFont typeface="Wingdings" pitchFamily="2" charset="2"/>
                        <a:buNone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产品特色</a:t>
                      </a:r>
                      <a:endParaRPr kumimoji="0" lang="en-US" altLang="zh-CN" sz="16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6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快速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TB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和文华均采用自己的脚本语言，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MQ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使用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C#, 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盛立金融使用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C++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，而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iTS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使用精简封装过的伪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C++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，再加上系统语言天生的高并发性能，所以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在执行效率上，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iTS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和盛立金融是最高的，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TB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和文华最差。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策略的丰富性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defRPr/>
                      </a:pP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一个策略中可以支持多个合约和多个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K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线周期</a:t>
                      </a:r>
                      <a:r>
                        <a:rPr kumimoji="0" lang="zh-CN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TB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等平台的策略是绑定图表的，所以一个策略只能针对一个合约开展，很不灵活；而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iTS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是以策略为本，可视化是可选的，所以能支持多品种多周期的复杂策略。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产品分类</a:t>
                      </a:r>
                      <a:endParaRPr lang="en-US" altLang="zh-CN" sz="1600" b="1" kern="1200" dirty="0" smtClean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en-US" altLang="zh-CN" sz="1000" b="1" kern="1200" dirty="0" smtClean="0">
                        <a:solidFill>
                          <a:srgbClr val="92D05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endParaRPr kumimoji="0" lang="en-US" altLang="zh-CN" sz="1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团队建设</a:t>
                      </a:r>
                      <a:endParaRPr lang="en-US" sz="1600" dirty="0" smtClean="0">
                        <a:solidFill>
                          <a:srgbClr val="92D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l"/>
                      </a:pPr>
                      <a:endParaRPr lang="en-US" sz="1600" dirty="0">
                        <a:solidFill>
                          <a:srgbClr val="92D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328545">
                <a:tc vMerge="1"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解决方案</a:t>
                      </a:r>
                      <a:endParaRPr kumimoji="0" lang="zh-CN" altLang="en-US" sz="16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en-US" altLang="zh-CN" sz="10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0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后台：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tick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服务器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K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线服务器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历史数据服务器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风控系统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资管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前端：独立的策略编辑器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策略监控器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行情系统可视化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回测模块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未来展望</a:t>
                      </a:r>
                      <a:endParaRPr lang="zh-CN" altLang="en-US" sz="1600" b="1" kern="1200" dirty="0" smtClean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en-US" sz="1600" b="1" kern="1200" dirty="0" smtClean="0">
                        <a:solidFill>
                          <a:srgbClr val="92D05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en-US" sz="1600" b="1" kern="1200" dirty="0" smtClean="0">
                        <a:solidFill>
                          <a:srgbClr val="92D05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en-US" sz="1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cPr/>
                </a:tc>
              </a:tr>
              <a:tr h="1390650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20608" y="3382805"/>
            <a:ext cx="227023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</a:rPr>
              <a:t>1. iTS</a:t>
            </a:r>
            <a:r>
              <a:rPr lang="zh-CN" altLang="en-US" sz="3600" dirty="0" smtClean="0">
                <a:solidFill>
                  <a:srgbClr val="00B0F0"/>
                </a:solidFill>
              </a:rPr>
              <a:t>：交易软件中的瑞士军刀</a:t>
            </a:r>
            <a:endParaRPr lang="en-US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为编辑语言，既不失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的高效性，也祛除了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的复杂性，像写脚本一样简单</a:t>
            </a:r>
            <a:endParaRPr lang="zh-CN" altLang="en-US" dirty="0"/>
          </a:p>
          <a:p>
            <a:r>
              <a:rPr lang="zh-CN" altLang="en-US" dirty="0"/>
              <a:t>同时支持</a:t>
            </a:r>
            <a:r>
              <a:rPr lang="en-US" altLang="zh-CN" dirty="0"/>
              <a:t>K</a:t>
            </a:r>
            <a:r>
              <a:rPr lang="zh-CN" altLang="en-US" dirty="0"/>
              <a:t>线级别和</a:t>
            </a:r>
            <a:r>
              <a:rPr lang="en-US" altLang="zh-CN" dirty="0"/>
              <a:t>tick</a:t>
            </a:r>
            <a:r>
              <a:rPr lang="zh-CN" altLang="en-US" dirty="0"/>
              <a:t>级别的策略</a:t>
            </a:r>
            <a:endParaRPr lang="zh-CN" altLang="en-US" dirty="0"/>
          </a:p>
          <a:p>
            <a:r>
              <a:rPr lang="zh-CN" altLang="en-US" dirty="0" smtClean="0"/>
              <a:t>支持不同的品种，多种维度的策略</a:t>
            </a:r>
            <a:endParaRPr lang="zh-CN" altLang="en-US" dirty="0" smtClean="0"/>
          </a:p>
          <a:p>
            <a:r>
              <a:rPr lang="zh-CN" altLang="en-US" dirty="0" smtClean="0"/>
              <a:t>策略托管在服务器高效、安全地执行，客户端进行有效地监控</a:t>
            </a:r>
            <a:endParaRPr lang="zh-CN" altLang="zh-CN" dirty="0" smtClean="0"/>
          </a:p>
          <a:p>
            <a:pPr lvl="0"/>
            <a:r>
              <a:rPr lang="zh-CN" altLang="zh-CN" dirty="0" smtClean="0">
                <a:sym typeface="+mn-ea"/>
              </a:rPr>
              <a:t>项目的代码跨平台，不仅是</a:t>
            </a:r>
            <a:r>
              <a:rPr lang="en-US" altLang="zh-CN" dirty="0" err="1" smtClean="0">
                <a:sym typeface="+mn-ea"/>
              </a:rPr>
              <a:t>windwos</a:t>
            </a:r>
            <a:r>
              <a:rPr lang="zh-CN" altLang="zh-CN" dirty="0" smtClean="0">
                <a:sym typeface="+mn-ea"/>
              </a:rPr>
              <a:t>，在</a:t>
            </a:r>
            <a:r>
              <a:rPr lang="en-US" altLang="zh-CN" dirty="0" err="1" smtClean="0">
                <a:sym typeface="+mn-ea"/>
              </a:rPr>
              <a:t>linux</a:t>
            </a:r>
            <a:r>
              <a:rPr lang="zh-CN" altLang="zh-CN" dirty="0" smtClean="0">
                <a:sym typeface="+mn-ea"/>
              </a:rPr>
              <a:t>也能部署运行，而</a:t>
            </a:r>
            <a:r>
              <a:rPr lang="en-US" altLang="zh-CN" dirty="0" err="1" smtClean="0">
                <a:sym typeface="+mn-ea"/>
              </a:rPr>
              <a:t>linux</a:t>
            </a:r>
            <a:r>
              <a:rPr lang="zh-CN" altLang="zh-CN" dirty="0" smtClean="0">
                <a:sym typeface="+mn-ea"/>
              </a:rPr>
              <a:t>比</a:t>
            </a:r>
            <a:r>
              <a:rPr lang="en-US" altLang="zh-CN" dirty="0" smtClean="0">
                <a:sym typeface="+mn-ea"/>
              </a:rPr>
              <a:t>windows</a:t>
            </a:r>
            <a:r>
              <a:rPr lang="zh-CN" altLang="zh-CN" dirty="0" smtClean="0">
                <a:sym typeface="+mn-ea"/>
              </a:rPr>
              <a:t>更加高效和稳定。界面采用的跨平台的</a:t>
            </a:r>
            <a:r>
              <a:rPr lang="en-US" altLang="zh-CN" dirty="0" smtClean="0">
                <a:sym typeface="+mn-ea"/>
              </a:rPr>
              <a:t>qt</a:t>
            </a:r>
            <a:r>
              <a:rPr lang="zh-CN" altLang="zh-CN" dirty="0" smtClean="0">
                <a:sym typeface="+mn-ea"/>
              </a:rPr>
              <a:t>，将来也能部署到</a:t>
            </a:r>
            <a:r>
              <a:rPr lang="en-US" altLang="zh-CN" dirty="0" smtClean="0">
                <a:sym typeface="+mn-ea"/>
              </a:rPr>
              <a:t>android</a:t>
            </a:r>
            <a:r>
              <a:rPr lang="zh-CN" altLang="zh-CN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IOS</a:t>
            </a:r>
            <a:r>
              <a:rPr lang="zh-CN" altLang="zh-CN" dirty="0" smtClean="0">
                <a:sym typeface="+mn-ea"/>
              </a:rPr>
              <a:t>这些移动客户端上</a:t>
            </a:r>
            <a:endParaRPr lang="zh-CN" altLang="zh-CN" dirty="0" smtClean="0"/>
          </a:p>
          <a:p>
            <a:pPr lvl="0"/>
            <a:r>
              <a:rPr lang="zh-CN" altLang="zh-CN" dirty="0" smtClean="0">
                <a:sym typeface="+mn-ea"/>
              </a:rPr>
              <a:t>存储的行情数据以及传输协议采用最高效的二进制形式，节省了大量的协议解析时间，给系统带来极致体验。</a:t>
            </a:r>
            <a:endParaRPr 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10" name="椭圆 9"/>
          <p:cNvSpPr/>
          <p:nvPr/>
        </p:nvSpPr>
        <p:spPr>
          <a:xfrm>
            <a:off x="726491" y="4796549"/>
            <a:ext cx="2220685" cy="161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便捷的策略编写</a:t>
            </a:r>
            <a:endParaRPr lang="zh-CN" altLang="en-US" sz="2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66885" y="4707649"/>
            <a:ext cx="2220685" cy="161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多维数据接入</a:t>
            </a:r>
            <a:endParaRPr lang="zh-CN" altLang="en-US" sz="2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94579" y="4567949"/>
            <a:ext cx="2220685" cy="161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Tick/K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线驱动策略</a:t>
            </a:r>
            <a:endParaRPr lang="zh-CN" altLang="en-US" sz="2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20673" y="4567949"/>
            <a:ext cx="2220685" cy="161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直连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CTP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快速下单</a:t>
            </a:r>
            <a:endParaRPr lang="zh-CN" altLang="en-US" sz="2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开发环境：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vc++ 2010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 安装包下载：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链接：http://pan.baidu.com/s/1b7hMMy 密码：m0yl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安装顺序和介绍：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s2010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（开发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-&gt;qt-opensource-windows-x86-vs2010-4.8.6.exe(qt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程序库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-&gt; TortoiseSVN-1.9.5.27581-x64-svn-1.9.5.exe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客户端）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qt-vs-addin-1.1.11-opensource.exe(vs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-&gt;VisualSVN-5.1.5.exe(vs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-&gt; VA_X_Setup.exe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的代码开发插件）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qt安装完之后 要添加环境变量  变量名：QTDIR  变量值：C:\Qt\4.8.6（你自己安装的目录）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开发环境：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Anaconda2-4.3.1-Windows-x86.exe（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集成环境安装包）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1884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3.</a:t>
            </a:r>
            <a:r>
              <a:rPr lang="zh-CN" altLang="en-US" dirty="0">
                <a:solidFill>
                  <a:srgbClr val="00B0F0"/>
                </a:solidFill>
              </a:rPr>
              <a:t>如何搭建最精简的均线交易系统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61745" y="1624330"/>
            <a:ext cx="9692640" cy="4280535"/>
          </a:xfrm>
        </p:spPr>
        <p:txBody>
          <a:bodyPr/>
          <a:p>
            <a:pPr marL="0" indent="0">
              <a:buNone/>
            </a:pPr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层次结构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服务层：TickServer，KlineServer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客户层：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顶层 	UnitTest,test_程序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核心层  Strategy（Account） -&gt;  IndexLib   -&gt;   FuncLib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接口层  MarketTrade，MarketData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工具库  Common , NetworkAsio，DataLib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745" y="1623695"/>
            <a:ext cx="9692640" cy="437007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二</a:t>
            </a:r>
            <a:r>
              <a:rPr lang="en-US" altLang="zh-CN" dirty="0"/>
              <a:t>.行情模块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1.HisDataServer：历史数据&amp;K线服务：接收实时tick服务的tick数据，合成各个周期的K线，实现数据落地；为客户端提供历史数据&amp;K线请求。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2.CtpServer：实时tick服务：连接CTP，每天自动订阅所有合约，并将数据分发给历史数据服务和订阅了tick的客户端。用到了自动化启停、CTP行情客户端封装、自身tick服务器的设计。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3.AutoGetFutureTable：代码表更新服务：每天更新最新的合约代码表。用到了定时器库TimedStateTaskManager、交易接口查合约。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4.MarketData：行情接口</a:t>
            </a:r>
            <a:endParaRPr lang="en-US" altLang="zh-CN" dirty="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745" y="1624330"/>
            <a:ext cx="9692640" cy="473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三</a:t>
            </a:r>
            <a:r>
              <a:rPr dirty="0"/>
              <a:t>.交易/策略模块</a:t>
            </a:r>
            <a:endParaRPr dirty="0"/>
          </a:p>
          <a:p>
            <a:pPr marL="0" indent="0">
              <a:buNone/>
            </a:pPr>
            <a:r>
              <a:rPr dirty="0"/>
              <a:t>1.MarketTrade：交易接口</a:t>
            </a:r>
            <a:endParaRPr dirty="0"/>
          </a:p>
          <a:p>
            <a:pPr marL="0" indent="0">
              <a:buNone/>
            </a:pPr>
            <a:r>
              <a:rPr dirty="0"/>
              <a:t>2.Account：资金结算模块。接收MarketTrade的交易事件，根据委托回报更新可用单的状态、根据成交单计算最新的持仓、根据最新的行情计算持仓的浮动盈亏，然后累计计算出账号的盈亏。</a:t>
            </a:r>
            <a:endParaRPr dirty="0"/>
          </a:p>
          <a:p>
            <a:pPr marL="0" indent="0">
              <a:buNone/>
            </a:pPr>
            <a:r>
              <a:rPr dirty="0"/>
              <a:t>3.FuncLib：基础函数库。为IndexLib和Strategy提供服务。</a:t>
            </a:r>
            <a:endParaRPr dirty="0"/>
          </a:p>
          <a:p>
            <a:pPr marL="0" indent="0">
              <a:buNone/>
            </a:pPr>
            <a:r>
              <a:rPr dirty="0"/>
              <a:t>4.IndexLib：指标库。写策略时用到的一些指标。</a:t>
            </a:r>
            <a:endParaRPr dirty="0"/>
          </a:p>
          <a:p>
            <a:pPr marL="0" indent="0">
              <a:buNone/>
            </a:pPr>
            <a:r>
              <a:rPr dirty="0"/>
              <a:t>5.Strategy：策略核心。调用目前实现了一个焦炭1705的均线策略。</a:t>
            </a:r>
            <a:endParaRPr dirty="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745" y="1624330"/>
            <a:ext cx="9692640" cy="473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四</a:t>
            </a:r>
            <a:r>
              <a:rPr dirty="0"/>
              <a:t>.基础库模块</a:t>
            </a:r>
            <a:endParaRPr dirty="0"/>
          </a:p>
          <a:p>
            <a:pPr marL="0" indent="0">
              <a:buNone/>
            </a:pPr>
            <a:r>
              <a:rPr dirty="0"/>
              <a:t>1.Common：最基础的线程库、缓存队列、日志、配置文件读写、文件夹文件操作、异常 等</a:t>
            </a:r>
            <a:endParaRPr dirty="0"/>
          </a:p>
          <a:p>
            <a:pPr marL="0" indent="0">
              <a:buNone/>
            </a:pPr>
            <a:r>
              <a:rPr dirty="0"/>
              <a:t>2.NetworkAsio: 基于boost.asio 封装的网络通讯库。加了简单的校验、断线重连、防恶意连接、心跳包 等功能</a:t>
            </a:r>
            <a:endParaRPr dirty="0"/>
          </a:p>
          <a:p>
            <a:pPr marL="0" indent="0">
              <a:buNone/>
            </a:pPr>
            <a:r>
              <a:rPr dirty="0"/>
              <a:t>3..DataLib：开源的客户端，例如tick客户端，kline客户端，自动启停逻辑，自设计序列模板Array&lt;T&gt; 等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使用手册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详见 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iTSHelp.chm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http://www.itstation.com.cn/itshelp/iTStation.html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软件开发体系搭建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目标 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）跨平台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  win7      vs2013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linux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公司admin@172.21.64.52）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）完善的帮助文档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）单元测试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gtest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谷歌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1635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策</a:t>
            </a:r>
            <a:r>
              <a:rPr lang="zh-CN" altLang="en-US" dirty="0" smtClean="0">
                <a:solidFill>
                  <a:srgbClr val="00B0F0"/>
                </a:solidFill>
              </a:rPr>
              <a:t>略监控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872" y="1293341"/>
            <a:ext cx="9692640" cy="545344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1872" y="1293341"/>
            <a:ext cx="9692640" cy="54534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261872" y="365760"/>
            <a:ext cx="9692640" cy="7216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1635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策</a:t>
            </a:r>
            <a:r>
              <a:rPr lang="zh-CN" altLang="en-US" dirty="0" smtClean="0">
                <a:solidFill>
                  <a:srgbClr val="00B0F0"/>
                </a:solidFill>
              </a:rPr>
              <a:t>略开发</a:t>
            </a:r>
            <a:endParaRPr lang="zh-CN" alt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>
          <a:xfrm>
            <a:off x="1261872" y="1235676"/>
            <a:ext cx="9692640" cy="543697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1872" y="1235676"/>
            <a:ext cx="9692640" cy="54369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515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委托交易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872" y="1268626"/>
            <a:ext cx="9692640" cy="491151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1872" y="1268626"/>
            <a:ext cx="9692640" cy="49115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5.iTS</a:t>
            </a:r>
            <a:r>
              <a:rPr lang="zh-CN" altLang="en-US" dirty="0">
                <a:solidFill>
                  <a:srgbClr val="00B0F0"/>
                </a:solidFill>
              </a:rPr>
              <a:t>系统架构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后面慢慢梳理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6.</a:t>
            </a:r>
            <a:r>
              <a:rPr lang="zh-CN" altLang="en-US" dirty="0">
                <a:solidFill>
                  <a:srgbClr val="00B0F0"/>
                </a:solidFill>
              </a:rPr>
              <a:t>帮助文档的编写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iTSHelp.chm ：用Adobe Dreamweaver CS6编辑</a:t>
            </a:r>
            <a:r>
              <a:rPr lang="en-US" altLang="zh-CN" sz="2400" dirty="0"/>
              <a:t>html</a:t>
            </a:r>
            <a:r>
              <a:rPr lang="zh-CN" altLang="en-US" sz="2400" dirty="0"/>
              <a:t>文本，然后用EasyCHM.exe打包合成</a:t>
            </a:r>
            <a:r>
              <a:rPr lang="en-US" altLang="zh-CN" sz="2400" dirty="0"/>
              <a:t>chm</a:t>
            </a:r>
            <a:r>
              <a:rPr lang="zh-CN" altLang="en-US" sz="2400" dirty="0"/>
              <a:t>文件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Adobe Dreamweaver CS6下载链接：</a:t>
            </a:r>
            <a:r>
              <a:rPr lang="zh-CN" altLang="en-US" sz="2400" dirty="0"/>
              <a:t>http://pan.baidu.com/s/1jIsoFS6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745" y="804545"/>
            <a:ext cx="9692640" cy="5376545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）基础类库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common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：系统层面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和队列、日志、配置文件、异常等的封装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：基于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boost::asio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的封装、基于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libevent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的封装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）接口模块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期货：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）策略模块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函数库：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指标库：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策略库：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745" y="804545"/>
            <a:ext cx="9692640" cy="5376545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open-ctp</a:t>
            </a:r>
            <a:endParaRPr lang="en-US" altLang="zh-CN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基础内容：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FAJson：存数据库直接存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，甚至网络传输也用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：效率低，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解析要耗时，且数据量冗余太多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FASockClient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、FASockServer：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libevent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网络库简单封装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TOOLS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中的FABase、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FAPack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FAPrint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FATinyxml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：智能指针、线程同步、编码、基于</a:t>
            </a:r>
            <a:r>
              <a:rPr lang="en-US" altLang="zh-CN" sz="2400" dirty="0" smtClean="0">
                <a:sym typeface="+mn-ea"/>
              </a:rPr>
              <a:t>zlib</a:t>
            </a:r>
            <a:r>
              <a:rPr lang="zh-CN" altLang="en-US" sz="2400" dirty="0" smtClean="0">
                <a:sym typeface="+mn-ea"/>
              </a:rPr>
              <a:t>压缩等：基本能满足应用，但不够丰富，封装得也比较粗糙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）接口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FACore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接口封装，流控处理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745" y="804545"/>
            <a:ext cx="9692640" cy="5376545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）数据库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：直接以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形式存入数据库，效率低下，但基本能满足回测需求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）策略和指标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FAStrategyCore：定义了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MACD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等常用指标，和基础函数，不过没有采用增量的方式计算，而是一次性加载完数据，再一次性算完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FAStrategyPlatform：提供订阅行情和下单查持仓等交易功能，以及策略的实现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）跨平台？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cuda shark  armadillo thrust</a:t>
            </a:r>
            <a:endParaRPr lang="en-US" altLang="zh-CN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1.shark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机器学习库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vn.py  </a:t>
            </a:r>
            <a:r>
              <a:rPr lang="zh-CN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目标：回测平台</a:t>
            </a:r>
            <a:endParaRPr lang="zh-CN" altLang="zh-CN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接口层套路摸索</a:t>
            </a:r>
            <a:endParaRPr 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数据结构层面，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dictionary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boost::dict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互通，主动函数中，要从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boost::dict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中提取出每个字段值到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中，被动函数中，给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boost::dict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赋值。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影响效率的地方：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）GIL全局锁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boost::dict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的解析，且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为字符串，效率不高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745" y="511175"/>
            <a:ext cx="9692640" cy="56692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事件驱动机制、事件驱动引擎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0</TotalTime>
  <Words>4274</Words>
  <Application>Kingsoft Office WPP</Application>
  <PresentationFormat>Widescreen</PresentationFormat>
  <Paragraphs>262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View</vt:lpstr>
      <vt:lpstr>软件开发体系搭建</vt:lpstr>
      <vt:lpstr>软件开发体系搭建</vt:lpstr>
      <vt:lpstr>PowerPoint 演示文稿</vt:lpstr>
      <vt:lpstr>PowerPoint 演示文稿</vt:lpstr>
      <vt:lpstr>open-ctp</vt:lpstr>
      <vt:lpstr>PowerPoint 演示文稿</vt:lpstr>
      <vt:lpstr>cuda shark  armadillo thrust</vt:lpstr>
      <vt:lpstr>vn.py  目标：回测平台</vt:lpstr>
      <vt:lpstr>PowerPoint 演示文稿</vt:lpstr>
      <vt:lpstr>            iTS量化系统</vt:lpstr>
      <vt:lpstr>目录</vt:lpstr>
      <vt:lpstr>PowerPoint 演示文稿</vt:lpstr>
      <vt:lpstr>1. iTS：交易软件中的瑞士军刀</vt:lpstr>
      <vt:lpstr>2.开发环境：</vt:lpstr>
      <vt:lpstr>3.如何搭建最精简的均线交易系统</vt:lpstr>
      <vt:lpstr>PowerPoint 演示文稿</vt:lpstr>
      <vt:lpstr>PowerPoint 演示文稿</vt:lpstr>
      <vt:lpstr>PowerPoint 演示文稿</vt:lpstr>
      <vt:lpstr>4.使用手册</vt:lpstr>
      <vt:lpstr>策略监控</vt:lpstr>
      <vt:lpstr>策略开发</vt:lpstr>
      <vt:lpstr>委托交易</vt:lpstr>
      <vt:lpstr>5.iTS系统架构</vt:lpstr>
      <vt:lpstr>6.帮助文档的编写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Anstinus Yao</dc:creator>
  <cp:lastModifiedBy>za-wudian</cp:lastModifiedBy>
  <cp:revision>241</cp:revision>
  <dcterms:created xsi:type="dcterms:W3CDTF">2014-12-30T15:24:00Z</dcterms:created>
  <dcterms:modified xsi:type="dcterms:W3CDTF">2017-06-22T10:24:49Z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