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6F4A9-5F9A-4ABE-8200-3969709B1D32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74F8-4918-44E7-AE5E-0193D17BBF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518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44FAA9-51FA-4F6B-AC6F-9EF5239E7D33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937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44FAA9-51FA-4F6B-AC6F-9EF5239E7D33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654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8AE4-D571-4A25-A333-E63CEC753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17D7E-10AD-46B4-8157-F87669337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449DF-1079-4339-BD40-8D6303D6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0B9D-907B-4DE4-BEEE-42D4EE0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44AA-C9B1-425D-848A-6DFAF7BD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774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2B73-BC37-4D36-8D96-4DC1D49F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BC6A-120C-42AB-9AF2-376F9F170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4D33-4308-4CEE-A5FD-A65F9626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FB77-6083-49B9-B56D-C04F2320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1E7D-16B1-4559-BCFC-37CB9AEA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13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5AF5A-3868-42A9-AC5D-FC541ED46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1842E-4CFA-42B1-AD3A-5FE13783C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F10F-4AC5-4A1D-A6F6-2316888E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FBDA-217E-4D81-98E8-81E7FD74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F321-86FA-4116-84F6-AFC7E0E0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9282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9657" r="21398" b="22705"/>
          <a:stretch/>
        </p:blipFill>
        <p:spPr bwMode="auto">
          <a:xfrm>
            <a:off x="-3475" y="0"/>
            <a:ext cx="1219869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hape 3885"/>
          <p:cNvSpPr/>
          <p:nvPr userDrawn="1"/>
        </p:nvSpPr>
        <p:spPr>
          <a:xfrm flipV="1">
            <a:off x="0" y="0"/>
            <a:ext cx="7365513" cy="6858000"/>
          </a:xfrm>
          <a:custGeom>
            <a:avLst/>
            <a:gdLst>
              <a:gd name="connsiteX0" fmla="*/ 21633 w 21633"/>
              <a:gd name="connsiteY0" fmla="*/ 14 h 21600"/>
              <a:gd name="connsiteX1" fmla="*/ 14289 w 21633"/>
              <a:gd name="connsiteY1" fmla="*/ 21600 h 21600"/>
              <a:gd name="connsiteX2" fmla="*/ 0 w 21633"/>
              <a:gd name="connsiteY2" fmla="*/ 21600 h 21600"/>
              <a:gd name="connsiteX3" fmla="*/ 100 w 21633"/>
              <a:gd name="connsiteY3" fmla="*/ 0 h 21600"/>
              <a:gd name="connsiteX4" fmla="*/ 21633 w 21633"/>
              <a:gd name="connsiteY4" fmla="*/ 14 h 21600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1705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47 w 21647"/>
              <a:gd name="connsiteY0" fmla="*/ 0 h 21586"/>
              <a:gd name="connsiteX1" fmla="*/ 14303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708 w 21708"/>
              <a:gd name="connsiteY0" fmla="*/ 0 h 21586"/>
              <a:gd name="connsiteX1" fmla="*/ 14364 w 21708"/>
              <a:gd name="connsiteY1" fmla="*/ 21586 h 21586"/>
              <a:gd name="connsiteX2" fmla="*/ 0 w 21708"/>
              <a:gd name="connsiteY2" fmla="*/ 21171 h 21586"/>
              <a:gd name="connsiteX3" fmla="*/ 69 w 21708"/>
              <a:gd name="connsiteY3" fmla="*/ 26 h 21586"/>
              <a:gd name="connsiteX4" fmla="*/ 21708 w 21708"/>
              <a:gd name="connsiteY4" fmla="*/ 0 h 21586"/>
              <a:gd name="connsiteX0" fmla="*/ 21708 w 21708"/>
              <a:gd name="connsiteY0" fmla="*/ 0 h 21171"/>
              <a:gd name="connsiteX1" fmla="*/ 14476 w 21708"/>
              <a:gd name="connsiteY1" fmla="*/ 21134 h 21171"/>
              <a:gd name="connsiteX2" fmla="*/ 0 w 21708"/>
              <a:gd name="connsiteY2" fmla="*/ 21171 h 21171"/>
              <a:gd name="connsiteX3" fmla="*/ 69 w 21708"/>
              <a:gd name="connsiteY3" fmla="*/ 26 h 21171"/>
              <a:gd name="connsiteX4" fmla="*/ 21708 w 21708"/>
              <a:gd name="connsiteY4" fmla="*/ 0 h 2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8" h="21171" extrusionOk="0">
                <a:moveTo>
                  <a:pt x="21708" y="0"/>
                </a:moveTo>
                <a:lnTo>
                  <a:pt x="14476" y="21134"/>
                </a:lnTo>
                <a:lnTo>
                  <a:pt x="0" y="21171"/>
                </a:lnTo>
                <a:cubicBezTo>
                  <a:pt x="33" y="13971"/>
                  <a:pt x="36" y="7226"/>
                  <a:pt x="69" y="26"/>
                </a:cubicBezTo>
                <a:lnTo>
                  <a:pt x="21708" y="0"/>
                </a:lnTo>
                <a:close/>
              </a:path>
            </a:pathLst>
          </a:custGeom>
          <a:solidFill>
            <a:srgbClr val="001236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148"/>
            <a:endParaRPr dirty="0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8097048" y="4207088"/>
            <a:ext cx="3132348" cy="1931630"/>
            <a:chOff x="9912424" y="5310331"/>
            <a:chExt cx="2082398" cy="1284156"/>
          </a:xfrm>
        </p:grpSpPr>
        <p:sp>
          <p:nvSpPr>
            <p:cNvPr id="14" name="Freeform 8"/>
            <p:cNvSpPr/>
            <p:nvPr/>
          </p:nvSpPr>
          <p:spPr>
            <a:xfrm>
              <a:off x="10225751" y="5310331"/>
              <a:ext cx="1363936" cy="1284156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6" name="Picture 10"/>
            <p:cNvPicPr>
              <a:picLocks noChangeAspect="1"/>
            </p:cNvPicPr>
            <p:nvPr/>
          </p:nvPicPr>
          <p:blipFill>
            <a:blip r:embed="rId7" cstate="email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12424" y="5834011"/>
              <a:ext cx="2082398" cy="157057"/>
            </a:xfrm>
            <a:prstGeom prst="rect">
              <a:avLst/>
            </a:prstGeom>
            <a:ln/>
          </p:spPr>
        </p:pic>
      </p:grpSp>
      <p:pic>
        <p:nvPicPr>
          <p:cNvPr id="23" name="Picture 2" descr="C:\Users\dariusz.razniewski\Desktop\Acc_Strategy_GP_Lockup\Acc_Strategy_GP_Lockup_Wht_RGB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5"/>
          <a:stretch/>
        </p:blipFill>
        <p:spPr bwMode="auto">
          <a:xfrm>
            <a:off x="868907" y="5523004"/>
            <a:ext cx="2398730" cy="81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8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E1E2-CA57-4BFA-9CB2-C1836D48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0BD5-A496-4B63-B443-993FB992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F3AC-F3F1-41B3-8E77-C321C2FD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C0560-0F43-45B5-87D7-B30A2F2A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28E5-0287-4351-9431-F5109E2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945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A2A3-AA0C-4EA0-BC3F-222E249A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060A1-3059-4EA7-824F-BBA33E53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32E9-2FA4-43CE-A4B6-1FCCABE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8FDC-668D-4BF8-8F44-1D91B581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0082-89B4-42D2-B3CC-C371F5C0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932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1833-C749-4D1C-8A49-F0B88C2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BC50-0CFE-491D-96F6-BF11BEC81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00E5F-FB32-41DF-A046-A46B7D32D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36E01-F95E-4D84-9A7B-7D77EB4B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72FAD-2BCB-4E3D-8DD3-92819D08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8B219-0B4A-43E6-A5BF-05703C3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3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1625-F479-45EE-A41D-F575EC58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3F48A-E324-4E1B-86F5-6D7C5384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D356-0CA4-4743-AA04-B0605234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382E-A286-4D63-BD03-7E7B0C87B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52029-D27F-4114-A610-251FD3ABC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5A343-F792-41AD-A639-2C267530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226EC-DC73-4268-8F9A-DF730DCB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6B84E-DEF2-48A7-BB39-24DA8776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251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3471-D503-442F-A00D-33947BF2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64321-F081-489D-9657-A165B01E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4D1CB-57D4-4693-BEC9-BD364DBB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49E94-27F6-431F-A35A-A5C4E551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34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6390A-EDB7-4369-8D42-1743D93F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6458F-D6D3-4A89-A964-B41C7578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083-BBF5-4F93-A2F4-ECB8B6A4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449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3837-0756-4383-AF27-E9CEF3DF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E543-CADA-49A5-B6A5-D025D05A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F9E8D-A154-4E7E-A928-88057D15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F1C8-7F3A-4238-85DD-442872D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5736-11FD-4383-BB68-8C2A0E98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37FA9-3A8A-432F-A7FB-1672C1E1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077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6F84-CC47-4ED4-8B72-D0888200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8980A-E2B5-48CD-BB1F-552FCB77C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28FB7-B98D-4F3B-BB2A-C1C029D3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739A9-4ADC-4531-9D5A-6053E3AF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BD04F-CEE8-4ACA-90DE-064DC79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A093C-552F-4CF7-A7C4-F79DD2E1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0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01CA8-CC19-49E0-95FE-33460063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AD94-7274-4D97-B0E6-06F04327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6C06-C946-4C3C-B02C-369712CD0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F55A-0107-47D6-A834-2FC21BF6BA57}" type="datetimeFigureOut">
              <a:rPr lang="en-MY" smtClean="0"/>
              <a:t>14/12/2017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8D15-0BD7-43EF-B315-C5882C1C8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AA68-E045-4B59-8C43-C51EF26D0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28B7-8D21-4550-83BA-DB2284FA44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62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drum.com/news/2016/05/17/accenture-creates-artificially-intelligent-agent-amelia-inspire-firms-embrace" TargetMode="External"/><Relationship Id="rId2" Type="http://schemas.openxmlformats.org/officeDocument/2006/relationships/hyperlink" Target="https://www.accenture.com/us-en/success-avianca-airlines-new-chatbot-reducing-travel-stres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rH_B9LGSUcU" TargetMode="External"/><Relationship Id="rId5" Type="http://schemas.openxmlformats.org/officeDocument/2006/relationships/hyperlink" Target="https://www.accenture.com/no-en/_acnmedia/PDF-42/Accenture-CSB01344-BBC-Security-Credential.pdf" TargetMode="External"/><Relationship Id="rId4" Type="http://schemas.openxmlformats.org/officeDocument/2006/relationships/hyperlink" Target="https://innovation-awards.nl/innovation/the-most-human-recruitment-chatbot-solutio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6752" y="2126144"/>
            <a:ext cx="6807358" cy="3262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A.I.D.A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Artificially Intelligent Digital Agent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TNB Chatbot Hackathon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15th Dec 2017</a:t>
            </a:r>
          </a:p>
        </p:txBody>
      </p:sp>
      <p:pic>
        <p:nvPicPr>
          <p:cNvPr id="4" name="Picture 140" descr="Image result for Tenag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2" y="506647"/>
            <a:ext cx="359999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8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9EA-FF28-4709-A575-814C20C1DC2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Details – 4. AI 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F9B07-6098-4110-8AEB-4D98BF8D0426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2DA3A5-1EF0-4A09-B354-90379E4BB133}"/>
              </a:ext>
            </a:extLst>
          </p:cNvPr>
          <p:cNvSpPr txBox="1">
            <a:spLocks/>
          </p:cNvSpPr>
          <p:nvPr/>
        </p:nvSpPr>
        <p:spPr>
          <a:xfrm>
            <a:off x="839788" y="2261748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MY" dirty="0"/>
              <a:t>It’s Contextual with Machine Learning</a:t>
            </a:r>
          </a:p>
          <a:p>
            <a:pPr marL="742950" indent="-742950">
              <a:buAutoNum type="arabicPeriod"/>
            </a:pPr>
            <a:r>
              <a:rPr lang="en-MY" dirty="0"/>
              <a:t>It’s Personal</a:t>
            </a:r>
          </a:p>
          <a:p>
            <a:pPr marL="742950" indent="-742950">
              <a:buAutoNum type="arabicPeriod"/>
            </a:pPr>
            <a:r>
              <a:rPr lang="en-MY" dirty="0"/>
              <a:t>Voice Recognition</a:t>
            </a:r>
          </a:p>
          <a:p>
            <a:pPr marL="742950" indent="-742950">
              <a:buAutoNum type="arabicPeriod"/>
            </a:pPr>
            <a:r>
              <a:rPr lang="en-MY" dirty="0"/>
              <a:t>Image Recognition</a:t>
            </a:r>
          </a:p>
          <a:p>
            <a:pPr marL="742950" indent="-742950">
              <a:buAutoNum type="arabicPeriod"/>
            </a:pPr>
            <a:r>
              <a:rPr lang="en-MY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43092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9EA-FF28-4709-A575-814C20C1DC2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Details – 5. Language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F9B07-6098-4110-8AEB-4D98BF8D0426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2DA3A5-1EF0-4A09-B354-90379E4BB133}"/>
              </a:ext>
            </a:extLst>
          </p:cNvPr>
          <p:cNvSpPr txBox="1">
            <a:spLocks/>
          </p:cNvSpPr>
          <p:nvPr/>
        </p:nvSpPr>
        <p:spPr>
          <a:xfrm>
            <a:off x="839788" y="2261748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MY" dirty="0"/>
              <a:t>English		(Speech + Voice)</a:t>
            </a:r>
          </a:p>
          <a:p>
            <a:pPr marL="742950" indent="-742950">
              <a:buAutoNum type="arabicPeriod"/>
            </a:pPr>
            <a:r>
              <a:rPr lang="en-MY" dirty="0"/>
              <a:t>Malay		(Speech Only)</a:t>
            </a:r>
          </a:p>
          <a:p>
            <a:pPr marL="742950" indent="-742950">
              <a:buAutoNum type="arabicPeriod"/>
            </a:pPr>
            <a:r>
              <a:rPr lang="en-MY" dirty="0"/>
              <a:t>Mandarin	(Speech + Voice)</a:t>
            </a:r>
          </a:p>
          <a:p>
            <a:pPr marL="742950" indent="-742950">
              <a:buAutoNum type="arabicPeriod"/>
            </a:pPr>
            <a:r>
              <a:rPr lang="en-MY" dirty="0"/>
              <a:t>Tamil 		(Speech Only)</a:t>
            </a:r>
          </a:p>
          <a:p>
            <a:pPr marL="742950" indent="-742950">
              <a:buAutoNum type="arabicPeriod"/>
            </a:pPr>
            <a:r>
              <a:rPr lang="en-MY" dirty="0"/>
              <a:t>1337 Checking</a:t>
            </a:r>
          </a:p>
        </p:txBody>
      </p:sp>
    </p:spTree>
    <p:extLst>
      <p:ext uri="{BB962C8B-B14F-4D97-AF65-F5344CB8AC3E}">
        <p14:creationId xmlns:p14="http://schemas.microsoft.com/office/powerpoint/2010/main" val="17893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9EA-FF28-4709-A575-814C20C1DC2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Details – 6. Training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F9B07-6098-4110-8AEB-4D98BF8D0426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2DA3A5-1EF0-4A09-B354-90379E4BB133}"/>
              </a:ext>
            </a:extLst>
          </p:cNvPr>
          <p:cNvSpPr txBox="1">
            <a:spLocks/>
          </p:cNvSpPr>
          <p:nvPr/>
        </p:nvSpPr>
        <p:spPr>
          <a:xfrm>
            <a:off x="839788" y="2261748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It’s Straight Forward to Train to Some extent</a:t>
            </a:r>
          </a:p>
          <a:p>
            <a:endParaRPr lang="en-MY" dirty="0"/>
          </a:p>
          <a:p>
            <a:pPr marL="742950" indent="-742950">
              <a:buAutoNum type="arabicPeriod"/>
            </a:pPr>
            <a:r>
              <a:rPr lang="en-MY" dirty="0"/>
              <a:t>Rule Based – No Skills Required</a:t>
            </a:r>
          </a:p>
          <a:p>
            <a:pPr marL="742950" indent="-742950">
              <a:buAutoNum type="arabicPeriod"/>
            </a:pPr>
            <a:r>
              <a:rPr lang="en-MY" dirty="0"/>
              <a:t>Mass Upload</a:t>
            </a:r>
          </a:p>
          <a:p>
            <a:pPr marL="742950" indent="-742950">
              <a:buAutoNum type="arabicPeriod"/>
            </a:pPr>
            <a:r>
              <a:rPr lang="en-MY" dirty="0"/>
              <a:t>User flows – Some skills required</a:t>
            </a:r>
          </a:p>
          <a:p>
            <a:pPr marL="742950" indent="-742950">
              <a:buAutoNum type="arabicPeriod"/>
            </a:pPr>
            <a:r>
              <a:rPr lang="en-MY" dirty="0"/>
              <a:t>Self-Learning – Tells you gaps</a:t>
            </a:r>
          </a:p>
        </p:txBody>
      </p:sp>
    </p:spTree>
    <p:extLst>
      <p:ext uri="{BB962C8B-B14F-4D97-AF65-F5344CB8AC3E}">
        <p14:creationId xmlns:p14="http://schemas.microsoft.com/office/powerpoint/2010/main" val="384372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9EA-FF28-4709-A575-814C20C1DC2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Credentials in Chatbots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F9B07-6098-4110-8AEB-4D98BF8D0426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2DA3A5-1EF0-4A09-B354-90379E4BB133}"/>
              </a:ext>
            </a:extLst>
          </p:cNvPr>
          <p:cNvSpPr txBox="1">
            <a:spLocks/>
          </p:cNvSpPr>
          <p:nvPr/>
        </p:nvSpPr>
        <p:spPr>
          <a:xfrm>
            <a:off x="839788" y="159896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MY" sz="2400" dirty="0"/>
              <a:t>Avianca Airlines Chatbot</a:t>
            </a:r>
            <a:br>
              <a:rPr lang="en-MY" sz="2400" dirty="0"/>
            </a:br>
            <a:r>
              <a:rPr lang="en-MY" sz="2400" dirty="0">
                <a:hlinkClick r:id="rId2"/>
              </a:rPr>
              <a:t>https://www.accenture.com/us-en/success-avianca-airlines-new-chatbot-reducing-travel-stress</a:t>
            </a:r>
            <a:endParaRPr lang="en-MY" sz="2400" dirty="0"/>
          </a:p>
          <a:p>
            <a:pPr marL="742950" indent="-742950">
              <a:buAutoNum type="arabicPeriod"/>
            </a:pPr>
            <a:r>
              <a:rPr lang="en-MY" sz="2400" dirty="0"/>
              <a:t>Accenture Amelia</a:t>
            </a:r>
            <a:br>
              <a:rPr lang="en-MY" sz="2400" dirty="0"/>
            </a:br>
            <a:r>
              <a:rPr lang="en-MY" sz="2400" dirty="0">
                <a:hlinkClick r:id="rId3"/>
              </a:rPr>
              <a:t>http://www.thedrum.com/news/2016/05/17/accenture-creates-artificially-intelligent-agent-amelia-inspire-firms-embrace</a:t>
            </a:r>
            <a:endParaRPr lang="en-MY" sz="2400" dirty="0"/>
          </a:p>
          <a:p>
            <a:pPr marL="742950" indent="-742950">
              <a:buAutoNum type="arabicPeriod"/>
            </a:pPr>
            <a:r>
              <a:rPr lang="en-MY" sz="2400" dirty="0" err="1"/>
              <a:t>Applyr</a:t>
            </a:r>
            <a:br>
              <a:rPr lang="en-MY" sz="2400" dirty="0"/>
            </a:br>
            <a:r>
              <a:rPr lang="en-MY" sz="2400" dirty="0">
                <a:hlinkClick r:id="rId4"/>
              </a:rPr>
              <a:t>https://innovation-awards.nl/innovation/the-most-human-recruitment-chatbot-solution/</a:t>
            </a:r>
            <a:endParaRPr lang="en-MY" sz="2400" dirty="0"/>
          </a:p>
          <a:p>
            <a:pPr marL="742950" indent="-742950">
              <a:buAutoNum type="arabicPeriod"/>
            </a:pPr>
            <a:r>
              <a:rPr lang="en-MY" sz="2400" dirty="0"/>
              <a:t>BBC</a:t>
            </a:r>
            <a:br>
              <a:rPr lang="en-MY" sz="2400" dirty="0"/>
            </a:br>
            <a:r>
              <a:rPr lang="en-MY" sz="2400" dirty="0">
                <a:hlinkClick r:id="rId5"/>
              </a:rPr>
              <a:t>https://www.accenture.com/no-en/_acnmedia/PDF-42/Accenture-CSB01344-BBC-Security-Credential.pdf</a:t>
            </a:r>
            <a:endParaRPr lang="en-MY" sz="2400" dirty="0"/>
          </a:p>
          <a:p>
            <a:pPr marL="742950" indent="-742950">
              <a:buAutoNum type="arabicPeriod"/>
            </a:pPr>
            <a:r>
              <a:rPr lang="en-MY" sz="2400" dirty="0"/>
              <a:t>South by Southwest Film Festival 2017</a:t>
            </a:r>
            <a:br>
              <a:rPr lang="en-MY" sz="2400" dirty="0"/>
            </a:br>
            <a:r>
              <a:rPr lang="en-MY" sz="2400" dirty="0">
                <a:hlinkClick r:id="rId6"/>
              </a:rPr>
              <a:t>https://www.youtube.com/watch?v=rH_B9LGSUcU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83773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6752" y="3217965"/>
            <a:ext cx="680735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140" descr="Image result for Tenag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2" y="506647"/>
            <a:ext cx="359999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4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C381-577E-46E5-8A31-E7BDB47A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MY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504E-2263-49C9-B57D-9608CABEC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877808"/>
          </a:xfrm>
        </p:spPr>
        <p:txBody>
          <a:bodyPr anchor="t"/>
          <a:lstStyle/>
          <a:p>
            <a:pPr marL="457200" indent="-457200">
              <a:buAutoNum type="arabicPeriod"/>
            </a:pPr>
            <a:r>
              <a:rPr lang="en-MY" dirty="0"/>
              <a:t>About the Speaker</a:t>
            </a:r>
          </a:p>
          <a:p>
            <a:pPr marL="457200" indent="-457200">
              <a:buAutoNum type="arabicPeriod"/>
            </a:pPr>
            <a:r>
              <a:rPr lang="en-MY" dirty="0"/>
              <a:t>Problem Statement</a:t>
            </a:r>
          </a:p>
          <a:p>
            <a:pPr marL="457200" indent="-457200">
              <a:buAutoNum type="arabicPeriod"/>
            </a:pPr>
            <a:r>
              <a:rPr lang="en-MY" dirty="0"/>
              <a:t>Solution Demo</a:t>
            </a:r>
          </a:p>
          <a:p>
            <a:pPr marL="457200" indent="-457200">
              <a:buAutoNum type="arabicPeriod"/>
            </a:pPr>
            <a:endParaRPr lang="en-MY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BC0D74-643F-4726-B7ED-4AC8CB817492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58ACD0-BCAE-45CB-9401-3CE477AF3274}"/>
              </a:ext>
            </a:extLst>
          </p:cNvPr>
          <p:cNvCxnSpPr>
            <a:cxnSpLocks/>
          </p:cNvCxnSpPr>
          <p:nvPr/>
        </p:nvCxnSpPr>
        <p:spPr>
          <a:xfrm>
            <a:off x="3279348" y="6142810"/>
            <a:ext cx="20565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D1063A2-7BCE-4690-B0E1-EC35BBD9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58" y="2325401"/>
            <a:ext cx="3845335" cy="3845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Freeform 314">
            <a:extLst>
              <a:ext uri="{FF2B5EF4-FFF2-40B4-BE49-F238E27FC236}">
                <a16:creationId xmlns:a16="http://schemas.microsoft.com/office/drawing/2014/main" id="{737A39A1-1C36-4184-89D2-BB8925E89FF1}"/>
              </a:ext>
            </a:extLst>
          </p:cNvPr>
          <p:cNvSpPr>
            <a:spLocks/>
          </p:cNvSpPr>
          <p:nvPr/>
        </p:nvSpPr>
        <p:spPr bwMode="auto">
          <a:xfrm>
            <a:off x="2230367" y="4942480"/>
            <a:ext cx="1472810" cy="1605061"/>
          </a:xfrm>
          <a:custGeom>
            <a:avLst/>
            <a:gdLst>
              <a:gd name="T0" fmla="*/ 0 w 310"/>
              <a:gd name="T1" fmla="*/ 28 h 338"/>
              <a:gd name="T2" fmla="*/ 1 w 310"/>
              <a:gd name="T3" fmla="*/ 328 h 338"/>
              <a:gd name="T4" fmla="*/ 310 w 310"/>
              <a:gd name="T5" fmla="*/ 215 h 338"/>
              <a:gd name="T6" fmla="*/ 273 w 310"/>
              <a:gd name="T7" fmla="*/ 96 h 338"/>
              <a:gd name="T8" fmla="*/ 175 w 310"/>
              <a:gd name="T9" fmla="*/ 20 h 338"/>
              <a:gd name="T10" fmla="*/ 105 w 310"/>
              <a:gd name="T11" fmla="*/ 0 h 338"/>
              <a:gd name="T12" fmla="*/ 0 w 310"/>
              <a:gd name="T13" fmla="*/ 2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338">
                <a:moveTo>
                  <a:pt x="0" y="28"/>
                </a:moveTo>
                <a:cubicBezTo>
                  <a:pt x="1" y="328"/>
                  <a:pt x="1" y="328"/>
                  <a:pt x="1" y="328"/>
                </a:cubicBezTo>
                <a:cubicBezTo>
                  <a:pt x="1" y="328"/>
                  <a:pt x="174" y="338"/>
                  <a:pt x="310" y="215"/>
                </a:cubicBezTo>
                <a:cubicBezTo>
                  <a:pt x="273" y="96"/>
                  <a:pt x="273" y="96"/>
                  <a:pt x="273" y="96"/>
                </a:cubicBezTo>
                <a:cubicBezTo>
                  <a:pt x="175" y="20"/>
                  <a:pt x="175" y="20"/>
                  <a:pt x="175" y="20"/>
                </a:cubicBezTo>
                <a:cubicBezTo>
                  <a:pt x="105" y="0"/>
                  <a:pt x="105" y="0"/>
                  <a:pt x="105" y="0"/>
                </a:cubicBezTo>
                <a:lnTo>
                  <a:pt x="0" y="28"/>
                </a:lnTo>
                <a:close/>
              </a:path>
            </a:pathLst>
          </a:custGeom>
          <a:solidFill>
            <a:srgbClr val="AAAAAA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B8F653-448A-42CF-B8C2-35290EFF3764}"/>
              </a:ext>
            </a:extLst>
          </p:cNvPr>
          <p:cNvCxnSpPr/>
          <p:nvPr/>
        </p:nvCxnSpPr>
        <p:spPr>
          <a:xfrm flipV="1">
            <a:off x="2763587" y="2102828"/>
            <a:ext cx="2564009" cy="1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80117-1D4B-4BB2-9A2B-BE43BE55257A}"/>
              </a:ext>
            </a:extLst>
          </p:cNvPr>
          <p:cNvCxnSpPr/>
          <p:nvPr/>
        </p:nvCxnSpPr>
        <p:spPr>
          <a:xfrm>
            <a:off x="4259897" y="4653924"/>
            <a:ext cx="1067699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D470D2-25F5-4FF0-9187-86200CEB9B22}"/>
              </a:ext>
            </a:extLst>
          </p:cNvPr>
          <p:cNvCxnSpPr/>
          <p:nvPr/>
        </p:nvCxnSpPr>
        <p:spPr>
          <a:xfrm>
            <a:off x="4316640" y="3272288"/>
            <a:ext cx="1010956" cy="1"/>
          </a:xfrm>
          <a:prstGeom prst="line">
            <a:avLst/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315">
            <a:extLst>
              <a:ext uri="{FF2B5EF4-FFF2-40B4-BE49-F238E27FC236}">
                <a16:creationId xmlns:a16="http://schemas.microsoft.com/office/drawing/2014/main" id="{6BF8291B-395E-4759-8441-967FCC0EA427}"/>
              </a:ext>
            </a:extLst>
          </p:cNvPr>
          <p:cNvSpPr>
            <a:spLocks/>
          </p:cNvSpPr>
          <p:nvPr/>
        </p:nvSpPr>
        <p:spPr bwMode="auto">
          <a:xfrm>
            <a:off x="2728295" y="4257085"/>
            <a:ext cx="1889605" cy="1851531"/>
          </a:xfrm>
          <a:custGeom>
            <a:avLst/>
            <a:gdLst>
              <a:gd name="T0" fmla="*/ 231 w 398"/>
              <a:gd name="T1" fmla="*/ 390 h 390"/>
              <a:gd name="T2" fmla="*/ 0 w 398"/>
              <a:gd name="T3" fmla="*/ 148 h 390"/>
              <a:gd name="T4" fmla="*/ 80 w 398"/>
              <a:gd name="T5" fmla="*/ 28 h 390"/>
              <a:gd name="T6" fmla="*/ 398 w 398"/>
              <a:gd name="T7" fmla="*/ 0 h 390"/>
              <a:gd name="T8" fmla="*/ 396 w 398"/>
              <a:gd name="T9" fmla="*/ 27 h 390"/>
              <a:gd name="T10" fmla="*/ 231 w 398"/>
              <a:gd name="T11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390">
                <a:moveTo>
                  <a:pt x="231" y="390"/>
                </a:moveTo>
                <a:cubicBezTo>
                  <a:pt x="0" y="148"/>
                  <a:pt x="0" y="148"/>
                  <a:pt x="0" y="148"/>
                </a:cubicBezTo>
                <a:cubicBezTo>
                  <a:pt x="80" y="28"/>
                  <a:pt x="80" y="28"/>
                  <a:pt x="80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396" y="27"/>
                  <a:pt x="396" y="27"/>
                  <a:pt x="396" y="27"/>
                </a:cubicBezTo>
                <a:cubicBezTo>
                  <a:pt x="396" y="27"/>
                  <a:pt x="388" y="250"/>
                  <a:pt x="231" y="390"/>
                </a:cubicBezTo>
                <a:close/>
              </a:path>
            </a:pathLst>
          </a:custGeom>
          <a:solidFill>
            <a:srgbClr val="0070C0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Freeform 502">
            <a:extLst>
              <a:ext uri="{FF2B5EF4-FFF2-40B4-BE49-F238E27FC236}">
                <a16:creationId xmlns:a16="http://schemas.microsoft.com/office/drawing/2014/main" id="{1CC0BCD9-DABE-497B-9662-0A2D72215D2D}"/>
              </a:ext>
            </a:extLst>
          </p:cNvPr>
          <p:cNvSpPr>
            <a:spLocks/>
          </p:cNvSpPr>
          <p:nvPr/>
        </p:nvSpPr>
        <p:spPr bwMode="auto">
          <a:xfrm>
            <a:off x="2846521" y="2443626"/>
            <a:ext cx="1919661" cy="1947714"/>
          </a:xfrm>
          <a:custGeom>
            <a:avLst/>
            <a:gdLst>
              <a:gd name="T0" fmla="*/ 403 w 404"/>
              <a:gd name="T1" fmla="*/ 409 h 410"/>
              <a:gd name="T2" fmla="*/ 55 w 404"/>
              <a:gd name="T3" fmla="*/ 410 h 410"/>
              <a:gd name="T4" fmla="*/ 0 w 404"/>
              <a:gd name="T5" fmla="*/ 256 h 410"/>
              <a:gd name="T6" fmla="*/ 222 w 404"/>
              <a:gd name="T7" fmla="*/ 0 h 410"/>
              <a:gd name="T8" fmla="*/ 244 w 404"/>
              <a:gd name="T9" fmla="*/ 17 h 410"/>
              <a:gd name="T10" fmla="*/ 403 w 404"/>
              <a:gd name="T11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4" h="410">
                <a:moveTo>
                  <a:pt x="403" y="409"/>
                </a:moveTo>
                <a:cubicBezTo>
                  <a:pt x="55" y="410"/>
                  <a:pt x="55" y="410"/>
                  <a:pt x="55" y="410"/>
                </a:cubicBezTo>
                <a:cubicBezTo>
                  <a:pt x="0" y="256"/>
                  <a:pt x="0" y="256"/>
                  <a:pt x="0" y="256"/>
                </a:cubicBezTo>
                <a:cubicBezTo>
                  <a:pt x="222" y="0"/>
                  <a:pt x="222" y="0"/>
                  <a:pt x="222" y="0"/>
                </a:cubicBezTo>
                <a:cubicBezTo>
                  <a:pt x="244" y="17"/>
                  <a:pt x="244" y="17"/>
                  <a:pt x="244" y="17"/>
                </a:cubicBezTo>
                <a:cubicBezTo>
                  <a:pt x="244" y="17"/>
                  <a:pt x="404" y="167"/>
                  <a:pt x="403" y="409"/>
                </a:cubicBezTo>
                <a:close/>
              </a:path>
            </a:pathLst>
          </a:custGeom>
          <a:solidFill>
            <a:srgbClr val="002060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Freeform 503">
            <a:extLst>
              <a:ext uri="{FF2B5EF4-FFF2-40B4-BE49-F238E27FC236}">
                <a16:creationId xmlns:a16="http://schemas.microsoft.com/office/drawing/2014/main" id="{973F9D31-520E-4575-8779-397D91C4FF9C}"/>
              </a:ext>
            </a:extLst>
          </p:cNvPr>
          <p:cNvSpPr>
            <a:spLocks/>
          </p:cNvSpPr>
          <p:nvPr/>
        </p:nvSpPr>
        <p:spPr bwMode="auto">
          <a:xfrm>
            <a:off x="2048999" y="1604025"/>
            <a:ext cx="2041895" cy="2069947"/>
          </a:xfrm>
          <a:custGeom>
            <a:avLst/>
            <a:gdLst>
              <a:gd name="T0" fmla="*/ 0 w 430"/>
              <a:gd name="T1" fmla="*/ 6 h 436"/>
              <a:gd name="T2" fmla="*/ 7 w 430"/>
              <a:gd name="T3" fmla="*/ 383 h 436"/>
              <a:gd name="T4" fmla="*/ 177 w 430"/>
              <a:gd name="T5" fmla="*/ 436 h 436"/>
              <a:gd name="T6" fmla="*/ 430 w 430"/>
              <a:gd name="T7" fmla="*/ 175 h 436"/>
              <a:gd name="T8" fmla="*/ 0 w 430"/>
              <a:gd name="T9" fmla="*/ 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436">
                <a:moveTo>
                  <a:pt x="0" y="6"/>
                </a:moveTo>
                <a:cubicBezTo>
                  <a:pt x="7" y="383"/>
                  <a:pt x="7" y="383"/>
                  <a:pt x="7" y="383"/>
                </a:cubicBezTo>
                <a:cubicBezTo>
                  <a:pt x="177" y="436"/>
                  <a:pt x="177" y="436"/>
                  <a:pt x="177" y="436"/>
                </a:cubicBezTo>
                <a:cubicBezTo>
                  <a:pt x="430" y="175"/>
                  <a:pt x="430" y="175"/>
                  <a:pt x="430" y="175"/>
                </a:cubicBezTo>
                <a:cubicBezTo>
                  <a:pt x="430" y="175"/>
                  <a:pt x="262" y="0"/>
                  <a:pt x="0" y="6"/>
                </a:cubicBezTo>
                <a:close/>
              </a:path>
            </a:pathLst>
          </a:custGeom>
          <a:solidFill>
            <a:srgbClr val="C00000"/>
          </a:solidFill>
          <a:ln w="3175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33BDE7-619B-484E-A17F-DE0EDC230A40}"/>
              </a:ext>
            </a:extLst>
          </p:cNvPr>
          <p:cNvGrpSpPr/>
          <p:nvPr/>
        </p:nvGrpSpPr>
        <p:grpSpPr>
          <a:xfrm>
            <a:off x="1265506" y="3241147"/>
            <a:ext cx="2013842" cy="2013841"/>
            <a:chOff x="1497013" y="3295650"/>
            <a:chExt cx="1595438" cy="159543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D5C565F-EBED-4798-86C8-815B79621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3295650"/>
              <a:ext cx="1595438" cy="1595437"/>
            </a:xfrm>
            <a:prstGeom prst="ellipse">
              <a:avLst/>
            </a:prstGeom>
            <a:solidFill>
              <a:schemeClr val="bg1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DD6C6E-B53E-43C5-841A-A565E220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3424238"/>
              <a:ext cx="1338263" cy="1338262"/>
            </a:xfrm>
            <a:prstGeom prst="ellipse">
              <a:avLst/>
            </a:prstGeom>
            <a:solidFill>
              <a:srgbClr val="AAAAAA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A832C6-02A4-4CE7-9FCC-44AF702AE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106" y="3531743"/>
              <a:ext cx="1123251" cy="1123251"/>
            </a:xfrm>
            <a:prstGeom prst="ellipse">
              <a:avLst/>
            </a:prstGeom>
            <a:solidFill>
              <a:schemeClr val="bg1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9" name="TextBox 105">
            <a:extLst>
              <a:ext uri="{FF2B5EF4-FFF2-40B4-BE49-F238E27FC236}">
                <a16:creationId xmlns:a16="http://schemas.microsoft.com/office/drawing/2014/main" id="{725284F2-8C8A-4F8A-A268-9CCF5B878ECB}"/>
              </a:ext>
            </a:extLst>
          </p:cNvPr>
          <p:cNvSpPr txBox="1"/>
          <p:nvPr/>
        </p:nvSpPr>
        <p:spPr>
          <a:xfrm>
            <a:off x="2302260" y="2575605"/>
            <a:ext cx="103609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Outage</a:t>
            </a:r>
          </a:p>
        </p:txBody>
      </p:sp>
      <p:sp>
        <p:nvSpPr>
          <p:cNvPr id="20" name="TextBox 128">
            <a:extLst>
              <a:ext uri="{FF2B5EF4-FFF2-40B4-BE49-F238E27FC236}">
                <a16:creationId xmlns:a16="http://schemas.microsoft.com/office/drawing/2014/main" id="{E6FF01C4-6831-486F-8A58-70026FBB5D5D}"/>
              </a:ext>
            </a:extLst>
          </p:cNvPr>
          <p:cNvSpPr txBox="1"/>
          <p:nvPr/>
        </p:nvSpPr>
        <p:spPr>
          <a:xfrm>
            <a:off x="3451643" y="3639958"/>
            <a:ext cx="103609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Account Management</a:t>
            </a:r>
          </a:p>
        </p:txBody>
      </p:sp>
      <p:sp>
        <p:nvSpPr>
          <p:cNvPr id="21" name="TextBox 133">
            <a:extLst>
              <a:ext uri="{FF2B5EF4-FFF2-40B4-BE49-F238E27FC236}">
                <a16:creationId xmlns:a16="http://schemas.microsoft.com/office/drawing/2014/main" id="{22F1449D-6D10-4045-B697-692FFC88D3F8}"/>
              </a:ext>
            </a:extLst>
          </p:cNvPr>
          <p:cNvSpPr txBox="1"/>
          <p:nvPr/>
        </p:nvSpPr>
        <p:spPr>
          <a:xfrm>
            <a:off x="3286880" y="5017433"/>
            <a:ext cx="103609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General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Enquiries</a:t>
            </a:r>
          </a:p>
        </p:txBody>
      </p:sp>
      <p:sp>
        <p:nvSpPr>
          <p:cNvPr id="23" name="TextBox 105">
            <a:extLst>
              <a:ext uri="{FF2B5EF4-FFF2-40B4-BE49-F238E27FC236}">
                <a16:creationId xmlns:a16="http://schemas.microsoft.com/office/drawing/2014/main" id="{D3D8FB3A-D1CA-4FCD-81C0-9D0EF9C226A9}"/>
              </a:ext>
            </a:extLst>
          </p:cNvPr>
          <p:cNvSpPr txBox="1"/>
          <p:nvPr/>
        </p:nvSpPr>
        <p:spPr>
          <a:xfrm>
            <a:off x="2315881" y="2098613"/>
            <a:ext cx="1036093" cy="51370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24" name="TextBox 105">
            <a:extLst>
              <a:ext uri="{FF2B5EF4-FFF2-40B4-BE49-F238E27FC236}">
                <a16:creationId xmlns:a16="http://schemas.microsoft.com/office/drawing/2014/main" id="{CB06BC3C-3FDC-4A0C-853E-3C4F7F76FD30}"/>
              </a:ext>
            </a:extLst>
          </p:cNvPr>
          <p:cNvSpPr txBox="1"/>
          <p:nvPr/>
        </p:nvSpPr>
        <p:spPr>
          <a:xfrm>
            <a:off x="3384457" y="3192237"/>
            <a:ext cx="1036093" cy="51370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25" name="TextBox 105">
            <a:extLst>
              <a:ext uri="{FF2B5EF4-FFF2-40B4-BE49-F238E27FC236}">
                <a16:creationId xmlns:a16="http://schemas.microsoft.com/office/drawing/2014/main" id="{65EACD95-BF8B-4C00-8C92-9065DA4F4536}"/>
              </a:ext>
            </a:extLst>
          </p:cNvPr>
          <p:cNvSpPr txBox="1"/>
          <p:nvPr/>
        </p:nvSpPr>
        <p:spPr>
          <a:xfrm>
            <a:off x="3292312" y="4562442"/>
            <a:ext cx="1036093" cy="51370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C78EA4-9F57-48D5-8F03-52FAEB065E47}"/>
              </a:ext>
            </a:extLst>
          </p:cNvPr>
          <p:cNvGrpSpPr/>
          <p:nvPr/>
        </p:nvGrpSpPr>
        <p:grpSpPr>
          <a:xfrm>
            <a:off x="1935351" y="3912997"/>
            <a:ext cx="670140" cy="670140"/>
            <a:chOff x="7613650" y="1387475"/>
            <a:chExt cx="284163" cy="28416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28" name="Freeform 4359">
              <a:extLst>
                <a:ext uri="{FF2B5EF4-FFF2-40B4-BE49-F238E27FC236}">
                  <a16:creationId xmlns:a16="http://schemas.microsoft.com/office/drawing/2014/main" id="{293E357E-9854-4CBC-AFBC-ECDD4E5C2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60">
              <a:extLst>
                <a:ext uri="{FF2B5EF4-FFF2-40B4-BE49-F238E27FC236}">
                  <a16:creationId xmlns:a16="http://schemas.microsoft.com/office/drawing/2014/main" id="{FC20E898-E4F3-4B15-9E82-EE7012ADBD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B2D51F-2C7F-49AB-9010-1855DF9AE736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The opportunity is &gt;RM50mil a year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862E0-9B99-49D6-9BA8-C920F64AD123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04">
            <a:extLst>
              <a:ext uri="{FF2B5EF4-FFF2-40B4-BE49-F238E27FC236}">
                <a16:creationId xmlns:a16="http://schemas.microsoft.com/office/drawing/2014/main" id="{0B1E7A78-EF6F-4575-8161-896A3EC646E4}"/>
              </a:ext>
            </a:extLst>
          </p:cNvPr>
          <p:cNvSpPr txBox="1"/>
          <p:nvPr/>
        </p:nvSpPr>
        <p:spPr>
          <a:xfrm>
            <a:off x="5638772" y="1925291"/>
            <a:ext cx="2295554" cy="80021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Outage Savings</a:t>
            </a:r>
          </a:p>
          <a:p>
            <a:r>
              <a:rPr lang="en-US" sz="1200" dirty="0"/>
              <a:t>Over RM4mil a year is lost based on TNB’s SAIDI of 50 mins and revenue of RM42bil a year</a:t>
            </a:r>
          </a:p>
        </p:txBody>
      </p:sp>
      <p:sp>
        <p:nvSpPr>
          <p:cNvPr id="34" name="TextBox 133">
            <a:extLst>
              <a:ext uri="{FF2B5EF4-FFF2-40B4-BE49-F238E27FC236}">
                <a16:creationId xmlns:a16="http://schemas.microsoft.com/office/drawing/2014/main" id="{6518350B-A2A5-43C2-B4AA-8EB2A2FE396F}"/>
              </a:ext>
            </a:extLst>
          </p:cNvPr>
          <p:cNvSpPr txBox="1"/>
          <p:nvPr/>
        </p:nvSpPr>
        <p:spPr>
          <a:xfrm>
            <a:off x="2282896" y="5704426"/>
            <a:ext cx="1036093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Global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35" name="TextBox 105">
            <a:extLst>
              <a:ext uri="{FF2B5EF4-FFF2-40B4-BE49-F238E27FC236}">
                <a16:creationId xmlns:a16="http://schemas.microsoft.com/office/drawing/2014/main" id="{0C8298C4-78A1-40AD-B032-4E63339CC26A}"/>
              </a:ext>
            </a:extLst>
          </p:cNvPr>
          <p:cNvSpPr txBox="1"/>
          <p:nvPr/>
        </p:nvSpPr>
        <p:spPr>
          <a:xfrm>
            <a:off x="2235830" y="5277409"/>
            <a:ext cx="1036093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39" name="TextBox 104">
            <a:extLst>
              <a:ext uri="{FF2B5EF4-FFF2-40B4-BE49-F238E27FC236}">
                <a16:creationId xmlns:a16="http://schemas.microsoft.com/office/drawing/2014/main" id="{A41FC042-23F8-40DA-B4A4-2D7F3BCEB060}"/>
              </a:ext>
            </a:extLst>
          </p:cNvPr>
          <p:cNvSpPr txBox="1"/>
          <p:nvPr/>
        </p:nvSpPr>
        <p:spPr>
          <a:xfrm>
            <a:off x="8755035" y="1925290"/>
            <a:ext cx="2600353" cy="80021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Outage </a:t>
            </a:r>
            <a:r>
              <a:rPr lang="en-US" sz="1600" b="1" dirty="0" err="1"/>
              <a:t>Mgnt</a:t>
            </a:r>
            <a:r>
              <a:rPr lang="en-US" sz="1600" b="1" dirty="0"/>
              <a:t> Automation </a:t>
            </a:r>
          </a:p>
          <a:p>
            <a:r>
              <a:rPr lang="en-US" sz="1200" dirty="0"/>
              <a:t>Over 176 staff deployed in </a:t>
            </a:r>
            <a:r>
              <a:rPr lang="en-US" sz="1200" dirty="0" err="1"/>
              <a:t>CareLine</a:t>
            </a:r>
            <a:r>
              <a:rPr lang="en-US" sz="1200" dirty="0"/>
              <a:t> CNC answering on average 200k outage calls a year costing around RM16mil per year</a:t>
            </a:r>
          </a:p>
        </p:txBody>
      </p:sp>
      <p:sp>
        <p:nvSpPr>
          <p:cNvPr id="40" name="TextBox 104">
            <a:extLst>
              <a:ext uri="{FF2B5EF4-FFF2-40B4-BE49-F238E27FC236}">
                <a16:creationId xmlns:a16="http://schemas.microsoft.com/office/drawing/2014/main" id="{C049DC37-6A75-4662-AF33-EE405504F7E8}"/>
              </a:ext>
            </a:extLst>
          </p:cNvPr>
          <p:cNvSpPr txBox="1"/>
          <p:nvPr/>
        </p:nvSpPr>
        <p:spPr>
          <a:xfrm>
            <a:off x="5638771" y="4440440"/>
            <a:ext cx="2295554" cy="98488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Engage Socially</a:t>
            </a:r>
          </a:p>
          <a:p>
            <a:r>
              <a:rPr lang="en-US" sz="1200" dirty="0"/>
              <a:t>&gt;190K Facebook followers but only 4 FTE to reply in a few hours and only on working hours, replying to around 20k emails and chats a month</a:t>
            </a:r>
          </a:p>
        </p:txBody>
      </p:sp>
      <p:sp>
        <p:nvSpPr>
          <p:cNvPr id="41" name="TextBox 104">
            <a:extLst>
              <a:ext uri="{FF2B5EF4-FFF2-40B4-BE49-F238E27FC236}">
                <a16:creationId xmlns:a16="http://schemas.microsoft.com/office/drawing/2014/main" id="{F5B9C3FB-915E-4D3E-835D-66F3DADDED87}"/>
              </a:ext>
            </a:extLst>
          </p:cNvPr>
          <p:cNvSpPr txBox="1"/>
          <p:nvPr/>
        </p:nvSpPr>
        <p:spPr>
          <a:xfrm>
            <a:off x="5638771" y="5741592"/>
            <a:ext cx="2600353" cy="80021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Global Support Service</a:t>
            </a:r>
          </a:p>
          <a:p>
            <a:r>
              <a:rPr lang="en-US" sz="1200" dirty="0"/>
              <a:t>&gt;38,000 employees relying on manual helpdesks to get Finance, Legal, IT and HR Support only during working hours</a:t>
            </a:r>
          </a:p>
        </p:txBody>
      </p:sp>
      <p:sp>
        <p:nvSpPr>
          <p:cNvPr id="42" name="TextBox 104">
            <a:extLst>
              <a:ext uri="{FF2B5EF4-FFF2-40B4-BE49-F238E27FC236}">
                <a16:creationId xmlns:a16="http://schemas.microsoft.com/office/drawing/2014/main" id="{0439A7F9-A576-41CE-935E-691F4C6961E5}"/>
              </a:ext>
            </a:extLst>
          </p:cNvPr>
          <p:cNvSpPr txBox="1"/>
          <p:nvPr/>
        </p:nvSpPr>
        <p:spPr>
          <a:xfrm>
            <a:off x="5638771" y="3139045"/>
            <a:ext cx="2600353" cy="80021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Call Centre Automation</a:t>
            </a:r>
          </a:p>
          <a:p>
            <a:r>
              <a:rPr lang="en-MY" sz="1200" dirty="0"/>
              <a:t>Over 77 staff deployed in </a:t>
            </a:r>
            <a:r>
              <a:rPr lang="en-MY" sz="1200" dirty="0" err="1"/>
              <a:t>CareLine</a:t>
            </a:r>
            <a:r>
              <a:rPr lang="en-MY" sz="1200" dirty="0"/>
              <a:t> OMS answering on almost a million calls a year costing around RM5mil per year</a:t>
            </a:r>
          </a:p>
        </p:txBody>
      </p:sp>
      <p:sp>
        <p:nvSpPr>
          <p:cNvPr id="43" name="TextBox 104">
            <a:extLst>
              <a:ext uri="{FF2B5EF4-FFF2-40B4-BE49-F238E27FC236}">
                <a16:creationId xmlns:a16="http://schemas.microsoft.com/office/drawing/2014/main" id="{350210E8-0B01-4E60-B4EE-D31540D1472E}"/>
              </a:ext>
            </a:extLst>
          </p:cNvPr>
          <p:cNvSpPr txBox="1"/>
          <p:nvPr/>
        </p:nvSpPr>
        <p:spPr>
          <a:xfrm>
            <a:off x="8755035" y="3139044"/>
            <a:ext cx="2733704" cy="80021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Credit </a:t>
            </a:r>
            <a:r>
              <a:rPr lang="en-US" sz="1600" b="1" dirty="0" err="1"/>
              <a:t>Mgnt</a:t>
            </a:r>
            <a:r>
              <a:rPr lang="en-US" sz="1600" b="1" dirty="0"/>
              <a:t> Automation</a:t>
            </a:r>
          </a:p>
          <a:p>
            <a:r>
              <a:rPr lang="en-MY" sz="1200" dirty="0"/>
              <a:t>Over RM3bil in customer debt unpaid or ageing and over 50 FTE for calling customers </a:t>
            </a:r>
          </a:p>
        </p:txBody>
      </p:sp>
    </p:spTree>
    <p:extLst>
      <p:ext uri="{BB962C8B-B14F-4D97-AF65-F5344CB8AC3E}">
        <p14:creationId xmlns:p14="http://schemas.microsoft.com/office/powerpoint/2010/main" val="1765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D51F-2C7F-49AB-9010-1855DF9AE736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AIDA is powered by Cloud Solutions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E38CF2-24EA-4DA0-8600-C7C9B9B01AAD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49410F8-CDF0-4253-B2BC-41C18401F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5" t="8736" r="21102" b="2503"/>
          <a:stretch/>
        </p:blipFill>
        <p:spPr>
          <a:xfrm>
            <a:off x="839788" y="1690688"/>
            <a:ext cx="6969668" cy="4698157"/>
          </a:xfrm>
          <a:prstGeom prst="rect">
            <a:avLst/>
          </a:prstGeom>
        </p:spPr>
      </p:pic>
      <p:pic>
        <p:nvPicPr>
          <p:cNvPr id="3076" name="Picture 4" descr="Image result for dialog flow logo">
            <a:extLst>
              <a:ext uri="{FF2B5EF4-FFF2-40B4-BE49-F238E27FC236}">
                <a16:creationId xmlns:a16="http://schemas.microsoft.com/office/drawing/2014/main" id="{065BCC24-1B92-4296-9F37-0CA0EED08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5"/>
          <a:stretch/>
        </p:blipFill>
        <p:spPr bwMode="auto">
          <a:xfrm>
            <a:off x="8457110" y="2627183"/>
            <a:ext cx="2174767" cy="8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firebase">
            <a:extLst>
              <a:ext uri="{FF2B5EF4-FFF2-40B4-BE49-F238E27FC236}">
                <a16:creationId xmlns:a16="http://schemas.microsoft.com/office/drawing/2014/main" id="{9F40062A-815C-49AD-A29A-5C56FE80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38" y="3472294"/>
            <a:ext cx="2098912" cy="67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google cloud platform">
            <a:extLst>
              <a:ext uri="{FF2B5EF4-FFF2-40B4-BE49-F238E27FC236}">
                <a16:creationId xmlns:a16="http://schemas.microsoft.com/office/drawing/2014/main" id="{F199EB18-9A0B-48F1-9D37-A806EDBCB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29" y="1691507"/>
            <a:ext cx="2174767" cy="7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ws">
            <a:extLst>
              <a:ext uri="{FF2B5EF4-FFF2-40B4-BE49-F238E27FC236}">
                <a16:creationId xmlns:a16="http://schemas.microsoft.com/office/drawing/2014/main" id="{9FF38CC3-6AB5-4AE4-8AE9-BA667BD40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29" y="4379269"/>
            <a:ext cx="1963572" cy="98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5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ED504-9F04-4920-99C8-56BC1D77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2D51F-2C7F-49AB-9010-1855DF9AE736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chemeClr val="bg1"/>
                </a:solidFill>
              </a:rPr>
              <a:t>Web Demo</a:t>
            </a:r>
          </a:p>
        </p:txBody>
      </p:sp>
    </p:spTree>
    <p:extLst>
      <p:ext uri="{BB962C8B-B14F-4D97-AF65-F5344CB8AC3E}">
        <p14:creationId xmlns:p14="http://schemas.microsoft.com/office/powerpoint/2010/main" val="331513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A840D00-6101-4392-9B66-AA37A486CF34}"/>
              </a:ext>
            </a:extLst>
          </p:cNvPr>
          <p:cNvGrpSpPr/>
          <p:nvPr/>
        </p:nvGrpSpPr>
        <p:grpSpPr>
          <a:xfrm>
            <a:off x="8869184" y="2505649"/>
            <a:ext cx="2627775" cy="4125943"/>
            <a:chOff x="6119898" y="2600899"/>
            <a:chExt cx="2627775" cy="41259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314F58-DF54-407D-A993-61015600B7FE}"/>
                </a:ext>
              </a:extLst>
            </p:cNvPr>
            <p:cNvSpPr/>
            <p:nvPr/>
          </p:nvSpPr>
          <p:spPr>
            <a:xfrm>
              <a:off x="6119898" y="2600899"/>
              <a:ext cx="2627775" cy="332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MY" dirty="0"/>
                <a:t>Business Intent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B302C7-06AE-4E8D-87B2-18C6D2A2C1A7}"/>
                </a:ext>
              </a:extLst>
            </p:cNvPr>
            <p:cNvSpPr/>
            <p:nvPr/>
          </p:nvSpPr>
          <p:spPr>
            <a:xfrm>
              <a:off x="6251866" y="5184753"/>
              <a:ext cx="2354400" cy="59504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/>
                <a:t>Outage</a:t>
              </a:r>
            </a:p>
            <a:p>
              <a:pPr algn="ctr"/>
              <a:r>
                <a:rPr lang="en-MY" dirty="0"/>
                <a:t>Management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98E04B-2366-472C-AB76-8C0BAB700645}"/>
                </a:ext>
              </a:extLst>
            </p:cNvPr>
            <p:cNvSpPr/>
            <p:nvPr/>
          </p:nvSpPr>
          <p:spPr>
            <a:xfrm>
              <a:off x="6251866" y="4479501"/>
              <a:ext cx="2354400" cy="59504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/>
                <a:t>Account</a:t>
              </a:r>
            </a:p>
            <a:p>
              <a:pPr algn="ctr"/>
              <a:r>
                <a:rPr lang="en-MY" dirty="0"/>
                <a:t>Management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7B49DB-F996-44AF-86A3-92358B25939F}"/>
                </a:ext>
              </a:extLst>
            </p:cNvPr>
            <p:cNvSpPr/>
            <p:nvPr/>
          </p:nvSpPr>
          <p:spPr>
            <a:xfrm>
              <a:off x="6251866" y="2988965"/>
              <a:ext cx="2354400" cy="59504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/>
                <a:t>Helpdesk</a:t>
              </a:r>
            </a:p>
            <a:p>
              <a:pPr algn="ctr"/>
              <a:r>
                <a:rPr lang="en-MY" dirty="0"/>
                <a:t>Support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C65F70-F12D-42E5-8B66-878E87C0ADF4}"/>
                </a:ext>
              </a:extLst>
            </p:cNvPr>
            <p:cNvSpPr/>
            <p:nvPr/>
          </p:nvSpPr>
          <p:spPr>
            <a:xfrm>
              <a:off x="6251866" y="3734878"/>
              <a:ext cx="2354400" cy="59504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/>
                <a:t>Social Media</a:t>
              </a:r>
            </a:p>
            <a:p>
              <a:pPr algn="ctr"/>
              <a:r>
                <a:rPr lang="en-MY" dirty="0"/>
                <a:t>Engagement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CC2914-5216-4369-8D57-57353B22BAC9}"/>
                </a:ext>
              </a:extLst>
            </p:cNvPr>
            <p:cNvSpPr/>
            <p:nvPr/>
          </p:nvSpPr>
          <p:spPr>
            <a:xfrm>
              <a:off x="6119898" y="6023945"/>
              <a:ext cx="2627775" cy="7028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Business API Layer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A7607B9-FF08-4539-AF5C-EAB9C05EF512}"/>
              </a:ext>
            </a:extLst>
          </p:cNvPr>
          <p:cNvSpPr/>
          <p:nvPr/>
        </p:nvSpPr>
        <p:spPr>
          <a:xfrm>
            <a:off x="3369455" y="3386984"/>
            <a:ext cx="2628000" cy="119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MY" dirty="0"/>
              <a:t>Natural Language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97D3D4-31CE-4C63-A96B-372DC4122A2E}"/>
              </a:ext>
            </a:extLst>
          </p:cNvPr>
          <p:cNvSpPr/>
          <p:nvPr/>
        </p:nvSpPr>
        <p:spPr>
          <a:xfrm>
            <a:off x="3379912" y="2505647"/>
            <a:ext cx="2628000" cy="78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Machine</a:t>
            </a:r>
          </a:p>
          <a:p>
            <a:pPr algn="ctr"/>
            <a:r>
              <a:rPr lang="en-MY" dirty="0"/>
              <a:t>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2F3A40-B2C4-482A-A89B-6F75EC727FCB}"/>
              </a:ext>
            </a:extLst>
          </p:cNvPr>
          <p:cNvSpPr/>
          <p:nvPr/>
        </p:nvSpPr>
        <p:spPr>
          <a:xfrm>
            <a:off x="3369454" y="4703516"/>
            <a:ext cx="2627775" cy="112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MY" dirty="0"/>
              <a:t>Real-Time Translator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C59B35-3953-4E0D-A4A2-FFD0C00AC110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Platform Architecture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68AA5-8F04-46F3-BA3C-AA762AA0DBAB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546383F-F75E-48E0-8E29-6EC17576087E}"/>
              </a:ext>
            </a:extLst>
          </p:cNvPr>
          <p:cNvSpPr/>
          <p:nvPr/>
        </p:nvSpPr>
        <p:spPr>
          <a:xfrm>
            <a:off x="619012" y="2505648"/>
            <a:ext cx="2628000" cy="332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MY" dirty="0"/>
              <a:t>Multi Platform Connectors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F7D7360-6B9C-463B-A952-96E6F66171F3}"/>
              </a:ext>
            </a:extLst>
          </p:cNvPr>
          <p:cNvSpPr/>
          <p:nvPr/>
        </p:nvSpPr>
        <p:spPr>
          <a:xfrm>
            <a:off x="761944" y="1462099"/>
            <a:ext cx="10668113" cy="9502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047A6-3A14-4A51-B943-B578DC7BE920}"/>
              </a:ext>
            </a:extLst>
          </p:cNvPr>
          <p:cNvSpPr/>
          <p:nvPr/>
        </p:nvSpPr>
        <p:spPr>
          <a:xfrm>
            <a:off x="4268288" y="1887280"/>
            <a:ext cx="365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Artificially Intelligent Digital Assistant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166EF2-99B8-413C-AE9A-F73E2659D062}"/>
              </a:ext>
            </a:extLst>
          </p:cNvPr>
          <p:cNvGrpSpPr/>
          <p:nvPr/>
        </p:nvGrpSpPr>
        <p:grpSpPr>
          <a:xfrm>
            <a:off x="6128588" y="2505649"/>
            <a:ext cx="2628000" cy="3323651"/>
            <a:chOff x="8868959" y="2600899"/>
            <a:chExt cx="2628000" cy="332365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B41A2E0-49D4-491E-A481-54097AA3A26C}"/>
                </a:ext>
              </a:extLst>
            </p:cNvPr>
            <p:cNvSpPr/>
            <p:nvPr/>
          </p:nvSpPr>
          <p:spPr>
            <a:xfrm>
              <a:off x="8868959" y="2600899"/>
              <a:ext cx="2628000" cy="3323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MY" dirty="0"/>
                <a:t>Cognitive Intelligence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219471-ED37-4811-A9CA-2F5ABAB05AAE}"/>
                </a:ext>
              </a:extLst>
            </p:cNvPr>
            <p:cNvSpPr/>
            <p:nvPr/>
          </p:nvSpPr>
          <p:spPr>
            <a:xfrm>
              <a:off x="9003242" y="2988965"/>
              <a:ext cx="2352145" cy="59504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Emotional </a:t>
              </a:r>
            </a:p>
            <a:p>
              <a:pPr algn="ctr"/>
              <a:r>
                <a:rPr lang="en-MY" dirty="0"/>
                <a:t>Analysis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35AB8B-A821-4614-BD5D-8F818B8A108B}"/>
                </a:ext>
              </a:extLst>
            </p:cNvPr>
            <p:cNvSpPr/>
            <p:nvPr/>
          </p:nvSpPr>
          <p:spPr>
            <a:xfrm>
              <a:off x="9003242" y="3737458"/>
              <a:ext cx="2352145" cy="59504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Human</a:t>
              </a:r>
            </a:p>
            <a:p>
              <a:pPr algn="ctr"/>
              <a:r>
                <a:rPr lang="en-MY" dirty="0"/>
                <a:t>Escalation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BCF2F4-5C7E-48DA-B916-A0F3FCEF1836}"/>
                </a:ext>
              </a:extLst>
            </p:cNvPr>
            <p:cNvSpPr/>
            <p:nvPr/>
          </p:nvSpPr>
          <p:spPr>
            <a:xfrm>
              <a:off x="9003243" y="4480791"/>
              <a:ext cx="2352145" cy="59504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EF229A-18C6-4D6C-8364-8AAFCE12356C}"/>
                </a:ext>
              </a:extLst>
            </p:cNvPr>
            <p:cNvSpPr/>
            <p:nvPr/>
          </p:nvSpPr>
          <p:spPr>
            <a:xfrm>
              <a:off x="9003243" y="5184753"/>
              <a:ext cx="2352145" cy="59504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Self Learning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B5D4649-3713-4D3B-A92D-70F4CD22B69E}"/>
              </a:ext>
            </a:extLst>
          </p:cNvPr>
          <p:cNvSpPr/>
          <p:nvPr/>
        </p:nvSpPr>
        <p:spPr>
          <a:xfrm>
            <a:off x="3516712" y="3763063"/>
            <a:ext cx="1093388" cy="59504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English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3091E0-6E38-4922-A3D8-3E56EBE7047F}"/>
              </a:ext>
            </a:extLst>
          </p:cNvPr>
          <p:cNvSpPr/>
          <p:nvPr/>
        </p:nvSpPr>
        <p:spPr>
          <a:xfrm>
            <a:off x="4750984" y="3762001"/>
            <a:ext cx="1093388" cy="59504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Mandarin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EF10E0-17CC-4E17-BEEF-EEB974CF5AEB}"/>
              </a:ext>
            </a:extLst>
          </p:cNvPr>
          <p:cNvSpPr/>
          <p:nvPr/>
        </p:nvSpPr>
        <p:spPr>
          <a:xfrm>
            <a:off x="3516712" y="5078949"/>
            <a:ext cx="1093388" cy="59504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Malay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7AB7A1-AA9B-402B-AD88-F1EB3B9D737C}"/>
              </a:ext>
            </a:extLst>
          </p:cNvPr>
          <p:cNvSpPr/>
          <p:nvPr/>
        </p:nvSpPr>
        <p:spPr>
          <a:xfrm>
            <a:off x="4750984" y="5077887"/>
            <a:ext cx="1093388" cy="59504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Tamil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885B3D-E4D2-4CC8-BDC2-FA5AEDF545D9}"/>
              </a:ext>
            </a:extLst>
          </p:cNvPr>
          <p:cNvSpPr/>
          <p:nvPr/>
        </p:nvSpPr>
        <p:spPr>
          <a:xfrm>
            <a:off x="618784" y="5928695"/>
            <a:ext cx="8137803" cy="70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Realtime NoSQL Database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FCD7BA-E457-4C0E-A6D5-8E599F3BDAAF}"/>
              </a:ext>
            </a:extLst>
          </p:cNvPr>
          <p:cNvSpPr/>
          <p:nvPr/>
        </p:nvSpPr>
        <p:spPr>
          <a:xfrm>
            <a:off x="774586" y="3157855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Web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B850EE-6A40-4798-92DB-59D13DCF8403}"/>
              </a:ext>
            </a:extLst>
          </p:cNvPr>
          <p:cNvSpPr/>
          <p:nvPr/>
        </p:nvSpPr>
        <p:spPr>
          <a:xfrm>
            <a:off x="774586" y="3547318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iOS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70EBAD-3925-4655-AD9E-DCD66996A6A7}"/>
              </a:ext>
            </a:extLst>
          </p:cNvPr>
          <p:cNvSpPr/>
          <p:nvPr/>
        </p:nvSpPr>
        <p:spPr>
          <a:xfrm>
            <a:off x="774586" y="3923082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Android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361106-9B7F-4837-BD25-46EA2B9777A1}"/>
              </a:ext>
            </a:extLst>
          </p:cNvPr>
          <p:cNvSpPr/>
          <p:nvPr/>
        </p:nvSpPr>
        <p:spPr>
          <a:xfrm>
            <a:off x="1998639" y="3157855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Facebook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4E0360-FAE5-4EB2-9377-09E105BABC30}"/>
              </a:ext>
            </a:extLst>
          </p:cNvPr>
          <p:cNvSpPr/>
          <p:nvPr/>
        </p:nvSpPr>
        <p:spPr>
          <a:xfrm>
            <a:off x="1998639" y="3536650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WhatsApp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BDE730-4BCB-4041-B9D2-6C1D2E8EB8AE}"/>
              </a:ext>
            </a:extLst>
          </p:cNvPr>
          <p:cNvSpPr/>
          <p:nvPr/>
        </p:nvSpPr>
        <p:spPr>
          <a:xfrm>
            <a:off x="774586" y="5050374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Calls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6BC3F5-A962-42B9-81FF-30BEE77AC6EF}"/>
              </a:ext>
            </a:extLst>
          </p:cNvPr>
          <p:cNvSpPr/>
          <p:nvPr/>
        </p:nvSpPr>
        <p:spPr>
          <a:xfrm>
            <a:off x="1998639" y="3915445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Skype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72986F-A309-449B-9B8F-3AA5F773F7EA}"/>
              </a:ext>
            </a:extLst>
          </p:cNvPr>
          <p:cNvSpPr/>
          <p:nvPr/>
        </p:nvSpPr>
        <p:spPr>
          <a:xfrm>
            <a:off x="774586" y="4298846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err="1"/>
              <a:t>PhoneGap</a:t>
            </a:r>
            <a:endParaRPr lang="en-MY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50B792-CE1A-4A6C-8526-2DBCF56D8061}"/>
              </a:ext>
            </a:extLst>
          </p:cNvPr>
          <p:cNvSpPr/>
          <p:nvPr/>
        </p:nvSpPr>
        <p:spPr>
          <a:xfrm>
            <a:off x="1998639" y="4673035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Viber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A7985C-7E1B-4EBE-83CA-2EE04651FF5F}"/>
              </a:ext>
            </a:extLst>
          </p:cNvPr>
          <p:cNvSpPr/>
          <p:nvPr/>
        </p:nvSpPr>
        <p:spPr>
          <a:xfrm>
            <a:off x="1998639" y="5051830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Line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B0C67C-7002-45D4-BEFA-95865B8A476A}"/>
              </a:ext>
            </a:extLst>
          </p:cNvPr>
          <p:cNvSpPr/>
          <p:nvPr/>
        </p:nvSpPr>
        <p:spPr>
          <a:xfrm>
            <a:off x="1998639" y="5430627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Alexa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149E59-8BF0-410D-B20A-BDC8FE21BF41}"/>
              </a:ext>
            </a:extLst>
          </p:cNvPr>
          <p:cNvSpPr/>
          <p:nvPr/>
        </p:nvSpPr>
        <p:spPr>
          <a:xfrm>
            <a:off x="1998639" y="4294240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Twitter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A8125A-79FE-4CCD-9757-4CFD20FB81D5}"/>
              </a:ext>
            </a:extLst>
          </p:cNvPr>
          <p:cNvSpPr/>
          <p:nvPr/>
        </p:nvSpPr>
        <p:spPr>
          <a:xfrm>
            <a:off x="774586" y="4674610"/>
            <a:ext cx="1080000" cy="288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SMS</a:t>
            </a:r>
          </a:p>
        </p:txBody>
      </p:sp>
    </p:spTree>
    <p:extLst>
      <p:ext uri="{BB962C8B-B14F-4D97-AF65-F5344CB8AC3E}">
        <p14:creationId xmlns:p14="http://schemas.microsoft.com/office/powerpoint/2010/main" val="264829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9EA-FF28-4709-A575-814C20C1DC2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Details – 1. Flexible Infra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F9B07-6098-4110-8AEB-4D98BF8D0426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2DA3A5-1EF0-4A09-B354-90379E4BB133}"/>
              </a:ext>
            </a:extLst>
          </p:cNvPr>
          <p:cNvSpPr txBox="1">
            <a:spLocks/>
          </p:cNvSpPr>
          <p:nvPr/>
        </p:nvSpPr>
        <p:spPr>
          <a:xfrm>
            <a:off x="839788" y="2261748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It is all cloud</a:t>
            </a:r>
          </a:p>
          <a:p>
            <a:pPr marL="742950" indent="-742950">
              <a:buAutoNum type="arabicPeriod"/>
            </a:pPr>
            <a:endParaRPr lang="en-MY" dirty="0"/>
          </a:p>
          <a:p>
            <a:pPr marL="742950" indent="-742950">
              <a:buAutoNum type="arabicPeriod"/>
            </a:pPr>
            <a:r>
              <a:rPr lang="en-MY" dirty="0"/>
              <a:t>No CAPEX</a:t>
            </a:r>
          </a:p>
          <a:p>
            <a:pPr marL="742950" indent="-742950">
              <a:buAutoNum type="arabicPeriod"/>
            </a:pPr>
            <a:r>
              <a:rPr lang="en-MY" dirty="0"/>
              <a:t>Pay for only what you use</a:t>
            </a:r>
          </a:p>
          <a:p>
            <a:pPr marL="742950" indent="-742950">
              <a:buAutoNum type="arabicPeriod"/>
            </a:pPr>
            <a:r>
              <a:rPr lang="en-MY" dirty="0"/>
              <a:t>Super Scalable</a:t>
            </a:r>
          </a:p>
          <a:p>
            <a:pPr marL="742950" indent="-742950">
              <a:buAutoNum type="arabicPeriod"/>
            </a:pPr>
            <a:endParaRPr lang="en-MY" dirty="0"/>
          </a:p>
          <a:p>
            <a:pPr marL="742950" indent="-742950"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0130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9EA-FF28-4709-A575-814C20C1DC2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Details – 2. Local Support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F9B07-6098-4110-8AEB-4D98BF8D0426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2DA3A5-1EF0-4A09-B354-90379E4BB133}"/>
              </a:ext>
            </a:extLst>
          </p:cNvPr>
          <p:cNvSpPr txBox="1">
            <a:spLocks/>
          </p:cNvSpPr>
          <p:nvPr/>
        </p:nvSpPr>
        <p:spPr>
          <a:xfrm>
            <a:off x="839788" y="2261748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We’re close by</a:t>
            </a:r>
          </a:p>
          <a:p>
            <a:pPr marL="742950" indent="-742950">
              <a:buAutoNum type="arabicPeriod"/>
            </a:pPr>
            <a:endParaRPr lang="en-MY" dirty="0"/>
          </a:p>
          <a:p>
            <a:pPr marL="742950" indent="-742950">
              <a:buAutoNum type="arabicPeriod"/>
            </a:pPr>
            <a:r>
              <a:rPr lang="en-MY" dirty="0"/>
              <a:t>Accenture Office in Gardens</a:t>
            </a:r>
          </a:p>
          <a:p>
            <a:pPr marL="742950" indent="-742950">
              <a:buAutoNum type="arabicPeriod"/>
            </a:pPr>
            <a:r>
              <a:rPr lang="en-MY" dirty="0"/>
              <a:t>Google office in KL </a:t>
            </a:r>
            <a:r>
              <a:rPr lang="en-MY" dirty="0" err="1"/>
              <a:t>Sentral</a:t>
            </a:r>
            <a:endParaRPr lang="en-MY" dirty="0"/>
          </a:p>
          <a:p>
            <a:pPr marL="742950" indent="-742950">
              <a:buAutoNum type="arabicPeriod"/>
            </a:pPr>
            <a:endParaRPr lang="en-MY" dirty="0"/>
          </a:p>
          <a:p>
            <a:pPr marL="742950" indent="-742950"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125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9EA-FF28-4709-A575-814C20C1DC2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Details – 3. Integration &amp; Support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F9B07-6098-4110-8AEB-4D98BF8D0426}"/>
              </a:ext>
            </a:extLst>
          </p:cNvPr>
          <p:cNvCxnSpPr/>
          <p:nvPr/>
        </p:nvCxnSpPr>
        <p:spPr>
          <a:xfrm>
            <a:off x="0" y="1313436"/>
            <a:ext cx="113553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2DA3A5-1EF0-4A09-B354-90379E4BB133}"/>
              </a:ext>
            </a:extLst>
          </p:cNvPr>
          <p:cNvSpPr txBox="1">
            <a:spLocks/>
          </p:cNvSpPr>
          <p:nvPr/>
        </p:nvSpPr>
        <p:spPr>
          <a:xfrm>
            <a:off x="839788" y="2261748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Platform agnostic REST APIs on https</a:t>
            </a:r>
          </a:p>
          <a:p>
            <a:endParaRPr lang="en-MY" dirty="0"/>
          </a:p>
          <a:p>
            <a:r>
              <a:rPr lang="en-MY" dirty="0"/>
              <a:t>Wide range of integration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41FEC-CA30-405D-93D9-490633AB668C}"/>
              </a:ext>
            </a:extLst>
          </p:cNvPr>
          <p:cNvSpPr/>
          <p:nvPr/>
        </p:nvSpPr>
        <p:spPr>
          <a:xfrm>
            <a:off x="646033" y="4415429"/>
            <a:ext cx="1537200" cy="9215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3F8AFA-59D2-4816-9C94-F0BF71A7A660}"/>
              </a:ext>
            </a:extLst>
          </p:cNvPr>
          <p:cNvSpPr/>
          <p:nvPr/>
        </p:nvSpPr>
        <p:spPr>
          <a:xfrm>
            <a:off x="2215637" y="4415429"/>
            <a:ext cx="1537200" cy="9215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iOS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91F6EF-D51E-47B6-BE13-B21ACF725CC0}"/>
              </a:ext>
            </a:extLst>
          </p:cNvPr>
          <p:cNvSpPr/>
          <p:nvPr/>
        </p:nvSpPr>
        <p:spPr>
          <a:xfrm>
            <a:off x="3785241" y="4415429"/>
            <a:ext cx="1537200" cy="9215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Android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88D35D-8CF4-47AF-BFF2-6918328B0A8E}"/>
              </a:ext>
            </a:extLst>
          </p:cNvPr>
          <p:cNvSpPr/>
          <p:nvPr/>
        </p:nvSpPr>
        <p:spPr>
          <a:xfrm>
            <a:off x="647098" y="5358093"/>
            <a:ext cx="1536135" cy="91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Facebook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7AD100-1DB5-439B-A2FF-109FF0DFCF35}"/>
              </a:ext>
            </a:extLst>
          </p:cNvPr>
          <p:cNvSpPr/>
          <p:nvPr/>
        </p:nvSpPr>
        <p:spPr>
          <a:xfrm>
            <a:off x="2216489" y="5358093"/>
            <a:ext cx="1536135" cy="91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WhatsApp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1BD6B4-26A8-45BE-95D2-E9B837A41EDE}"/>
              </a:ext>
            </a:extLst>
          </p:cNvPr>
          <p:cNvSpPr/>
          <p:nvPr/>
        </p:nvSpPr>
        <p:spPr>
          <a:xfrm>
            <a:off x="8494053" y="4415429"/>
            <a:ext cx="1537200" cy="9215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Calls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6C7FA6-0C39-42D5-9490-D9D0C7A7AB62}"/>
              </a:ext>
            </a:extLst>
          </p:cNvPr>
          <p:cNvSpPr/>
          <p:nvPr/>
        </p:nvSpPr>
        <p:spPr>
          <a:xfrm>
            <a:off x="3785880" y="5358093"/>
            <a:ext cx="1536135" cy="91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Skype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38F095-794C-4663-82D0-D2B949158376}"/>
              </a:ext>
            </a:extLst>
          </p:cNvPr>
          <p:cNvSpPr/>
          <p:nvPr/>
        </p:nvSpPr>
        <p:spPr>
          <a:xfrm>
            <a:off x="5354845" y="4415429"/>
            <a:ext cx="1537200" cy="9215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err="1"/>
              <a:t>PhoneGap</a:t>
            </a:r>
            <a:endParaRPr lang="en-MY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9D42BC-BDA8-416B-B61E-82D50AB69A30}"/>
              </a:ext>
            </a:extLst>
          </p:cNvPr>
          <p:cNvSpPr/>
          <p:nvPr/>
        </p:nvSpPr>
        <p:spPr>
          <a:xfrm>
            <a:off x="5355271" y="5358093"/>
            <a:ext cx="1536135" cy="91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Viber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79A0C-28F3-4F8D-A324-A30D47B68953}"/>
              </a:ext>
            </a:extLst>
          </p:cNvPr>
          <p:cNvSpPr/>
          <p:nvPr/>
        </p:nvSpPr>
        <p:spPr>
          <a:xfrm>
            <a:off x="6924662" y="5358093"/>
            <a:ext cx="1536135" cy="91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Line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9822A8-4396-4BB0-A3EC-42090C44BE29}"/>
              </a:ext>
            </a:extLst>
          </p:cNvPr>
          <p:cNvSpPr/>
          <p:nvPr/>
        </p:nvSpPr>
        <p:spPr>
          <a:xfrm>
            <a:off x="10063446" y="5358093"/>
            <a:ext cx="1536135" cy="91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Alexa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1246CB-06C5-45EB-AD91-7C4ECA7293EB}"/>
              </a:ext>
            </a:extLst>
          </p:cNvPr>
          <p:cNvSpPr/>
          <p:nvPr/>
        </p:nvSpPr>
        <p:spPr>
          <a:xfrm>
            <a:off x="8494053" y="5358093"/>
            <a:ext cx="1536135" cy="91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Twitter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9735C7-6EBB-4623-A4A1-C11211FF9A44}"/>
              </a:ext>
            </a:extLst>
          </p:cNvPr>
          <p:cNvSpPr/>
          <p:nvPr/>
        </p:nvSpPr>
        <p:spPr>
          <a:xfrm>
            <a:off x="6924449" y="4415429"/>
            <a:ext cx="1537200" cy="9215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/>
              <a:t>SMS</a:t>
            </a:r>
          </a:p>
        </p:txBody>
      </p:sp>
    </p:spTree>
    <p:extLst>
      <p:ext uri="{BB962C8B-B14F-4D97-AF65-F5344CB8AC3E}">
        <p14:creationId xmlns:p14="http://schemas.microsoft.com/office/powerpoint/2010/main" val="3880021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386</Words>
  <Application>Microsoft Office PowerPoint</Application>
  <PresentationFormat>Widescreen</PresentationFormat>
  <Paragraphs>134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Kokd Ng</dc:creator>
  <cp:lastModifiedBy>Kokd Ng</cp:lastModifiedBy>
  <cp:revision>51</cp:revision>
  <dcterms:created xsi:type="dcterms:W3CDTF">2017-12-13T16:56:53Z</dcterms:created>
  <dcterms:modified xsi:type="dcterms:W3CDTF">2017-12-15T03:53:45Z</dcterms:modified>
</cp:coreProperties>
</file>