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21" r:id="rId3"/>
    <p:sldId id="312" r:id="rId4"/>
    <p:sldId id="327" r:id="rId5"/>
    <p:sldId id="329" r:id="rId6"/>
    <p:sldId id="308" r:id="rId7"/>
    <p:sldId id="313" r:id="rId8"/>
    <p:sldId id="317" r:id="rId9"/>
    <p:sldId id="264" r:id="rId10"/>
    <p:sldId id="326" r:id="rId11"/>
    <p:sldId id="314" r:id="rId12"/>
    <p:sldId id="32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0479" autoAdjust="0"/>
  </p:normalViewPr>
  <p:slideViewPr>
    <p:cSldViewPr snapToGrid="0">
      <p:cViewPr varScale="1">
        <p:scale>
          <a:sx n="89" d="100"/>
          <a:sy n="89" d="100"/>
        </p:scale>
        <p:origin x="12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1FA6A-3F9F-4E25-A644-49775D5DBBAB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7267E-DB48-475B-BC4C-D1490487F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8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267E-DB48-475B-BC4C-D1490487F6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86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267E-DB48-475B-BC4C-D1490487F6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84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267E-DB48-475B-BC4C-D1490487F6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53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Dann vielen Dank fürs zuhören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267E-DB48-475B-BC4C-D1490487F6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7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267E-DB48-475B-BC4C-D1490487F6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01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267E-DB48-475B-BC4C-D1490487F6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4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267E-DB48-475B-BC4C-D1490487F6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7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267E-DB48-475B-BC4C-D1490487F6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79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267E-DB48-475B-BC4C-D1490487F6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9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267E-DB48-475B-BC4C-D1490487F6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92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267E-DB48-475B-BC4C-D1490487F6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21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7267E-DB48-475B-BC4C-D1490487F6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7940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32021"/>
            <a:ext cx="10353762" cy="4259179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101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511801"/>
            <a:ext cx="5106004" cy="4279399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1511801"/>
            <a:ext cx="5094154" cy="4279399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none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734" y="1122363"/>
            <a:ext cx="10101431" cy="24796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4600" dirty="0"/>
              <a:t>Entwicklung einer Komponente für Joystick-ähnliche Steuerung in einer VR-Spielumgebung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de-DE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10000"/>
              </a:lnSpc>
            </a:pPr>
            <a:r>
              <a:rPr lang="de-D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Präsentation</a:t>
            </a:r>
          </a:p>
          <a:p>
            <a:pPr>
              <a:lnSpc>
                <a:spcPct val="110000"/>
              </a:lnSpc>
            </a:pPr>
            <a:r>
              <a:rPr lang="de-DE" dirty="0">
                <a:solidFill>
                  <a:schemeClr val="tx1">
                    <a:lumMod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Nicolas Mehlei (s0522558)</a:t>
            </a:r>
            <a:endParaRPr lang="en-US" dirty="0">
              <a:solidFill>
                <a:schemeClr val="tx1">
                  <a:lumMod val="7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9816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pc="3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Realtime Interactive Systems</a:t>
            </a:r>
            <a:endParaRPr lang="en-US" spc="3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89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1883D7-10FF-48CA-8D3D-9457CB9B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7C7774-7FBB-488A-B03E-164408314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BBA4BB-D702-47D2-A158-DB65C1DC53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Video wurde wegen Dateigröße aus Präsentation entfernt,</a:t>
            </a:r>
          </a:p>
          <a:p>
            <a:pPr algn="ctr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befindet sich aber als einzelne Datei im Repository.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65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469E-3203-470A-AF7A-FFEA7A55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C834-F42A-4129-8F70-C8F1BEC1E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Kommt nahe an Gefühl von physischem Joystick heran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Praktisch: Controller meist beigelegt</a:t>
            </a:r>
          </a:p>
          <a:p>
            <a:pPr>
              <a:lnSpc>
                <a:spcPct val="200000"/>
              </a:lnSpc>
            </a:pPr>
            <a:r>
              <a:rPr lang="de-DE" dirty="0"/>
              <a:t>Taktiles Feedback fehlt	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Visuelles Feedback hilft</a:t>
            </a:r>
          </a:p>
          <a:p>
            <a:pPr>
              <a:lnSpc>
                <a:spcPct val="200000"/>
              </a:lnSpc>
            </a:pPr>
            <a:r>
              <a:rPr lang="de-DE" dirty="0"/>
              <a:t>Kalibrierung essenziell</a:t>
            </a:r>
          </a:p>
        </p:txBody>
      </p:sp>
    </p:spTree>
    <p:extLst>
      <p:ext uri="{BB962C8B-B14F-4D97-AF65-F5344CB8AC3E}">
        <p14:creationId xmlns:p14="http://schemas.microsoft.com/office/powerpoint/2010/main" val="1531023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Fragen?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5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D6685-1FDA-416F-A726-D450728E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Situation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81F2E-4584-4707-B217-3A1A2707E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Bei Flug-Spielen bieten Joysticks die größte Immersion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Nischenmarkt</a:t>
            </a:r>
          </a:p>
          <a:p>
            <a:pPr>
              <a:lnSpc>
                <a:spcPct val="200000"/>
              </a:lnSpc>
            </a:pPr>
            <a:r>
              <a:rPr lang="de-DE" dirty="0"/>
              <a:t>Bei Virtual Reality Immersion noch wichtiger</a:t>
            </a:r>
          </a:p>
          <a:p>
            <a:pPr>
              <a:lnSpc>
                <a:spcPct val="200000"/>
              </a:lnSpc>
            </a:pPr>
            <a:r>
              <a:rPr lang="de-DE" dirty="0"/>
              <a:t>Keine physische Lösung für Mobile VR</a:t>
            </a:r>
          </a:p>
          <a:p>
            <a:pPr>
              <a:lnSpc>
                <a:spcPct val="300000"/>
              </a:lnSpc>
              <a:spcBef>
                <a:spcPts val="2400"/>
              </a:spcBef>
            </a:pPr>
            <a:r>
              <a:rPr lang="de-DE" b="1" u="sng" dirty="0"/>
              <a:t>Ziel:</a:t>
            </a:r>
            <a:r>
              <a:rPr lang="de-DE" b="1" dirty="0"/>
              <a:t> </a:t>
            </a:r>
            <a:r>
              <a:rPr lang="de-DE" dirty="0"/>
              <a:t>Physischen Joystick mit einem anderen Eingabegerät emulieren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8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B5F574-3BC6-4C4D-B10C-F0163779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Technologien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699A86-36A0-4E28-B3D0-E7E021D06D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Samsung Gear VR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Head </a:t>
            </a:r>
            <a:r>
              <a:rPr lang="de-DE" dirty="0" err="1"/>
              <a:t>Mounted</a:t>
            </a:r>
            <a:r>
              <a:rPr lang="de-DE" dirty="0"/>
              <a:t> Display</a:t>
            </a:r>
          </a:p>
          <a:p>
            <a:pPr lvl="2">
              <a:lnSpc>
                <a:spcPct val="200000"/>
              </a:lnSpc>
            </a:pPr>
            <a:r>
              <a:rPr lang="de-DE" dirty="0"/>
              <a:t>mit Testgerät „Samsung Galaxy S7“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Controller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Buttons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Touchpad</a:t>
            </a:r>
          </a:p>
          <a:p>
            <a:pPr lvl="2">
              <a:lnSpc>
                <a:spcPct val="150000"/>
              </a:lnSpc>
            </a:pPr>
            <a:r>
              <a:rPr lang="de-DE" dirty="0"/>
              <a:t>Gyroskop</a:t>
            </a:r>
          </a:p>
          <a:p>
            <a:pPr lvl="1"/>
            <a:endParaRPr lang="de-DE" dirty="0"/>
          </a:p>
          <a:p>
            <a:pPr lvl="1"/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DC08C4-1EA4-4602-A8A4-05866C38B3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3788" y="1698017"/>
            <a:ext cx="5094287" cy="3906466"/>
          </a:xfrm>
          <a:effectLst>
            <a:glow rad="63500">
              <a:schemeClr val="tx1">
                <a:alpha val="9000"/>
              </a:schemeClr>
            </a:glo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42CF26-B6B7-4953-8C67-91DBFFAB382D}"/>
              </a:ext>
            </a:extLst>
          </p:cNvPr>
          <p:cNvSpPr txBox="1"/>
          <p:nvPr/>
        </p:nvSpPr>
        <p:spPr>
          <a:xfrm>
            <a:off x="6831107" y="6248399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Bild-Quelle: Samsung</a:t>
            </a:r>
            <a:endParaRPr lang="en-US" sz="1200" dirty="0">
              <a:solidFill>
                <a:schemeClr val="tx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5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F3AE-AA53-4099-9DFD-B7830B48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Controller-Verwendung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506EB-F8DD-48B9-9247-B37B416AB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32021"/>
            <a:ext cx="5182205" cy="425917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Gyroskop mit 3 Achsen</a:t>
            </a:r>
          </a:p>
          <a:p>
            <a:pPr>
              <a:lnSpc>
                <a:spcPct val="200000"/>
              </a:lnSpc>
            </a:pPr>
            <a:r>
              <a:rPr lang="de-DE" dirty="0" err="1"/>
              <a:t>Deadzones</a:t>
            </a:r>
            <a:r>
              <a:rPr lang="de-DE" dirty="0"/>
              <a:t> (Innen + Außen)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Handgelenk nicht überstrapazieren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Ruheposition ermöglichen</a:t>
            </a:r>
          </a:p>
          <a:p>
            <a:pPr>
              <a:lnSpc>
                <a:spcPct val="200000"/>
              </a:lnSpc>
            </a:pPr>
            <a:r>
              <a:rPr lang="de-DE" dirty="0"/>
              <a:t>Geringe Anzahl an Schaltflächen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2ABA75-FFE4-4F84-AE65-DEA7583CC7F7}"/>
              </a:ext>
            </a:extLst>
          </p:cNvPr>
          <p:cNvCxnSpPr>
            <a:cxnSpLocks/>
          </p:cNvCxnSpPr>
          <p:nvPr/>
        </p:nvCxnSpPr>
        <p:spPr>
          <a:xfrm>
            <a:off x="7605656" y="2506532"/>
            <a:ext cx="3818965" cy="3413921"/>
          </a:xfrm>
          <a:prstGeom prst="straightConnector1">
            <a:avLst/>
          </a:prstGeom>
          <a:ln w="63500">
            <a:headEnd type="triangle"/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73868F-CD6F-47CF-B90B-3CE320233398}"/>
              </a:ext>
            </a:extLst>
          </p:cNvPr>
          <p:cNvCxnSpPr>
            <a:cxnSpLocks/>
          </p:cNvCxnSpPr>
          <p:nvPr/>
        </p:nvCxnSpPr>
        <p:spPr>
          <a:xfrm flipH="1">
            <a:off x="8502869" y="2971514"/>
            <a:ext cx="2186647" cy="2210086"/>
          </a:xfrm>
          <a:prstGeom prst="straightConnector1">
            <a:avLst/>
          </a:prstGeom>
          <a:ln w="63500">
            <a:headEnd type="triangle"/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4D685E-5B36-4E10-935C-8032DBF8BC43}"/>
              </a:ext>
            </a:extLst>
          </p:cNvPr>
          <p:cNvCxnSpPr>
            <a:cxnSpLocks/>
          </p:cNvCxnSpPr>
          <p:nvPr/>
        </p:nvCxnSpPr>
        <p:spPr>
          <a:xfrm flipH="1" flipV="1">
            <a:off x="9490866" y="2112246"/>
            <a:ext cx="192694" cy="3808207"/>
          </a:xfrm>
          <a:prstGeom prst="straightConnector1">
            <a:avLst/>
          </a:prstGeom>
          <a:ln w="63500">
            <a:headEnd type="triangle"/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08774D-DB50-49C2-ACAF-E11CF611F641}"/>
              </a:ext>
            </a:extLst>
          </p:cNvPr>
          <p:cNvSpPr txBox="1"/>
          <p:nvPr/>
        </p:nvSpPr>
        <p:spPr>
          <a:xfrm>
            <a:off x="6831107" y="6248399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Bild-Quelle: Samsung</a:t>
            </a:r>
            <a:endParaRPr lang="en-US" sz="1200" dirty="0">
              <a:solidFill>
                <a:schemeClr val="tx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56B7427-7BFB-4DED-9C21-EBE0FA1B5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915513">
            <a:off x="6853619" y="2178230"/>
            <a:ext cx="5081800" cy="4259262"/>
          </a:xfrm>
          <a:prstGeom prst="rect">
            <a:avLst/>
          </a:prstGeom>
          <a:effectLst>
            <a:glow rad="228600">
              <a:schemeClr val="bg1">
                <a:alpha val="59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152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08E838-C9A7-4150-8347-2AEE4B09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Koordinatenachsen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170154-7628-4E62-B7A2-28284791AE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22430" y="2218482"/>
            <a:ext cx="5094286" cy="2865536"/>
          </a:xfr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63C060-DA56-42DD-A4DF-DA0E06131CC1}"/>
              </a:ext>
            </a:extLst>
          </p:cNvPr>
          <p:cNvCxnSpPr>
            <a:cxnSpLocks/>
          </p:cNvCxnSpPr>
          <p:nvPr/>
        </p:nvCxnSpPr>
        <p:spPr>
          <a:xfrm flipH="1">
            <a:off x="6433076" y="4593515"/>
            <a:ext cx="828338" cy="355003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141B1F-3223-4AAC-BFBA-B51FC761536A}"/>
              </a:ext>
            </a:extLst>
          </p:cNvPr>
          <p:cNvCxnSpPr>
            <a:cxnSpLocks/>
          </p:cNvCxnSpPr>
          <p:nvPr/>
        </p:nvCxnSpPr>
        <p:spPr>
          <a:xfrm flipH="1">
            <a:off x="10888535" y="2562113"/>
            <a:ext cx="828338" cy="355003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DAA20-EE66-4ECD-B841-FD30544D29B9}"/>
              </a:ext>
            </a:extLst>
          </p:cNvPr>
          <p:cNvCxnSpPr>
            <a:cxnSpLocks/>
          </p:cNvCxnSpPr>
          <p:nvPr/>
        </p:nvCxnSpPr>
        <p:spPr>
          <a:xfrm>
            <a:off x="9260261" y="4315609"/>
            <a:ext cx="9312" cy="1396702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7974F5-C4C3-449C-A181-0219D627E3B0}"/>
              </a:ext>
            </a:extLst>
          </p:cNvPr>
          <p:cNvCxnSpPr>
            <a:cxnSpLocks/>
          </p:cNvCxnSpPr>
          <p:nvPr/>
        </p:nvCxnSpPr>
        <p:spPr>
          <a:xfrm>
            <a:off x="9207780" y="1511801"/>
            <a:ext cx="9312" cy="1396702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285EDF-A0CC-47DC-AB3C-0BC8819E40FD}"/>
              </a:ext>
            </a:extLst>
          </p:cNvPr>
          <p:cNvCxnSpPr>
            <a:cxnSpLocks/>
          </p:cNvCxnSpPr>
          <p:nvPr/>
        </p:nvCxnSpPr>
        <p:spPr>
          <a:xfrm>
            <a:off x="9697807" y="4147489"/>
            <a:ext cx="1468632" cy="128016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1D6A77-5DCA-429A-8CCF-51F66936ECFE}"/>
              </a:ext>
            </a:extLst>
          </p:cNvPr>
          <p:cNvCxnSpPr>
            <a:cxnSpLocks/>
          </p:cNvCxnSpPr>
          <p:nvPr/>
        </p:nvCxnSpPr>
        <p:spPr>
          <a:xfrm>
            <a:off x="7336851" y="1922033"/>
            <a:ext cx="1468632" cy="1280160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Curved Left 18">
            <a:extLst>
              <a:ext uri="{FF2B5EF4-FFF2-40B4-BE49-F238E27FC236}">
                <a16:creationId xmlns:a16="http://schemas.microsoft.com/office/drawing/2014/main" id="{2BD6E9FE-18AE-4D9A-8364-EFA33FBA4DA9}"/>
              </a:ext>
            </a:extLst>
          </p:cNvPr>
          <p:cNvSpPr/>
          <p:nvPr/>
        </p:nvSpPr>
        <p:spPr>
          <a:xfrm rot="10800000">
            <a:off x="8633360" y="5117967"/>
            <a:ext cx="828339" cy="957431"/>
          </a:xfrm>
          <a:prstGeom prst="curvedLef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A8EEE273-CC50-4630-ADD0-7F36C4D3B249}"/>
              </a:ext>
            </a:extLst>
          </p:cNvPr>
          <p:cNvSpPr/>
          <p:nvPr/>
        </p:nvSpPr>
        <p:spPr>
          <a:xfrm rot="7517748">
            <a:off x="10672679" y="4982044"/>
            <a:ext cx="828339" cy="957431"/>
          </a:xfrm>
          <a:prstGeom prst="curvedLef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CFF3DE25-F398-4840-A7AC-D19588F82ADD}"/>
              </a:ext>
            </a:extLst>
          </p:cNvPr>
          <p:cNvSpPr/>
          <p:nvPr/>
        </p:nvSpPr>
        <p:spPr>
          <a:xfrm rot="14555051">
            <a:off x="6084125" y="4308852"/>
            <a:ext cx="828339" cy="957431"/>
          </a:xfrm>
          <a:prstGeom prst="curvedLef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A76F95D9-EE6C-4349-B0AC-9E09A31D5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536361">
            <a:off x="199853" y="1672590"/>
            <a:ext cx="5081800" cy="42592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EA4041-1DEE-47EA-927E-1E8DC061388E}"/>
              </a:ext>
            </a:extLst>
          </p:cNvPr>
          <p:cNvCxnSpPr>
            <a:cxnSpLocks/>
          </p:cNvCxnSpPr>
          <p:nvPr/>
        </p:nvCxnSpPr>
        <p:spPr>
          <a:xfrm flipH="1">
            <a:off x="1482181" y="3845565"/>
            <a:ext cx="830132" cy="595058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736A539-891A-49DF-BDAD-CB4F8BBC3168}"/>
              </a:ext>
            </a:extLst>
          </p:cNvPr>
          <p:cNvCxnSpPr>
            <a:cxnSpLocks/>
          </p:cNvCxnSpPr>
          <p:nvPr/>
        </p:nvCxnSpPr>
        <p:spPr>
          <a:xfrm flipH="1">
            <a:off x="3135364" y="2619587"/>
            <a:ext cx="830132" cy="595058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A16CF4-DC4B-446B-B84E-C408D6D3B7BE}"/>
              </a:ext>
            </a:extLst>
          </p:cNvPr>
          <p:cNvCxnSpPr>
            <a:cxnSpLocks/>
          </p:cNvCxnSpPr>
          <p:nvPr/>
        </p:nvCxnSpPr>
        <p:spPr>
          <a:xfrm flipH="1" flipV="1">
            <a:off x="4085543" y="5240536"/>
            <a:ext cx="700883" cy="802729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C447B2E-38BD-48F8-A590-E63C0F968124}"/>
              </a:ext>
            </a:extLst>
          </p:cNvPr>
          <p:cNvCxnSpPr>
            <a:cxnSpLocks/>
          </p:cNvCxnSpPr>
          <p:nvPr/>
        </p:nvCxnSpPr>
        <p:spPr>
          <a:xfrm flipH="1" flipV="1">
            <a:off x="753318" y="1425825"/>
            <a:ext cx="700883" cy="802729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4CA863-93CB-439F-A52A-AA8BE7C0711E}"/>
              </a:ext>
            </a:extLst>
          </p:cNvPr>
          <p:cNvCxnSpPr>
            <a:cxnSpLocks/>
          </p:cNvCxnSpPr>
          <p:nvPr/>
        </p:nvCxnSpPr>
        <p:spPr>
          <a:xfrm>
            <a:off x="2736309" y="4414232"/>
            <a:ext cx="4238" cy="1182451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73E577-63ED-4D43-B8C9-CCF5C4677853}"/>
              </a:ext>
            </a:extLst>
          </p:cNvPr>
          <p:cNvCxnSpPr>
            <a:cxnSpLocks/>
          </p:cNvCxnSpPr>
          <p:nvPr/>
        </p:nvCxnSpPr>
        <p:spPr>
          <a:xfrm>
            <a:off x="2740753" y="1379046"/>
            <a:ext cx="60091" cy="1187134"/>
          </a:xfrm>
          <a:prstGeom prst="line">
            <a:avLst/>
          </a:prstGeom>
          <a:ln w="317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Curved Left 32">
            <a:extLst>
              <a:ext uri="{FF2B5EF4-FFF2-40B4-BE49-F238E27FC236}">
                <a16:creationId xmlns:a16="http://schemas.microsoft.com/office/drawing/2014/main" id="{FE8F1321-EF7C-453F-876E-8F3F813F1919}"/>
              </a:ext>
            </a:extLst>
          </p:cNvPr>
          <p:cNvSpPr/>
          <p:nvPr/>
        </p:nvSpPr>
        <p:spPr>
          <a:xfrm rot="14555051">
            <a:off x="469746" y="953306"/>
            <a:ext cx="828339" cy="957431"/>
          </a:xfrm>
          <a:prstGeom prst="curvedLef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Curved Left 33">
            <a:extLst>
              <a:ext uri="{FF2B5EF4-FFF2-40B4-BE49-F238E27FC236}">
                <a16:creationId xmlns:a16="http://schemas.microsoft.com/office/drawing/2014/main" id="{3047ECA4-8580-4143-94CD-71FD4DE2B2A9}"/>
              </a:ext>
            </a:extLst>
          </p:cNvPr>
          <p:cNvSpPr/>
          <p:nvPr/>
        </p:nvSpPr>
        <p:spPr>
          <a:xfrm rot="14272451">
            <a:off x="1114149" y="3762081"/>
            <a:ext cx="828339" cy="957431"/>
          </a:xfrm>
          <a:prstGeom prst="curvedLef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Curved Left 34">
            <a:extLst>
              <a:ext uri="{FF2B5EF4-FFF2-40B4-BE49-F238E27FC236}">
                <a16:creationId xmlns:a16="http://schemas.microsoft.com/office/drawing/2014/main" id="{857C18D2-5E3D-4D22-AE71-DCFEC576FC07}"/>
              </a:ext>
            </a:extLst>
          </p:cNvPr>
          <p:cNvSpPr/>
          <p:nvPr/>
        </p:nvSpPr>
        <p:spPr>
          <a:xfrm rot="11026999">
            <a:off x="2079577" y="4948932"/>
            <a:ext cx="828339" cy="957431"/>
          </a:xfrm>
          <a:prstGeom prst="curvedLef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39484B-A550-46E9-899A-4EA31A75FCCF}"/>
              </a:ext>
            </a:extLst>
          </p:cNvPr>
          <p:cNvSpPr txBox="1"/>
          <p:nvPr/>
        </p:nvSpPr>
        <p:spPr>
          <a:xfrm>
            <a:off x="802812" y="4741207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endParaRPr lang="en-US" sz="28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3A33CF-0785-44F7-B639-65A043A86D35}"/>
              </a:ext>
            </a:extLst>
          </p:cNvPr>
          <p:cNvSpPr txBox="1"/>
          <p:nvPr/>
        </p:nvSpPr>
        <p:spPr>
          <a:xfrm>
            <a:off x="268263" y="581266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</a:t>
            </a:r>
            <a:endParaRPr lang="en-US" sz="28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5EC613-5C2F-4FBC-973E-B7A3350BB0E4}"/>
              </a:ext>
            </a:extLst>
          </p:cNvPr>
          <p:cNvSpPr txBox="1"/>
          <p:nvPr/>
        </p:nvSpPr>
        <p:spPr>
          <a:xfrm>
            <a:off x="2551768" y="6043265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US" sz="28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65C8DC-F35B-47B7-B9A8-8BF0BEA77707}"/>
              </a:ext>
            </a:extLst>
          </p:cNvPr>
          <p:cNvSpPr txBox="1"/>
          <p:nvPr/>
        </p:nvSpPr>
        <p:spPr>
          <a:xfrm>
            <a:off x="5747025" y="5002817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</a:t>
            </a:r>
            <a:endParaRPr lang="en-US" sz="28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51D401-EB98-4FB4-9CB1-BCF425E1EC3E}"/>
              </a:ext>
            </a:extLst>
          </p:cNvPr>
          <p:cNvSpPr txBox="1"/>
          <p:nvPr/>
        </p:nvSpPr>
        <p:spPr>
          <a:xfrm>
            <a:off x="9071442" y="6109348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US" sz="28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868078-8F45-4180-8D05-B2B22740CF85}"/>
              </a:ext>
            </a:extLst>
          </p:cNvPr>
          <p:cNvSpPr txBox="1"/>
          <p:nvPr/>
        </p:nvSpPr>
        <p:spPr>
          <a:xfrm>
            <a:off x="11422831" y="5691692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endParaRPr lang="en-US" sz="28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274F04-D3D2-4893-8D12-B428954B5E5E}"/>
              </a:ext>
            </a:extLst>
          </p:cNvPr>
          <p:cNvSpPr txBox="1"/>
          <p:nvPr/>
        </p:nvSpPr>
        <p:spPr>
          <a:xfrm>
            <a:off x="419854" y="6231662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Bild-Quelle: Samsung</a:t>
            </a:r>
            <a:endParaRPr lang="en-US" sz="1200" dirty="0">
              <a:solidFill>
                <a:schemeClr val="tx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27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 animBg="1"/>
      <p:bldP spid="20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D17D9-7940-418D-9742-991EB015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8CCBF-8A8E-4BD5-B302-471D81E2ED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Demoanwendung</a:t>
            </a:r>
          </a:p>
          <a:p>
            <a:pPr>
              <a:lnSpc>
                <a:spcPct val="150000"/>
              </a:lnSpc>
            </a:pPr>
            <a:r>
              <a:rPr lang="de-DE" dirty="0"/>
              <a:t>Parkour durchfliegen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Ringe in Reihenfolge durchfliegen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Geschwindigkeits-Management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Asteroiden als Hindernisse</a:t>
            </a:r>
          </a:p>
          <a:p>
            <a:pPr>
              <a:lnSpc>
                <a:spcPct val="150000"/>
              </a:lnSpc>
            </a:pPr>
            <a:r>
              <a:rPr lang="de-DE" dirty="0"/>
              <a:t>Gut sichtbares Cockpit als Fixpunkt gegen VR </a:t>
            </a:r>
            <a:r>
              <a:rPr lang="de-DE" dirty="0" err="1"/>
              <a:t>Sickness</a:t>
            </a:r>
            <a:endParaRPr lang="en-US" dirty="0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0D41B7A9-652A-4005-9D3E-3047CF730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696" y="412868"/>
            <a:ext cx="4193464" cy="30161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FB208DF6-66F3-4EF8-81F7-EDA1FB318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696" y="3535157"/>
            <a:ext cx="4193464" cy="30161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Arrow Connector 9">
            <a:extLst>
              <a:ext uri="{FF2B5EF4-FFF2-40B4-BE49-F238E27FC236}">
                <a16:creationId xmlns:a16="http://schemas.microsoft.com/office/drawing/2014/main" id="{5710A2DA-C632-4F04-8CEB-696EB6699549}"/>
              </a:ext>
            </a:extLst>
          </p:cNvPr>
          <p:cNvCxnSpPr>
            <a:cxnSpLocks/>
          </p:cNvCxnSpPr>
          <p:nvPr/>
        </p:nvCxnSpPr>
        <p:spPr>
          <a:xfrm flipV="1">
            <a:off x="8258456" y="3769112"/>
            <a:ext cx="3009100" cy="2275649"/>
          </a:xfrm>
          <a:prstGeom prst="curvedConnector3">
            <a:avLst>
              <a:gd name="adj1" fmla="val -4186"/>
            </a:avLst>
          </a:prstGeom>
          <a:ln w="41275">
            <a:tailEnd type="triangle"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53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FDE1-C10F-4FD7-90FE-59ABA8DD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57B2-0873-4C22-93A8-F8DB45527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4" y="1511801"/>
            <a:ext cx="6654793" cy="42793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Auswertung und Umsetzung der rohen Gear VR Controller Eingaben</a:t>
            </a:r>
          </a:p>
          <a:p>
            <a:pPr>
              <a:lnSpc>
                <a:spcPct val="200000"/>
              </a:lnSpc>
            </a:pPr>
            <a:r>
              <a:rPr lang="de-DE" dirty="0"/>
              <a:t>Kalibrierung notwendig 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problematisch</a:t>
            </a:r>
          </a:p>
          <a:p>
            <a:pPr>
              <a:lnSpc>
                <a:spcPct val="200000"/>
              </a:lnSpc>
            </a:pPr>
            <a:r>
              <a:rPr lang="de-DE" dirty="0"/>
              <a:t>Sehr anpassbar</a:t>
            </a:r>
          </a:p>
          <a:p>
            <a:pPr>
              <a:lnSpc>
                <a:spcPct val="200000"/>
              </a:lnSpc>
            </a:pPr>
            <a:r>
              <a:rPr lang="de-DE" dirty="0" err="1"/>
              <a:t>Prefab</a:t>
            </a:r>
            <a:r>
              <a:rPr lang="de-DE" dirty="0"/>
              <a:t> für Anzeige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2764AD-6210-4594-B054-FD79781D50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55027" y="1288974"/>
            <a:ext cx="4193754" cy="542042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724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5EDB-3138-481C-A4E6-EBBBA442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A709-6D6F-4AD0-9F3B-45EE2BFA5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4" y="1511801"/>
            <a:ext cx="5182205" cy="42793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Deadzone</a:t>
            </a:r>
            <a:r>
              <a:rPr lang="de-DE" dirty="0"/>
              <a:t>-Schwellenwerte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Innen: 1%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Außen: 25%</a:t>
            </a:r>
          </a:p>
          <a:p>
            <a:pPr>
              <a:lnSpc>
                <a:spcPct val="200000"/>
              </a:lnSpc>
            </a:pPr>
            <a:r>
              <a:rPr lang="de-DE" dirty="0"/>
              <a:t>Taktiles Feedback wäre praktisch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Begrenztes Gefühl durchs Handgelenk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de-DE" dirty="0"/>
              <a:t>V</a:t>
            </a:r>
            <a:r>
              <a:rPr lang="en-US" dirty="0" err="1"/>
              <a:t>isuelles</a:t>
            </a:r>
            <a:r>
              <a:rPr lang="en-US" dirty="0"/>
              <a:t> Feedback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hilfreich</a:t>
            </a:r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3CE7F3-6B93-4314-BBDD-5EB232B935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9713" t="20366"/>
          <a:stretch/>
        </p:blipFill>
        <p:spPr>
          <a:xfrm>
            <a:off x="6096000" y="1419726"/>
            <a:ext cx="5871383" cy="517861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24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08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61266</TotalTime>
  <Words>222</Words>
  <Application>Microsoft Office PowerPoint</Application>
  <PresentationFormat>Widescreen</PresentationFormat>
  <Paragraphs>80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Rockwell</vt:lpstr>
      <vt:lpstr>Segoe UI</vt:lpstr>
      <vt:lpstr>Segoe UI Light</vt:lpstr>
      <vt:lpstr>Segoe UI Semibold</vt:lpstr>
      <vt:lpstr>Segoe UI Semilight</vt:lpstr>
      <vt:lpstr>Damask</vt:lpstr>
      <vt:lpstr>Entwicklung einer Komponente für Joystick-ähnliche Steuerung in einer VR-Spielumgebung</vt:lpstr>
      <vt:lpstr>Situation</vt:lpstr>
      <vt:lpstr>Verwendete Technologien</vt:lpstr>
      <vt:lpstr>Controller-Verwendung</vt:lpstr>
      <vt:lpstr>Koordinatenachsen</vt:lpstr>
      <vt:lpstr>Spiel</vt:lpstr>
      <vt:lpstr>Implementation</vt:lpstr>
      <vt:lpstr>Implementation II</vt:lpstr>
      <vt:lpstr>Demo</vt:lpstr>
      <vt:lpstr>PowerPoint Presentation</vt:lpstr>
      <vt:lpstr>Auswertung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Mehlei</dc:creator>
  <cp:lastModifiedBy>Nicolas Mehlei</cp:lastModifiedBy>
  <cp:revision>485</cp:revision>
  <dcterms:created xsi:type="dcterms:W3CDTF">2017-01-04T17:26:18Z</dcterms:created>
  <dcterms:modified xsi:type="dcterms:W3CDTF">2018-02-01T14:28:05Z</dcterms:modified>
</cp:coreProperties>
</file>