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85" r:id="rId3"/>
    <p:sldId id="257" r:id="rId4"/>
    <p:sldId id="474" r:id="rId5"/>
    <p:sldId id="473" r:id="rId6"/>
    <p:sldId id="448" r:id="rId7"/>
    <p:sldId id="475" r:id="rId8"/>
    <p:sldId id="476" r:id="rId9"/>
    <p:sldId id="477"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465" r:id="rId25"/>
    <p:sldId id="466" r:id="rId26"/>
    <p:sldId id="467" r:id="rId27"/>
    <p:sldId id="468" r:id="rId28"/>
    <p:sldId id="469" r:id="rId29"/>
    <p:sldId id="470" r:id="rId30"/>
    <p:sldId id="471" r:id="rId31"/>
    <p:sldId id="472" r:id="rId32"/>
    <p:sldId id="4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71095" autoAdjust="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51C5-1562-44AE-B989-47C1E8AAFD79}" type="datetimeFigureOut">
              <a:rPr lang="en-US" smtClean="0"/>
              <a:t>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009D7-3DD8-4D90-A618-793F90D47AA6}" type="slidenum">
              <a:rPr lang="en-US" smtClean="0"/>
              <a:t>‹#›</a:t>
            </a:fld>
            <a:endParaRPr lang="en-US"/>
          </a:p>
        </p:txBody>
      </p:sp>
    </p:spTree>
    <p:extLst>
      <p:ext uri="{BB962C8B-B14F-4D97-AF65-F5344CB8AC3E}">
        <p14:creationId xmlns:p14="http://schemas.microsoft.com/office/powerpoint/2010/main" val="258814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 data was organized in file formats. DBMS was a new concept then, and all the research was done to make it overcome the deficiencies in traditional style of data management. A modern DBMS has the following characteristics −</a:t>
            </a:r>
          </a:p>
          <a:p>
            <a:endParaRPr lang="en-US" dirty="0" smtClean="0"/>
          </a:p>
          <a:p>
            <a:r>
              <a:rPr lang="en-US" dirty="0" smtClean="0"/>
              <a:t>Real-world entity − A modern DBMS is more realistic and uses real-world entities to design its architecture. It uses the behavior and attributes too. For example, a school database may use students as an entity and their age as an attribute.</a:t>
            </a:r>
          </a:p>
          <a:p>
            <a:endParaRPr lang="en-US" dirty="0" smtClean="0"/>
          </a:p>
          <a:p>
            <a:r>
              <a:rPr lang="en-US" dirty="0" smtClean="0"/>
              <a:t>Relation-based tables − DBMS allows entities and relations among them to form tables. A user can understand the architecture of a database just by looking at the table names.</a:t>
            </a:r>
          </a:p>
          <a:p>
            <a:endParaRPr lang="en-US" dirty="0" smtClean="0"/>
          </a:p>
          <a:p>
            <a:r>
              <a:rPr lang="en-US" dirty="0" smtClean="0"/>
              <a:t>Isolation of data and application − A database system is entirely different than its data. A database is an active entity, whereas data is said to be passive, on which the database works and organizes. DBMS also stores metadata, which is data about data, to ease its own process.</a:t>
            </a:r>
          </a:p>
          <a:p>
            <a:endParaRPr lang="en-US" dirty="0" smtClean="0"/>
          </a:p>
          <a:p>
            <a:r>
              <a:rPr lang="en-US" dirty="0" smtClean="0"/>
              <a:t>Less redundancy − DBMS follows the rules of normalization, which splits a relation when any of its attributes is having redundancy in values. Normalization is a mathematically rich and scientific process that reduces data redundancy.</a:t>
            </a:r>
          </a:p>
          <a:p>
            <a:endParaRPr lang="en-US" dirty="0" smtClean="0"/>
          </a:p>
          <a:p>
            <a:r>
              <a:rPr lang="en-US" dirty="0" smtClean="0"/>
              <a:t>Consistency − Consistency is a state where every relation in a database remains consistent. There exist methods and techniques, which can detect attempt of leaving database in inconsistent state. A DBMS can provide greater consistency as compared to earlier forms of data storing applications like file-processing systems.</a:t>
            </a:r>
          </a:p>
          <a:p>
            <a:endParaRPr lang="en-US" dirty="0" smtClean="0"/>
          </a:p>
          <a:p>
            <a:r>
              <a:rPr lang="en-US" dirty="0" smtClean="0"/>
              <a:t>Query Language − DBMS is equipped with query language, which makes it more efficient to retrieve and manipulate data. A user can apply as many and as different filtering options as required to retrieve a set of data. Traditionally it was not possible where file-processing system was used.</a:t>
            </a:r>
          </a:p>
          <a:p>
            <a:endParaRPr lang="en-US" dirty="0" smtClean="0"/>
          </a:p>
          <a:p>
            <a:r>
              <a:rPr lang="en-US" dirty="0" smtClean="0"/>
              <a:t>ACID Properties − DBMS follows the concepts of Atomicity, Consistency, Isolation, and Durability (normally shortened as ACID). These concepts are applied on transactions, which manipulate data in a database. ACID properties help the database stay healthy in multi-transactional environments and in case of failure.</a:t>
            </a:r>
          </a:p>
          <a:p>
            <a:endParaRPr lang="en-US" dirty="0" smtClean="0"/>
          </a:p>
          <a:p>
            <a:r>
              <a:rPr lang="en-US" dirty="0" smtClean="0"/>
              <a:t>Multiuser and Concurrent Access − DBMS supports multi-user environment and allows them to access and manipulate data in parallel. Though there are restrictions on transactions when users attempt to handle the same data item, but users are always unaware of them.</a:t>
            </a:r>
          </a:p>
          <a:p>
            <a:endParaRPr lang="en-US" dirty="0" smtClean="0"/>
          </a:p>
          <a:p>
            <a:r>
              <a:rPr lang="en-US" dirty="0" smtClean="0"/>
              <a:t>Multiple views − DBMS offers multiple views for different users. A user who is in the Sales department will have a different view of database than a person working in the Production department. This feature enables the users to have a concentrate view of the database according to their requirements.</a:t>
            </a:r>
          </a:p>
          <a:p>
            <a:endParaRPr lang="en-US" dirty="0" smtClean="0"/>
          </a:p>
          <a:p>
            <a:r>
              <a:rPr lang="en-US" dirty="0" smtClean="0"/>
              <a:t>Security − 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 Additionally, it can also be managed how much data of the Sales department should be displayed to the user. Since a DBMS is not saved on the disk as traditional file systems, it is very hard for miscreants to break the code.</a:t>
            </a: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4</a:t>
            </a:fld>
            <a:endParaRPr lang="en-US"/>
          </a:p>
        </p:txBody>
      </p:sp>
    </p:spTree>
    <p:extLst>
      <p:ext uri="{BB962C8B-B14F-4D97-AF65-F5344CB8AC3E}">
        <p14:creationId xmlns:p14="http://schemas.microsoft.com/office/powerpoint/2010/main" val="3261614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18</a:t>
            </a:fld>
            <a:endParaRPr lang="en-US"/>
          </a:p>
        </p:txBody>
      </p:sp>
    </p:spTree>
    <p:extLst>
      <p:ext uri="{BB962C8B-B14F-4D97-AF65-F5344CB8AC3E}">
        <p14:creationId xmlns:p14="http://schemas.microsoft.com/office/powerpoint/2010/main" val="326344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19</a:t>
            </a:fld>
            <a:endParaRPr lang="en-US"/>
          </a:p>
        </p:txBody>
      </p:sp>
    </p:spTree>
    <p:extLst>
      <p:ext uri="{BB962C8B-B14F-4D97-AF65-F5344CB8AC3E}">
        <p14:creationId xmlns:p14="http://schemas.microsoft.com/office/powerpoint/2010/main" val="42185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20</a:t>
            </a:fld>
            <a:endParaRPr lang="en-US"/>
          </a:p>
        </p:txBody>
      </p:sp>
    </p:spTree>
    <p:extLst>
      <p:ext uri="{BB962C8B-B14F-4D97-AF65-F5344CB8AC3E}">
        <p14:creationId xmlns:p14="http://schemas.microsoft.com/office/powerpoint/2010/main" val="3010077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21</a:t>
            </a:fld>
            <a:endParaRPr lang="en-US"/>
          </a:p>
        </p:txBody>
      </p:sp>
    </p:spTree>
    <p:extLst>
      <p:ext uri="{BB962C8B-B14F-4D97-AF65-F5344CB8AC3E}">
        <p14:creationId xmlns:p14="http://schemas.microsoft.com/office/powerpoint/2010/main" val="1976471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22</a:t>
            </a:fld>
            <a:endParaRPr lang="en-US"/>
          </a:p>
        </p:txBody>
      </p:sp>
    </p:spTree>
    <p:extLst>
      <p:ext uri="{BB962C8B-B14F-4D97-AF65-F5344CB8AC3E}">
        <p14:creationId xmlns:p14="http://schemas.microsoft.com/office/powerpoint/2010/main" val="1454989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23</a:t>
            </a:fld>
            <a:endParaRPr lang="en-US"/>
          </a:p>
        </p:txBody>
      </p:sp>
    </p:spTree>
    <p:extLst>
      <p:ext uri="{BB962C8B-B14F-4D97-AF65-F5344CB8AC3E}">
        <p14:creationId xmlns:p14="http://schemas.microsoft.com/office/powerpoint/2010/main" val="133578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24</a:t>
            </a:fld>
            <a:endParaRPr lang="en-US"/>
          </a:p>
        </p:txBody>
      </p:sp>
    </p:spTree>
    <p:extLst>
      <p:ext uri="{BB962C8B-B14F-4D97-AF65-F5344CB8AC3E}">
        <p14:creationId xmlns:p14="http://schemas.microsoft.com/office/powerpoint/2010/main" val="345511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25</a:t>
            </a:fld>
            <a:endParaRPr lang="en-US"/>
          </a:p>
        </p:txBody>
      </p:sp>
    </p:spTree>
    <p:extLst>
      <p:ext uri="{BB962C8B-B14F-4D97-AF65-F5344CB8AC3E}">
        <p14:creationId xmlns:p14="http://schemas.microsoft.com/office/powerpoint/2010/main" val="1374528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26</a:t>
            </a:fld>
            <a:endParaRPr lang="en-US"/>
          </a:p>
        </p:txBody>
      </p:sp>
    </p:spTree>
    <p:extLst>
      <p:ext uri="{BB962C8B-B14F-4D97-AF65-F5344CB8AC3E}">
        <p14:creationId xmlns:p14="http://schemas.microsoft.com/office/powerpoint/2010/main" val="945342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27</a:t>
            </a:fld>
            <a:endParaRPr lang="en-US"/>
          </a:p>
        </p:txBody>
      </p:sp>
    </p:spTree>
    <p:extLst>
      <p:ext uri="{BB962C8B-B14F-4D97-AF65-F5344CB8AC3E}">
        <p14:creationId xmlns:p14="http://schemas.microsoft.com/office/powerpoint/2010/main" val="31415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component is discussed individually below:</a:t>
            </a:r>
          </a:p>
          <a:p>
            <a:endParaRPr lang="en-US" dirty="0" smtClean="0"/>
          </a:p>
          <a:p>
            <a:r>
              <a:rPr lang="en-US" dirty="0" smtClean="0"/>
              <a:t>Data Source Layer</a:t>
            </a:r>
          </a:p>
          <a:p>
            <a:endParaRPr lang="en-US" dirty="0" smtClean="0"/>
          </a:p>
          <a:p>
            <a:r>
              <a:rPr lang="en-US" dirty="0" smtClean="0"/>
              <a:t>This represents the different data sources that feed data into the data warehouse. The data source can be of any format -- plain text file, relational database, other types of database, Excel file, etc., can all act as a data source.</a:t>
            </a:r>
          </a:p>
          <a:p>
            <a:endParaRPr lang="en-US" dirty="0" smtClean="0"/>
          </a:p>
          <a:p>
            <a:r>
              <a:rPr lang="en-US" dirty="0" smtClean="0"/>
              <a:t>Many different types of data can be a data source:</a:t>
            </a:r>
          </a:p>
          <a:p>
            <a:endParaRPr lang="en-US" dirty="0" smtClean="0"/>
          </a:p>
          <a:p>
            <a:r>
              <a:rPr lang="en-US" dirty="0" smtClean="0"/>
              <a:t>Operations -- such as sales data, HR data, product data, inventory data, marketing data, systems data.</a:t>
            </a:r>
          </a:p>
          <a:p>
            <a:r>
              <a:rPr lang="en-US" dirty="0" smtClean="0"/>
              <a:t>Web server logs with user browsing data.</a:t>
            </a:r>
          </a:p>
          <a:p>
            <a:r>
              <a:rPr lang="en-US" dirty="0" smtClean="0"/>
              <a:t>Internal market research data.</a:t>
            </a:r>
          </a:p>
          <a:p>
            <a:r>
              <a:rPr lang="en-US" dirty="0" smtClean="0"/>
              <a:t>Third-party data, such as census data, demographics data, or survey data.</a:t>
            </a:r>
          </a:p>
          <a:p>
            <a:r>
              <a:rPr lang="en-US" dirty="0" smtClean="0"/>
              <a:t>All these data sources together form the Data Source Layer.</a:t>
            </a:r>
          </a:p>
          <a:p>
            <a:endParaRPr lang="en-US" dirty="0" smtClean="0"/>
          </a:p>
          <a:p>
            <a:r>
              <a:rPr lang="en-US" dirty="0" smtClean="0"/>
              <a:t>Data Extraction Layer</a:t>
            </a:r>
          </a:p>
          <a:p>
            <a:endParaRPr lang="en-US" dirty="0" smtClean="0"/>
          </a:p>
          <a:p>
            <a:r>
              <a:rPr lang="en-US" dirty="0" smtClean="0"/>
              <a:t>Data gets pulled from the data source into the data warehouse system. There is likely some minimal data cleansing, but there is unlikely any major data transformation.</a:t>
            </a:r>
          </a:p>
          <a:p>
            <a:endParaRPr lang="en-US" dirty="0" smtClean="0"/>
          </a:p>
          <a:p>
            <a:r>
              <a:rPr lang="en-US" dirty="0" smtClean="0"/>
              <a:t>Staging Area</a:t>
            </a:r>
          </a:p>
          <a:p>
            <a:endParaRPr lang="en-US" dirty="0" smtClean="0"/>
          </a:p>
          <a:p>
            <a:r>
              <a:rPr lang="en-US" dirty="0" smtClean="0"/>
              <a:t>This is where data sits prior to being scrubbed and transformed into a data warehouse / data mart. Having one common area makes it easier for subsequent data processing / integration.</a:t>
            </a:r>
          </a:p>
          <a:p>
            <a:endParaRPr lang="en-US" dirty="0" smtClean="0"/>
          </a:p>
          <a:p>
            <a:r>
              <a:rPr lang="en-US" dirty="0" smtClean="0"/>
              <a:t>ETL Layer</a:t>
            </a:r>
          </a:p>
          <a:p>
            <a:endParaRPr lang="en-US" dirty="0" smtClean="0"/>
          </a:p>
          <a:p>
            <a:r>
              <a:rPr lang="en-US" dirty="0" smtClean="0"/>
              <a:t>This is where data gains its "intelligence", as logic is applied to transform the data from a transactional nature to an analytical nature. This layer is also where data cleansing happens. The ETL design phase is often the most time-consuming phase in a data warehousing project, and an ETL tool is often used in this layer.</a:t>
            </a:r>
          </a:p>
          <a:p>
            <a:endParaRPr lang="en-US" dirty="0" smtClean="0"/>
          </a:p>
          <a:p>
            <a:r>
              <a:rPr lang="en-US" dirty="0" smtClean="0"/>
              <a:t>Data Storage Layer</a:t>
            </a:r>
          </a:p>
          <a:p>
            <a:endParaRPr lang="en-US" dirty="0" smtClean="0"/>
          </a:p>
          <a:p>
            <a:r>
              <a:rPr lang="en-US" dirty="0" smtClean="0"/>
              <a:t>This is where the transformed and cleansed data sit. Based on scope and functionality, 3 types of entities can be found here: data warehouse, data mart, and operational data store (ODS). In any given system, you may have just one of the three, two of the three, or all three types.</a:t>
            </a:r>
          </a:p>
          <a:p>
            <a:endParaRPr lang="en-US" dirty="0" smtClean="0"/>
          </a:p>
          <a:p>
            <a:r>
              <a:rPr lang="en-US" dirty="0" smtClean="0"/>
              <a:t>Data Logic Layer</a:t>
            </a:r>
          </a:p>
          <a:p>
            <a:endParaRPr lang="en-US" dirty="0" smtClean="0"/>
          </a:p>
          <a:p>
            <a:r>
              <a:rPr lang="en-US" dirty="0" smtClean="0"/>
              <a:t>This is where business rules are stored. Business rules stored here do not affect the underlying data transformation rules, but do affect what the report looks like.</a:t>
            </a:r>
          </a:p>
          <a:p>
            <a:endParaRPr lang="en-US" dirty="0" smtClean="0"/>
          </a:p>
          <a:p>
            <a:r>
              <a:rPr lang="en-US" dirty="0" smtClean="0"/>
              <a:t>Data Presentation Layer</a:t>
            </a:r>
          </a:p>
          <a:p>
            <a:endParaRPr lang="en-US" dirty="0" smtClean="0"/>
          </a:p>
          <a:p>
            <a:r>
              <a:rPr lang="en-US" dirty="0" smtClean="0"/>
              <a:t>This refers to the information that reaches the users. This can be in a form of a tabular / graphical report in a browser, an emailed report that gets automatically generated and sent everyday, or an alert that warns users of exceptions, among others. Usually an OLAP tool and/or a reporting tool is used in this layer.</a:t>
            </a:r>
          </a:p>
          <a:p>
            <a:endParaRPr lang="en-US" dirty="0" smtClean="0"/>
          </a:p>
          <a:p>
            <a:r>
              <a:rPr lang="en-US" dirty="0" smtClean="0"/>
              <a:t>Metadata Layer</a:t>
            </a:r>
          </a:p>
          <a:p>
            <a:endParaRPr lang="en-US" dirty="0" smtClean="0"/>
          </a:p>
          <a:p>
            <a:r>
              <a:rPr lang="en-US" dirty="0" smtClean="0"/>
              <a:t>This is where information about the data stored in the data warehouse system is stored. A logical data model would be an example of something that's in the metadata layer. A metadata tool is often used to manage metadata.</a:t>
            </a:r>
          </a:p>
          <a:p>
            <a:endParaRPr lang="en-US" dirty="0" smtClean="0"/>
          </a:p>
          <a:p>
            <a:r>
              <a:rPr lang="en-US" dirty="0" smtClean="0"/>
              <a:t>System Operations Layer</a:t>
            </a:r>
          </a:p>
          <a:p>
            <a:endParaRPr lang="en-US" dirty="0" smtClean="0"/>
          </a:p>
          <a:p>
            <a:r>
              <a:rPr lang="en-US" dirty="0" smtClean="0"/>
              <a:t>This layer includes information on how the data warehouse system operates, such as ETL job status, system performance, and user access history.</a:t>
            </a: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10</a:t>
            </a:fld>
            <a:endParaRPr lang="en-US"/>
          </a:p>
        </p:txBody>
      </p:sp>
    </p:spTree>
    <p:extLst>
      <p:ext uri="{BB962C8B-B14F-4D97-AF65-F5344CB8AC3E}">
        <p14:creationId xmlns:p14="http://schemas.microsoft.com/office/powerpoint/2010/main" val="5735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28</a:t>
            </a:fld>
            <a:endParaRPr lang="en-US"/>
          </a:p>
        </p:txBody>
      </p:sp>
    </p:spTree>
    <p:extLst>
      <p:ext uri="{BB962C8B-B14F-4D97-AF65-F5344CB8AC3E}">
        <p14:creationId xmlns:p14="http://schemas.microsoft.com/office/powerpoint/2010/main" val="2776243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29</a:t>
            </a:fld>
            <a:endParaRPr lang="en-US"/>
          </a:p>
        </p:txBody>
      </p:sp>
    </p:spTree>
    <p:extLst>
      <p:ext uri="{BB962C8B-B14F-4D97-AF65-F5344CB8AC3E}">
        <p14:creationId xmlns:p14="http://schemas.microsoft.com/office/powerpoint/2010/main" val="4202653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30</a:t>
            </a:fld>
            <a:endParaRPr lang="en-US"/>
          </a:p>
        </p:txBody>
      </p:sp>
    </p:spTree>
    <p:extLst>
      <p:ext uri="{BB962C8B-B14F-4D97-AF65-F5344CB8AC3E}">
        <p14:creationId xmlns:p14="http://schemas.microsoft.com/office/powerpoint/2010/main" val="3986324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31</a:t>
            </a:fld>
            <a:endParaRPr lang="en-US"/>
          </a:p>
        </p:txBody>
      </p:sp>
    </p:spTree>
    <p:extLst>
      <p:ext uri="{BB962C8B-B14F-4D97-AF65-F5344CB8AC3E}">
        <p14:creationId xmlns:p14="http://schemas.microsoft.com/office/powerpoint/2010/main" val="281853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32</a:t>
            </a:fld>
            <a:endParaRPr lang="en-US"/>
          </a:p>
        </p:txBody>
      </p:sp>
    </p:spTree>
    <p:extLst>
      <p:ext uri="{BB962C8B-B14F-4D97-AF65-F5344CB8AC3E}">
        <p14:creationId xmlns:p14="http://schemas.microsoft.com/office/powerpoint/2010/main" val="283627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component is discussed individually below:</a:t>
            </a:r>
          </a:p>
          <a:p>
            <a:endParaRPr lang="en-US" dirty="0" smtClean="0"/>
          </a:p>
          <a:p>
            <a:r>
              <a:rPr lang="en-US" dirty="0" smtClean="0"/>
              <a:t>Data Source Layer</a:t>
            </a:r>
          </a:p>
          <a:p>
            <a:endParaRPr lang="en-US" dirty="0" smtClean="0"/>
          </a:p>
          <a:p>
            <a:r>
              <a:rPr lang="en-US" dirty="0" smtClean="0"/>
              <a:t>This represents the different data sources that feed data into the data warehouse. The data source can be of any format -- plain text file, relational database, other types of database, Excel file, etc., can all act as a data source.</a:t>
            </a:r>
          </a:p>
          <a:p>
            <a:endParaRPr lang="en-US" dirty="0" smtClean="0"/>
          </a:p>
          <a:p>
            <a:r>
              <a:rPr lang="en-US" dirty="0" smtClean="0"/>
              <a:t>Many different types of data can be a data source:</a:t>
            </a:r>
          </a:p>
          <a:p>
            <a:endParaRPr lang="en-US" dirty="0" smtClean="0"/>
          </a:p>
          <a:p>
            <a:r>
              <a:rPr lang="en-US" dirty="0" smtClean="0"/>
              <a:t>Operations -- such as sales data, HR data, product data, inventory data, marketing data, systems data.</a:t>
            </a:r>
          </a:p>
          <a:p>
            <a:r>
              <a:rPr lang="en-US" dirty="0" smtClean="0"/>
              <a:t>Web server logs with user browsing data.</a:t>
            </a:r>
          </a:p>
          <a:p>
            <a:r>
              <a:rPr lang="en-US" dirty="0" smtClean="0"/>
              <a:t>Internal market research data.</a:t>
            </a:r>
          </a:p>
          <a:p>
            <a:r>
              <a:rPr lang="en-US" dirty="0" smtClean="0"/>
              <a:t>Third-party data, such as census data, demographics data, or survey data.</a:t>
            </a:r>
          </a:p>
          <a:p>
            <a:r>
              <a:rPr lang="en-US" dirty="0" smtClean="0"/>
              <a:t>All these data sources together form the Data Source Layer.</a:t>
            </a:r>
          </a:p>
          <a:p>
            <a:endParaRPr lang="en-US" dirty="0" smtClean="0"/>
          </a:p>
          <a:p>
            <a:r>
              <a:rPr lang="en-US" dirty="0" smtClean="0"/>
              <a:t>Data Extraction Layer</a:t>
            </a:r>
          </a:p>
          <a:p>
            <a:endParaRPr lang="en-US" dirty="0" smtClean="0"/>
          </a:p>
          <a:p>
            <a:r>
              <a:rPr lang="en-US" dirty="0" smtClean="0"/>
              <a:t>Data gets pulled from the data source into the data warehouse system. There is likely some minimal data cleansing, but there is unlikely any major data transformation.</a:t>
            </a:r>
          </a:p>
          <a:p>
            <a:endParaRPr lang="en-US" dirty="0" smtClean="0"/>
          </a:p>
          <a:p>
            <a:r>
              <a:rPr lang="en-US" dirty="0" smtClean="0"/>
              <a:t>Staging Area</a:t>
            </a:r>
          </a:p>
          <a:p>
            <a:endParaRPr lang="en-US" dirty="0" smtClean="0"/>
          </a:p>
          <a:p>
            <a:r>
              <a:rPr lang="en-US" dirty="0" smtClean="0"/>
              <a:t>This is where data sits prior to being scrubbed and transformed into a data warehouse / data mart. Having one common area makes it easier for subsequent data processing / integration.</a:t>
            </a:r>
          </a:p>
          <a:p>
            <a:endParaRPr lang="en-US" dirty="0" smtClean="0"/>
          </a:p>
          <a:p>
            <a:r>
              <a:rPr lang="en-US" dirty="0" smtClean="0"/>
              <a:t>ETL Layer</a:t>
            </a:r>
          </a:p>
          <a:p>
            <a:endParaRPr lang="en-US" dirty="0" smtClean="0"/>
          </a:p>
          <a:p>
            <a:r>
              <a:rPr lang="en-US" dirty="0" smtClean="0"/>
              <a:t>This is where data gains its "intelligence", as logic is applied to transform the data from a transactional nature to an analytical nature. This layer is also where data cleansing happens. The ETL design phase is often the most time-consuming phase in a data warehousing project, and an ETL tool is often used in this layer.</a:t>
            </a:r>
          </a:p>
          <a:p>
            <a:endParaRPr lang="en-US" dirty="0" smtClean="0"/>
          </a:p>
          <a:p>
            <a:r>
              <a:rPr lang="en-US" dirty="0" smtClean="0"/>
              <a:t>Data Storage Layer</a:t>
            </a:r>
          </a:p>
          <a:p>
            <a:endParaRPr lang="en-US" dirty="0" smtClean="0"/>
          </a:p>
          <a:p>
            <a:r>
              <a:rPr lang="en-US" dirty="0" smtClean="0"/>
              <a:t>This is where the transformed and cleansed data sit. Based on scope and functionality, 3 types of entities can be found here: data warehouse, data mart, and operational data store (ODS). In any given system, you may have just one of the three, two of the three, or all three types.</a:t>
            </a:r>
          </a:p>
          <a:p>
            <a:endParaRPr lang="en-US" dirty="0" smtClean="0"/>
          </a:p>
          <a:p>
            <a:r>
              <a:rPr lang="en-US" dirty="0" smtClean="0"/>
              <a:t>Data Logic Layer</a:t>
            </a:r>
          </a:p>
          <a:p>
            <a:endParaRPr lang="en-US" dirty="0" smtClean="0"/>
          </a:p>
          <a:p>
            <a:r>
              <a:rPr lang="en-US" dirty="0" smtClean="0"/>
              <a:t>This is where business rules are stored. Business rules stored here do not affect the underlying data transformation rules, but do affect what the report looks like.</a:t>
            </a:r>
          </a:p>
          <a:p>
            <a:endParaRPr lang="en-US" dirty="0" smtClean="0"/>
          </a:p>
          <a:p>
            <a:r>
              <a:rPr lang="en-US" dirty="0" smtClean="0"/>
              <a:t>Data Presentation Layer</a:t>
            </a:r>
          </a:p>
          <a:p>
            <a:endParaRPr lang="en-US" dirty="0" smtClean="0"/>
          </a:p>
          <a:p>
            <a:r>
              <a:rPr lang="en-US" dirty="0" smtClean="0"/>
              <a:t>This refers to the information that reaches the users. This can be in a form of a tabular / graphical report in a browser, an emailed report that gets automatically generated and sent everyday, or an alert that warns users of exceptions, among others. Usually an OLAP tool and/or a reporting tool is used in this layer.</a:t>
            </a:r>
          </a:p>
          <a:p>
            <a:endParaRPr lang="en-US" dirty="0" smtClean="0"/>
          </a:p>
          <a:p>
            <a:r>
              <a:rPr lang="en-US" dirty="0" smtClean="0"/>
              <a:t>Metadata Layer</a:t>
            </a:r>
          </a:p>
          <a:p>
            <a:endParaRPr lang="en-US" dirty="0" smtClean="0"/>
          </a:p>
          <a:p>
            <a:r>
              <a:rPr lang="en-US" dirty="0" smtClean="0"/>
              <a:t>This is where information about the data stored in the data warehouse system is stored. A logical data model would be an example of something that's in the metadata layer. A metadata tool is often used to manage metadata.</a:t>
            </a:r>
          </a:p>
          <a:p>
            <a:endParaRPr lang="en-US" dirty="0" smtClean="0"/>
          </a:p>
          <a:p>
            <a:r>
              <a:rPr lang="en-US" dirty="0" smtClean="0"/>
              <a:t>System Operations Layer</a:t>
            </a:r>
          </a:p>
          <a:p>
            <a:endParaRPr lang="en-US" dirty="0" smtClean="0"/>
          </a:p>
          <a:p>
            <a:r>
              <a:rPr lang="en-US" dirty="0" smtClean="0"/>
              <a:t>This layer includes information on how the data warehouse system operates, such as ETL job status, system performance, and user access history.</a:t>
            </a: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11</a:t>
            </a:fld>
            <a:endParaRPr lang="en-US"/>
          </a:p>
        </p:txBody>
      </p:sp>
    </p:spTree>
    <p:extLst>
      <p:ext uri="{BB962C8B-B14F-4D97-AF65-F5344CB8AC3E}">
        <p14:creationId xmlns:p14="http://schemas.microsoft.com/office/powerpoint/2010/main" val="397039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component is discussed individually below:</a:t>
            </a:r>
          </a:p>
          <a:p>
            <a:endParaRPr lang="en-US" dirty="0" smtClean="0"/>
          </a:p>
          <a:p>
            <a:r>
              <a:rPr lang="en-US" dirty="0" smtClean="0"/>
              <a:t>Data Source Layer</a:t>
            </a:r>
          </a:p>
          <a:p>
            <a:endParaRPr lang="en-US" dirty="0" smtClean="0"/>
          </a:p>
          <a:p>
            <a:r>
              <a:rPr lang="en-US" dirty="0" smtClean="0"/>
              <a:t>This represents the different data sources that feed data into the data warehouse. The data source can be of any format -- plain text file, relational database, other types of database, Excel file, etc., can all act as a data source.</a:t>
            </a:r>
          </a:p>
          <a:p>
            <a:endParaRPr lang="en-US" dirty="0" smtClean="0"/>
          </a:p>
          <a:p>
            <a:r>
              <a:rPr lang="en-US" dirty="0" smtClean="0"/>
              <a:t>Many different types of data can be a data source:</a:t>
            </a:r>
          </a:p>
          <a:p>
            <a:endParaRPr lang="en-US" dirty="0" smtClean="0"/>
          </a:p>
          <a:p>
            <a:r>
              <a:rPr lang="en-US" dirty="0" smtClean="0"/>
              <a:t>Operations -- such as sales data, HR data, product data, inventory data, marketing data, systems data.</a:t>
            </a:r>
          </a:p>
          <a:p>
            <a:r>
              <a:rPr lang="en-US" dirty="0" smtClean="0"/>
              <a:t>Web server logs with user browsing data.</a:t>
            </a:r>
          </a:p>
          <a:p>
            <a:r>
              <a:rPr lang="en-US" dirty="0" smtClean="0"/>
              <a:t>Internal market research data.</a:t>
            </a:r>
          </a:p>
          <a:p>
            <a:r>
              <a:rPr lang="en-US" dirty="0" smtClean="0"/>
              <a:t>Third-party data, such as census data, demographics data, or survey data.</a:t>
            </a:r>
          </a:p>
          <a:p>
            <a:r>
              <a:rPr lang="en-US" dirty="0" smtClean="0"/>
              <a:t>All these data sources together form the Data Source Layer.</a:t>
            </a:r>
          </a:p>
          <a:p>
            <a:endParaRPr lang="en-US" dirty="0" smtClean="0"/>
          </a:p>
          <a:p>
            <a:r>
              <a:rPr lang="en-US" dirty="0" smtClean="0"/>
              <a:t>Data Extraction Layer</a:t>
            </a:r>
          </a:p>
          <a:p>
            <a:endParaRPr lang="en-US" dirty="0" smtClean="0"/>
          </a:p>
          <a:p>
            <a:r>
              <a:rPr lang="en-US" dirty="0" smtClean="0"/>
              <a:t>Data gets pulled from the data source into the data warehouse system. There is likely some minimal data cleansing, but there is unlikely any major data transformation.</a:t>
            </a:r>
          </a:p>
          <a:p>
            <a:endParaRPr lang="en-US" dirty="0" smtClean="0"/>
          </a:p>
          <a:p>
            <a:r>
              <a:rPr lang="en-US" dirty="0" smtClean="0"/>
              <a:t>Staging Area</a:t>
            </a:r>
          </a:p>
          <a:p>
            <a:endParaRPr lang="en-US" dirty="0" smtClean="0"/>
          </a:p>
          <a:p>
            <a:r>
              <a:rPr lang="en-US" dirty="0" smtClean="0"/>
              <a:t>This is where data sits prior to being scrubbed and transformed into a data warehouse / data mart. Having one common area makes it easier for subsequent data processing / integration.</a:t>
            </a:r>
          </a:p>
          <a:p>
            <a:endParaRPr lang="en-US" dirty="0" smtClean="0"/>
          </a:p>
          <a:p>
            <a:r>
              <a:rPr lang="en-US" dirty="0" smtClean="0"/>
              <a:t>ETL Layer</a:t>
            </a:r>
          </a:p>
          <a:p>
            <a:endParaRPr lang="en-US" dirty="0" smtClean="0"/>
          </a:p>
          <a:p>
            <a:r>
              <a:rPr lang="en-US" dirty="0" smtClean="0"/>
              <a:t>This is where data gains its "intelligence", as logic is applied to transform the data from a transactional nature to an analytical nature. This layer is also where data cleansing happens. The ETL design phase is often the most time-consuming phase in a data warehousing project, and an ETL tool is often used in this layer.</a:t>
            </a:r>
          </a:p>
          <a:p>
            <a:endParaRPr lang="en-US" dirty="0" smtClean="0"/>
          </a:p>
          <a:p>
            <a:r>
              <a:rPr lang="en-US" dirty="0" smtClean="0"/>
              <a:t>Data Storage Layer</a:t>
            </a:r>
          </a:p>
          <a:p>
            <a:endParaRPr lang="en-US" dirty="0" smtClean="0"/>
          </a:p>
          <a:p>
            <a:r>
              <a:rPr lang="en-US" dirty="0" smtClean="0"/>
              <a:t>This is where the transformed and cleansed data sit. Based on scope and functionality, 3 types of entities can be found here: data warehouse, data mart, and operational data store (ODS). In any given system, you may have just one of the three, two of the three, or all three types.</a:t>
            </a:r>
          </a:p>
          <a:p>
            <a:endParaRPr lang="en-US" dirty="0" smtClean="0"/>
          </a:p>
          <a:p>
            <a:r>
              <a:rPr lang="en-US" dirty="0" smtClean="0"/>
              <a:t>Data Logic Layer</a:t>
            </a:r>
          </a:p>
          <a:p>
            <a:endParaRPr lang="en-US" dirty="0" smtClean="0"/>
          </a:p>
          <a:p>
            <a:r>
              <a:rPr lang="en-US" dirty="0" smtClean="0"/>
              <a:t>This is where business rules are stored. Business rules stored here do not affect the underlying data transformation rules, but do affect what the report looks like.</a:t>
            </a:r>
          </a:p>
          <a:p>
            <a:endParaRPr lang="en-US" dirty="0" smtClean="0"/>
          </a:p>
          <a:p>
            <a:r>
              <a:rPr lang="en-US" dirty="0" smtClean="0"/>
              <a:t>Data Presentation Layer</a:t>
            </a:r>
          </a:p>
          <a:p>
            <a:endParaRPr lang="en-US" dirty="0" smtClean="0"/>
          </a:p>
          <a:p>
            <a:r>
              <a:rPr lang="en-US" dirty="0" smtClean="0"/>
              <a:t>This refers to the information that reaches the users. This can be in a form of a tabular / graphical report in a browser, an emailed report that gets automatically generated and sent everyday, or an alert that warns users of exceptions, among others. Usually an OLAP tool and/or a reporting tool is used in this layer.</a:t>
            </a:r>
          </a:p>
          <a:p>
            <a:endParaRPr lang="en-US" dirty="0" smtClean="0"/>
          </a:p>
          <a:p>
            <a:r>
              <a:rPr lang="en-US" dirty="0" smtClean="0"/>
              <a:t>Metadata Layer</a:t>
            </a:r>
          </a:p>
          <a:p>
            <a:endParaRPr lang="en-US" dirty="0" smtClean="0"/>
          </a:p>
          <a:p>
            <a:r>
              <a:rPr lang="en-US" dirty="0" smtClean="0"/>
              <a:t>This is where information about the data stored in the data warehouse system is stored. A logical data model would be an example of something that's in the metadata layer. A metadata tool is often used to manage metadata.</a:t>
            </a:r>
          </a:p>
          <a:p>
            <a:endParaRPr lang="en-US" dirty="0" smtClean="0"/>
          </a:p>
          <a:p>
            <a:r>
              <a:rPr lang="en-US" dirty="0" smtClean="0"/>
              <a:t>System Operations Layer</a:t>
            </a:r>
          </a:p>
          <a:p>
            <a:endParaRPr lang="en-US" dirty="0" smtClean="0"/>
          </a:p>
          <a:p>
            <a:r>
              <a:rPr lang="en-US" dirty="0" smtClean="0"/>
              <a:t>This layer includes information on how the data warehouse system operates, such as ETL job status, system performance, and user access history.</a:t>
            </a: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12</a:t>
            </a:fld>
            <a:endParaRPr lang="en-US"/>
          </a:p>
        </p:txBody>
      </p:sp>
    </p:spTree>
    <p:extLst>
      <p:ext uri="{BB962C8B-B14F-4D97-AF65-F5344CB8AC3E}">
        <p14:creationId xmlns:p14="http://schemas.microsoft.com/office/powerpoint/2010/main" val="359083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component is discussed individually below:</a:t>
            </a:r>
          </a:p>
          <a:p>
            <a:endParaRPr lang="en-US" dirty="0" smtClean="0"/>
          </a:p>
          <a:p>
            <a:r>
              <a:rPr lang="en-US" dirty="0" smtClean="0"/>
              <a:t>Data Source Layer</a:t>
            </a:r>
          </a:p>
          <a:p>
            <a:endParaRPr lang="en-US" dirty="0" smtClean="0"/>
          </a:p>
          <a:p>
            <a:r>
              <a:rPr lang="en-US" dirty="0" smtClean="0"/>
              <a:t>This represents the different data sources that feed data into the data warehouse. The data source can be of any format -- plain text file, relational database, other types of database, Excel file, etc., can all act as a data source.</a:t>
            </a:r>
          </a:p>
          <a:p>
            <a:endParaRPr lang="en-US" dirty="0" smtClean="0"/>
          </a:p>
          <a:p>
            <a:r>
              <a:rPr lang="en-US" dirty="0" smtClean="0"/>
              <a:t>Many different types of data can be a data source:</a:t>
            </a:r>
          </a:p>
          <a:p>
            <a:endParaRPr lang="en-US" dirty="0" smtClean="0"/>
          </a:p>
          <a:p>
            <a:r>
              <a:rPr lang="en-US" dirty="0" smtClean="0"/>
              <a:t>Operations -- such as sales data, HR data, product data, inventory data, marketing data, systems data.</a:t>
            </a:r>
          </a:p>
          <a:p>
            <a:r>
              <a:rPr lang="en-US" dirty="0" smtClean="0"/>
              <a:t>Web server logs with user browsing data.</a:t>
            </a:r>
          </a:p>
          <a:p>
            <a:r>
              <a:rPr lang="en-US" dirty="0" smtClean="0"/>
              <a:t>Internal market research data.</a:t>
            </a:r>
          </a:p>
          <a:p>
            <a:r>
              <a:rPr lang="en-US" dirty="0" smtClean="0"/>
              <a:t>Third-party data, such as census data, demographics data, or survey data.</a:t>
            </a:r>
          </a:p>
          <a:p>
            <a:r>
              <a:rPr lang="en-US" dirty="0" smtClean="0"/>
              <a:t>All these data sources together form the Data Source Layer.</a:t>
            </a:r>
          </a:p>
          <a:p>
            <a:endParaRPr lang="en-US" dirty="0" smtClean="0"/>
          </a:p>
          <a:p>
            <a:r>
              <a:rPr lang="en-US" dirty="0" smtClean="0"/>
              <a:t>Data Extraction Layer</a:t>
            </a:r>
          </a:p>
          <a:p>
            <a:endParaRPr lang="en-US" dirty="0" smtClean="0"/>
          </a:p>
          <a:p>
            <a:r>
              <a:rPr lang="en-US" dirty="0" smtClean="0"/>
              <a:t>Data gets pulled from the data source into the data warehouse system. There is likely some minimal data cleansing, but there is unlikely any major data transformation.</a:t>
            </a:r>
          </a:p>
          <a:p>
            <a:endParaRPr lang="en-US" dirty="0" smtClean="0"/>
          </a:p>
          <a:p>
            <a:r>
              <a:rPr lang="en-US" dirty="0" smtClean="0"/>
              <a:t>Staging Area</a:t>
            </a:r>
          </a:p>
          <a:p>
            <a:endParaRPr lang="en-US" dirty="0" smtClean="0"/>
          </a:p>
          <a:p>
            <a:r>
              <a:rPr lang="en-US" dirty="0" smtClean="0"/>
              <a:t>This is where data sits prior to being scrubbed and transformed into a data warehouse / data mart. Having one common area makes it easier for subsequent data processing / integration.</a:t>
            </a:r>
          </a:p>
          <a:p>
            <a:endParaRPr lang="en-US" dirty="0" smtClean="0"/>
          </a:p>
          <a:p>
            <a:r>
              <a:rPr lang="en-US" dirty="0" smtClean="0"/>
              <a:t>ETL Layer</a:t>
            </a:r>
          </a:p>
          <a:p>
            <a:endParaRPr lang="en-US" dirty="0" smtClean="0"/>
          </a:p>
          <a:p>
            <a:r>
              <a:rPr lang="en-US" dirty="0" smtClean="0"/>
              <a:t>This is where data gains its "intelligence", as logic is applied to transform the data from a transactional nature to an analytical nature. This layer is also where data cleansing happens. The ETL design phase is often the most time-consuming phase in a data warehousing project, and an ETL tool is often used in this layer.</a:t>
            </a:r>
          </a:p>
          <a:p>
            <a:endParaRPr lang="en-US" dirty="0" smtClean="0"/>
          </a:p>
          <a:p>
            <a:r>
              <a:rPr lang="en-US" dirty="0" smtClean="0"/>
              <a:t>Data Storage Layer</a:t>
            </a:r>
          </a:p>
          <a:p>
            <a:endParaRPr lang="en-US" dirty="0" smtClean="0"/>
          </a:p>
          <a:p>
            <a:r>
              <a:rPr lang="en-US" dirty="0" smtClean="0"/>
              <a:t>This is where the transformed and cleansed data sit. Based on scope and functionality, 3 types of entities can be found here: data warehouse, data mart, and operational data store (ODS). In any given system, you may have just one of the three, two of the three, or all three types.</a:t>
            </a:r>
          </a:p>
          <a:p>
            <a:endParaRPr lang="en-US" dirty="0" smtClean="0"/>
          </a:p>
          <a:p>
            <a:r>
              <a:rPr lang="en-US" dirty="0" smtClean="0"/>
              <a:t>Data Logic Layer</a:t>
            </a:r>
          </a:p>
          <a:p>
            <a:endParaRPr lang="en-US" dirty="0" smtClean="0"/>
          </a:p>
          <a:p>
            <a:r>
              <a:rPr lang="en-US" dirty="0" smtClean="0"/>
              <a:t>This is where business rules are stored. Business rules stored here do not affect the underlying data transformation rules, but do affect what the report looks like.</a:t>
            </a:r>
          </a:p>
          <a:p>
            <a:endParaRPr lang="en-US" dirty="0" smtClean="0"/>
          </a:p>
          <a:p>
            <a:r>
              <a:rPr lang="en-US" dirty="0" smtClean="0"/>
              <a:t>Data Presentation Layer</a:t>
            </a:r>
          </a:p>
          <a:p>
            <a:endParaRPr lang="en-US" dirty="0" smtClean="0"/>
          </a:p>
          <a:p>
            <a:r>
              <a:rPr lang="en-US" dirty="0" smtClean="0"/>
              <a:t>This refers to the information that reaches the users. This can be in a form of a tabular / graphical report in a browser, an emailed report that gets automatically generated and sent everyday, or an alert that warns users of exceptions, among others. Usually an OLAP tool and/or a reporting tool is used in this layer.</a:t>
            </a:r>
          </a:p>
          <a:p>
            <a:endParaRPr lang="en-US" dirty="0" smtClean="0"/>
          </a:p>
          <a:p>
            <a:r>
              <a:rPr lang="en-US" dirty="0" smtClean="0"/>
              <a:t>Metadata Layer</a:t>
            </a:r>
          </a:p>
          <a:p>
            <a:endParaRPr lang="en-US" dirty="0" smtClean="0"/>
          </a:p>
          <a:p>
            <a:r>
              <a:rPr lang="en-US" dirty="0" smtClean="0"/>
              <a:t>This is where information about the data stored in the data warehouse system is stored. A logical data model would be an example of something that's in the metadata layer. A metadata tool is often used to manage metadata.</a:t>
            </a:r>
          </a:p>
          <a:p>
            <a:endParaRPr lang="en-US" dirty="0" smtClean="0"/>
          </a:p>
          <a:p>
            <a:r>
              <a:rPr lang="en-US" dirty="0" smtClean="0"/>
              <a:t>System Operations Layer</a:t>
            </a:r>
          </a:p>
          <a:p>
            <a:endParaRPr lang="en-US" dirty="0" smtClean="0"/>
          </a:p>
          <a:p>
            <a:r>
              <a:rPr lang="en-US" dirty="0" smtClean="0"/>
              <a:t>This layer includes information on how the data warehouse system operates, such as ETL job status, system performance, and user access history.</a:t>
            </a: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13</a:t>
            </a:fld>
            <a:endParaRPr lang="en-US"/>
          </a:p>
        </p:txBody>
      </p:sp>
    </p:spTree>
    <p:extLst>
      <p:ext uri="{BB962C8B-B14F-4D97-AF65-F5344CB8AC3E}">
        <p14:creationId xmlns:p14="http://schemas.microsoft.com/office/powerpoint/2010/main" val="219147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component is discussed individually below:</a:t>
            </a:r>
          </a:p>
          <a:p>
            <a:endParaRPr lang="en-US" dirty="0" smtClean="0"/>
          </a:p>
          <a:p>
            <a:r>
              <a:rPr lang="en-US" dirty="0" smtClean="0"/>
              <a:t>Data Source Layer</a:t>
            </a:r>
          </a:p>
          <a:p>
            <a:endParaRPr lang="en-US" dirty="0" smtClean="0"/>
          </a:p>
          <a:p>
            <a:r>
              <a:rPr lang="en-US" dirty="0" smtClean="0"/>
              <a:t>This represents the different data sources that feed data into the data warehouse. The data source can be of any format -- plain text file, relational database, other types of database, Excel file, etc., can all act as a data source.</a:t>
            </a:r>
          </a:p>
          <a:p>
            <a:endParaRPr lang="en-US" dirty="0" smtClean="0"/>
          </a:p>
          <a:p>
            <a:r>
              <a:rPr lang="en-US" dirty="0" smtClean="0"/>
              <a:t>Many different types of data can be a data source:</a:t>
            </a:r>
          </a:p>
          <a:p>
            <a:endParaRPr lang="en-US" dirty="0" smtClean="0"/>
          </a:p>
          <a:p>
            <a:r>
              <a:rPr lang="en-US" dirty="0" smtClean="0"/>
              <a:t>Operations -- such as sales data, HR data, product data, inventory data, marketing data, systems data.</a:t>
            </a:r>
          </a:p>
          <a:p>
            <a:r>
              <a:rPr lang="en-US" dirty="0" smtClean="0"/>
              <a:t>Web server logs with user browsing data.</a:t>
            </a:r>
          </a:p>
          <a:p>
            <a:r>
              <a:rPr lang="en-US" dirty="0" smtClean="0"/>
              <a:t>Internal market research data.</a:t>
            </a:r>
          </a:p>
          <a:p>
            <a:r>
              <a:rPr lang="en-US" dirty="0" smtClean="0"/>
              <a:t>Third-party data, such as census data, demographics data, or survey data.</a:t>
            </a:r>
          </a:p>
          <a:p>
            <a:r>
              <a:rPr lang="en-US" dirty="0" smtClean="0"/>
              <a:t>All these data sources together form the Data Source Layer.</a:t>
            </a:r>
          </a:p>
          <a:p>
            <a:endParaRPr lang="en-US" dirty="0" smtClean="0"/>
          </a:p>
          <a:p>
            <a:r>
              <a:rPr lang="en-US" dirty="0" smtClean="0"/>
              <a:t>Data Extraction Layer</a:t>
            </a:r>
          </a:p>
          <a:p>
            <a:endParaRPr lang="en-US" dirty="0" smtClean="0"/>
          </a:p>
          <a:p>
            <a:r>
              <a:rPr lang="en-US" dirty="0" smtClean="0"/>
              <a:t>Data gets pulled from the data source into the data warehouse system. There is likely some minimal data cleansing, but there is unlikely any major data transformation.</a:t>
            </a:r>
          </a:p>
          <a:p>
            <a:endParaRPr lang="en-US" dirty="0" smtClean="0"/>
          </a:p>
          <a:p>
            <a:r>
              <a:rPr lang="en-US" dirty="0" smtClean="0"/>
              <a:t>Staging Area</a:t>
            </a:r>
          </a:p>
          <a:p>
            <a:endParaRPr lang="en-US" dirty="0" smtClean="0"/>
          </a:p>
          <a:p>
            <a:r>
              <a:rPr lang="en-US" dirty="0" smtClean="0"/>
              <a:t>This is where data sits prior to being scrubbed and transformed into a data warehouse / data mart. Having one common area makes it easier for subsequent data processing / integration.</a:t>
            </a:r>
          </a:p>
          <a:p>
            <a:endParaRPr lang="en-US" dirty="0" smtClean="0"/>
          </a:p>
          <a:p>
            <a:r>
              <a:rPr lang="en-US" dirty="0" smtClean="0"/>
              <a:t>ETL Layer</a:t>
            </a:r>
          </a:p>
          <a:p>
            <a:endParaRPr lang="en-US" dirty="0" smtClean="0"/>
          </a:p>
          <a:p>
            <a:r>
              <a:rPr lang="en-US" dirty="0" smtClean="0"/>
              <a:t>This is where data gains its "intelligence", as logic is applied to transform the data from a transactional nature to an analytical nature. This layer is also where data cleansing happens. The ETL design phase is often the most time-consuming phase in a data warehousing project, and an ETL tool is often used in this layer.</a:t>
            </a:r>
          </a:p>
          <a:p>
            <a:endParaRPr lang="en-US" dirty="0" smtClean="0"/>
          </a:p>
          <a:p>
            <a:r>
              <a:rPr lang="en-US" dirty="0" smtClean="0"/>
              <a:t>Data Storage Layer</a:t>
            </a:r>
          </a:p>
          <a:p>
            <a:endParaRPr lang="en-US" dirty="0" smtClean="0"/>
          </a:p>
          <a:p>
            <a:r>
              <a:rPr lang="en-US" dirty="0" smtClean="0"/>
              <a:t>This is where the transformed and cleansed data sit. Based on scope and functionality, 3 types of entities can be found here: data warehouse, data mart, and operational data store (ODS). In any given system, you may have just one of the three, two of the three, or all three types.</a:t>
            </a:r>
          </a:p>
          <a:p>
            <a:endParaRPr lang="en-US" dirty="0" smtClean="0"/>
          </a:p>
          <a:p>
            <a:r>
              <a:rPr lang="en-US" dirty="0" smtClean="0"/>
              <a:t>Data Logic Layer</a:t>
            </a:r>
          </a:p>
          <a:p>
            <a:endParaRPr lang="en-US" dirty="0" smtClean="0"/>
          </a:p>
          <a:p>
            <a:r>
              <a:rPr lang="en-US" dirty="0" smtClean="0"/>
              <a:t>This is where business rules are stored. Business rules stored here do not affect the underlying data transformation rules, but do affect what the report looks like.</a:t>
            </a:r>
          </a:p>
          <a:p>
            <a:endParaRPr lang="en-US" dirty="0" smtClean="0"/>
          </a:p>
          <a:p>
            <a:r>
              <a:rPr lang="en-US" dirty="0" smtClean="0"/>
              <a:t>Data Presentation Layer</a:t>
            </a:r>
          </a:p>
          <a:p>
            <a:endParaRPr lang="en-US" dirty="0" smtClean="0"/>
          </a:p>
          <a:p>
            <a:r>
              <a:rPr lang="en-US" dirty="0" smtClean="0"/>
              <a:t>This refers to the information that reaches the users. This can be in a form of a tabular / graphical report in a browser, an emailed report that gets automatically generated and sent everyday, or an alert that warns users of exceptions, among others. Usually an OLAP tool and/or a reporting tool is used in this layer.</a:t>
            </a:r>
          </a:p>
          <a:p>
            <a:endParaRPr lang="en-US" dirty="0" smtClean="0"/>
          </a:p>
          <a:p>
            <a:r>
              <a:rPr lang="en-US" dirty="0" smtClean="0"/>
              <a:t>Metadata Layer</a:t>
            </a:r>
          </a:p>
          <a:p>
            <a:endParaRPr lang="en-US" dirty="0" smtClean="0"/>
          </a:p>
          <a:p>
            <a:r>
              <a:rPr lang="en-US" dirty="0" smtClean="0"/>
              <a:t>This is where information about the data stored in the data warehouse system is stored. A logical data model would be an example of something that's in the metadata layer. A metadata tool is often used to manage metadata.</a:t>
            </a:r>
          </a:p>
          <a:p>
            <a:endParaRPr lang="en-US" dirty="0" smtClean="0"/>
          </a:p>
          <a:p>
            <a:r>
              <a:rPr lang="en-US" dirty="0" smtClean="0"/>
              <a:t>System Operations Layer</a:t>
            </a:r>
          </a:p>
          <a:p>
            <a:endParaRPr lang="en-US" dirty="0" smtClean="0"/>
          </a:p>
          <a:p>
            <a:r>
              <a:rPr lang="en-US" dirty="0" smtClean="0"/>
              <a:t>This layer includes information on how the data warehouse system operates, such as ETL job status, system performance, and user access history.</a:t>
            </a: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14</a:t>
            </a:fld>
            <a:endParaRPr lang="en-US"/>
          </a:p>
        </p:txBody>
      </p:sp>
    </p:spTree>
    <p:extLst>
      <p:ext uri="{BB962C8B-B14F-4D97-AF65-F5344CB8AC3E}">
        <p14:creationId xmlns:p14="http://schemas.microsoft.com/office/powerpoint/2010/main" val="1314504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advantage of the snowflake schema is the improvement in query performance due to minimized disk storage requirements and joining smaller lookup tables. The main disadvantage of the snowflake schema is the additional maintenance efforts needed due to the increase number of lookup tables.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15</a:t>
            </a:fld>
            <a:endParaRPr lang="en-US"/>
          </a:p>
        </p:txBody>
      </p:sp>
    </p:spTree>
    <p:extLst>
      <p:ext uri="{BB962C8B-B14F-4D97-AF65-F5344CB8AC3E}">
        <p14:creationId xmlns:p14="http://schemas.microsoft.com/office/powerpoint/2010/main" val="52468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16</a:t>
            </a:fld>
            <a:endParaRPr lang="en-US"/>
          </a:p>
        </p:txBody>
      </p:sp>
    </p:spTree>
    <p:extLst>
      <p:ext uri="{BB962C8B-B14F-4D97-AF65-F5344CB8AC3E}">
        <p14:creationId xmlns:p14="http://schemas.microsoft.com/office/powerpoint/2010/main" val="2364891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Which Dimensions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dimensions to include is usually a straightforward process, because business processes will often dictate clearly what are the relevant dimensions.</a:t>
            </a:r>
          </a:p>
          <a:p>
            <a:r>
              <a:rPr lang="en-US" sz="1200" b="0" i="0" kern="1200" dirty="0" smtClean="0">
                <a:solidFill>
                  <a:schemeClr val="tx1"/>
                </a:solidFill>
                <a:effectLst/>
                <a:latin typeface="+mn-lt"/>
                <a:ea typeface="+mn-ea"/>
                <a:cs typeface="+mn-cs"/>
              </a:rPr>
              <a:t>For example, in an off-line retail world, the dimensions for a sales fact table are usually time, geography, and product. This list, however, is by no means a complete list for all off-line retailers. A supermarket with a Rewards Card program, where customers provide some personal information in exchange for a rewards card, and the supermarket would offer lower prices for certain items for customers who present a rewards card at checkout, will also have the ability to track the customer dimension. Whether the data warehousing system includes the customer dimension will then be a decision that needs to be made.</a:t>
            </a:r>
          </a:p>
          <a:p>
            <a:r>
              <a:rPr lang="en-US" sz="1200" b="1" i="0" u="sng" kern="1200" dirty="0" smtClean="0">
                <a:solidFill>
                  <a:schemeClr val="tx1"/>
                </a:solidFill>
                <a:effectLst/>
                <a:latin typeface="+mn-lt"/>
                <a:ea typeface="+mn-ea"/>
                <a:cs typeface="+mn-cs"/>
              </a:rPr>
              <a:t>What Level Within Each Dimension To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Determining which part of hierarchy the information is stored along each dimension is not an exact science. This is where user requirement (both stated and possibly future) plays a major role.</a:t>
            </a:r>
          </a:p>
          <a:p>
            <a:r>
              <a:rPr lang="en-US" sz="1200" b="0" i="0" kern="1200" dirty="0" smtClean="0">
                <a:solidFill>
                  <a:schemeClr val="tx1"/>
                </a:solidFill>
                <a:effectLst/>
                <a:latin typeface="+mn-lt"/>
                <a:ea typeface="+mn-ea"/>
                <a:cs typeface="+mn-cs"/>
              </a:rPr>
              <a:t>In the above example, will the supermarket wanting to do analysis along at the hourly level? (</a:t>
            </a:r>
            <a:r>
              <a:rPr lang="en-US" sz="1200" b="0" i="1" kern="1200" dirty="0"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looking at how certain products may sell by different hours of the day.) If so, it makes sense to use 'hour' as the lowest level of granularity in the time dimension. If daily analysis is sufficient, then 'day' can be used as the lowest level of granularity. Since the lower the level of detail, the larger the data amount in the fact table, the granularity exercise is in essence figuring out the sweet spot in the tradeoff between detailed level of analysis and data storage.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0009D7-3DD8-4D90-A618-793F90D47AA6}" type="slidenum">
              <a:rPr lang="en-US" smtClean="0"/>
              <a:t>17</a:t>
            </a:fld>
            <a:endParaRPr lang="en-US"/>
          </a:p>
        </p:txBody>
      </p:sp>
    </p:spTree>
    <p:extLst>
      <p:ext uri="{BB962C8B-B14F-4D97-AF65-F5344CB8AC3E}">
        <p14:creationId xmlns:p14="http://schemas.microsoft.com/office/powerpoint/2010/main" val="372794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11/8/2016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11/8/2016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11/8/2016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11/8/2016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11/8/2016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11/8/2016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11/8/2016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11/8/2016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smtClean="0"/>
              <a:t>DataWarehouse</a:t>
            </a:r>
            <a:r>
              <a:rPr lang="en-US" sz="7200" dirty="0" smtClean="0"/>
              <a:t> Concepts</a:t>
            </a:r>
            <a:endParaRPr lang="en-US" sz="7200"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145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Data Warehouse Architecture</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1800" dirty="0"/>
              <a:t>Different data warehousing systems have different structures. Some may have an ODS (operational data store), while some may have multiple data marts. Some may have a small number of data sources, while some may have dozens of data sources. In view of this, it is far more reasonable to present the different layers of a data warehouse architecture rather than discussing the specifics of any one system.</a:t>
            </a:r>
          </a:p>
          <a:p>
            <a:pPr marL="0" indent="0">
              <a:buNone/>
            </a:pPr>
            <a:endParaRPr lang="en-US" sz="2000" dirty="0"/>
          </a:p>
        </p:txBody>
      </p:sp>
      <p:grpSp>
        <p:nvGrpSpPr>
          <p:cNvPr id="17" name="Group 16"/>
          <p:cNvGrpSpPr/>
          <p:nvPr/>
        </p:nvGrpSpPr>
        <p:grpSpPr>
          <a:xfrm>
            <a:off x="1815921" y="2648154"/>
            <a:ext cx="7727325" cy="3889419"/>
            <a:chOff x="2343954" y="2279561"/>
            <a:chExt cx="7727325" cy="3889419"/>
          </a:xfrm>
        </p:grpSpPr>
        <p:sp>
          <p:nvSpPr>
            <p:cNvPr id="4" name="Rectangle 3"/>
            <p:cNvSpPr/>
            <p:nvPr/>
          </p:nvSpPr>
          <p:spPr>
            <a:xfrm>
              <a:off x="2343955" y="2279561"/>
              <a:ext cx="7714445" cy="3889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343955" y="2279561"/>
              <a:ext cx="7727324" cy="6697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Metadata Layer</a:t>
              </a:r>
              <a:endParaRPr lang="en-US" dirty="0"/>
            </a:p>
          </p:txBody>
        </p:sp>
        <p:sp>
          <p:nvSpPr>
            <p:cNvPr id="6" name="Rectangle 5"/>
            <p:cNvSpPr/>
            <p:nvPr/>
          </p:nvSpPr>
          <p:spPr>
            <a:xfrm>
              <a:off x="3168203" y="5563673"/>
              <a:ext cx="6890197" cy="60530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Operation Layer</a:t>
              </a:r>
              <a:endParaRPr lang="en-US" dirty="0"/>
            </a:p>
          </p:txBody>
        </p:sp>
        <p:sp>
          <p:nvSpPr>
            <p:cNvPr id="7" name="Rectangle 6"/>
            <p:cNvSpPr/>
            <p:nvPr/>
          </p:nvSpPr>
          <p:spPr>
            <a:xfrm>
              <a:off x="2343954" y="2949262"/>
              <a:ext cx="901525" cy="321971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 Layer</a:t>
              </a:r>
              <a:endParaRPr lang="en-US" dirty="0"/>
            </a:p>
          </p:txBody>
        </p:sp>
        <p:sp>
          <p:nvSpPr>
            <p:cNvPr id="8" name="Rectangle 7"/>
            <p:cNvSpPr/>
            <p:nvPr/>
          </p:nvSpPr>
          <p:spPr>
            <a:xfrm>
              <a:off x="3245478" y="2949262"/>
              <a:ext cx="927277" cy="261441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Extraction Layer</a:t>
              </a:r>
              <a:endParaRPr lang="en-US" dirty="0"/>
            </a:p>
          </p:txBody>
        </p:sp>
        <p:sp>
          <p:nvSpPr>
            <p:cNvPr id="12" name="Rectangle 11"/>
            <p:cNvSpPr/>
            <p:nvPr/>
          </p:nvSpPr>
          <p:spPr>
            <a:xfrm>
              <a:off x="4159879" y="2949262"/>
              <a:ext cx="978792" cy="26144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 Area</a:t>
              </a:r>
              <a:endParaRPr lang="en-US" dirty="0"/>
            </a:p>
          </p:txBody>
        </p:sp>
        <p:sp>
          <p:nvSpPr>
            <p:cNvPr id="13" name="Rectangle 12"/>
            <p:cNvSpPr/>
            <p:nvPr/>
          </p:nvSpPr>
          <p:spPr>
            <a:xfrm>
              <a:off x="5138671" y="2955701"/>
              <a:ext cx="991675" cy="261441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 Layer</a:t>
              </a:r>
              <a:endParaRPr lang="en-US" dirty="0"/>
            </a:p>
          </p:txBody>
        </p:sp>
        <p:sp>
          <p:nvSpPr>
            <p:cNvPr id="14" name="Rectangle 13"/>
            <p:cNvSpPr/>
            <p:nvPr/>
          </p:nvSpPr>
          <p:spPr>
            <a:xfrm>
              <a:off x="6130347" y="2942823"/>
              <a:ext cx="1043186" cy="261441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Storage Layer</a:t>
              </a:r>
              <a:endParaRPr lang="en-US" dirty="0"/>
            </a:p>
          </p:txBody>
        </p:sp>
        <p:sp>
          <p:nvSpPr>
            <p:cNvPr id="15" name="Rectangle 14"/>
            <p:cNvSpPr/>
            <p:nvPr/>
          </p:nvSpPr>
          <p:spPr>
            <a:xfrm>
              <a:off x="7173533" y="2955701"/>
              <a:ext cx="1120461" cy="26144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Logic Layer</a:t>
              </a:r>
              <a:endParaRPr lang="en-US" dirty="0"/>
            </a:p>
          </p:txBody>
        </p:sp>
        <p:sp>
          <p:nvSpPr>
            <p:cNvPr id="16" name="Rectangle 15"/>
            <p:cNvSpPr/>
            <p:nvPr/>
          </p:nvSpPr>
          <p:spPr>
            <a:xfrm>
              <a:off x="8293994" y="2955701"/>
              <a:ext cx="1764406" cy="261441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Presentation Layer</a:t>
              </a:r>
              <a:endParaRPr lang="en-US" dirty="0"/>
            </a:p>
          </p:txBody>
        </p:sp>
      </p:grpSp>
    </p:spTree>
    <p:extLst>
      <p:ext uri="{BB962C8B-B14F-4D97-AF65-F5344CB8AC3E}">
        <p14:creationId xmlns:p14="http://schemas.microsoft.com/office/powerpoint/2010/main" val="71266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Data </a:t>
            </a:r>
            <a:r>
              <a:rPr lang="en-US" b="1" dirty="0" smtClean="0"/>
              <a:t>Warehousing Concepts</a:t>
            </a:r>
            <a:endParaRPr lang="en-US" dirty="0"/>
          </a:p>
        </p:txBody>
      </p:sp>
      <p:sp>
        <p:nvSpPr>
          <p:cNvPr id="3" name="Content Placeholder 2"/>
          <p:cNvSpPr>
            <a:spLocks noGrp="1"/>
          </p:cNvSpPr>
          <p:nvPr>
            <p:ph idx="1"/>
          </p:nvPr>
        </p:nvSpPr>
        <p:spPr>
          <a:xfrm>
            <a:off x="979100" y="1571224"/>
            <a:ext cx="10233800" cy="4966349"/>
          </a:xfrm>
        </p:spPr>
        <p:txBody>
          <a:bodyPr>
            <a:normAutofit fontScale="85000" lnSpcReduction="20000"/>
          </a:bodyPr>
          <a:lstStyle/>
          <a:p>
            <a:pPr marL="0" indent="0">
              <a:buNone/>
            </a:pPr>
            <a:r>
              <a:rPr lang="en-US" sz="2000" dirty="0"/>
              <a:t>Several concepts are of particular importance to data warehousing. They are discussed in detail in this section.</a:t>
            </a:r>
          </a:p>
          <a:p>
            <a:pPr marL="0" indent="0">
              <a:buNone/>
            </a:pPr>
            <a:endParaRPr lang="en-US" sz="2000" dirty="0"/>
          </a:p>
          <a:p>
            <a:r>
              <a:rPr lang="en-US" sz="2100" dirty="0"/>
              <a:t>Dimensional Data Model</a:t>
            </a:r>
          </a:p>
          <a:p>
            <a:r>
              <a:rPr lang="en-US" sz="2100" dirty="0"/>
              <a:t>Slowly Changing Dimension</a:t>
            </a:r>
          </a:p>
          <a:p>
            <a:r>
              <a:rPr lang="en-US" sz="2100" dirty="0"/>
              <a:t>Conceptual Data Model</a:t>
            </a:r>
          </a:p>
          <a:p>
            <a:r>
              <a:rPr lang="en-US" sz="2100" dirty="0"/>
              <a:t>Logical Data Model</a:t>
            </a:r>
          </a:p>
          <a:p>
            <a:r>
              <a:rPr lang="en-US" sz="2100" dirty="0"/>
              <a:t>Physical Data Model</a:t>
            </a:r>
          </a:p>
          <a:p>
            <a:r>
              <a:rPr lang="en-US" sz="2100" dirty="0"/>
              <a:t>Conceptual, Logical, and Physical Data Model</a:t>
            </a:r>
          </a:p>
          <a:p>
            <a:r>
              <a:rPr lang="en-US" sz="2100" dirty="0"/>
              <a:t>Data Integrity</a:t>
            </a:r>
          </a:p>
          <a:p>
            <a:r>
              <a:rPr lang="en-US" sz="2100" dirty="0"/>
              <a:t>What is OLAP</a:t>
            </a:r>
          </a:p>
          <a:p>
            <a:r>
              <a:rPr lang="en-US" sz="2100" dirty="0"/>
              <a:t>MOLAP, ROLAP, and HOLAP</a:t>
            </a:r>
          </a:p>
          <a:p>
            <a:r>
              <a:rPr lang="en-US" sz="2100" dirty="0"/>
              <a:t>Bill </a:t>
            </a:r>
            <a:r>
              <a:rPr lang="en-US" sz="2100" dirty="0" err="1"/>
              <a:t>Inmon</a:t>
            </a:r>
            <a:r>
              <a:rPr lang="en-US" sz="2100" dirty="0"/>
              <a:t> vs. Ralph Kimball</a:t>
            </a:r>
          </a:p>
          <a:p>
            <a:r>
              <a:rPr lang="en-US" sz="2100" dirty="0"/>
              <a:t>Factless Fact Table</a:t>
            </a:r>
          </a:p>
          <a:p>
            <a:r>
              <a:rPr lang="en-US" sz="2100" dirty="0"/>
              <a:t>Junk Dimension</a:t>
            </a:r>
          </a:p>
          <a:p>
            <a:r>
              <a:rPr lang="en-US" sz="2100" dirty="0"/>
              <a:t>Conformed Dimension</a:t>
            </a:r>
          </a:p>
        </p:txBody>
      </p:sp>
    </p:spTree>
    <p:extLst>
      <p:ext uri="{BB962C8B-B14F-4D97-AF65-F5344CB8AC3E}">
        <p14:creationId xmlns:p14="http://schemas.microsoft.com/office/powerpoint/2010/main" val="1508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smtClean="0"/>
              <a:t>Dimension Data Model</a:t>
            </a:r>
            <a:endParaRPr lang="en-US" dirty="0"/>
          </a:p>
        </p:txBody>
      </p:sp>
      <p:sp>
        <p:nvSpPr>
          <p:cNvPr id="3" name="Content Placeholder 2"/>
          <p:cNvSpPr>
            <a:spLocks noGrp="1"/>
          </p:cNvSpPr>
          <p:nvPr>
            <p:ph idx="1"/>
          </p:nvPr>
        </p:nvSpPr>
        <p:spPr>
          <a:xfrm>
            <a:off x="979100" y="1571224"/>
            <a:ext cx="10233800" cy="4966349"/>
          </a:xfrm>
        </p:spPr>
        <p:txBody>
          <a:bodyPr>
            <a:normAutofit lnSpcReduction="10000"/>
          </a:bodyPr>
          <a:lstStyle/>
          <a:p>
            <a:pPr marL="0" indent="0">
              <a:buNone/>
            </a:pPr>
            <a:r>
              <a:rPr lang="en-US" sz="2100" dirty="0"/>
              <a:t>Dimensional data model is most often used in data warehousing systems. This is different from the 3rd normal form, commonly used for transactional (OLTP) type systems. As you can imagine, the same data would then be stored differently in a dimensional model than in a 3rd normal form model.</a:t>
            </a:r>
          </a:p>
          <a:p>
            <a:pPr marL="0" indent="0">
              <a:buNone/>
            </a:pPr>
            <a:endParaRPr lang="en-US" sz="2100" dirty="0"/>
          </a:p>
          <a:p>
            <a:pPr marL="0" indent="0">
              <a:buNone/>
            </a:pPr>
            <a:r>
              <a:rPr lang="en-US" sz="2100" dirty="0"/>
              <a:t>To understand dimensional data modeling, let's define some of the terms commonly used in this type of modeling:</a:t>
            </a:r>
          </a:p>
          <a:p>
            <a:pPr marL="0" indent="0">
              <a:buNone/>
            </a:pPr>
            <a:r>
              <a:rPr lang="en-US" sz="2100" b="1" dirty="0" smtClean="0"/>
              <a:t>Dimension</a:t>
            </a:r>
            <a:r>
              <a:rPr lang="en-US" sz="2100" b="1" dirty="0"/>
              <a:t>:</a:t>
            </a:r>
            <a:r>
              <a:rPr lang="en-US" sz="2100" dirty="0"/>
              <a:t> A category of information. For example, the time dimension.</a:t>
            </a:r>
          </a:p>
          <a:p>
            <a:pPr marL="0" indent="0">
              <a:buNone/>
            </a:pPr>
            <a:endParaRPr lang="en-US" sz="2100" dirty="0"/>
          </a:p>
          <a:p>
            <a:pPr marL="0" indent="0">
              <a:buNone/>
            </a:pPr>
            <a:r>
              <a:rPr lang="en-US" sz="2100" b="1" dirty="0"/>
              <a:t>Attribute:</a:t>
            </a:r>
            <a:r>
              <a:rPr lang="en-US" sz="2100" dirty="0"/>
              <a:t> A unique level within a dimension. For example, Month is an attribute in the Time Dimension.</a:t>
            </a:r>
          </a:p>
          <a:p>
            <a:pPr marL="0" indent="0">
              <a:buNone/>
            </a:pPr>
            <a:endParaRPr lang="en-US" sz="2100" dirty="0"/>
          </a:p>
          <a:p>
            <a:pPr marL="0" indent="0">
              <a:buNone/>
            </a:pPr>
            <a:r>
              <a:rPr lang="en-US" sz="2100" b="1" dirty="0"/>
              <a:t>Hierarchy:</a:t>
            </a:r>
            <a:r>
              <a:rPr lang="en-US" sz="2100" dirty="0"/>
              <a:t> The specification of levels that represents relationship between different attributes within a dimension. For example, one possible hierarchy in the Time dimension is Year → Quarter → Month → Day.</a:t>
            </a:r>
          </a:p>
        </p:txBody>
      </p:sp>
    </p:spTree>
    <p:extLst>
      <p:ext uri="{BB962C8B-B14F-4D97-AF65-F5344CB8AC3E}">
        <p14:creationId xmlns:p14="http://schemas.microsoft.com/office/powerpoint/2010/main" val="712480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smtClean="0"/>
              <a:t>…</a:t>
            </a:r>
            <a:endParaRPr lang="en-US" dirty="0"/>
          </a:p>
        </p:txBody>
      </p:sp>
      <p:sp>
        <p:nvSpPr>
          <p:cNvPr id="3" name="Content Placeholder 2"/>
          <p:cNvSpPr>
            <a:spLocks noGrp="1"/>
          </p:cNvSpPr>
          <p:nvPr>
            <p:ph idx="1"/>
          </p:nvPr>
        </p:nvSpPr>
        <p:spPr>
          <a:xfrm>
            <a:off x="979100" y="1571224"/>
            <a:ext cx="10233800" cy="4966349"/>
          </a:xfrm>
        </p:spPr>
        <p:txBody>
          <a:bodyPr>
            <a:normAutofit lnSpcReduction="10000"/>
          </a:bodyPr>
          <a:lstStyle/>
          <a:p>
            <a:pPr marL="0" indent="0">
              <a:buNone/>
            </a:pPr>
            <a:r>
              <a:rPr lang="en-US" sz="2100" dirty="0"/>
              <a:t>A dimensional model includes fact tables and lookup tables. Fact tables connect to one or more lookup tables, but fact tables do not have direct relationships to one another. Dimensions and hierarchies are represented by lookup tables. Attributes are the non-key columns in the lookup tables.</a:t>
            </a:r>
          </a:p>
          <a:p>
            <a:pPr marL="0" indent="0">
              <a:buNone/>
            </a:pPr>
            <a:endParaRPr lang="en-US" sz="2100" dirty="0" smtClean="0"/>
          </a:p>
          <a:p>
            <a:pPr marL="0" indent="0">
              <a:buNone/>
            </a:pPr>
            <a:r>
              <a:rPr lang="en-US" sz="2100" dirty="0" smtClean="0"/>
              <a:t>Fact </a:t>
            </a:r>
            <a:r>
              <a:rPr lang="en-US" sz="2100" dirty="0"/>
              <a:t>Table: A fact table is a table that contains the measures of interest. For example, sales amount would be such a measure. This measure is stored in the fact table with the appropriate </a:t>
            </a:r>
            <a:r>
              <a:rPr lang="en-US" sz="2100" dirty="0" smtClean="0"/>
              <a:t>granularity.</a:t>
            </a:r>
          </a:p>
          <a:p>
            <a:pPr marL="0" indent="0">
              <a:buNone/>
            </a:pPr>
            <a:endParaRPr lang="en-US" sz="2100" dirty="0" smtClean="0"/>
          </a:p>
          <a:p>
            <a:pPr marL="0" indent="0">
              <a:buNone/>
            </a:pPr>
            <a:r>
              <a:rPr lang="en-US" sz="2100" dirty="0" smtClean="0"/>
              <a:t>Lookup </a:t>
            </a:r>
            <a:r>
              <a:rPr lang="en-US" sz="2100" dirty="0"/>
              <a:t>Table: The lookup table provides the detailed information about the attributes. For example, the lookup table for the Quarter attribute would include a list of all of the quarters available in the data warehouse</a:t>
            </a:r>
            <a:r>
              <a:rPr lang="en-US" sz="2100" dirty="0" smtClean="0"/>
              <a:t>.</a:t>
            </a:r>
          </a:p>
          <a:p>
            <a:pPr marL="0" indent="0">
              <a:buNone/>
            </a:pPr>
            <a:endParaRPr lang="en-US" sz="2100" dirty="0"/>
          </a:p>
          <a:p>
            <a:pPr marL="0" indent="0">
              <a:buNone/>
            </a:pPr>
            <a:r>
              <a:rPr lang="en-US" sz="2100" dirty="0"/>
              <a:t>In designing data models for data warehouses / data marts, the most commonly used schema types are Star Schema and Snowflake Schema.</a:t>
            </a:r>
          </a:p>
        </p:txBody>
      </p:sp>
    </p:spTree>
    <p:extLst>
      <p:ext uri="{BB962C8B-B14F-4D97-AF65-F5344CB8AC3E}">
        <p14:creationId xmlns:p14="http://schemas.microsoft.com/office/powerpoint/2010/main" val="114710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smtClean="0"/>
              <a:t>Star Schema</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100" dirty="0"/>
              <a:t>In the star schema design, a single object (the fact table) sits in the middle and is radically connected to other surrounding objects (dimension lookup tables) like a star. Each dimension is represented as a single table. The primary key in each dimension table is related to a foreign key in the fact table</a:t>
            </a:r>
            <a:r>
              <a:rPr lang="en-US" sz="2100" dirty="0" smtClean="0"/>
              <a:t>.</a:t>
            </a:r>
          </a:p>
          <a:p>
            <a:pPr marL="0" indent="0">
              <a:buNone/>
            </a:pPr>
            <a:r>
              <a:rPr lang="en-US" sz="2100" dirty="0"/>
              <a:t>All measures in the fact table are related to all the dimensions that fact table is related to. In other words, they all have the same level of granularity.</a:t>
            </a:r>
          </a:p>
          <a:p>
            <a:pPr marL="0" indent="0">
              <a:buNone/>
            </a:pPr>
            <a:r>
              <a:rPr lang="en-US" sz="2100" dirty="0"/>
              <a:t>A star schema can be simple or complex. A simple star consists of one fact table; a complex star can have more than one fact table.</a:t>
            </a:r>
          </a:p>
          <a:p>
            <a:pPr marL="0" indent="0">
              <a:buNone/>
            </a:pPr>
            <a:endParaRPr lang="en-US" sz="2100" dirty="0"/>
          </a:p>
        </p:txBody>
      </p:sp>
      <p:sp>
        <p:nvSpPr>
          <p:cNvPr id="4" name="Rectangle 3"/>
          <p:cNvSpPr/>
          <p:nvPr/>
        </p:nvSpPr>
        <p:spPr>
          <a:xfrm>
            <a:off x="3980645" y="5030743"/>
            <a:ext cx="1863143" cy="1171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 Table</a:t>
            </a:r>
            <a:endParaRPr lang="en-US" dirty="0"/>
          </a:p>
        </p:txBody>
      </p:sp>
      <p:sp>
        <p:nvSpPr>
          <p:cNvPr id="5" name="Rectangle 4"/>
          <p:cNvSpPr/>
          <p:nvPr/>
        </p:nvSpPr>
        <p:spPr>
          <a:xfrm>
            <a:off x="6733504" y="4209245"/>
            <a:ext cx="2266681" cy="95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Dimension</a:t>
            </a:r>
            <a:endParaRPr lang="en-US" dirty="0"/>
          </a:p>
        </p:txBody>
      </p:sp>
      <p:sp>
        <p:nvSpPr>
          <p:cNvPr id="6" name="Rectangle 5"/>
          <p:cNvSpPr/>
          <p:nvPr/>
        </p:nvSpPr>
        <p:spPr>
          <a:xfrm>
            <a:off x="6733504" y="5726204"/>
            <a:ext cx="2266681" cy="95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Dimension</a:t>
            </a:r>
            <a:endParaRPr lang="en-US" dirty="0"/>
          </a:p>
        </p:txBody>
      </p:sp>
      <p:sp>
        <p:nvSpPr>
          <p:cNvPr id="7" name="Rectangle 6"/>
          <p:cNvSpPr/>
          <p:nvPr/>
        </p:nvSpPr>
        <p:spPr>
          <a:xfrm>
            <a:off x="838200" y="4209245"/>
            <a:ext cx="2266681" cy="95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Dimension</a:t>
            </a:r>
            <a:endParaRPr lang="en-US" dirty="0"/>
          </a:p>
        </p:txBody>
      </p:sp>
      <p:sp>
        <p:nvSpPr>
          <p:cNvPr id="8" name="Rectangle 7"/>
          <p:cNvSpPr/>
          <p:nvPr/>
        </p:nvSpPr>
        <p:spPr>
          <a:xfrm>
            <a:off x="852151" y="5726203"/>
            <a:ext cx="2266681" cy="95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Dimension</a:t>
            </a:r>
            <a:endParaRPr lang="en-US" dirty="0"/>
          </a:p>
        </p:txBody>
      </p:sp>
      <p:cxnSp>
        <p:nvCxnSpPr>
          <p:cNvPr id="10" name="Straight Connector 9"/>
          <p:cNvCxnSpPr/>
          <p:nvPr/>
        </p:nvCxnSpPr>
        <p:spPr>
          <a:xfrm>
            <a:off x="3104881" y="4520485"/>
            <a:ext cx="875764" cy="641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850764" y="4520485"/>
            <a:ext cx="882740" cy="706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118832" y="5988676"/>
            <a:ext cx="861813" cy="566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57740" y="5975797"/>
            <a:ext cx="875764" cy="5604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11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smtClean="0"/>
              <a:t>Snowflake Schema</a:t>
            </a:r>
            <a:endParaRPr lang="en-US" dirty="0"/>
          </a:p>
        </p:txBody>
      </p:sp>
      <p:sp>
        <p:nvSpPr>
          <p:cNvPr id="3" name="Content Placeholder 2"/>
          <p:cNvSpPr>
            <a:spLocks noGrp="1"/>
          </p:cNvSpPr>
          <p:nvPr>
            <p:ph idx="1"/>
          </p:nvPr>
        </p:nvSpPr>
        <p:spPr>
          <a:xfrm>
            <a:off x="979100" y="1571224"/>
            <a:ext cx="10233800" cy="4966349"/>
          </a:xfrm>
        </p:spPr>
        <p:txBody>
          <a:bodyPr>
            <a:normAutofit fontScale="92500" lnSpcReduction="10000"/>
          </a:bodyPr>
          <a:lstStyle/>
          <a:p>
            <a:pPr marL="0" indent="0">
              <a:buNone/>
            </a:pPr>
            <a:r>
              <a:rPr lang="en-US" sz="2100" dirty="0"/>
              <a:t>The snowflake schema is an extension of the star schema, where each point of the star explodes into more points. In a star schema, each dimension is represented by a single dimensional table, whereas in a snowflake schema, that dimensional table is normalized into multiple lookup tables, each representing a level in the dimensional </a:t>
            </a:r>
            <a:r>
              <a:rPr lang="en-US" sz="2100" dirty="0" smtClean="0"/>
              <a:t>hierarchy.</a:t>
            </a:r>
          </a:p>
          <a:p>
            <a:pPr marL="0" indent="0">
              <a:buNone/>
            </a:pPr>
            <a:r>
              <a:rPr lang="en-US" sz="2100" dirty="0" smtClean="0"/>
              <a:t>For </a:t>
            </a:r>
            <a:r>
              <a:rPr lang="en-US" sz="2100" dirty="0"/>
              <a:t>example, the Time Dimension that consists of 2 different hierarchies:</a:t>
            </a:r>
          </a:p>
          <a:p>
            <a:pPr marL="0" indent="0">
              <a:buNone/>
            </a:pPr>
            <a:r>
              <a:rPr lang="en-US" sz="2100" dirty="0" smtClean="0"/>
              <a:t>Year </a:t>
            </a:r>
            <a:r>
              <a:rPr lang="en-US" sz="2100" dirty="0"/>
              <a:t>→ Month → Day </a:t>
            </a:r>
            <a:br>
              <a:rPr lang="en-US" sz="2100" dirty="0"/>
            </a:br>
            <a:r>
              <a:rPr lang="en-US" sz="2100" dirty="0"/>
              <a:t>2. Week → </a:t>
            </a:r>
            <a:r>
              <a:rPr lang="en-US" sz="2100" dirty="0" smtClean="0"/>
              <a:t>Day</a:t>
            </a:r>
          </a:p>
          <a:p>
            <a:pPr marL="0" indent="0">
              <a:buNone/>
            </a:pPr>
            <a:r>
              <a:rPr lang="en-US" sz="2100" dirty="0" smtClean="0"/>
              <a:t>We </a:t>
            </a:r>
            <a:r>
              <a:rPr lang="en-US" sz="2100" dirty="0"/>
              <a:t>will have 4 lookup tables in a snowflake schema: </a:t>
            </a:r>
            <a:endParaRPr lang="en-US" sz="2100" dirty="0" smtClean="0"/>
          </a:p>
          <a:p>
            <a:pPr marL="0" indent="0">
              <a:buNone/>
            </a:pPr>
            <a:r>
              <a:rPr lang="en-US" sz="2100" dirty="0" smtClean="0"/>
              <a:t>A </a:t>
            </a:r>
            <a:r>
              <a:rPr lang="en-US" sz="2100" dirty="0"/>
              <a:t>lookup table for year, </a:t>
            </a:r>
            <a:endParaRPr lang="en-US" sz="2100" dirty="0" smtClean="0"/>
          </a:p>
          <a:p>
            <a:pPr marL="0" indent="0">
              <a:buNone/>
            </a:pPr>
            <a:r>
              <a:rPr lang="en-US" sz="2100" dirty="0" smtClean="0"/>
              <a:t>a </a:t>
            </a:r>
            <a:r>
              <a:rPr lang="en-US" sz="2100" dirty="0"/>
              <a:t>lookup table for month, </a:t>
            </a:r>
            <a:endParaRPr lang="en-US" sz="2100" dirty="0" smtClean="0"/>
          </a:p>
          <a:p>
            <a:pPr marL="0" indent="0">
              <a:buNone/>
            </a:pPr>
            <a:r>
              <a:rPr lang="en-US" sz="2100" dirty="0" smtClean="0"/>
              <a:t>a </a:t>
            </a:r>
            <a:r>
              <a:rPr lang="en-US" sz="2100" dirty="0"/>
              <a:t>lookup table for week, </a:t>
            </a:r>
            <a:endParaRPr lang="en-US" sz="2100" dirty="0" smtClean="0"/>
          </a:p>
          <a:p>
            <a:pPr marL="0" indent="0">
              <a:buNone/>
            </a:pPr>
            <a:r>
              <a:rPr lang="en-US" sz="2100" dirty="0" smtClean="0"/>
              <a:t>and </a:t>
            </a:r>
            <a:r>
              <a:rPr lang="en-US" sz="2100" dirty="0"/>
              <a:t>a lookup table for day. </a:t>
            </a:r>
            <a:endParaRPr lang="en-US" sz="2100" dirty="0" smtClean="0"/>
          </a:p>
          <a:p>
            <a:pPr marL="0" indent="0">
              <a:buNone/>
            </a:pPr>
            <a:endParaRPr lang="en-US" sz="2100" dirty="0"/>
          </a:p>
          <a:p>
            <a:pPr marL="0" indent="0">
              <a:buNone/>
            </a:pPr>
            <a:r>
              <a:rPr lang="en-US" sz="2100" dirty="0" smtClean="0"/>
              <a:t>Year </a:t>
            </a:r>
            <a:r>
              <a:rPr lang="en-US" sz="2100" dirty="0"/>
              <a:t>is connected to Month, which is then connected to Day. Week is only connected to Day. A sample snowflake schema illustrating the above relationships in the Time Dimension is shown to the right.</a:t>
            </a:r>
          </a:p>
          <a:p>
            <a:pPr marL="0" indent="0">
              <a:buNone/>
            </a:pPr>
            <a:endParaRPr lang="en-US" sz="2100" dirty="0"/>
          </a:p>
        </p:txBody>
      </p:sp>
      <p:sp>
        <p:nvSpPr>
          <p:cNvPr id="5" name="Rectangle 4"/>
          <p:cNvSpPr/>
          <p:nvPr/>
        </p:nvSpPr>
        <p:spPr>
          <a:xfrm>
            <a:off x="5152623" y="3938489"/>
            <a:ext cx="1479998" cy="67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 Dimension</a:t>
            </a:r>
            <a:endParaRPr lang="en-US" dirty="0"/>
          </a:p>
        </p:txBody>
      </p:sp>
      <p:sp>
        <p:nvSpPr>
          <p:cNvPr id="6" name="Rectangle 5"/>
          <p:cNvSpPr/>
          <p:nvPr/>
        </p:nvSpPr>
        <p:spPr>
          <a:xfrm>
            <a:off x="5152623" y="5043926"/>
            <a:ext cx="1479998" cy="67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Dimension</a:t>
            </a:r>
            <a:endParaRPr lang="en-US" dirty="0"/>
          </a:p>
        </p:txBody>
      </p:sp>
      <p:sp>
        <p:nvSpPr>
          <p:cNvPr id="7" name="Rectangle 6"/>
          <p:cNvSpPr/>
          <p:nvPr/>
        </p:nvSpPr>
        <p:spPr>
          <a:xfrm>
            <a:off x="8627772" y="3938489"/>
            <a:ext cx="1479998" cy="67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Dimension</a:t>
            </a:r>
            <a:endParaRPr lang="en-US" dirty="0"/>
          </a:p>
        </p:txBody>
      </p:sp>
      <p:sp>
        <p:nvSpPr>
          <p:cNvPr id="8" name="Rectangle 7"/>
          <p:cNvSpPr/>
          <p:nvPr/>
        </p:nvSpPr>
        <p:spPr>
          <a:xfrm>
            <a:off x="8627772" y="5043926"/>
            <a:ext cx="1479998" cy="67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Dimension</a:t>
            </a:r>
            <a:endParaRPr lang="en-US" dirty="0"/>
          </a:p>
        </p:txBody>
      </p:sp>
      <p:sp>
        <p:nvSpPr>
          <p:cNvPr id="9" name="Rectangle 8"/>
          <p:cNvSpPr/>
          <p:nvPr/>
        </p:nvSpPr>
        <p:spPr>
          <a:xfrm>
            <a:off x="6890197" y="4503013"/>
            <a:ext cx="1479998" cy="672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 Table</a:t>
            </a:r>
            <a:endParaRPr lang="en-US" dirty="0"/>
          </a:p>
        </p:txBody>
      </p:sp>
      <p:cxnSp>
        <p:nvCxnSpPr>
          <p:cNvPr id="10" name="Straight Connector 9"/>
          <p:cNvCxnSpPr>
            <a:endCxn id="9" idx="1"/>
          </p:cNvCxnSpPr>
          <p:nvPr/>
        </p:nvCxnSpPr>
        <p:spPr>
          <a:xfrm>
            <a:off x="6632621" y="4274563"/>
            <a:ext cx="257576" cy="564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1"/>
          </p:cNvCxnSpPr>
          <p:nvPr/>
        </p:nvCxnSpPr>
        <p:spPr>
          <a:xfrm flipH="1">
            <a:off x="8370195" y="4274563"/>
            <a:ext cx="257577" cy="564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632620" y="5009581"/>
            <a:ext cx="257577" cy="394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8" idx="1"/>
          </p:cNvCxnSpPr>
          <p:nvPr/>
        </p:nvCxnSpPr>
        <p:spPr>
          <a:xfrm>
            <a:off x="8370195" y="4980755"/>
            <a:ext cx="257577" cy="39924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871121" y="2704865"/>
            <a:ext cx="702436" cy="57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181354" y="2704864"/>
            <a:ext cx="702436" cy="57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845909" y="3764774"/>
            <a:ext cx="702436" cy="57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922589" y="5113987"/>
            <a:ext cx="702436" cy="579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0" idx="1"/>
          </p:cNvCxnSpPr>
          <p:nvPr/>
        </p:nvCxnSpPr>
        <p:spPr>
          <a:xfrm flipH="1" flipV="1">
            <a:off x="10107770" y="4054397"/>
            <a:ext cx="73813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906423" y="3284111"/>
            <a:ext cx="201347" cy="622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9" idx="1"/>
          </p:cNvCxnSpPr>
          <p:nvPr/>
        </p:nvCxnSpPr>
        <p:spPr>
          <a:xfrm>
            <a:off x="10573557" y="2994487"/>
            <a:ext cx="6077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1" idx="1"/>
          </p:cNvCxnSpPr>
          <p:nvPr/>
        </p:nvCxnSpPr>
        <p:spPr>
          <a:xfrm>
            <a:off x="10107770" y="5403610"/>
            <a:ext cx="81481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054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Fact Table Granularity</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100" dirty="0"/>
              <a:t>The first step in designing a fact table is to determine the granularity of the fact table. By granularity, we mean the lowest level of information that will be stored in the fact table. This constitutes two steps:</a:t>
            </a:r>
          </a:p>
          <a:p>
            <a:r>
              <a:rPr lang="en-US" sz="2100" dirty="0" smtClean="0"/>
              <a:t>Determine </a:t>
            </a:r>
            <a:r>
              <a:rPr lang="en-US" sz="2100" dirty="0"/>
              <a:t>which dimensions will be included.</a:t>
            </a:r>
          </a:p>
          <a:p>
            <a:r>
              <a:rPr lang="en-US" sz="2100" dirty="0"/>
              <a:t>Determine where along the hierarchy of each dimension the information will be kept.</a:t>
            </a:r>
          </a:p>
          <a:p>
            <a:pPr marL="0" indent="0">
              <a:buNone/>
            </a:pPr>
            <a:endParaRPr lang="en-US" sz="2100" dirty="0" smtClean="0"/>
          </a:p>
          <a:p>
            <a:pPr marL="0" indent="0">
              <a:buNone/>
            </a:pPr>
            <a:r>
              <a:rPr lang="en-US" sz="2100" dirty="0" smtClean="0"/>
              <a:t>The </a:t>
            </a:r>
            <a:r>
              <a:rPr lang="en-US" sz="2100" dirty="0"/>
              <a:t>determining factors usually goes back to the requirements.</a:t>
            </a:r>
          </a:p>
        </p:txBody>
      </p:sp>
    </p:spTree>
    <p:extLst>
      <p:ext uri="{BB962C8B-B14F-4D97-AF65-F5344CB8AC3E}">
        <p14:creationId xmlns:p14="http://schemas.microsoft.com/office/powerpoint/2010/main" val="105463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smtClean="0"/>
              <a:t>Slowly Changing Dimensions</a:t>
            </a:r>
            <a:endParaRPr lang="en-US" dirty="0"/>
          </a:p>
        </p:txBody>
      </p:sp>
      <p:sp>
        <p:nvSpPr>
          <p:cNvPr id="3" name="Content Placeholder 2"/>
          <p:cNvSpPr>
            <a:spLocks noGrp="1"/>
          </p:cNvSpPr>
          <p:nvPr>
            <p:ph idx="1"/>
          </p:nvPr>
        </p:nvSpPr>
        <p:spPr>
          <a:xfrm>
            <a:off x="979100" y="1571224"/>
            <a:ext cx="10233800" cy="4966349"/>
          </a:xfrm>
        </p:spPr>
        <p:txBody>
          <a:bodyPr>
            <a:normAutofit fontScale="77500" lnSpcReduction="20000"/>
          </a:bodyPr>
          <a:lstStyle/>
          <a:p>
            <a:pPr marL="0" indent="0">
              <a:buNone/>
            </a:pPr>
            <a:r>
              <a:rPr lang="en-US" sz="2100" dirty="0"/>
              <a:t>The "Slowly Changing Dimension" problem is a common one particular to data warehousing. In a nutshell, this applies to cases where the attribute for a record varies over time. We give an example below</a:t>
            </a:r>
            <a:r>
              <a:rPr lang="en-US" sz="2100" dirty="0" smtClean="0"/>
              <a:t>:</a:t>
            </a:r>
          </a:p>
          <a:p>
            <a:pPr marL="0" indent="0">
              <a:buNone/>
            </a:pPr>
            <a:r>
              <a:rPr lang="en-US" sz="2100" dirty="0"/>
              <a:t>Christina is a customer with ABC Inc. She first lived in Chicago, Illinois. So, the original entry in the customer lookup table has the following record:</a:t>
            </a:r>
          </a:p>
          <a:p>
            <a:pPr marL="0" indent="0">
              <a:buNone/>
            </a:pPr>
            <a:endParaRPr lang="en-US" sz="2100" dirty="0" smtClean="0"/>
          </a:p>
          <a:p>
            <a:pPr marL="0" indent="0">
              <a:buNone/>
            </a:pPr>
            <a:endParaRPr lang="en-US" sz="2100" dirty="0" smtClean="0"/>
          </a:p>
          <a:p>
            <a:pPr marL="0" indent="0">
              <a:buNone/>
            </a:pPr>
            <a:endParaRPr lang="en-US" sz="2100" dirty="0"/>
          </a:p>
          <a:p>
            <a:pPr marL="0" indent="0">
              <a:buNone/>
            </a:pPr>
            <a:r>
              <a:rPr lang="en-US" sz="2100" dirty="0"/>
              <a:t>At a later date, she moved to Los Angeles, California on January, 2003. How should ABC Inc. now modify its customer table to reflect this change? This is the "Slowly Changing Dimension" problem.</a:t>
            </a:r>
          </a:p>
          <a:p>
            <a:pPr marL="0" indent="0">
              <a:buNone/>
            </a:pPr>
            <a:endParaRPr lang="en-US" sz="2100" dirty="0"/>
          </a:p>
          <a:p>
            <a:pPr marL="0" indent="0">
              <a:buNone/>
            </a:pPr>
            <a:r>
              <a:rPr lang="en-US" sz="2100" dirty="0"/>
              <a:t>There are in general three ways to solve this type of problem, and they are categorized as follows:</a:t>
            </a:r>
          </a:p>
          <a:p>
            <a:pPr marL="0" indent="0">
              <a:buNone/>
            </a:pPr>
            <a:endParaRPr lang="en-US" sz="2100" dirty="0"/>
          </a:p>
          <a:p>
            <a:pPr marL="0" indent="0">
              <a:buNone/>
            </a:pPr>
            <a:r>
              <a:rPr lang="en-US" sz="2100" dirty="0"/>
              <a:t>Type 1: The new record replaces the original record. No trace of the old record exists.</a:t>
            </a:r>
          </a:p>
          <a:p>
            <a:pPr marL="0" indent="0">
              <a:buNone/>
            </a:pPr>
            <a:endParaRPr lang="en-US" sz="2100" dirty="0"/>
          </a:p>
          <a:p>
            <a:pPr marL="0" indent="0">
              <a:buNone/>
            </a:pPr>
            <a:r>
              <a:rPr lang="en-US" sz="2100" dirty="0"/>
              <a:t>Type 2: A new record is added into the customer dimension table. Therefore, the customer is treated essentially as two people.</a:t>
            </a:r>
          </a:p>
          <a:p>
            <a:pPr marL="0" indent="0">
              <a:buNone/>
            </a:pPr>
            <a:endParaRPr lang="en-US" sz="2100" dirty="0"/>
          </a:p>
          <a:p>
            <a:pPr marL="0" indent="0">
              <a:buNone/>
            </a:pPr>
            <a:r>
              <a:rPr lang="en-US" sz="2100" dirty="0"/>
              <a:t>Type 3: The original record is modified to reflect the change.</a:t>
            </a:r>
          </a:p>
        </p:txBody>
      </p:sp>
      <p:graphicFrame>
        <p:nvGraphicFramePr>
          <p:cNvPr id="4" name="Table 3"/>
          <p:cNvGraphicFramePr>
            <a:graphicFrameLocks noGrp="1"/>
          </p:cNvGraphicFramePr>
          <p:nvPr>
            <p:extLst>
              <p:ext uri="{D42A27DB-BD31-4B8C-83A1-F6EECF244321}">
                <p14:modId xmlns:p14="http://schemas.microsoft.com/office/powerpoint/2010/main" val="3004188037"/>
              </p:ext>
            </p:extLst>
          </p:nvPr>
        </p:nvGraphicFramePr>
        <p:xfrm>
          <a:off x="1813059" y="2509829"/>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err="1" smtClean="0"/>
                        <a:t>CustomerKey</a:t>
                      </a:r>
                      <a:r>
                        <a:rPr lang="en-US" dirty="0" smtClean="0"/>
                        <a:t>	</a:t>
                      </a:r>
                      <a:endParaRPr lang="en-US" dirty="0"/>
                    </a:p>
                  </a:txBody>
                  <a:tcPr/>
                </a:tc>
                <a:tc>
                  <a:txBody>
                    <a:bodyPr/>
                    <a:lstStyle/>
                    <a:p>
                      <a:r>
                        <a:rPr lang="en-US" dirty="0" smtClean="0"/>
                        <a:t>Name</a:t>
                      </a:r>
                      <a:endParaRPr lang="en-US" dirty="0"/>
                    </a:p>
                  </a:txBody>
                  <a:tcPr/>
                </a:tc>
                <a:tc>
                  <a:txBody>
                    <a:bodyPr/>
                    <a:lstStyle/>
                    <a:p>
                      <a:r>
                        <a:rPr lang="en-US" dirty="0" smtClean="0"/>
                        <a:t>State</a:t>
                      </a:r>
                      <a:endParaRPr lang="en-US" dirty="0"/>
                    </a:p>
                  </a:txBody>
                  <a:tcPr/>
                </a:tc>
              </a:tr>
              <a:tr h="370840">
                <a:tc>
                  <a:txBody>
                    <a:bodyPr/>
                    <a:lstStyle/>
                    <a:p>
                      <a:r>
                        <a:rPr lang="en-US" dirty="0" smtClean="0"/>
                        <a:t>1001</a:t>
                      </a:r>
                      <a:endParaRPr lang="en-US" dirty="0"/>
                    </a:p>
                  </a:txBody>
                  <a:tcPr/>
                </a:tc>
                <a:tc>
                  <a:txBody>
                    <a:bodyPr/>
                    <a:lstStyle/>
                    <a:p>
                      <a:r>
                        <a:rPr lang="en-US" dirty="0" smtClean="0"/>
                        <a:t>Christina</a:t>
                      </a:r>
                      <a:endParaRPr lang="en-US" dirty="0"/>
                    </a:p>
                  </a:txBody>
                  <a:tcPr/>
                </a:tc>
                <a:tc>
                  <a:txBody>
                    <a:bodyPr/>
                    <a:lstStyle/>
                    <a:p>
                      <a:r>
                        <a:rPr lang="en-US" dirty="0" smtClean="0"/>
                        <a:t>Illinois</a:t>
                      </a:r>
                      <a:endParaRPr lang="en-US" dirty="0"/>
                    </a:p>
                  </a:txBody>
                  <a:tcPr/>
                </a:tc>
              </a:tr>
            </a:tbl>
          </a:graphicData>
        </a:graphic>
      </p:graphicFrame>
    </p:spTree>
    <p:extLst>
      <p:ext uri="{BB962C8B-B14F-4D97-AF65-F5344CB8AC3E}">
        <p14:creationId xmlns:p14="http://schemas.microsoft.com/office/powerpoint/2010/main" val="3113859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Type 1 </a:t>
            </a:r>
            <a:r>
              <a:rPr lang="en-US" b="1" dirty="0" smtClean="0"/>
              <a:t>SCD</a:t>
            </a:r>
            <a:endParaRPr lang="en-US" dirty="0"/>
          </a:p>
        </p:txBody>
      </p:sp>
      <p:sp>
        <p:nvSpPr>
          <p:cNvPr id="3" name="Content Placeholder 2"/>
          <p:cNvSpPr>
            <a:spLocks noGrp="1"/>
          </p:cNvSpPr>
          <p:nvPr>
            <p:ph idx="1"/>
          </p:nvPr>
        </p:nvSpPr>
        <p:spPr>
          <a:xfrm>
            <a:off x="979100" y="1571224"/>
            <a:ext cx="10233800" cy="4966349"/>
          </a:xfrm>
        </p:spPr>
        <p:txBody>
          <a:bodyPr>
            <a:normAutofit fontScale="92500" lnSpcReduction="10000"/>
          </a:bodyPr>
          <a:lstStyle/>
          <a:p>
            <a:pPr marL="0" indent="0">
              <a:buNone/>
            </a:pPr>
            <a:r>
              <a:rPr lang="en-US" sz="2100" dirty="0"/>
              <a:t>In Type 1 Slowly Changing Dimension, the new information simply overwrites the original information. In other words, no history is kept</a:t>
            </a:r>
            <a:r>
              <a:rPr lang="en-US" sz="2100" dirty="0" smtClean="0"/>
              <a:t>.</a:t>
            </a:r>
          </a:p>
          <a:p>
            <a:pPr marL="0" indent="0">
              <a:buNone/>
            </a:pPr>
            <a:r>
              <a:rPr lang="en-US" sz="2100" dirty="0"/>
              <a:t>After Christina moved from Illinois to California, the new information replaces the new record, and we have the following table</a:t>
            </a:r>
            <a:r>
              <a:rPr lang="en-US" sz="2100" dirty="0" smtClean="0"/>
              <a:t>:</a:t>
            </a:r>
          </a:p>
          <a:p>
            <a:pPr marL="0" indent="0">
              <a:buNone/>
            </a:pPr>
            <a:endParaRPr lang="en-US" sz="2100" dirty="0"/>
          </a:p>
          <a:p>
            <a:pPr marL="0" indent="0">
              <a:buNone/>
            </a:pPr>
            <a:endParaRPr lang="en-US" sz="2100" dirty="0" smtClean="0"/>
          </a:p>
          <a:p>
            <a:pPr marL="0" indent="0">
              <a:buNone/>
            </a:pPr>
            <a:endParaRPr lang="en-US" sz="2100" dirty="0"/>
          </a:p>
          <a:p>
            <a:pPr marL="0" indent="0">
              <a:buNone/>
            </a:pPr>
            <a:endParaRPr lang="en-US" sz="2100" dirty="0" smtClean="0"/>
          </a:p>
          <a:p>
            <a:pPr marL="0" indent="0">
              <a:buNone/>
            </a:pPr>
            <a:r>
              <a:rPr lang="en-US" sz="2100" b="1" dirty="0" smtClean="0"/>
              <a:t>Advantages</a:t>
            </a:r>
            <a:r>
              <a:rPr lang="en-US" sz="2100" b="1" dirty="0"/>
              <a:t>:</a:t>
            </a:r>
          </a:p>
          <a:p>
            <a:pPr marL="0" indent="0">
              <a:buNone/>
            </a:pPr>
            <a:r>
              <a:rPr lang="en-US" sz="2100" dirty="0" smtClean="0"/>
              <a:t>This </a:t>
            </a:r>
            <a:r>
              <a:rPr lang="en-US" sz="2100" dirty="0"/>
              <a:t>is the easiest way to handle the Slowly Changing Dimension problem, since there is no need to keep track of the old information.</a:t>
            </a:r>
          </a:p>
          <a:p>
            <a:pPr marL="0" indent="0">
              <a:buNone/>
            </a:pPr>
            <a:endParaRPr lang="en-US" sz="2100" dirty="0"/>
          </a:p>
          <a:p>
            <a:pPr marL="0" indent="0">
              <a:buNone/>
            </a:pPr>
            <a:r>
              <a:rPr lang="en-US" sz="2100" b="1" dirty="0"/>
              <a:t>Disadvantages:</a:t>
            </a:r>
          </a:p>
          <a:p>
            <a:pPr marL="0" indent="0">
              <a:buNone/>
            </a:pPr>
            <a:r>
              <a:rPr lang="en-US" sz="2100" dirty="0" smtClean="0"/>
              <a:t>All </a:t>
            </a:r>
            <a:r>
              <a:rPr lang="en-US" sz="2100" dirty="0"/>
              <a:t>history is lost. By applying this methodology, it is not possible to trace back in history. For example, in this case, the company would not be able to know that Christina lived in Illinois before.</a:t>
            </a:r>
            <a:endParaRPr lang="en-US" sz="2100" dirty="0" smtClean="0"/>
          </a:p>
          <a:p>
            <a:pPr marL="0" indent="0">
              <a:buNone/>
            </a:pPr>
            <a:endParaRPr lang="en-US" sz="2100" dirty="0" smtClean="0"/>
          </a:p>
          <a:p>
            <a:pPr marL="0" indent="0">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955879618"/>
              </p:ext>
            </p:extLst>
          </p:nvPr>
        </p:nvGraphicFramePr>
        <p:xfrm>
          <a:off x="1478208" y="3140894"/>
          <a:ext cx="8127999" cy="7416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err="1" smtClean="0"/>
                        <a:t>CustomerKey</a:t>
                      </a:r>
                      <a:endParaRPr lang="en-US" dirty="0"/>
                    </a:p>
                  </a:txBody>
                  <a:tcPr/>
                </a:tc>
                <a:tc>
                  <a:txBody>
                    <a:bodyPr/>
                    <a:lstStyle/>
                    <a:p>
                      <a:r>
                        <a:rPr lang="en-US" dirty="0" smtClean="0"/>
                        <a:t>Name</a:t>
                      </a:r>
                      <a:endParaRPr lang="en-US" dirty="0"/>
                    </a:p>
                  </a:txBody>
                  <a:tcPr/>
                </a:tc>
                <a:tc>
                  <a:txBody>
                    <a:bodyPr/>
                    <a:lstStyle/>
                    <a:p>
                      <a:r>
                        <a:rPr lang="en-US" dirty="0" smtClean="0"/>
                        <a:t>State</a:t>
                      </a:r>
                      <a:endParaRPr lang="en-US" dirty="0"/>
                    </a:p>
                  </a:txBody>
                  <a:tcPr/>
                </a:tc>
              </a:tr>
              <a:tr h="370840">
                <a:tc>
                  <a:txBody>
                    <a:bodyPr/>
                    <a:lstStyle/>
                    <a:p>
                      <a:r>
                        <a:rPr lang="en-US" dirty="0" smtClean="0"/>
                        <a:t>1001</a:t>
                      </a:r>
                      <a:endParaRPr lang="en-US" dirty="0"/>
                    </a:p>
                  </a:txBody>
                  <a:tcPr/>
                </a:tc>
                <a:tc>
                  <a:txBody>
                    <a:bodyPr/>
                    <a:lstStyle/>
                    <a:p>
                      <a:r>
                        <a:rPr lang="en-US" dirty="0" smtClean="0"/>
                        <a:t>Christina</a:t>
                      </a:r>
                      <a:endParaRPr lang="en-US" dirty="0"/>
                    </a:p>
                  </a:txBody>
                  <a:tcPr/>
                </a:tc>
                <a:tc>
                  <a:txBody>
                    <a:bodyPr/>
                    <a:lstStyle/>
                    <a:p>
                      <a:r>
                        <a:rPr lang="en-US" sz="1800" b="0" i="0" kern="1200" dirty="0" smtClean="0">
                          <a:solidFill>
                            <a:schemeClr val="dk1"/>
                          </a:solidFill>
                          <a:effectLst/>
                          <a:latin typeface="+mn-lt"/>
                          <a:ea typeface="+mn-ea"/>
                          <a:cs typeface="+mn-cs"/>
                        </a:rPr>
                        <a:t>California</a:t>
                      </a:r>
                      <a:endParaRPr lang="en-US" dirty="0"/>
                    </a:p>
                  </a:txBody>
                  <a:tcPr/>
                </a:tc>
              </a:tr>
            </a:tbl>
          </a:graphicData>
        </a:graphic>
      </p:graphicFrame>
    </p:spTree>
    <p:extLst>
      <p:ext uri="{BB962C8B-B14F-4D97-AF65-F5344CB8AC3E}">
        <p14:creationId xmlns:p14="http://schemas.microsoft.com/office/powerpoint/2010/main" val="3862875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Type </a:t>
            </a:r>
            <a:r>
              <a:rPr lang="en-US" b="1" dirty="0" smtClean="0"/>
              <a:t>2 SCD</a:t>
            </a:r>
            <a:endParaRPr lang="en-US" dirty="0"/>
          </a:p>
        </p:txBody>
      </p:sp>
      <p:sp>
        <p:nvSpPr>
          <p:cNvPr id="3" name="Content Placeholder 2"/>
          <p:cNvSpPr>
            <a:spLocks noGrp="1"/>
          </p:cNvSpPr>
          <p:nvPr>
            <p:ph idx="1"/>
          </p:nvPr>
        </p:nvSpPr>
        <p:spPr>
          <a:xfrm>
            <a:off x="979100" y="1571224"/>
            <a:ext cx="10233800" cy="4966349"/>
          </a:xfrm>
        </p:spPr>
        <p:txBody>
          <a:bodyPr>
            <a:normAutofit fontScale="92500" lnSpcReduction="10000"/>
          </a:bodyPr>
          <a:lstStyle/>
          <a:p>
            <a:pPr marL="0" indent="0">
              <a:buNone/>
            </a:pPr>
            <a:r>
              <a:rPr lang="en-US" sz="2100" dirty="0"/>
              <a:t>In Type 2 Slowly Changing Dimension, a new record is added to the table to represent the new information. Therefore, both the original and the new record will be present. The new record gets its own primary key</a:t>
            </a:r>
            <a:r>
              <a:rPr lang="en-US" sz="2100" dirty="0" smtClean="0"/>
              <a:t>.</a:t>
            </a:r>
          </a:p>
          <a:p>
            <a:pPr marL="0" indent="0">
              <a:buNone/>
            </a:pPr>
            <a:endParaRPr lang="en-US" sz="2100" dirty="0"/>
          </a:p>
          <a:p>
            <a:pPr marL="0" indent="0">
              <a:buNone/>
            </a:pPr>
            <a:endParaRPr lang="en-US" sz="2100" dirty="0" smtClean="0"/>
          </a:p>
          <a:p>
            <a:pPr marL="0" indent="0">
              <a:buNone/>
            </a:pPr>
            <a:endParaRPr lang="en-US" sz="2100" dirty="0"/>
          </a:p>
          <a:p>
            <a:pPr marL="0" indent="0">
              <a:buNone/>
            </a:pPr>
            <a:endParaRPr lang="en-US" sz="2100" dirty="0" smtClean="0"/>
          </a:p>
          <a:p>
            <a:pPr marL="0" indent="0">
              <a:buNone/>
            </a:pPr>
            <a:r>
              <a:rPr lang="en-US" sz="2100" b="1" dirty="0"/>
              <a:t>Advantages:</a:t>
            </a:r>
          </a:p>
          <a:p>
            <a:pPr marL="0" indent="0">
              <a:buNone/>
            </a:pPr>
            <a:r>
              <a:rPr lang="en-US" sz="2100" b="1" dirty="0" smtClean="0"/>
              <a:t>This </a:t>
            </a:r>
            <a:r>
              <a:rPr lang="en-US" sz="2100" b="1" dirty="0"/>
              <a:t>allows us to accurately keep all historical information.</a:t>
            </a:r>
          </a:p>
          <a:p>
            <a:pPr marL="0" indent="0">
              <a:buNone/>
            </a:pPr>
            <a:endParaRPr lang="en-US" sz="2100" b="1" dirty="0"/>
          </a:p>
          <a:p>
            <a:pPr marL="0" indent="0">
              <a:buNone/>
            </a:pPr>
            <a:r>
              <a:rPr lang="en-US" sz="2100" b="1" dirty="0"/>
              <a:t>Disadvantages:</a:t>
            </a:r>
          </a:p>
          <a:p>
            <a:pPr marL="0" indent="0">
              <a:buNone/>
            </a:pPr>
            <a:r>
              <a:rPr lang="en-US" sz="2100" b="1" dirty="0" smtClean="0"/>
              <a:t>- </a:t>
            </a:r>
            <a:r>
              <a:rPr lang="en-US" sz="2100" b="1" dirty="0"/>
              <a:t>This will cause the size of the table to grow fast. In cases where the number of rows for the table is very high to start with, storage and performance can become a concern.</a:t>
            </a:r>
          </a:p>
          <a:p>
            <a:pPr marL="0" indent="0">
              <a:buNone/>
            </a:pPr>
            <a:endParaRPr lang="en-US" sz="2100" b="1" dirty="0" smtClean="0"/>
          </a:p>
          <a:p>
            <a:pPr marL="0" indent="0">
              <a:buNone/>
            </a:pPr>
            <a:r>
              <a:rPr lang="en-US" sz="2100" b="1" dirty="0" smtClean="0"/>
              <a:t>- </a:t>
            </a:r>
            <a:r>
              <a:rPr lang="en-US" sz="2100" b="1" dirty="0"/>
              <a:t>This necessarily complicates the ETL process.</a:t>
            </a:r>
            <a:endParaRPr lang="en-US" sz="2100" dirty="0" smtClean="0"/>
          </a:p>
          <a:p>
            <a:pPr marL="0" indent="0">
              <a:buNone/>
            </a:pPr>
            <a:endParaRPr lang="en-US" sz="2100" dirty="0"/>
          </a:p>
        </p:txBody>
      </p:sp>
      <p:graphicFrame>
        <p:nvGraphicFramePr>
          <p:cNvPr id="5" name="Table 4"/>
          <p:cNvGraphicFramePr>
            <a:graphicFrameLocks noGrp="1"/>
          </p:cNvGraphicFramePr>
          <p:nvPr>
            <p:extLst>
              <p:ext uri="{D42A27DB-BD31-4B8C-83A1-F6EECF244321}">
                <p14:modId xmlns:p14="http://schemas.microsoft.com/office/powerpoint/2010/main" val="1141410820"/>
              </p:ext>
            </p:extLst>
          </p:nvPr>
        </p:nvGraphicFramePr>
        <p:xfrm>
          <a:off x="1671391" y="2548466"/>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err="1" smtClean="0"/>
                        <a:t>CustomerKey</a:t>
                      </a:r>
                      <a:endParaRPr lang="en-US" dirty="0"/>
                    </a:p>
                  </a:txBody>
                  <a:tcPr/>
                </a:tc>
                <a:tc>
                  <a:txBody>
                    <a:bodyPr/>
                    <a:lstStyle/>
                    <a:p>
                      <a:r>
                        <a:rPr lang="en-US" dirty="0" smtClean="0"/>
                        <a:t>Name</a:t>
                      </a:r>
                      <a:endParaRPr lang="en-US" dirty="0"/>
                    </a:p>
                  </a:txBody>
                  <a:tcPr/>
                </a:tc>
                <a:tc>
                  <a:txBody>
                    <a:bodyPr/>
                    <a:lstStyle/>
                    <a:p>
                      <a:r>
                        <a:rPr lang="en-US" dirty="0" smtClean="0"/>
                        <a:t>State</a:t>
                      </a:r>
                      <a:endParaRPr lang="en-US" dirty="0"/>
                    </a:p>
                  </a:txBody>
                  <a:tcPr/>
                </a:tc>
              </a:tr>
              <a:tr h="370840">
                <a:tc>
                  <a:txBody>
                    <a:bodyPr/>
                    <a:lstStyle/>
                    <a:p>
                      <a:r>
                        <a:rPr lang="en-US" dirty="0" smtClean="0"/>
                        <a:t>1001</a:t>
                      </a:r>
                      <a:endParaRPr lang="en-US" dirty="0"/>
                    </a:p>
                  </a:txBody>
                  <a:tcPr/>
                </a:tc>
                <a:tc>
                  <a:txBody>
                    <a:bodyPr/>
                    <a:lstStyle/>
                    <a:p>
                      <a:r>
                        <a:rPr lang="en-US" dirty="0" smtClean="0"/>
                        <a:t>Christina</a:t>
                      </a:r>
                      <a:endParaRPr lang="en-US" dirty="0"/>
                    </a:p>
                  </a:txBody>
                  <a:tcPr/>
                </a:tc>
                <a:tc>
                  <a:txBody>
                    <a:bodyPr/>
                    <a:lstStyle/>
                    <a:p>
                      <a:r>
                        <a:rPr lang="en-US" sz="1800" b="0" i="0" kern="1200" dirty="0" smtClean="0">
                          <a:solidFill>
                            <a:schemeClr val="dk1"/>
                          </a:solidFill>
                          <a:effectLst/>
                          <a:latin typeface="+mn-lt"/>
                          <a:ea typeface="+mn-ea"/>
                          <a:cs typeface="+mn-cs"/>
                        </a:rPr>
                        <a:t>Illinois</a:t>
                      </a:r>
                      <a:endParaRPr lang="en-US" dirty="0"/>
                    </a:p>
                  </a:txBody>
                  <a:tcPr/>
                </a:tc>
              </a:tr>
              <a:tr h="370840">
                <a:tc>
                  <a:txBody>
                    <a:bodyPr/>
                    <a:lstStyle/>
                    <a:p>
                      <a:r>
                        <a:rPr lang="en-US" sz="1800" b="0" i="0" kern="1200" dirty="0" smtClean="0">
                          <a:solidFill>
                            <a:schemeClr val="dk1"/>
                          </a:solidFill>
                          <a:effectLst/>
                          <a:latin typeface="+mn-lt"/>
                          <a:ea typeface="+mn-ea"/>
                          <a:cs typeface="+mn-cs"/>
                        </a:rPr>
                        <a:t>1005</a:t>
                      </a:r>
                      <a:endParaRPr lang="en-US" dirty="0"/>
                    </a:p>
                  </a:txBody>
                  <a:tcPr/>
                </a:tc>
                <a:tc>
                  <a:txBody>
                    <a:bodyPr/>
                    <a:lstStyle/>
                    <a:p>
                      <a:r>
                        <a:rPr lang="en-US" sz="1800" b="0" i="0" kern="1200" dirty="0" smtClean="0">
                          <a:solidFill>
                            <a:schemeClr val="dk1"/>
                          </a:solidFill>
                          <a:effectLst/>
                          <a:latin typeface="+mn-lt"/>
                          <a:ea typeface="+mn-ea"/>
                          <a:cs typeface="+mn-cs"/>
                        </a:rPr>
                        <a:t>Christina</a:t>
                      </a:r>
                      <a:endParaRPr lang="en-US" dirty="0"/>
                    </a:p>
                  </a:txBody>
                  <a:tcPr/>
                </a:tc>
                <a:tc>
                  <a:txBody>
                    <a:bodyPr/>
                    <a:lstStyle/>
                    <a:p>
                      <a:r>
                        <a:rPr lang="en-US" sz="1800" b="0" i="0" kern="1200" dirty="0" smtClean="0">
                          <a:solidFill>
                            <a:schemeClr val="dk1"/>
                          </a:solidFill>
                          <a:effectLst/>
                          <a:latin typeface="+mn-lt"/>
                          <a:ea typeface="+mn-ea"/>
                          <a:cs typeface="+mn-cs"/>
                        </a:rPr>
                        <a:t>California</a:t>
                      </a:r>
                      <a:endParaRPr lang="en-US" dirty="0"/>
                    </a:p>
                  </a:txBody>
                  <a:tcPr/>
                </a:tc>
              </a:tr>
            </a:tbl>
          </a:graphicData>
        </a:graphic>
      </p:graphicFrame>
    </p:spTree>
    <p:extLst>
      <p:ext uri="{BB962C8B-B14F-4D97-AF65-F5344CB8AC3E}">
        <p14:creationId xmlns:p14="http://schemas.microsoft.com/office/powerpoint/2010/main" val="303453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3932237" cy="795270"/>
          </a:xfrm>
        </p:spPr>
        <p:txBody>
          <a:bodyPr>
            <a:normAutofit/>
          </a:bodyPr>
          <a:lstStyle/>
          <a:p>
            <a:r>
              <a:rPr lang="en-US" sz="4400" dirty="0" smtClean="0"/>
              <a:t>Agenda</a:t>
            </a:r>
            <a:endParaRPr lang="en-US" sz="4400" dirty="0"/>
          </a:p>
        </p:txBody>
      </p:sp>
      <p:sp>
        <p:nvSpPr>
          <p:cNvPr id="6" name="Text Placeholder 5"/>
          <p:cNvSpPr>
            <a:spLocks noGrp="1"/>
          </p:cNvSpPr>
          <p:nvPr>
            <p:ph type="body" sz="half" idx="2"/>
          </p:nvPr>
        </p:nvSpPr>
        <p:spPr>
          <a:xfrm>
            <a:off x="839787" y="1542245"/>
            <a:ext cx="8639063" cy="4326743"/>
          </a:xfrm>
        </p:spPr>
        <p:txBody>
          <a:bodyPr>
            <a:normAutofit/>
          </a:bodyPr>
          <a:lstStyle/>
          <a:p>
            <a:pPr marL="285750" indent="-285750">
              <a:buFont typeface="Arial" panose="020B0604020202020204" pitchFamily="34" charset="0"/>
              <a:buChar char="•"/>
            </a:pPr>
            <a:r>
              <a:rPr lang="en-US" sz="3200" dirty="0" smtClean="0"/>
              <a:t>DBMS Concepts</a:t>
            </a:r>
          </a:p>
          <a:p>
            <a:pPr marL="285750" indent="-285750">
              <a:buFont typeface="Arial" panose="020B0604020202020204" pitchFamily="34" charset="0"/>
              <a:buChar char="•"/>
            </a:pPr>
            <a:r>
              <a:rPr lang="en-US" sz="3200" dirty="0" smtClean="0"/>
              <a:t>Data </a:t>
            </a:r>
            <a:r>
              <a:rPr lang="en-US" sz="3200" dirty="0"/>
              <a:t>Warehouse Definition</a:t>
            </a:r>
          </a:p>
          <a:p>
            <a:pPr marL="285750" indent="-285750">
              <a:buFont typeface="Arial" panose="020B0604020202020204" pitchFamily="34" charset="0"/>
              <a:buChar char="•"/>
            </a:pPr>
            <a:r>
              <a:rPr lang="en-US" sz="3200" dirty="0"/>
              <a:t>Data Warehousing Concepts</a:t>
            </a:r>
          </a:p>
          <a:p>
            <a:pPr marL="285750" indent="-285750">
              <a:buFont typeface="Arial" panose="020B0604020202020204" pitchFamily="34" charset="0"/>
              <a:buChar char="•"/>
            </a:pPr>
            <a:r>
              <a:rPr lang="en-US" sz="3200" dirty="0"/>
              <a:t>Data Warehouse Design</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1731660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Type 3</a:t>
            </a:r>
            <a:r>
              <a:rPr lang="en-US" b="1" dirty="0" smtClean="0"/>
              <a:t> SCD</a:t>
            </a:r>
            <a:endParaRPr lang="en-US" dirty="0"/>
          </a:p>
        </p:txBody>
      </p:sp>
      <p:sp>
        <p:nvSpPr>
          <p:cNvPr id="3" name="Content Placeholder 2"/>
          <p:cNvSpPr>
            <a:spLocks noGrp="1"/>
          </p:cNvSpPr>
          <p:nvPr>
            <p:ph idx="1"/>
          </p:nvPr>
        </p:nvSpPr>
        <p:spPr>
          <a:xfrm>
            <a:off x="979100" y="1571224"/>
            <a:ext cx="10233800" cy="4966349"/>
          </a:xfrm>
        </p:spPr>
        <p:txBody>
          <a:bodyPr>
            <a:normAutofit fontScale="85000" lnSpcReduction="20000"/>
          </a:bodyPr>
          <a:lstStyle/>
          <a:p>
            <a:pPr marL="0" indent="0">
              <a:buNone/>
            </a:pPr>
            <a:r>
              <a:rPr lang="en-US" sz="2100" dirty="0"/>
              <a:t>In Type 3 Slowly Changing Dimension, there will be two columns to indicate the particular attribute of interest, one indicating the original value, and one indicating the current value. There will also be a column that indicates when the current value becomes active</a:t>
            </a:r>
            <a:r>
              <a:rPr lang="en-US" sz="2100" dirty="0" smtClean="0"/>
              <a:t>.</a:t>
            </a:r>
          </a:p>
          <a:p>
            <a:pPr marL="0" indent="0">
              <a:buNone/>
            </a:pPr>
            <a:endParaRPr lang="en-US" sz="2100" dirty="0"/>
          </a:p>
          <a:p>
            <a:pPr marL="0" indent="0">
              <a:buNone/>
            </a:pPr>
            <a:r>
              <a:rPr lang="en-US" sz="2100" dirty="0"/>
              <a:t>After Christina moved from Illinois to California, the original information gets updated, and we have the following table (assuming the effective date of change is January 15, 2003</a:t>
            </a:r>
            <a:r>
              <a:rPr lang="en-US" sz="2100" dirty="0" smtClean="0"/>
              <a:t>):</a:t>
            </a:r>
          </a:p>
          <a:p>
            <a:pPr marL="0" indent="0">
              <a:buNone/>
            </a:pPr>
            <a:endParaRPr lang="en-US" sz="2100" dirty="0" smtClean="0"/>
          </a:p>
          <a:p>
            <a:pPr marL="0" indent="0">
              <a:buNone/>
            </a:pPr>
            <a:endParaRPr lang="en-US" sz="2100" dirty="0" smtClean="0"/>
          </a:p>
          <a:p>
            <a:pPr marL="0" indent="0">
              <a:buNone/>
            </a:pPr>
            <a:endParaRPr lang="en-US" sz="2100" dirty="0"/>
          </a:p>
          <a:p>
            <a:pPr marL="0" indent="0">
              <a:buNone/>
            </a:pPr>
            <a:endParaRPr lang="en-US" sz="2100" dirty="0" smtClean="0"/>
          </a:p>
          <a:p>
            <a:pPr marL="0" indent="0">
              <a:buNone/>
            </a:pPr>
            <a:r>
              <a:rPr lang="en-US" sz="2100" b="1" dirty="0" smtClean="0"/>
              <a:t>Advantages</a:t>
            </a:r>
            <a:r>
              <a:rPr lang="en-US" sz="2100" b="1" dirty="0"/>
              <a:t>:</a:t>
            </a:r>
          </a:p>
          <a:p>
            <a:pPr marL="0" indent="0">
              <a:buNone/>
            </a:pPr>
            <a:r>
              <a:rPr lang="en-US" sz="2100" dirty="0" smtClean="0"/>
              <a:t>- </a:t>
            </a:r>
            <a:r>
              <a:rPr lang="en-US" sz="2100" dirty="0"/>
              <a:t>This does not increase the size of the table, since new information is updated.</a:t>
            </a:r>
          </a:p>
          <a:p>
            <a:pPr marL="0" indent="0">
              <a:buNone/>
            </a:pPr>
            <a:r>
              <a:rPr lang="en-US" sz="2100" dirty="0" smtClean="0"/>
              <a:t>- </a:t>
            </a:r>
            <a:r>
              <a:rPr lang="en-US" sz="2100" dirty="0"/>
              <a:t>This allows us to keep some part of history.</a:t>
            </a:r>
          </a:p>
          <a:p>
            <a:pPr marL="0" indent="0">
              <a:buNone/>
            </a:pPr>
            <a:endParaRPr lang="en-US" sz="2100" dirty="0" smtClean="0"/>
          </a:p>
          <a:p>
            <a:pPr marL="0" indent="0">
              <a:buNone/>
            </a:pPr>
            <a:r>
              <a:rPr lang="en-US" sz="2100" b="1" dirty="0" smtClean="0"/>
              <a:t>Disadvantages</a:t>
            </a:r>
            <a:r>
              <a:rPr lang="en-US" sz="2100" b="1" dirty="0"/>
              <a:t>:</a:t>
            </a:r>
          </a:p>
          <a:p>
            <a:pPr marL="0" indent="0">
              <a:buNone/>
            </a:pPr>
            <a:r>
              <a:rPr lang="en-US" sz="2100" dirty="0" smtClean="0"/>
              <a:t>- </a:t>
            </a:r>
            <a:r>
              <a:rPr lang="en-US" sz="2100" dirty="0"/>
              <a:t>Type 3 will not be able to keep all history where an attribute is changed more than once. For example, if Christina later moves to Texas on December 15, 2003, the California information will be lost.</a:t>
            </a:r>
          </a:p>
        </p:txBody>
      </p:sp>
      <p:graphicFrame>
        <p:nvGraphicFramePr>
          <p:cNvPr id="4" name="Table 3"/>
          <p:cNvGraphicFramePr>
            <a:graphicFrameLocks noGrp="1"/>
          </p:cNvGraphicFramePr>
          <p:nvPr>
            <p:extLst>
              <p:ext uri="{D42A27DB-BD31-4B8C-83A1-F6EECF244321}">
                <p14:modId xmlns:p14="http://schemas.microsoft.com/office/powerpoint/2010/main" val="21963792"/>
              </p:ext>
            </p:extLst>
          </p:nvPr>
        </p:nvGraphicFramePr>
        <p:xfrm>
          <a:off x="1555482" y="3205289"/>
          <a:ext cx="8128000" cy="7416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dirty="0" err="1" smtClean="0"/>
                        <a:t>CustomerKey</a:t>
                      </a:r>
                      <a:endParaRPr lang="en-US" dirty="0"/>
                    </a:p>
                  </a:txBody>
                  <a:tcPr/>
                </a:tc>
                <a:tc>
                  <a:txBody>
                    <a:bodyPr/>
                    <a:lstStyle/>
                    <a:p>
                      <a:r>
                        <a:rPr lang="en-US" dirty="0" smtClean="0"/>
                        <a:t>Name</a:t>
                      </a:r>
                      <a:endParaRPr lang="en-US" dirty="0"/>
                    </a:p>
                  </a:txBody>
                  <a:tcPr/>
                </a:tc>
                <a:tc>
                  <a:txBody>
                    <a:bodyPr/>
                    <a:lstStyle/>
                    <a:p>
                      <a:r>
                        <a:rPr lang="en-US" sz="1800" b="0" i="0" kern="1200" dirty="0" smtClean="0">
                          <a:solidFill>
                            <a:schemeClr val="lt1"/>
                          </a:solidFill>
                          <a:effectLst/>
                          <a:latin typeface="+mn-lt"/>
                          <a:ea typeface="+mn-ea"/>
                          <a:cs typeface="+mn-cs"/>
                        </a:rPr>
                        <a:t>Original State</a:t>
                      </a:r>
                      <a:endParaRPr lang="en-US" dirty="0"/>
                    </a:p>
                  </a:txBody>
                  <a:tcPr/>
                </a:tc>
                <a:tc>
                  <a:txBody>
                    <a:bodyPr/>
                    <a:lstStyle/>
                    <a:p>
                      <a:r>
                        <a:rPr lang="en-US" sz="1800" b="0" i="0" kern="1200" dirty="0" smtClean="0">
                          <a:solidFill>
                            <a:schemeClr val="lt1"/>
                          </a:solidFill>
                          <a:effectLst/>
                          <a:latin typeface="+mn-lt"/>
                          <a:ea typeface="+mn-ea"/>
                          <a:cs typeface="+mn-cs"/>
                        </a:rPr>
                        <a:t>Current State</a:t>
                      </a:r>
                      <a:endParaRPr lang="en-US" dirty="0"/>
                    </a:p>
                  </a:txBody>
                  <a:tcPr/>
                </a:tc>
                <a:tc>
                  <a:txBody>
                    <a:bodyPr/>
                    <a:lstStyle/>
                    <a:p>
                      <a:r>
                        <a:rPr lang="en-US" sz="1800" b="0" i="0" kern="1200" dirty="0" smtClean="0">
                          <a:solidFill>
                            <a:schemeClr val="lt1"/>
                          </a:solidFill>
                          <a:effectLst/>
                          <a:latin typeface="+mn-lt"/>
                          <a:ea typeface="+mn-ea"/>
                          <a:cs typeface="+mn-cs"/>
                        </a:rPr>
                        <a:t>Effective Date</a:t>
                      </a:r>
                      <a:endParaRPr lang="en-US" dirty="0"/>
                    </a:p>
                  </a:txBody>
                  <a:tcPr/>
                </a:tc>
              </a:tr>
              <a:tr h="370840">
                <a:tc>
                  <a:txBody>
                    <a:bodyPr/>
                    <a:lstStyle/>
                    <a:p>
                      <a:r>
                        <a:rPr lang="en-US" sz="1800" b="0" i="0" kern="1200" dirty="0" smtClean="0">
                          <a:solidFill>
                            <a:schemeClr val="dk1"/>
                          </a:solidFill>
                          <a:effectLst/>
                          <a:latin typeface="+mn-lt"/>
                          <a:ea typeface="+mn-ea"/>
                          <a:cs typeface="+mn-cs"/>
                        </a:rPr>
                        <a:t>1001</a:t>
                      </a:r>
                      <a:endParaRPr lang="en-US" dirty="0"/>
                    </a:p>
                  </a:txBody>
                  <a:tcPr/>
                </a:tc>
                <a:tc>
                  <a:txBody>
                    <a:bodyPr/>
                    <a:lstStyle/>
                    <a:p>
                      <a:r>
                        <a:rPr lang="en-US" sz="1800" b="0" i="0" kern="1200" dirty="0" smtClean="0">
                          <a:solidFill>
                            <a:schemeClr val="dk1"/>
                          </a:solidFill>
                          <a:effectLst/>
                          <a:latin typeface="+mn-lt"/>
                          <a:ea typeface="+mn-ea"/>
                          <a:cs typeface="+mn-cs"/>
                        </a:rPr>
                        <a:t>Christina</a:t>
                      </a:r>
                      <a:endParaRPr lang="en-US" dirty="0"/>
                    </a:p>
                  </a:txBody>
                  <a:tcPr/>
                </a:tc>
                <a:tc>
                  <a:txBody>
                    <a:bodyPr/>
                    <a:lstStyle/>
                    <a:p>
                      <a:r>
                        <a:rPr lang="en-US" sz="1800" b="0" i="0" kern="1200" dirty="0" smtClean="0">
                          <a:solidFill>
                            <a:schemeClr val="dk1"/>
                          </a:solidFill>
                          <a:effectLst/>
                          <a:latin typeface="+mn-lt"/>
                          <a:ea typeface="+mn-ea"/>
                          <a:cs typeface="+mn-cs"/>
                        </a:rPr>
                        <a:t>Illinois</a:t>
                      </a:r>
                      <a:endParaRPr lang="en-US" dirty="0"/>
                    </a:p>
                  </a:txBody>
                  <a:tcPr/>
                </a:tc>
                <a:tc>
                  <a:txBody>
                    <a:bodyPr/>
                    <a:lstStyle/>
                    <a:p>
                      <a:r>
                        <a:rPr lang="en-US" sz="1800" b="0" i="0" kern="1200" dirty="0" smtClean="0">
                          <a:solidFill>
                            <a:schemeClr val="dk1"/>
                          </a:solidFill>
                          <a:effectLst/>
                          <a:latin typeface="+mn-lt"/>
                          <a:ea typeface="+mn-ea"/>
                          <a:cs typeface="+mn-cs"/>
                        </a:rPr>
                        <a:t>California</a:t>
                      </a:r>
                      <a:endParaRPr lang="en-US" dirty="0"/>
                    </a:p>
                  </a:txBody>
                  <a:tcPr/>
                </a:tc>
                <a:tc>
                  <a:txBody>
                    <a:bodyPr/>
                    <a:lstStyle/>
                    <a:p>
                      <a:r>
                        <a:rPr lang="en-US" sz="1800" b="0" i="0" kern="1200" dirty="0" smtClean="0">
                          <a:solidFill>
                            <a:schemeClr val="dk1"/>
                          </a:solidFill>
                          <a:effectLst/>
                          <a:latin typeface="+mn-lt"/>
                          <a:ea typeface="+mn-ea"/>
                          <a:cs typeface="+mn-cs"/>
                        </a:rPr>
                        <a:t>15-JAN-2003</a:t>
                      </a:r>
                      <a:endParaRPr lang="en-US" dirty="0"/>
                    </a:p>
                  </a:txBody>
                  <a:tcPr/>
                </a:tc>
              </a:tr>
            </a:tbl>
          </a:graphicData>
        </a:graphic>
      </p:graphicFrame>
    </p:spTree>
    <p:extLst>
      <p:ext uri="{BB962C8B-B14F-4D97-AF65-F5344CB8AC3E}">
        <p14:creationId xmlns:p14="http://schemas.microsoft.com/office/powerpoint/2010/main" val="3264118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Conceptual Data Model</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400" dirty="0"/>
              <a:t>A conceptual data model identifies the highest-level relationships between the different entities. Features of conceptual data model include:</a:t>
            </a:r>
          </a:p>
          <a:p>
            <a:r>
              <a:rPr lang="en-US" sz="2400" dirty="0"/>
              <a:t>Includes the important entities and the relationships among them.</a:t>
            </a:r>
          </a:p>
          <a:p>
            <a:r>
              <a:rPr lang="en-US" sz="2400" dirty="0"/>
              <a:t>No attribute is specified.</a:t>
            </a:r>
          </a:p>
          <a:p>
            <a:r>
              <a:rPr lang="en-US" sz="2400" dirty="0"/>
              <a:t>No primary key is specified</a:t>
            </a:r>
            <a:r>
              <a:rPr lang="en-US" sz="2400" dirty="0" smtClean="0"/>
              <a:t>.</a:t>
            </a:r>
          </a:p>
          <a:p>
            <a:endParaRPr lang="en-US" sz="2400" dirty="0"/>
          </a:p>
        </p:txBody>
      </p:sp>
      <p:sp>
        <p:nvSpPr>
          <p:cNvPr id="4" name="Rectangle 3"/>
          <p:cNvSpPr/>
          <p:nvPr/>
        </p:nvSpPr>
        <p:spPr>
          <a:xfrm>
            <a:off x="5163354" y="2957848"/>
            <a:ext cx="1068946" cy="130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70471" y="3965789"/>
            <a:ext cx="1068946" cy="130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577589" y="2957848"/>
            <a:ext cx="1068946" cy="130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06247" y="5378474"/>
            <a:ext cx="1068946" cy="130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1"/>
            <a:endCxn id="4" idx="3"/>
          </p:cNvCxnSpPr>
          <p:nvPr/>
        </p:nvCxnSpPr>
        <p:spPr>
          <a:xfrm>
            <a:off x="5163354" y="3608232"/>
            <a:ext cx="1068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77589" y="3608231"/>
            <a:ext cx="1068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18053" y="6028857"/>
            <a:ext cx="1068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70471" y="4599001"/>
            <a:ext cx="1068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6232300" y="3322749"/>
            <a:ext cx="1138171" cy="9358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8439417" y="3322749"/>
            <a:ext cx="1138172" cy="9358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5" idx="2"/>
          </p:cNvCxnSpPr>
          <p:nvPr/>
        </p:nvCxnSpPr>
        <p:spPr>
          <a:xfrm rot="10800000">
            <a:off x="7904945" y="5266557"/>
            <a:ext cx="1301303" cy="5933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364013" y="5009142"/>
            <a:ext cx="748049" cy="369332"/>
          </a:xfrm>
          <a:prstGeom prst="rect">
            <a:avLst/>
          </a:prstGeom>
          <a:noFill/>
        </p:spPr>
        <p:txBody>
          <a:bodyPr wrap="square" rtlCol="0">
            <a:spAutoFit/>
          </a:bodyPr>
          <a:lstStyle/>
          <a:p>
            <a:r>
              <a:rPr lang="en-US" dirty="0" smtClean="0"/>
              <a:t>Store</a:t>
            </a:r>
            <a:endParaRPr lang="en-US" dirty="0"/>
          </a:p>
        </p:txBody>
      </p:sp>
      <p:sp>
        <p:nvSpPr>
          <p:cNvPr id="20" name="TextBox 19"/>
          <p:cNvSpPr txBox="1"/>
          <p:nvPr/>
        </p:nvSpPr>
        <p:spPr>
          <a:xfrm>
            <a:off x="5307704" y="4233141"/>
            <a:ext cx="748049" cy="369332"/>
          </a:xfrm>
          <a:prstGeom prst="rect">
            <a:avLst/>
          </a:prstGeom>
          <a:noFill/>
        </p:spPr>
        <p:txBody>
          <a:bodyPr wrap="square" rtlCol="0">
            <a:spAutoFit/>
          </a:bodyPr>
          <a:lstStyle/>
          <a:p>
            <a:r>
              <a:rPr lang="en-US" dirty="0" smtClean="0"/>
              <a:t>Time</a:t>
            </a:r>
            <a:endParaRPr lang="en-US" dirty="0"/>
          </a:p>
        </p:txBody>
      </p:sp>
      <p:sp>
        <p:nvSpPr>
          <p:cNvPr id="21" name="TextBox 20"/>
          <p:cNvSpPr txBox="1"/>
          <p:nvPr/>
        </p:nvSpPr>
        <p:spPr>
          <a:xfrm>
            <a:off x="9738037" y="4270478"/>
            <a:ext cx="1067338" cy="369332"/>
          </a:xfrm>
          <a:prstGeom prst="rect">
            <a:avLst/>
          </a:prstGeom>
          <a:noFill/>
        </p:spPr>
        <p:txBody>
          <a:bodyPr wrap="square" rtlCol="0">
            <a:spAutoFit/>
          </a:bodyPr>
          <a:lstStyle/>
          <a:p>
            <a:r>
              <a:rPr lang="en-US" dirty="0" smtClean="0"/>
              <a:t>Product</a:t>
            </a:r>
            <a:endParaRPr lang="en-US" dirty="0"/>
          </a:p>
        </p:txBody>
      </p:sp>
      <p:sp>
        <p:nvSpPr>
          <p:cNvPr id="22" name="TextBox 21"/>
          <p:cNvSpPr txBox="1"/>
          <p:nvPr/>
        </p:nvSpPr>
        <p:spPr>
          <a:xfrm>
            <a:off x="7499027" y="3596456"/>
            <a:ext cx="748049" cy="369332"/>
          </a:xfrm>
          <a:prstGeom prst="rect">
            <a:avLst/>
          </a:prstGeom>
          <a:noFill/>
        </p:spPr>
        <p:txBody>
          <a:bodyPr wrap="square" rtlCol="0">
            <a:spAutoFit/>
          </a:bodyPr>
          <a:lstStyle/>
          <a:p>
            <a:r>
              <a:rPr lang="en-US" dirty="0" smtClean="0"/>
              <a:t>Sales</a:t>
            </a:r>
            <a:endParaRPr lang="en-US" dirty="0"/>
          </a:p>
        </p:txBody>
      </p:sp>
    </p:spTree>
    <p:extLst>
      <p:ext uri="{BB962C8B-B14F-4D97-AF65-F5344CB8AC3E}">
        <p14:creationId xmlns:p14="http://schemas.microsoft.com/office/powerpoint/2010/main" val="2823312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smtClean="0"/>
              <a:t>Logical </a:t>
            </a:r>
            <a:r>
              <a:rPr lang="en-US" b="1" dirty="0"/>
              <a:t>Data Model</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000" dirty="0"/>
              <a:t>A logical data model describes the data in as much detail as possible, without regard to how they will be physical implemented in the database. Features of a logical data model include:</a:t>
            </a:r>
          </a:p>
          <a:p>
            <a:pPr marL="0" indent="0">
              <a:buNone/>
            </a:pPr>
            <a:endParaRPr lang="en-US" sz="2000" dirty="0"/>
          </a:p>
          <a:p>
            <a:r>
              <a:rPr lang="en-US" sz="2000" dirty="0"/>
              <a:t>Includes all entities and relationships among them.</a:t>
            </a:r>
          </a:p>
          <a:p>
            <a:r>
              <a:rPr lang="en-US" sz="2000" dirty="0"/>
              <a:t>All attributes for each entity are specified.</a:t>
            </a:r>
          </a:p>
          <a:p>
            <a:r>
              <a:rPr lang="en-US" sz="2000" dirty="0"/>
              <a:t>The primary key for each entity is specified.</a:t>
            </a:r>
          </a:p>
          <a:p>
            <a:r>
              <a:rPr lang="en-US" sz="2000" dirty="0"/>
              <a:t>Foreign keys (keys identifying the relationship </a:t>
            </a:r>
            <a:endParaRPr lang="en-US" sz="2000" dirty="0" smtClean="0"/>
          </a:p>
          <a:p>
            <a:pPr marL="0" indent="0">
              <a:buNone/>
            </a:pPr>
            <a:r>
              <a:rPr lang="en-US" sz="2000" dirty="0" smtClean="0"/>
              <a:t>between </a:t>
            </a:r>
            <a:r>
              <a:rPr lang="en-US" sz="2000" dirty="0"/>
              <a:t>different entities) are specified.</a:t>
            </a:r>
          </a:p>
          <a:p>
            <a:r>
              <a:rPr lang="en-US" sz="2000" dirty="0"/>
              <a:t>Normalization occurs at this level.</a:t>
            </a:r>
          </a:p>
        </p:txBody>
      </p:sp>
      <p:pic>
        <p:nvPicPr>
          <p:cNvPr id="1026" name="Picture 2" descr="Logic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527" y="2406975"/>
            <a:ext cx="4566373" cy="413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53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b="1" dirty="0"/>
              <a:t>Physical Data Model</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000" dirty="0"/>
              <a:t>Physical data model represents how the model will be built in the database. A physical database model shows all table structures, including column name, column data type, column constraints, primary key, foreign key, and relationships between tables. Features of a physical data model include:</a:t>
            </a:r>
          </a:p>
          <a:p>
            <a:pPr marL="0" indent="0">
              <a:buNone/>
            </a:pPr>
            <a:endParaRPr lang="en-US" sz="2000" dirty="0"/>
          </a:p>
          <a:p>
            <a:r>
              <a:rPr lang="en-US" sz="2000" dirty="0"/>
              <a:t>Specification all tables and columns.</a:t>
            </a:r>
          </a:p>
          <a:p>
            <a:r>
              <a:rPr lang="en-US" sz="2000" dirty="0"/>
              <a:t>Foreign keys are used to identify relationships between </a:t>
            </a:r>
            <a:endParaRPr lang="en-US" sz="2000" dirty="0" smtClean="0"/>
          </a:p>
          <a:p>
            <a:pPr marL="0" indent="0">
              <a:buNone/>
            </a:pPr>
            <a:r>
              <a:rPr lang="en-US" sz="2000" dirty="0" smtClean="0"/>
              <a:t>tables</a:t>
            </a:r>
            <a:r>
              <a:rPr lang="en-US" sz="2000" dirty="0"/>
              <a:t>.</a:t>
            </a:r>
          </a:p>
          <a:p>
            <a:r>
              <a:rPr lang="en-US" sz="2000" dirty="0" err="1"/>
              <a:t>Denormalization</a:t>
            </a:r>
            <a:r>
              <a:rPr lang="en-US" sz="2000" dirty="0"/>
              <a:t> may </a:t>
            </a:r>
            <a:r>
              <a:rPr lang="en-US" sz="2000" dirty="0" smtClean="0"/>
              <a:t>occur </a:t>
            </a:r>
            <a:r>
              <a:rPr lang="en-US" sz="2000" dirty="0"/>
              <a:t>based on user </a:t>
            </a:r>
            <a:r>
              <a:rPr lang="en-US" sz="2000" dirty="0" smtClean="0"/>
              <a:t>requirements.</a:t>
            </a:r>
            <a:endParaRPr lang="en-US" sz="2000" dirty="0"/>
          </a:p>
          <a:p>
            <a:r>
              <a:rPr lang="en-US" sz="2000" dirty="0"/>
              <a:t>Physical considerations may cause the physical data </a:t>
            </a:r>
            <a:endParaRPr lang="en-US" sz="2000" dirty="0" smtClean="0"/>
          </a:p>
          <a:p>
            <a:pPr marL="0" indent="0">
              <a:buNone/>
            </a:pPr>
            <a:r>
              <a:rPr lang="en-US" sz="2000" dirty="0" smtClean="0"/>
              <a:t>model </a:t>
            </a:r>
            <a:r>
              <a:rPr lang="en-US" sz="2000" dirty="0"/>
              <a:t>to be quite different from the logical data model.</a:t>
            </a:r>
          </a:p>
          <a:p>
            <a:r>
              <a:rPr lang="en-US" sz="2000" dirty="0"/>
              <a:t>Physical data model will be different for different </a:t>
            </a:r>
            <a:endParaRPr lang="en-US" sz="2000" dirty="0" smtClean="0"/>
          </a:p>
          <a:p>
            <a:pPr marL="0" indent="0">
              <a:buNone/>
            </a:pPr>
            <a:r>
              <a:rPr lang="en-US" sz="2000" dirty="0" smtClean="0"/>
              <a:t>RDBMS</a:t>
            </a:r>
            <a:r>
              <a:rPr lang="en-US" sz="2000" dirty="0"/>
              <a:t>. For example, data type for a column may be different between MySQL and SQL Server.</a:t>
            </a:r>
          </a:p>
        </p:txBody>
      </p:sp>
      <p:pic>
        <p:nvPicPr>
          <p:cNvPr id="2050" name="Picture 2" descr="Physic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469188"/>
            <a:ext cx="41910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566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a:t> </a:t>
            </a:r>
            <a:r>
              <a:rPr lang="en-US" b="1" dirty="0"/>
              <a:t>Data Integrity</a:t>
            </a:r>
            <a:endParaRPr lang="en-US" dirty="0"/>
          </a:p>
        </p:txBody>
      </p:sp>
      <p:sp>
        <p:nvSpPr>
          <p:cNvPr id="3" name="Content Placeholder 2"/>
          <p:cNvSpPr>
            <a:spLocks noGrp="1"/>
          </p:cNvSpPr>
          <p:nvPr>
            <p:ph idx="1"/>
          </p:nvPr>
        </p:nvSpPr>
        <p:spPr>
          <a:xfrm>
            <a:off x="979100" y="1571224"/>
            <a:ext cx="10233800" cy="4966349"/>
          </a:xfrm>
        </p:spPr>
        <p:txBody>
          <a:bodyPr>
            <a:normAutofit fontScale="92500" lnSpcReduction="20000"/>
          </a:bodyPr>
          <a:lstStyle/>
          <a:p>
            <a:pPr marL="0" indent="0">
              <a:buNone/>
            </a:pPr>
            <a:r>
              <a:rPr lang="en-US" sz="2000" dirty="0"/>
              <a:t>Data integrity refers to the validity of data, meaning data is consistent and correct. In the data warehousing field, we frequently hear the term, "Garbage In, Garbage Out." If there is no data integrity in the data warehouse, any resulting report and analysis will not be useful.</a:t>
            </a:r>
          </a:p>
          <a:p>
            <a:pPr marL="0" indent="0">
              <a:buNone/>
            </a:pPr>
            <a:r>
              <a:rPr lang="en-US" sz="2000" dirty="0" smtClean="0"/>
              <a:t>In </a:t>
            </a:r>
            <a:r>
              <a:rPr lang="en-US" sz="2000" dirty="0"/>
              <a:t>a data warehouse or a data mart, there are three areas of where data integrity needs to be enforced</a:t>
            </a:r>
            <a:r>
              <a:rPr lang="en-US" sz="2000" dirty="0" smtClean="0"/>
              <a:t>:</a:t>
            </a:r>
          </a:p>
          <a:p>
            <a:pPr marL="0" indent="0">
              <a:buNone/>
            </a:pPr>
            <a:r>
              <a:rPr lang="en-US" sz="2000" b="1" u="sng" dirty="0" smtClean="0"/>
              <a:t>Database level</a:t>
            </a:r>
          </a:p>
          <a:p>
            <a:pPr marL="0" indent="0">
              <a:buNone/>
            </a:pPr>
            <a:r>
              <a:rPr lang="en-US" sz="2000" dirty="0"/>
              <a:t>We can enforce data integrity at the database level. Common ways of enforcing data integrity include:</a:t>
            </a:r>
          </a:p>
          <a:p>
            <a:pPr marL="0" indent="0">
              <a:buNone/>
            </a:pPr>
            <a:endParaRPr lang="en-US" sz="2000" dirty="0" smtClean="0"/>
          </a:p>
          <a:p>
            <a:pPr marL="0" indent="0">
              <a:buNone/>
            </a:pPr>
            <a:r>
              <a:rPr lang="en-US" sz="2000" b="1" dirty="0" smtClean="0"/>
              <a:t>Referential </a:t>
            </a:r>
            <a:r>
              <a:rPr lang="en-US" sz="2000" b="1" dirty="0"/>
              <a:t>integrity</a:t>
            </a:r>
          </a:p>
          <a:p>
            <a:pPr marL="0" indent="0">
              <a:buNone/>
            </a:pPr>
            <a:r>
              <a:rPr lang="en-US" sz="2000" dirty="0" smtClean="0"/>
              <a:t>The </a:t>
            </a:r>
            <a:r>
              <a:rPr lang="en-US" sz="2000" dirty="0"/>
              <a:t>relationship between the primary key of one table and the foreign key of another table must always be maintained. For example, a primary key cannot be deleted if there is still a foreign key that refers to this primary key.</a:t>
            </a:r>
          </a:p>
          <a:p>
            <a:pPr marL="0" indent="0">
              <a:buNone/>
            </a:pPr>
            <a:endParaRPr lang="en-US" sz="2000" b="1" dirty="0" smtClean="0"/>
          </a:p>
          <a:p>
            <a:pPr marL="0" indent="0">
              <a:buNone/>
            </a:pPr>
            <a:r>
              <a:rPr lang="en-US" sz="2000" b="1" dirty="0" smtClean="0"/>
              <a:t>Primary </a:t>
            </a:r>
            <a:r>
              <a:rPr lang="en-US" sz="2000" b="1" dirty="0"/>
              <a:t>key / Unique constraint</a:t>
            </a:r>
          </a:p>
          <a:p>
            <a:pPr marL="0" indent="0">
              <a:buNone/>
            </a:pPr>
            <a:r>
              <a:rPr lang="en-US" sz="2000" dirty="0" smtClean="0"/>
              <a:t>Primary </a:t>
            </a:r>
            <a:r>
              <a:rPr lang="en-US" sz="2000" dirty="0"/>
              <a:t>keys and the UNIQUE constraint are used to make sure every row in a table can be uniquely identified</a:t>
            </a:r>
            <a:r>
              <a:rPr lang="en-US" sz="2000" dirty="0" smtClean="0"/>
              <a:t>.</a:t>
            </a:r>
            <a:endParaRPr lang="en-US" sz="2000" dirty="0"/>
          </a:p>
        </p:txBody>
      </p:sp>
    </p:spTree>
    <p:extLst>
      <p:ext uri="{BB962C8B-B14F-4D97-AF65-F5344CB8AC3E}">
        <p14:creationId xmlns:p14="http://schemas.microsoft.com/office/powerpoint/2010/main" val="2728244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a:t>
            </a:r>
            <a:endParaRPr lang="en-US" dirty="0"/>
          </a:p>
        </p:txBody>
      </p:sp>
      <p:sp>
        <p:nvSpPr>
          <p:cNvPr id="3" name="Content Placeholder 2"/>
          <p:cNvSpPr>
            <a:spLocks noGrp="1"/>
          </p:cNvSpPr>
          <p:nvPr>
            <p:ph idx="1"/>
          </p:nvPr>
        </p:nvSpPr>
        <p:spPr>
          <a:xfrm>
            <a:off x="979100" y="1571224"/>
            <a:ext cx="10233800" cy="4966349"/>
          </a:xfrm>
        </p:spPr>
        <p:txBody>
          <a:bodyPr>
            <a:normAutofit fontScale="92500" lnSpcReduction="10000"/>
          </a:bodyPr>
          <a:lstStyle/>
          <a:p>
            <a:pPr marL="0" indent="0">
              <a:buNone/>
            </a:pPr>
            <a:r>
              <a:rPr lang="en-US" sz="2000" b="1" dirty="0"/>
              <a:t>Not NULL vs. NULL-able</a:t>
            </a:r>
          </a:p>
          <a:p>
            <a:pPr marL="0" indent="0">
              <a:buNone/>
            </a:pPr>
            <a:r>
              <a:rPr lang="en-US" sz="2000" dirty="0" smtClean="0"/>
              <a:t>For </a:t>
            </a:r>
            <a:r>
              <a:rPr lang="en-US" sz="2000" dirty="0"/>
              <a:t>columns identified as NOT NULL, they may not have a NULL value.</a:t>
            </a:r>
          </a:p>
          <a:p>
            <a:pPr marL="0" indent="0">
              <a:buNone/>
            </a:pPr>
            <a:endParaRPr lang="en-US" sz="2000" dirty="0"/>
          </a:p>
          <a:p>
            <a:pPr marL="0" indent="0">
              <a:buNone/>
            </a:pPr>
            <a:r>
              <a:rPr lang="en-US" sz="2000" b="1" dirty="0"/>
              <a:t>Valid Values</a:t>
            </a:r>
          </a:p>
          <a:p>
            <a:pPr marL="0" indent="0">
              <a:buNone/>
            </a:pPr>
            <a:r>
              <a:rPr lang="en-US" sz="2000" dirty="0" smtClean="0"/>
              <a:t>Only </a:t>
            </a:r>
            <a:r>
              <a:rPr lang="en-US" sz="2000" dirty="0"/>
              <a:t>allowed values are permitted in the database. For example, if a column can only have positive integers, a value of '-1' cannot be allowed</a:t>
            </a:r>
            <a:r>
              <a:rPr lang="en-US" sz="2000" dirty="0" smtClean="0"/>
              <a:t>.</a:t>
            </a:r>
          </a:p>
          <a:p>
            <a:pPr marL="0" indent="0">
              <a:buNone/>
            </a:pPr>
            <a:endParaRPr lang="en-US" sz="2000" dirty="0"/>
          </a:p>
          <a:p>
            <a:pPr marL="0" indent="0">
              <a:buNone/>
            </a:pPr>
            <a:r>
              <a:rPr lang="en-US" sz="2000" b="1" u="sng" dirty="0"/>
              <a:t>ETL process</a:t>
            </a:r>
            <a:endParaRPr lang="en-US" sz="2000" dirty="0"/>
          </a:p>
          <a:p>
            <a:pPr marL="0" indent="0">
              <a:buNone/>
            </a:pPr>
            <a:r>
              <a:rPr lang="en-US" sz="2000" dirty="0"/>
              <a:t>For each step of the ETL process, data integrity checks should be put in place to ensure that source data is the same as the data in the destination. Most common checks include record counts or record sums.</a:t>
            </a:r>
          </a:p>
          <a:p>
            <a:pPr marL="0" indent="0">
              <a:buNone/>
            </a:pPr>
            <a:r>
              <a:rPr lang="en-US" sz="2000" b="1" u="sng" dirty="0"/>
              <a:t>Access level</a:t>
            </a:r>
            <a:endParaRPr lang="en-US" sz="2000" dirty="0"/>
          </a:p>
          <a:p>
            <a:pPr marL="0" indent="0">
              <a:buNone/>
            </a:pPr>
            <a:r>
              <a:rPr lang="en-US" sz="2000" dirty="0"/>
              <a:t>We need to ensure that data is not altered by any unauthorized means either during the ETL process or in the data warehouse. To do this, there needs to be safeguards against unauthorized access to data (including physical access to the servers), as well as logging of all data access history. Data integrity can only ensured if there is no unauthorized access to the data.</a:t>
            </a:r>
          </a:p>
          <a:p>
            <a:pPr marL="0" indent="0">
              <a:buNone/>
            </a:pPr>
            <a:endParaRPr lang="en-US" sz="2000" dirty="0"/>
          </a:p>
        </p:txBody>
      </p:sp>
    </p:spTree>
    <p:extLst>
      <p:ext uri="{BB962C8B-B14F-4D97-AF65-F5344CB8AC3E}">
        <p14:creationId xmlns:p14="http://schemas.microsoft.com/office/powerpoint/2010/main" val="3835654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OLAP</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000" b="1" dirty="0"/>
              <a:t>OLAP stands for On-Line Analytical Processing. The first attempt to provide a definition to OLAP was by Dr. </a:t>
            </a:r>
            <a:r>
              <a:rPr lang="en-US" sz="2000" b="1" dirty="0" err="1"/>
              <a:t>Codd</a:t>
            </a:r>
            <a:r>
              <a:rPr lang="en-US" sz="2000" b="1" dirty="0"/>
              <a:t>, who proposed 12 rules for OLAP. </a:t>
            </a:r>
            <a:endParaRPr lang="en-US" sz="2000" b="1" dirty="0" smtClean="0"/>
          </a:p>
          <a:p>
            <a:pPr marL="0" indent="0">
              <a:buNone/>
            </a:pPr>
            <a:r>
              <a:rPr lang="en-US" sz="2000" b="1" dirty="0" smtClean="0"/>
              <a:t>Later</a:t>
            </a:r>
            <a:r>
              <a:rPr lang="en-US" sz="2000" b="1" dirty="0"/>
              <a:t>, it was discovered that this particular white paper was sponsored by one of the OLAP tool vendors, thus causing it to lose objectivity. The OLAP Report has proposed the FASMI test, Fast Analysis of Shared Multidimensional Information</a:t>
            </a:r>
            <a:r>
              <a:rPr lang="en-US" sz="2000" b="1" dirty="0" smtClean="0"/>
              <a:t>.</a:t>
            </a:r>
          </a:p>
          <a:p>
            <a:pPr marL="0" indent="0">
              <a:buNone/>
            </a:pPr>
            <a:r>
              <a:rPr lang="en-US" sz="2000" dirty="0" smtClean="0"/>
              <a:t>For </a:t>
            </a:r>
            <a:r>
              <a:rPr lang="en-US" sz="2000" dirty="0"/>
              <a:t>people on the business side, the key feature out of the above list is "Multidimensional." In other words, the ability to analyze metrics in different dimensions such as time, geography, gender, product, etc. </a:t>
            </a:r>
            <a:endParaRPr lang="en-US" sz="2000" dirty="0" smtClean="0"/>
          </a:p>
          <a:p>
            <a:pPr marL="0" indent="0">
              <a:buNone/>
            </a:pPr>
            <a:r>
              <a:rPr lang="en-US" sz="2000" dirty="0" smtClean="0"/>
              <a:t>For </a:t>
            </a:r>
            <a:r>
              <a:rPr lang="en-US" sz="2000" dirty="0"/>
              <a:t>example, sales for the company are up. </a:t>
            </a:r>
            <a:endParaRPr lang="en-US" sz="2000" dirty="0" smtClean="0"/>
          </a:p>
          <a:p>
            <a:pPr marL="0" indent="0">
              <a:buNone/>
            </a:pPr>
            <a:r>
              <a:rPr lang="en-US" sz="2000" dirty="0" smtClean="0"/>
              <a:t>What </a:t>
            </a:r>
            <a:r>
              <a:rPr lang="en-US" sz="2000" dirty="0"/>
              <a:t>region is most responsible for this increase? </a:t>
            </a:r>
            <a:endParaRPr lang="en-US" sz="2000" dirty="0" smtClean="0"/>
          </a:p>
          <a:p>
            <a:pPr marL="0" indent="0">
              <a:buNone/>
            </a:pPr>
            <a:r>
              <a:rPr lang="en-US" sz="2000" dirty="0" smtClean="0"/>
              <a:t>Which </a:t>
            </a:r>
            <a:r>
              <a:rPr lang="en-US" sz="2000" dirty="0"/>
              <a:t>store in this region is most responsible for the increase? </a:t>
            </a:r>
            <a:endParaRPr lang="en-US" sz="2000" dirty="0" smtClean="0"/>
          </a:p>
          <a:p>
            <a:pPr marL="0" indent="0">
              <a:buNone/>
            </a:pPr>
            <a:r>
              <a:rPr lang="en-US" sz="2000" dirty="0" smtClean="0"/>
              <a:t>What </a:t>
            </a:r>
            <a:r>
              <a:rPr lang="en-US" sz="2000" dirty="0"/>
              <a:t>particular product category or categories contributed the most to the increase? </a:t>
            </a:r>
            <a:endParaRPr lang="en-US" sz="2000" dirty="0" smtClean="0"/>
          </a:p>
          <a:p>
            <a:pPr marL="0" indent="0">
              <a:buNone/>
            </a:pPr>
            <a:endParaRPr lang="en-US" sz="2000" dirty="0" smtClean="0"/>
          </a:p>
          <a:p>
            <a:pPr marL="0" indent="0">
              <a:buNone/>
            </a:pPr>
            <a:r>
              <a:rPr lang="en-US" sz="2000" dirty="0" smtClean="0"/>
              <a:t>Answering </a:t>
            </a:r>
            <a:r>
              <a:rPr lang="en-US" sz="2000" dirty="0"/>
              <a:t>these types of questions in order means that you are performing an OLAP analysis.</a:t>
            </a:r>
          </a:p>
        </p:txBody>
      </p:sp>
    </p:spTree>
    <p:extLst>
      <p:ext uri="{BB962C8B-B14F-4D97-AF65-F5344CB8AC3E}">
        <p14:creationId xmlns:p14="http://schemas.microsoft.com/office/powerpoint/2010/main" val="3329073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OLAP</a:t>
            </a:r>
            <a:endParaRPr lang="en-US" dirty="0"/>
          </a:p>
        </p:txBody>
      </p:sp>
      <p:sp>
        <p:nvSpPr>
          <p:cNvPr id="3" name="Content Placeholder 2"/>
          <p:cNvSpPr>
            <a:spLocks noGrp="1"/>
          </p:cNvSpPr>
          <p:nvPr>
            <p:ph idx="1"/>
          </p:nvPr>
        </p:nvSpPr>
        <p:spPr>
          <a:xfrm>
            <a:off x="979100" y="1571224"/>
            <a:ext cx="10233800" cy="4966349"/>
          </a:xfrm>
        </p:spPr>
        <p:txBody>
          <a:bodyPr>
            <a:normAutofit fontScale="85000" lnSpcReduction="20000"/>
          </a:bodyPr>
          <a:lstStyle/>
          <a:p>
            <a:pPr marL="0" indent="0">
              <a:buNone/>
            </a:pPr>
            <a:r>
              <a:rPr lang="en-US" sz="2000" b="1" dirty="0"/>
              <a:t>In the OLAP world, there are mainly two different types: Multidimensional OLAP (MOLAP) and Relational OLAP (ROLAP). Hybrid OLAP (HOLAP) refers to technologies that combine MOLAP and ROLAP.</a:t>
            </a:r>
          </a:p>
          <a:p>
            <a:pPr marL="0" indent="0">
              <a:buNone/>
            </a:pPr>
            <a:r>
              <a:rPr lang="en-US" sz="2000" b="1" dirty="0" smtClean="0"/>
              <a:t>MOLAP</a:t>
            </a:r>
            <a:endParaRPr lang="en-US" sz="2000" b="1" dirty="0"/>
          </a:p>
          <a:p>
            <a:pPr marL="0" indent="0">
              <a:buNone/>
            </a:pPr>
            <a:r>
              <a:rPr lang="en-US" sz="2000" b="1" dirty="0" smtClean="0"/>
              <a:t>This </a:t>
            </a:r>
            <a:r>
              <a:rPr lang="en-US" sz="2000" b="1" dirty="0"/>
              <a:t>is the more traditional way of OLAP analysis. In MOLAP, data is stored in a multidimensional cube. The storage is not in the relational database, but in proprietary formats</a:t>
            </a:r>
            <a:r>
              <a:rPr lang="en-US" sz="2000" b="1" dirty="0" smtClean="0"/>
              <a:t>.</a:t>
            </a:r>
          </a:p>
          <a:p>
            <a:pPr marL="0" indent="0">
              <a:buNone/>
            </a:pPr>
            <a:r>
              <a:rPr lang="en-US" sz="2000" b="1" dirty="0"/>
              <a:t>Advantages:</a:t>
            </a:r>
          </a:p>
          <a:p>
            <a:pPr marL="0" indent="0">
              <a:buNone/>
            </a:pPr>
            <a:r>
              <a:rPr lang="en-US" sz="2000" dirty="0" smtClean="0"/>
              <a:t>Excellent </a:t>
            </a:r>
            <a:r>
              <a:rPr lang="en-US" sz="2000" dirty="0"/>
              <a:t>performance: MOLAP cubes are built for fast data retrieval, and are optimal for slicing and dicing operations.</a:t>
            </a:r>
          </a:p>
          <a:p>
            <a:pPr marL="0" indent="0">
              <a:buNone/>
            </a:pPr>
            <a:r>
              <a:rPr lang="en-US" sz="2000" dirty="0"/>
              <a:t>Can perform complex calculations: All calculations have been pre-generated when the cube is created. Hence, complex calculations are not only doable, but they return quickly.</a:t>
            </a:r>
          </a:p>
          <a:p>
            <a:pPr marL="0" indent="0">
              <a:buNone/>
            </a:pPr>
            <a:endParaRPr lang="en-US" sz="2000" dirty="0" smtClean="0"/>
          </a:p>
          <a:p>
            <a:pPr marL="0" indent="0">
              <a:buNone/>
            </a:pPr>
            <a:r>
              <a:rPr lang="en-US" sz="2000" b="1" dirty="0" smtClean="0"/>
              <a:t>Disadvantages</a:t>
            </a:r>
            <a:r>
              <a:rPr lang="en-US" sz="2000" b="1" dirty="0"/>
              <a:t>:</a:t>
            </a:r>
          </a:p>
          <a:p>
            <a:pPr marL="0" indent="0">
              <a:buNone/>
            </a:pPr>
            <a:r>
              <a:rPr lang="en-US" sz="2000" dirty="0" smtClean="0"/>
              <a:t>Limited </a:t>
            </a:r>
            <a:r>
              <a:rPr lang="en-US" sz="2000" dirty="0"/>
              <a:t>in the amount of data it can handle: Because all calculations are performed when the cube is built, it is not possible to include a large amount of data in the cube itself. This is not to say that the data in the cube cannot be derived from a large amount of data. Indeed, this is possible. But in this case, only summary-level information will be included in the cube itself.</a:t>
            </a:r>
          </a:p>
          <a:p>
            <a:pPr marL="0" indent="0">
              <a:buNone/>
            </a:pPr>
            <a:r>
              <a:rPr lang="en-US" sz="2000" dirty="0"/>
              <a:t>Requires additional investment: Cube technology are often proprietary and do not already exist in the organization. Therefore, to adopt MOLAP technology, chances are additional investments in human and capital resources are needed.</a:t>
            </a:r>
          </a:p>
        </p:txBody>
      </p:sp>
    </p:spTree>
    <p:extLst>
      <p:ext uri="{BB962C8B-B14F-4D97-AF65-F5344CB8AC3E}">
        <p14:creationId xmlns:p14="http://schemas.microsoft.com/office/powerpoint/2010/main" val="3814399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a:t>
            </a:r>
            <a:endParaRPr lang="en-US" dirty="0"/>
          </a:p>
        </p:txBody>
      </p:sp>
      <p:sp>
        <p:nvSpPr>
          <p:cNvPr id="3" name="Content Placeholder 2"/>
          <p:cNvSpPr>
            <a:spLocks noGrp="1"/>
          </p:cNvSpPr>
          <p:nvPr>
            <p:ph idx="1"/>
          </p:nvPr>
        </p:nvSpPr>
        <p:spPr>
          <a:xfrm>
            <a:off x="979100" y="1571224"/>
            <a:ext cx="10233800" cy="4966349"/>
          </a:xfrm>
        </p:spPr>
        <p:txBody>
          <a:bodyPr>
            <a:normAutofit/>
          </a:bodyPr>
          <a:lstStyle/>
          <a:p>
            <a:pPr marL="0" indent="0">
              <a:buNone/>
            </a:pPr>
            <a:r>
              <a:rPr lang="en-US" sz="2000" dirty="0"/>
              <a:t>ROLAP</a:t>
            </a:r>
          </a:p>
          <a:p>
            <a:pPr marL="0" indent="0">
              <a:buNone/>
            </a:pPr>
            <a:r>
              <a:rPr lang="en-US" sz="2000" dirty="0" smtClean="0"/>
              <a:t>This </a:t>
            </a:r>
            <a:r>
              <a:rPr lang="en-US" sz="2000" dirty="0"/>
              <a:t>methodology relies on manipulating the data stored in the relational database to give the appearance of traditional OLAP's slicing and dicing functionality. In essence, each action of slicing and dicing is equivalent to adding a "WHERE" clause in the SQL statement</a:t>
            </a:r>
            <a:r>
              <a:rPr lang="en-US" sz="2000" dirty="0" smtClean="0"/>
              <a:t>.</a:t>
            </a:r>
          </a:p>
          <a:p>
            <a:pPr marL="0" indent="0">
              <a:buNone/>
            </a:pPr>
            <a:endParaRPr lang="en-US" sz="2000" dirty="0" smtClean="0"/>
          </a:p>
          <a:p>
            <a:pPr marL="0" indent="0">
              <a:buNone/>
            </a:pPr>
            <a:r>
              <a:rPr lang="en-US" sz="2000" b="1" dirty="0" smtClean="0"/>
              <a:t>Advantages</a:t>
            </a:r>
            <a:r>
              <a:rPr lang="en-US" sz="2000" b="1" dirty="0"/>
              <a:t>:</a:t>
            </a:r>
          </a:p>
          <a:p>
            <a:pPr marL="0" indent="0">
              <a:buNone/>
            </a:pPr>
            <a:r>
              <a:rPr lang="en-US" sz="2000" dirty="0" smtClean="0"/>
              <a:t>Can </a:t>
            </a:r>
            <a:r>
              <a:rPr lang="en-US" sz="2000" dirty="0"/>
              <a:t>handle large amounts of data: The data size limitation of ROLAP technology is the limitation on data size of the underlying relational database. In other words, ROLAP itself places no limitation on data amount.</a:t>
            </a:r>
          </a:p>
          <a:p>
            <a:pPr marL="0" indent="0">
              <a:buNone/>
            </a:pPr>
            <a:r>
              <a:rPr lang="en-US" sz="2000" dirty="0"/>
              <a:t>Can leverage functionalities inherent in the relational database: Often, relational database already comes with a host of functionalities. ROLAP technologies, since they sit on top of the relational database, can therefore leverage these functionalities.</a:t>
            </a:r>
          </a:p>
        </p:txBody>
      </p:sp>
    </p:spTree>
    <p:extLst>
      <p:ext uri="{BB962C8B-B14F-4D97-AF65-F5344CB8AC3E}">
        <p14:creationId xmlns:p14="http://schemas.microsoft.com/office/powerpoint/2010/main" val="1326318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a:t>
            </a:r>
            <a:endParaRPr lang="en-US" dirty="0"/>
          </a:p>
        </p:txBody>
      </p:sp>
      <p:sp>
        <p:nvSpPr>
          <p:cNvPr id="3" name="Content Placeholder 2"/>
          <p:cNvSpPr>
            <a:spLocks noGrp="1"/>
          </p:cNvSpPr>
          <p:nvPr>
            <p:ph idx="1"/>
          </p:nvPr>
        </p:nvSpPr>
        <p:spPr>
          <a:xfrm>
            <a:off x="979100" y="1571224"/>
            <a:ext cx="10233800" cy="4966349"/>
          </a:xfrm>
        </p:spPr>
        <p:txBody>
          <a:bodyPr>
            <a:normAutofit fontScale="92500"/>
          </a:bodyPr>
          <a:lstStyle/>
          <a:p>
            <a:pPr marL="0" indent="0">
              <a:buNone/>
            </a:pPr>
            <a:r>
              <a:rPr lang="en-US" sz="2000" dirty="0"/>
              <a:t>Disadvantages:</a:t>
            </a:r>
          </a:p>
          <a:p>
            <a:pPr marL="0" indent="0">
              <a:buNone/>
            </a:pPr>
            <a:endParaRPr lang="en-US" sz="2000" dirty="0"/>
          </a:p>
          <a:p>
            <a:pPr marL="0" indent="0">
              <a:buNone/>
            </a:pPr>
            <a:r>
              <a:rPr lang="en-US" sz="2000" dirty="0"/>
              <a:t>Performance can be slow: Because each ROLAP report is essentially a SQL query (or multiple SQL queries) in the relational database, the query time can be long if the underlying data size is large.</a:t>
            </a:r>
          </a:p>
          <a:p>
            <a:pPr marL="0" indent="0">
              <a:buNone/>
            </a:pPr>
            <a:r>
              <a:rPr lang="en-US" sz="2000" dirty="0"/>
              <a:t>Limited by SQL functionalities: Because ROLAP technology mainly relies on generating SQL statements to query the relational database, and SQL statements do not fit all needs (for example, it is difficult to perform complex calculations using SQL), ROLAP technologies are therefore traditionally limited by what SQL can do. ROLAP vendors have mitigated this risk by building into the tool out-of-the-box complex functions as well as the ability to allow users to define their own </a:t>
            </a:r>
            <a:r>
              <a:rPr lang="en-US" sz="2000" dirty="0" smtClean="0"/>
              <a:t>functions</a:t>
            </a:r>
          </a:p>
          <a:p>
            <a:pPr marL="0" indent="0">
              <a:buNone/>
            </a:pPr>
            <a:endParaRPr lang="en-US" sz="2000" dirty="0"/>
          </a:p>
          <a:p>
            <a:pPr marL="0" indent="0">
              <a:buNone/>
            </a:pPr>
            <a:r>
              <a:rPr lang="en-US" sz="2000" b="1" u="sng" dirty="0"/>
              <a:t>HOLAP</a:t>
            </a:r>
            <a:endParaRPr lang="en-US" sz="2000" dirty="0"/>
          </a:p>
          <a:p>
            <a:r>
              <a:rPr lang="en-US" sz="2000" dirty="0"/>
              <a:t>HOLAP technologies attempt to combine the advantages of MOLAP and ROLAP. For summary-type information, HOLAP leverages cube technology for faster performance. When detail information is needed, HOLAP can "drill through" from the cube into the underlying relational data.</a:t>
            </a:r>
          </a:p>
          <a:p>
            <a:pPr marL="0" indent="0">
              <a:buNone/>
            </a:pPr>
            <a:endParaRPr lang="en-US" sz="2000" dirty="0"/>
          </a:p>
        </p:txBody>
      </p:sp>
    </p:spTree>
    <p:extLst>
      <p:ext uri="{BB962C8B-B14F-4D97-AF65-F5344CB8AC3E}">
        <p14:creationId xmlns:p14="http://schemas.microsoft.com/office/powerpoint/2010/main" val="3381758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551"/>
          </a:xfrm>
        </p:spPr>
        <p:txBody>
          <a:bodyPr/>
          <a:lstStyle/>
          <a:p>
            <a:r>
              <a:rPr lang="en-US" dirty="0" smtClean="0"/>
              <a:t>Database</a:t>
            </a:r>
            <a:endParaRPr lang="en-US" dirty="0"/>
          </a:p>
        </p:txBody>
      </p:sp>
      <p:sp>
        <p:nvSpPr>
          <p:cNvPr id="3" name="Content Placeholder 2"/>
          <p:cNvSpPr>
            <a:spLocks noGrp="1"/>
          </p:cNvSpPr>
          <p:nvPr>
            <p:ph idx="1"/>
          </p:nvPr>
        </p:nvSpPr>
        <p:spPr>
          <a:xfrm>
            <a:off x="838200" y="1416676"/>
            <a:ext cx="10233800" cy="4734529"/>
          </a:xfrm>
        </p:spPr>
        <p:txBody>
          <a:bodyPr>
            <a:normAutofit/>
          </a:bodyPr>
          <a:lstStyle/>
          <a:p>
            <a:pPr marL="0" indent="0">
              <a:buNone/>
            </a:pPr>
            <a:r>
              <a:rPr lang="en-US" sz="2400" b="1" dirty="0"/>
              <a:t>Database</a:t>
            </a:r>
            <a:r>
              <a:rPr lang="en-US" sz="2400" dirty="0"/>
              <a:t> is a collection of related data and data is a collection of facts and figures that can be processed to produce information.</a:t>
            </a:r>
          </a:p>
          <a:p>
            <a:pPr marL="0" indent="0">
              <a:buNone/>
            </a:pPr>
            <a:endParaRPr lang="en-US" sz="2400" dirty="0"/>
          </a:p>
          <a:p>
            <a:pPr marL="0" indent="0">
              <a:buNone/>
            </a:pPr>
            <a:r>
              <a:rPr lang="en-US" sz="2400" dirty="0"/>
              <a:t>Mostly data represents recordable facts. Data aids in producing information, which is based on facts. For example, if we have data about marks obtained by all students, we can then conclude about toppers and average marks.</a:t>
            </a:r>
          </a:p>
          <a:p>
            <a:pPr marL="0" indent="0">
              <a:buNone/>
            </a:pPr>
            <a:endParaRPr lang="en-US" sz="2400" dirty="0"/>
          </a:p>
          <a:p>
            <a:pPr marL="0" indent="0">
              <a:buNone/>
            </a:pPr>
            <a:r>
              <a:rPr lang="en-US" sz="2400" dirty="0"/>
              <a:t>A database management system stores data in such a way that it becomes easier to retrieve, manipulate, and produce information.</a:t>
            </a:r>
            <a:endParaRPr lang="en-US" sz="2000" dirty="0"/>
          </a:p>
        </p:txBody>
      </p:sp>
    </p:spTree>
    <p:extLst>
      <p:ext uri="{BB962C8B-B14F-4D97-AF65-F5344CB8AC3E}">
        <p14:creationId xmlns:p14="http://schemas.microsoft.com/office/powerpoint/2010/main" val="853880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a:t>
            </a:r>
            <a:endParaRPr lang="en-US" dirty="0"/>
          </a:p>
        </p:txBody>
      </p:sp>
      <p:sp>
        <p:nvSpPr>
          <p:cNvPr id="3" name="Content Placeholder 2"/>
          <p:cNvSpPr>
            <a:spLocks noGrp="1"/>
          </p:cNvSpPr>
          <p:nvPr>
            <p:ph idx="1"/>
          </p:nvPr>
        </p:nvSpPr>
        <p:spPr>
          <a:xfrm>
            <a:off x="979100" y="1571224"/>
            <a:ext cx="10233800" cy="4966349"/>
          </a:xfrm>
        </p:spPr>
        <p:txBody>
          <a:bodyPr>
            <a:normAutofit fontScale="92500" lnSpcReduction="10000"/>
          </a:bodyPr>
          <a:lstStyle/>
          <a:p>
            <a:pPr marL="0" indent="0">
              <a:buNone/>
            </a:pPr>
            <a:r>
              <a:rPr lang="en-US" sz="2000" dirty="0"/>
              <a:t>In the data warehousing field, we often hear about discussions on where a person / organization's philosophy falls into Bill </a:t>
            </a:r>
            <a:r>
              <a:rPr lang="en-US" sz="2000" dirty="0" err="1"/>
              <a:t>Inmon's</a:t>
            </a:r>
            <a:r>
              <a:rPr lang="en-US" sz="2000" dirty="0"/>
              <a:t> camp or into Ralph Kimball's camp. We describe below the difference between the two.</a:t>
            </a:r>
          </a:p>
          <a:p>
            <a:pPr marL="0" indent="0">
              <a:buNone/>
            </a:pPr>
            <a:endParaRPr lang="en-US" sz="2000" dirty="0"/>
          </a:p>
          <a:p>
            <a:pPr marL="0" indent="0">
              <a:buNone/>
            </a:pPr>
            <a:r>
              <a:rPr lang="en-US" sz="2000" dirty="0"/>
              <a:t>Bill </a:t>
            </a:r>
            <a:r>
              <a:rPr lang="en-US" sz="2000" dirty="0" err="1"/>
              <a:t>Inmon's</a:t>
            </a:r>
            <a:r>
              <a:rPr lang="en-US" sz="2000" dirty="0"/>
              <a:t> paradigm: Data warehouse is one part of the overall business intelligence system. An enterprise has one data warehouse, and data marts source their information from the data warehouse. In the data warehouse, information is stored in 3rd normal form.</a:t>
            </a:r>
          </a:p>
          <a:p>
            <a:pPr marL="0" indent="0">
              <a:buNone/>
            </a:pPr>
            <a:endParaRPr lang="en-US" sz="2000" dirty="0"/>
          </a:p>
          <a:p>
            <a:pPr marL="0" indent="0">
              <a:buNone/>
            </a:pPr>
            <a:r>
              <a:rPr lang="en-US" sz="2000" dirty="0"/>
              <a:t>Ralph Kimball's paradigm: Data warehouse is the conglomerate of all data marts within the enterprise. Information is always stored in the dimensional model.</a:t>
            </a:r>
          </a:p>
          <a:p>
            <a:pPr marL="0" indent="0">
              <a:buNone/>
            </a:pPr>
            <a:endParaRPr lang="en-US" sz="2000" dirty="0"/>
          </a:p>
          <a:p>
            <a:pPr marL="0" indent="0">
              <a:buNone/>
            </a:pPr>
            <a:r>
              <a:rPr lang="en-US" sz="2000" dirty="0"/>
              <a:t>There is no right or wrong between these two ideas, as they represent different data warehousing philosophies. In reality, the data warehouse systems in most enterprises are closer to Ralph Kimball's idea. This is because most data warehouses started out as a departmental effort, and hence they originated as a data mart. Only when more data marts are built later do they evolve into a data warehouse.</a:t>
            </a:r>
          </a:p>
        </p:txBody>
      </p:sp>
    </p:spTree>
    <p:extLst>
      <p:ext uri="{BB962C8B-B14F-4D97-AF65-F5344CB8AC3E}">
        <p14:creationId xmlns:p14="http://schemas.microsoft.com/office/powerpoint/2010/main" val="3716604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Factless Fact Table</a:t>
            </a:r>
            <a:endParaRPr lang="en-US" dirty="0"/>
          </a:p>
        </p:txBody>
      </p:sp>
      <p:sp>
        <p:nvSpPr>
          <p:cNvPr id="3" name="Content Placeholder 2"/>
          <p:cNvSpPr>
            <a:spLocks noGrp="1"/>
          </p:cNvSpPr>
          <p:nvPr>
            <p:ph idx="1"/>
          </p:nvPr>
        </p:nvSpPr>
        <p:spPr>
          <a:xfrm>
            <a:off x="979100" y="1249252"/>
            <a:ext cx="10233800" cy="5288322"/>
          </a:xfrm>
        </p:spPr>
        <p:txBody>
          <a:bodyPr>
            <a:normAutofit lnSpcReduction="10000"/>
          </a:bodyPr>
          <a:lstStyle/>
          <a:p>
            <a:pPr marL="0" indent="0">
              <a:buNone/>
            </a:pPr>
            <a:r>
              <a:rPr lang="en-US" sz="2000" dirty="0"/>
              <a:t>A </a:t>
            </a:r>
            <a:r>
              <a:rPr lang="en-US" sz="2000" dirty="0" err="1"/>
              <a:t>factless</a:t>
            </a:r>
            <a:r>
              <a:rPr lang="en-US" sz="2000" dirty="0"/>
              <a:t> fact table is a fact table that does not have any measures. It is essentially an intersection of dimensions. On the surface, a </a:t>
            </a:r>
            <a:r>
              <a:rPr lang="en-US" sz="2000" dirty="0" err="1"/>
              <a:t>factless</a:t>
            </a:r>
            <a:r>
              <a:rPr lang="en-US" sz="2000" dirty="0"/>
              <a:t> fact table does not make sense, since a fact table is, after all, about facts. However, there are situations where having this kind of relationship makes sense in data warehousing.</a:t>
            </a:r>
          </a:p>
          <a:p>
            <a:pPr marL="0" indent="0">
              <a:buNone/>
            </a:pPr>
            <a:r>
              <a:rPr lang="en-US" sz="2000" dirty="0" smtClean="0"/>
              <a:t>For </a:t>
            </a:r>
            <a:r>
              <a:rPr lang="en-US" sz="2000" dirty="0"/>
              <a:t>example, think about a record of student attendance in classes. In this case, the fact table would consist of 3 dimensions: the student dimension, the time dimension, and the class dimension. This </a:t>
            </a:r>
            <a:r>
              <a:rPr lang="en-US" sz="2000" dirty="0" err="1"/>
              <a:t>factless</a:t>
            </a:r>
            <a:r>
              <a:rPr lang="en-US" sz="2000" dirty="0"/>
              <a:t> fact table would look like the following</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a:t>The only measure that you can possibly attach to each combination is "1" to show the presence of that particular combination. However, adding a fact that always shows 1 is redundant because we can simply use the COUNT function in SQL to answer the same questions.</a:t>
            </a:r>
          </a:p>
          <a:p>
            <a:pPr marL="0" indent="0">
              <a:buNone/>
            </a:pPr>
            <a:endParaRPr lang="en-US" sz="2000" dirty="0"/>
          </a:p>
          <a:p>
            <a:pPr marL="0" indent="0">
              <a:buNone/>
            </a:pPr>
            <a:r>
              <a:rPr lang="en-US" sz="2000" dirty="0"/>
              <a:t>Factless fact tables offer the most flexibility in data warehouse design. For example, one can easily answer the following questions with this </a:t>
            </a:r>
            <a:r>
              <a:rPr lang="en-US" sz="2000" dirty="0" err="1"/>
              <a:t>factless</a:t>
            </a:r>
            <a:r>
              <a:rPr lang="en-US" sz="2000" dirty="0"/>
              <a:t> fact table:</a:t>
            </a:r>
            <a:endParaRPr lang="en-US" sz="2000" dirty="0" smtClean="0"/>
          </a:p>
        </p:txBody>
      </p:sp>
      <p:pic>
        <p:nvPicPr>
          <p:cNvPr id="1026" name="Picture 2" descr="Factless Fact Tabl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346" y="3212375"/>
            <a:ext cx="19335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74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lstStyle/>
          <a:p>
            <a:r>
              <a:rPr lang="en-US" dirty="0" smtClean="0"/>
              <a:t>Junk Dimension</a:t>
            </a:r>
            <a:endParaRPr lang="en-US" dirty="0"/>
          </a:p>
        </p:txBody>
      </p:sp>
      <p:sp>
        <p:nvSpPr>
          <p:cNvPr id="3" name="Content Placeholder 2"/>
          <p:cNvSpPr>
            <a:spLocks noGrp="1"/>
          </p:cNvSpPr>
          <p:nvPr>
            <p:ph idx="1"/>
          </p:nvPr>
        </p:nvSpPr>
        <p:spPr>
          <a:xfrm>
            <a:off x="979100" y="1249252"/>
            <a:ext cx="10233800" cy="5288322"/>
          </a:xfrm>
        </p:spPr>
        <p:txBody>
          <a:bodyPr>
            <a:normAutofit/>
          </a:bodyPr>
          <a:lstStyle/>
          <a:p>
            <a:pPr marL="0" indent="0">
              <a:buNone/>
            </a:pPr>
            <a:r>
              <a:rPr lang="en-US" sz="2000" dirty="0"/>
              <a:t>In data warehouse design, frequently we run into a situation where there are yes/no indicator fields in the source system. Through business analysis, we know it is necessary to keep such information in the fact table. However, if keep all those indicator fields in the fact table, not only do we need to build many small dimension tables, but the amount of information stored in the fact table also increases tremendously, leading to possible performance and management issues.</a:t>
            </a:r>
          </a:p>
          <a:p>
            <a:pPr marL="0" indent="0">
              <a:buNone/>
            </a:pPr>
            <a:r>
              <a:rPr lang="en-US" sz="2000" dirty="0" smtClean="0"/>
              <a:t>Junk </a:t>
            </a:r>
            <a:r>
              <a:rPr lang="en-US" sz="2000" dirty="0"/>
              <a:t>dimension is the way to solve this problem. In a junk dimension, we combine these indicator fields into a single dimension. This way, we'll only need to build a single dimension table, and the number of fields in the fact table, as well as the size of the fact table, can be decreased. The content in the junk dimension table is the combination of all possible values of the individual indicator fields.</a:t>
            </a:r>
            <a:endParaRPr lang="en-US" sz="2000" dirty="0" smtClean="0"/>
          </a:p>
        </p:txBody>
      </p:sp>
      <p:pic>
        <p:nvPicPr>
          <p:cNvPr id="1026" name="Picture 2" descr="Fact Table Before Junk Dimen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451" y="4263438"/>
            <a:ext cx="1647467" cy="259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4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551"/>
          </a:xfrm>
        </p:spPr>
        <p:txBody>
          <a:bodyPr/>
          <a:lstStyle/>
          <a:p>
            <a:r>
              <a:rPr lang="en-US" dirty="0"/>
              <a:t>Characteristics</a:t>
            </a:r>
          </a:p>
        </p:txBody>
      </p:sp>
      <p:sp>
        <p:nvSpPr>
          <p:cNvPr id="3" name="Content Placeholder 2"/>
          <p:cNvSpPr>
            <a:spLocks noGrp="1"/>
          </p:cNvSpPr>
          <p:nvPr>
            <p:ph idx="1"/>
          </p:nvPr>
        </p:nvSpPr>
        <p:spPr>
          <a:xfrm>
            <a:off x="838200" y="1416676"/>
            <a:ext cx="10233800" cy="4734529"/>
          </a:xfrm>
        </p:spPr>
        <p:txBody>
          <a:bodyPr>
            <a:normAutofit fontScale="92500" lnSpcReduction="10000"/>
          </a:bodyPr>
          <a:lstStyle/>
          <a:p>
            <a:pPr marL="0" indent="0">
              <a:buNone/>
            </a:pPr>
            <a:r>
              <a:rPr lang="en-US" sz="2400" dirty="0"/>
              <a:t>Traditionally, data was organized in file formats. DBMS was a new concept then, and all the research was done to make it overcome the deficiencies in traditional style of data management. A modern DBMS has the following characteristics </a:t>
            </a:r>
            <a:r>
              <a:rPr lang="en-US" sz="2400" dirty="0" smtClean="0"/>
              <a:t>−</a:t>
            </a:r>
          </a:p>
          <a:p>
            <a:r>
              <a:rPr lang="en-US" sz="2000" b="1" dirty="0"/>
              <a:t>Real-world </a:t>
            </a:r>
            <a:r>
              <a:rPr lang="en-US" sz="2000" b="1" dirty="0" smtClean="0"/>
              <a:t>entity</a:t>
            </a:r>
          </a:p>
          <a:p>
            <a:r>
              <a:rPr lang="en-US" sz="2000" b="1" dirty="0"/>
              <a:t>Relation-based </a:t>
            </a:r>
            <a:r>
              <a:rPr lang="en-US" sz="2000" b="1" dirty="0" smtClean="0"/>
              <a:t>tables</a:t>
            </a:r>
          </a:p>
          <a:p>
            <a:r>
              <a:rPr lang="en-US" sz="2000" b="1" dirty="0"/>
              <a:t>Isolation of data and </a:t>
            </a:r>
            <a:r>
              <a:rPr lang="en-US" sz="2000" b="1" dirty="0" smtClean="0"/>
              <a:t>application</a:t>
            </a:r>
          </a:p>
          <a:p>
            <a:r>
              <a:rPr lang="en-US" sz="2000" b="1" dirty="0"/>
              <a:t>Less </a:t>
            </a:r>
            <a:r>
              <a:rPr lang="en-US" sz="2000" b="1" dirty="0" smtClean="0"/>
              <a:t>redundancy</a:t>
            </a:r>
          </a:p>
          <a:p>
            <a:r>
              <a:rPr lang="en-US" sz="2000" b="1" dirty="0"/>
              <a:t>Consistency </a:t>
            </a:r>
            <a:endParaRPr lang="en-US" sz="2000" b="1" dirty="0" smtClean="0"/>
          </a:p>
          <a:p>
            <a:r>
              <a:rPr lang="en-US" sz="2000" b="1" dirty="0"/>
              <a:t>Query </a:t>
            </a:r>
            <a:r>
              <a:rPr lang="en-US" sz="2000" b="1" dirty="0" smtClean="0"/>
              <a:t>Language</a:t>
            </a:r>
          </a:p>
          <a:p>
            <a:r>
              <a:rPr lang="en-US" sz="2000" b="1" dirty="0"/>
              <a:t>ACID </a:t>
            </a:r>
            <a:r>
              <a:rPr lang="en-US" sz="2000" b="1" dirty="0" smtClean="0"/>
              <a:t>Properties</a:t>
            </a:r>
          </a:p>
          <a:p>
            <a:r>
              <a:rPr lang="en-US" sz="2000" b="1" dirty="0"/>
              <a:t>Multiuser and Concurrent </a:t>
            </a:r>
            <a:r>
              <a:rPr lang="en-US" sz="2000" b="1" dirty="0" smtClean="0"/>
              <a:t>Access</a:t>
            </a:r>
          </a:p>
          <a:p>
            <a:r>
              <a:rPr lang="en-US" sz="2000" b="1" dirty="0"/>
              <a:t>Multiple </a:t>
            </a:r>
            <a:r>
              <a:rPr lang="en-US" sz="2000" b="1" dirty="0" smtClean="0"/>
              <a:t>views</a:t>
            </a:r>
          </a:p>
          <a:p>
            <a:r>
              <a:rPr lang="en-US" sz="2000" b="1" dirty="0"/>
              <a:t>Security </a:t>
            </a:r>
          </a:p>
        </p:txBody>
      </p:sp>
    </p:spTree>
    <p:extLst>
      <p:ext uri="{BB962C8B-B14F-4D97-AF65-F5344CB8AC3E}">
        <p14:creationId xmlns:p14="http://schemas.microsoft.com/office/powerpoint/2010/main" val="706746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sp>
        <p:nvSpPr>
          <p:cNvPr id="3" name="Content Placeholder 2"/>
          <p:cNvSpPr>
            <a:spLocks noGrp="1"/>
          </p:cNvSpPr>
          <p:nvPr>
            <p:ph idx="1"/>
          </p:nvPr>
        </p:nvSpPr>
        <p:spPr>
          <a:xfrm>
            <a:off x="1120000" y="1442434"/>
            <a:ext cx="10233800" cy="4734529"/>
          </a:xfrm>
        </p:spPr>
        <p:txBody>
          <a:bodyPr>
            <a:normAutofit lnSpcReduction="10000"/>
          </a:bodyPr>
          <a:lstStyle/>
          <a:p>
            <a:pPr marL="0" indent="0">
              <a:buNone/>
            </a:pPr>
            <a:r>
              <a:rPr lang="en-US" sz="2400" dirty="0"/>
              <a:t>A data warehouse is a subject-oriented, integrated, time-variant and non-volatile collection of data in support of management's decision making process</a:t>
            </a:r>
            <a:r>
              <a:rPr lang="en-US" sz="2400" dirty="0" smtClean="0"/>
              <a:t>.</a:t>
            </a:r>
          </a:p>
          <a:p>
            <a:pPr marL="0" indent="0">
              <a:buNone/>
            </a:pPr>
            <a:endParaRPr lang="en-US" sz="2400" dirty="0"/>
          </a:p>
          <a:p>
            <a:r>
              <a:rPr lang="en-US" sz="2000" b="1" dirty="0"/>
              <a:t>Subject-Oriented</a:t>
            </a:r>
            <a:r>
              <a:rPr lang="en-US" sz="2000" dirty="0"/>
              <a:t>: A data warehouse can be used to analyze a particular subject area. For example, "sales" can be a particular subject.</a:t>
            </a:r>
          </a:p>
          <a:p>
            <a:endParaRPr lang="en-US" sz="2000" dirty="0"/>
          </a:p>
          <a:p>
            <a:r>
              <a:rPr lang="en-US" sz="2000" b="1" dirty="0"/>
              <a:t>Integrated</a:t>
            </a:r>
            <a:r>
              <a:rPr lang="en-US" sz="2000" dirty="0"/>
              <a:t>: A data warehouse integrates data from multiple data sources. For example, source A and source B may have different ways of identifying a product, but in a data warehouse, there will be only a single way of identifying a product</a:t>
            </a:r>
            <a:r>
              <a:rPr lang="en-US" sz="2000" dirty="0" smtClean="0"/>
              <a:t>.</a:t>
            </a:r>
          </a:p>
          <a:p>
            <a:endParaRPr lang="en-US" sz="2000" dirty="0" smtClean="0"/>
          </a:p>
          <a:p>
            <a:r>
              <a:rPr lang="en-US" sz="2000" dirty="0"/>
              <a:t>Time-Variant: Historical data is kept in a data warehouse. For example, one can retrieve data from 3 months, 6 months, 12 months, or even older data from a data warehouse. This contrasts with a transactions system, where often only the most recent data is kept. For example, a transaction system may hold the most recent address of a customer, where a data warehouse can hold all addresses associated with a customer.</a:t>
            </a:r>
          </a:p>
        </p:txBody>
      </p:sp>
    </p:spTree>
    <p:extLst>
      <p:ext uri="{BB962C8B-B14F-4D97-AF65-F5344CB8AC3E}">
        <p14:creationId xmlns:p14="http://schemas.microsoft.com/office/powerpoint/2010/main" val="4227679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1120000" y="1442434"/>
            <a:ext cx="10233800" cy="4734529"/>
          </a:xfrm>
        </p:spPr>
        <p:txBody>
          <a:bodyPr>
            <a:normAutofit/>
          </a:bodyPr>
          <a:lstStyle/>
          <a:p>
            <a:pPr marL="0" indent="0">
              <a:buNone/>
            </a:pPr>
            <a:r>
              <a:rPr lang="en-US" sz="2000" dirty="0"/>
              <a:t>Non-volatile: Once data is in the data warehouse, it will not change. So, historical data in a data warehouse should never be altered.</a:t>
            </a:r>
          </a:p>
          <a:p>
            <a:pPr marL="0" indent="0">
              <a:buNone/>
            </a:pPr>
            <a:endParaRPr lang="en-US" sz="2000" dirty="0"/>
          </a:p>
          <a:p>
            <a:pPr marL="0" indent="0">
              <a:buNone/>
            </a:pPr>
            <a:r>
              <a:rPr lang="en-US" sz="2000" dirty="0"/>
              <a:t>Ralph Kimball provided a more concise definition of a data warehouse:</a:t>
            </a:r>
          </a:p>
          <a:p>
            <a:pPr marL="0" indent="0">
              <a:buNone/>
            </a:pPr>
            <a:r>
              <a:rPr lang="en-US" sz="2000" b="1" dirty="0" smtClean="0"/>
              <a:t>A </a:t>
            </a:r>
            <a:r>
              <a:rPr lang="en-US" sz="2000" b="1" dirty="0"/>
              <a:t>data warehouse is a copy of transaction data specifically structured for query and analysis.</a:t>
            </a:r>
          </a:p>
          <a:p>
            <a:pPr marL="0" indent="0">
              <a:buNone/>
            </a:pPr>
            <a:endParaRPr lang="en-US" sz="2000" dirty="0"/>
          </a:p>
          <a:p>
            <a:pPr marL="0" indent="0">
              <a:buNone/>
            </a:pPr>
            <a:r>
              <a:rPr lang="en-US" sz="2000" dirty="0"/>
              <a:t>This is a functional view of a data warehouse. Kimball did not address how the data warehouse is built like </a:t>
            </a:r>
            <a:r>
              <a:rPr lang="en-US" sz="2000" dirty="0" err="1"/>
              <a:t>Inmon</a:t>
            </a:r>
            <a:r>
              <a:rPr lang="en-US" sz="2000" dirty="0"/>
              <a:t> did; rather he focused on the functionality of a data warehouse.</a:t>
            </a:r>
          </a:p>
        </p:txBody>
      </p:sp>
    </p:spTree>
    <p:extLst>
      <p:ext uri="{BB962C8B-B14F-4D97-AF65-F5344CB8AC3E}">
        <p14:creationId xmlns:p14="http://schemas.microsoft.com/office/powerpoint/2010/main" val="425353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Types of Data Warehouse</a:t>
            </a:r>
          </a:p>
        </p:txBody>
      </p:sp>
      <p:sp>
        <p:nvSpPr>
          <p:cNvPr id="3" name="Content Placeholder 2"/>
          <p:cNvSpPr>
            <a:spLocks noGrp="1"/>
          </p:cNvSpPr>
          <p:nvPr>
            <p:ph idx="1"/>
          </p:nvPr>
        </p:nvSpPr>
        <p:spPr>
          <a:xfrm>
            <a:off x="1120000" y="1442434"/>
            <a:ext cx="10233800" cy="4734529"/>
          </a:xfrm>
        </p:spPr>
        <p:txBody>
          <a:bodyPr>
            <a:normAutofit/>
          </a:bodyPr>
          <a:lstStyle/>
          <a:p>
            <a:pPr marL="0" indent="0">
              <a:buNone/>
            </a:pPr>
            <a:r>
              <a:rPr lang="en-US" sz="2000" b="1" dirty="0"/>
              <a:t>Information Processing </a:t>
            </a:r>
            <a:r>
              <a:rPr lang="en-US" sz="2000" dirty="0"/>
              <a:t>- A data warehouse allows to process the data stored in it. The data can be processed by means of querying, basic statistical analysis, reporting using crosstabs, tables, charts, or graphs.</a:t>
            </a:r>
          </a:p>
          <a:p>
            <a:pPr marL="0" indent="0">
              <a:buNone/>
            </a:pPr>
            <a:endParaRPr lang="en-US" sz="2000" dirty="0"/>
          </a:p>
          <a:p>
            <a:pPr marL="0" indent="0">
              <a:buNone/>
            </a:pPr>
            <a:r>
              <a:rPr lang="en-US" sz="2000" b="1" dirty="0"/>
              <a:t>Analytical Processing </a:t>
            </a:r>
            <a:r>
              <a:rPr lang="en-US" sz="2000" dirty="0"/>
              <a:t>- A data warehouse supports analytical processing of the information stored in it. The data can be analyzed by means of basic OLAP operations, including slice-and-dice, drill down, drill up, and pivoting.</a:t>
            </a:r>
          </a:p>
          <a:p>
            <a:pPr marL="0" indent="0">
              <a:buNone/>
            </a:pPr>
            <a:endParaRPr lang="en-US" sz="2000" dirty="0"/>
          </a:p>
          <a:p>
            <a:pPr marL="0" indent="0">
              <a:buNone/>
            </a:pPr>
            <a:r>
              <a:rPr lang="en-US" sz="2000" b="1" dirty="0"/>
              <a:t>Data Mining </a:t>
            </a:r>
            <a:r>
              <a:rPr lang="en-US" sz="2000" dirty="0"/>
              <a:t>- Data mining supports knowledge discovery by finding hidden patterns and associations, constructing analytical models, performing classification and prediction. These mining results can be presented using the visualization tools.</a:t>
            </a:r>
          </a:p>
        </p:txBody>
      </p:sp>
    </p:spTree>
    <p:extLst>
      <p:ext uri="{BB962C8B-B14F-4D97-AF65-F5344CB8AC3E}">
        <p14:creationId xmlns:p14="http://schemas.microsoft.com/office/powerpoint/2010/main" val="4281684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Data Mart</a:t>
            </a:r>
          </a:p>
        </p:txBody>
      </p:sp>
      <p:sp>
        <p:nvSpPr>
          <p:cNvPr id="3" name="Content Placeholder 2"/>
          <p:cNvSpPr>
            <a:spLocks noGrp="1"/>
          </p:cNvSpPr>
          <p:nvPr>
            <p:ph idx="1"/>
          </p:nvPr>
        </p:nvSpPr>
        <p:spPr>
          <a:xfrm>
            <a:off x="1120000" y="1442434"/>
            <a:ext cx="10233800" cy="4734529"/>
          </a:xfrm>
        </p:spPr>
        <p:txBody>
          <a:bodyPr>
            <a:normAutofit/>
          </a:bodyPr>
          <a:lstStyle/>
          <a:p>
            <a:pPr marL="0" indent="0">
              <a:buNone/>
            </a:pPr>
            <a:r>
              <a:rPr lang="en-US" sz="2000" dirty="0"/>
              <a:t>Data marts contain a subset of organization-wide data that is valuable to specific groups of people in an organization. In other words, a data mart contains only those data that is specific to a particular group. For example, the marketing data mart may contain only data related to items, customers, and sales. Data marts are confined to subjects</a:t>
            </a:r>
            <a:r>
              <a:rPr lang="en-US" sz="2000" dirty="0" smtClean="0"/>
              <a:t>.</a:t>
            </a:r>
          </a:p>
          <a:p>
            <a:pPr marL="0" indent="0">
              <a:buNone/>
            </a:pPr>
            <a:endParaRPr lang="en-US" sz="2000" dirty="0"/>
          </a:p>
          <a:p>
            <a:pPr marL="0" indent="0">
              <a:buNone/>
            </a:pPr>
            <a:r>
              <a:rPr lang="en-US" sz="2000" dirty="0" smtClean="0"/>
              <a:t>              Data Sources</a:t>
            </a:r>
          </a:p>
          <a:p>
            <a:pPr marL="0" indent="0">
              <a:buNone/>
            </a:pPr>
            <a:endParaRPr lang="en-US" sz="2000" dirty="0"/>
          </a:p>
          <a:p>
            <a:pPr marL="0" indent="0">
              <a:buNone/>
            </a:pPr>
            <a:endParaRPr lang="en-US" sz="2000" dirty="0" smtClean="0"/>
          </a:p>
          <a:p>
            <a:pPr marL="0" indent="0">
              <a:buNone/>
            </a:pPr>
            <a:r>
              <a:rPr lang="en-US" sz="2000" dirty="0" smtClean="0"/>
              <a:t>	Data Warehouse	</a:t>
            </a:r>
            <a:endParaRPr lang="en-US" sz="2000" dirty="0"/>
          </a:p>
          <a:p>
            <a:pPr marL="0" indent="0">
              <a:buNone/>
            </a:pPr>
            <a:endParaRPr lang="en-US" sz="2000" dirty="0" smtClean="0"/>
          </a:p>
          <a:p>
            <a:pPr marL="0" indent="0">
              <a:buNone/>
            </a:pPr>
            <a:endParaRPr lang="en-US" sz="2000" dirty="0"/>
          </a:p>
          <a:p>
            <a:pPr marL="0" indent="0">
              <a:buNone/>
            </a:pPr>
            <a:r>
              <a:rPr lang="en-US" sz="2000" dirty="0" smtClean="0"/>
              <a:t>		Data Marts</a:t>
            </a:r>
            <a:endParaRPr lang="en-US" sz="2000" dirty="0"/>
          </a:p>
        </p:txBody>
      </p:sp>
      <p:sp>
        <p:nvSpPr>
          <p:cNvPr id="4" name="Can 3"/>
          <p:cNvSpPr/>
          <p:nvPr/>
        </p:nvSpPr>
        <p:spPr>
          <a:xfrm>
            <a:off x="4404575" y="3844344"/>
            <a:ext cx="2292439" cy="15969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3392646" y="2756079"/>
            <a:ext cx="553791" cy="746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379086" y="2756079"/>
            <a:ext cx="553791" cy="746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6227301" y="2766620"/>
            <a:ext cx="553791" cy="746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5317096" y="2756080"/>
            <a:ext cx="553791" cy="746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7137506" y="2727983"/>
            <a:ext cx="553791" cy="746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3823422" y="5772073"/>
            <a:ext cx="1011929" cy="10753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endParaRPr lang="en-US" b="1" dirty="0"/>
          </a:p>
        </p:txBody>
      </p:sp>
      <p:sp>
        <p:nvSpPr>
          <p:cNvPr id="11" name="Can 10"/>
          <p:cNvSpPr/>
          <p:nvPr/>
        </p:nvSpPr>
        <p:spPr>
          <a:xfrm>
            <a:off x="6697014" y="5706882"/>
            <a:ext cx="1155936" cy="10753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Products</a:t>
            </a:r>
            <a:endParaRPr lang="en-US" b="1" dirty="0"/>
          </a:p>
        </p:txBody>
      </p:sp>
      <p:cxnSp>
        <p:nvCxnSpPr>
          <p:cNvPr id="13" name="Straight Arrow Connector 12"/>
          <p:cNvCxnSpPr>
            <a:stCxn id="5" idx="3"/>
          </p:cNvCxnSpPr>
          <p:nvPr/>
        </p:nvCxnSpPr>
        <p:spPr>
          <a:xfrm>
            <a:off x="3669542" y="3503054"/>
            <a:ext cx="986439" cy="52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4655982" y="3503054"/>
            <a:ext cx="430888" cy="553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p:cNvCxnSpPr>
          <p:nvPr/>
        </p:nvCxnSpPr>
        <p:spPr>
          <a:xfrm flipH="1">
            <a:off x="5593991" y="3503055"/>
            <a:ext cx="1" cy="55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p:cNvCxnSpPr>
          <p:nvPr/>
        </p:nvCxnSpPr>
        <p:spPr>
          <a:xfrm flipH="1">
            <a:off x="6096000" y="3513595"/>
            <a:ext cx="408197" cy="51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H="1">
            <a:off x="6504196" y="3474958"/>
            <a:ext cx="910206" cy="5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p:cNvCxnSpPr>
          <p:nvPr/>
        </p:nvCxnSpPr>
        <p:spPr>
          <a:xfrm flipH="1">
            <a:off x="4425756" y="5441324"/>
            <a:ext cx="1125039" cy="43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p:cNvCxnSpPr>
          <p:nvPr/>
        </p:nvCxnSpPr>
        <p:spPr>
          <a:xfrm>
            <a:off x="5550795" y="5441324"/>
            <a:ext cx="1586711" cy="35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50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normAutofit fontScale="90000"/>
          </a:bodyPr>
          <a:lstStyle/>
          <a:p>
            <a:r>
              <a:rPr lang="en-US" dirty="0"/>
              <a:t>Points to Remember About Data Marts</a:t>
            </a:r>
          </a:p>
        </p:txBody>
      </p:sp>
      <p:sp>
        <p:nvSpPr>
          <p:cNvPr id="3" name="Content Placeholder 2"/>
          <p:cNvSpPr>
            <a:spLocks noGrp="1"/>
          </p:cNvSpPr>
          <p:nvPr>
            <p:ph idx="1"/>
          </p:nvPr>
        </p:nvSpPr>
        <p:spPr>
          <a:xfrm>
            <a:off x="1120000" y="1442434"/>
            <a:ext cx="10233800" cy="4734529"/>
          </a:xfrm>
        </p:spPr>
        <p:txBody>
          <a:bodyPr>
            <a:noAutofit/>
          </a:bodyPr>
          <a:lstStyle/>
          <a:p>
            <a:r>
              <a:rPr lang="en-US" sz="1800" dirty="0"/>
              <a:t>Windows-based or Unix/Linux-based servers are used to implement data marts. They are implemented on low-cost servers.</a:t>
            </a:r>
          </a:p>
          <a:p>
            <a:endParaRPr lang="en-US" sz="1800" dirty="0"/>
          </a:p>
          <a:p>
            <a:r>
              <a:rPr lang="en-US" sz="1800" dirty="0"/>
              <a:t>The implementation cycle of a data mart is measured in short periods of time, i.e., in weeks rather than months or years.</a:t>
            </a:r>
          </a:p>
          <a:p>
            <a:endParaRPr lang="en-US" sz="1800" dirty="0"/>
          </a:p>
          <a:p>
            <a:r>
              <a:rPr lang="en-US" sz="1800" dirty="0"/>
              <a:t>The life cycle of data marts may be complex in the long run, if their planning and design are not organization-wide.</a:t>
            </a:r>
          </a:p>
          <a:p>
            <a:endParaRPr lang="en-US" sz="1800" dirty="0"/>
          </a:p>
          <a:p>
            <a:r>
              <a:rPr lang="en-US" sz="1800" dirty="0"/>
              <a:t>Data marts are small in size.</a:t>
            </a:r>
          </a:p>
          <a:p>
            <a:endParaRPr lang="en-US" sz="1800" dirty="0"/>
          </a:p>
          <a:p>
            <a:r>
              <a:rPr lang="en-US" sz="1800" dirty="0"/>
              <a:t>Data marts are customized by department.</a:t>
            </a:r>
          </a:p>
          <a:p>
            <a:endParaRPr lang="en-US" sz="1800" dirty="0"/>
          </a:p>
          <a:p>
            <a:r>
              <a:rPr lang="en-US" sz="1800" dirty="0"/>
              <a:t>The source of a data mart is departmentally structured data warehouse</a:t>
            </a:r>
            <a:r>
              <a:rPr lang="en-US" sz="1800" dirty="0" smtClean="0"/>
              <a:t>.</a:t>
            </a:r>
            <a:endParaRPr lang="en-US" sz="1800" dirty="0"/>
          </a:p>
        </p:txBody>
      </p:sp>
    </p:spTree>
    <p:extLst>
      <p:ext uri="{BB962C8B-B14F-4D97-AF65-F5344CB8AC3E}">
        <p14:creationId xmlns:p14="http://schemas.microsoft.com/office/powerpoint/2010/main" val="2844172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16389</TotalTime>
  <Words>12261</Words>
  <Application>Microsoft Office PowerPoint</Application>
  <PresentationFormat>Widescreen</PresentationFormat>
  <Paragraphs>713</Paragraphs>
  <Slides>32</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Corbel</vt:lpstr>
      <vt:lpstr>Depth</vt:lpstr>
      <vt:lpstr>DataWarehouse Concepts</vt:lpstr>
      <vt:lpstr>Agenda</vt:lpstr>
      <vt:lpstr>Database</vt:lpstr>
      <vt:lpstr>Characteristics</vt:lpstr>
      <vt:lpstr>Data Warehouse</vt:lpstr>
      <vt:lpstr>…</vt:lpstr>
      <vt:lpstr>Types of Data Warehouse</vt:lpstr>
      <vt:lpstr>Data Mart</vt:lpstr>
      <vt:lpstr>Points to Remember About Data Marts</vt:lpstr>
      <vt:lpstr>Data Warehouse Architecture</vt:lpstr>
      <vt:lpstr>Data Warehousing Concepts</vt:lpstr>
      <vt:lpstr>Dimension Data Model</vt:lpstr>
      <vt:lpstr>…</vt:lpstr>
      <vt:lpstr>Star Schema</vt:lpstr>
      <vt:lpstr>Snowflake Schema</vt:lpstr>
      <vt:lpstr>Fact Table Granularity</vt:lpstr>
      <vt:lpstr>Slowly Changing Dimensions</vt:lpstr>
      <vt:lpstr>Type 1 SCD</vt:lpstr>
      <vt:lpstr>Type 2 SCD</vt:lpstr>
      <vt:lpstr>Type 3 SCD</vt:lpstr>
      <vt:lpstr>Conceptual Data Model</vt:lpstr>
      <vt:lpstr>Logical Data Model</vt:lpstr>
      <vt:lpstr>Physical Data Model</vt:lpstr>
      <vt:lpstr> Data Integrity</vt:lpstr>
      <vt:lpstr>…</vt:lpstr>
      <vt:lpstr>OLAP</vt:lpstr>
      <vt:lpstr>OLAP</vt:lpstr>
      <vt:lpstr>…</vt:lpstr>
      <vt:lpstr>…</vt:lpstr>
      <vt:lpstr>…</vt:lpstr>
      <vt:lpstr>Factless Fact Table</vt:lpstr>
      <vt:lpstr>Junk Dimension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Big Data Platform</dc:title>
  <dc:creator>nishad</dc:creator>
  <cp:lastModifiedBy>Windows User</cp:lastModifiedBy>
  <cp:revision>278</cp:revision>
  <dcterms:created xsi:type="dcterms:W3CDTF">2015-09-23T23:49:36Z</dcterms:created>
  <dcterms:modified xsi:type="dcterms:W3CDTF">2016-11-09T04:02:01Z</dcterms:modified>
</cp:coreProperties>
</file>