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9" r:id="rId5"/>
    <p:sldId id="270" r:id="rId6"/>
    <p:sldId id="265" r:id="rId7"/>
    <p:sldId id="271" r:id="rId8"/>
    <p:sldId id="264" r:id="rId9"/>
    <p:sldId id="263" r:id="rId10"/>
    <p:sldId id="266" r:id="rId11"/>
    <p:sldId id="267" r:id="rId12"/>
    <p:sldId id="273" r:id="rId13"/>
    <p:sldId id="274" r:id="rId14"/>
    <p:sldId id="275" r:id="rId15"/>
    <p:sldId id="272" r:id="rId16"/>
    <p:sldId id="278" r:id="rId17"/>
    <p:sldId id="276" r:id="rId18"/>
    <p:sldId id="277" r:id="rId19"/>
    <p:sldId id="279" r:id="rId20"/>
    <p:sldId id="280" r:id="rId21"/>
    <p:sldId id="268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0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E22F-8D88-4B23-AAB8-650FC2E1ECF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demo.t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oauth2-implicit-grant-flow-example-using-facebook" TargetMode="External"/><Relationship Id="rId7" Type="http://schemas.openxmlformats.org/officeDocument/2006/relationships/hyperlink" Target="https://github.com/kkocs/OAuth2_Demo" TargetMode="External"/><Relationship Id="rId2" Type="http://schemas.openxmlformats.org/officeDocument/2006/relationships/hyperlink" Target="https://www.digitalocean.com/community/tutorials/an-introduction-to-oauth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facebook.com/docs/facebook-login/manually-build-a-login-flow" TargetMode="External"/><Relationship Id="rId5" Type="http://schemas.openxmlformats.org/officeDocument/2006/relationships/hyperlink" Target="https://developers.facebook.com/docs/facebook-login/access-tokens" TargetMode="External"/><Relationship Id="rId4" Type="http://schemas.openxmlformats.org/officeDocument/2006/relationships/hyperlink" Target="https://developers.facebook.com/docs/php/howto/example_retrieve_user_profi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7100" y="3927476"/>
            <a:ext cx="9144000" cy="221932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Roles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Grant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Flows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Demo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71549" y="3424238"/>
            <a:ext cx="10242551" cy="0"/>
          </a:xfrm>
          <a:prstGeom prst="line">
            <a:avLst/>
          </a:prstGeom>
          <a:ln w="38100"/>
          <a:effectLst>
            <a:glow rad="50800">
              <a:schemeClr val="accent5">
                <a:satMod val="175000"/>
                <a:alpha val="40000"/>
              </a:schemeClr>
            </a:glow>
            <a:reflection stA="59000" endPos="91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Grant Type: Client Credentials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4234" y="2173081"/>
            <a:ext cx="102834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Requesting Token Based on Application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Credentials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https://oauth.example.com/token?grant_type=</a:t>
            </a:r>
            <a:r>
              <a:rPr lang="en-US" sz="20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client_credentials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&amp;client_id=</a:t>
            </a:r>
            <a:r>
              <a:rPr lang="en-US" sz="20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&amp;client_secret=</a:t>
            </a:r>
            <a:r>
              <a:rPr lang="en-US" sz="20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CLIENT_SECRET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Grant Type: Refresh Token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4234" y="1973026"/>
            <a:ext cx="1028348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Requesting Token Based on a Refresh Token</a:t>
            </a:r>
            <a:endParaRPr kumimoji="0" lang="en-US" sz="2200" b="0" i="0" u="none" strike="noStrike" cap="none" normalizeH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https://cloud.digitalocean.com/v1/oauth/token?grant_type=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refresh_token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&amp;client_id=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CLIENT_ID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&amp;client_secret=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CLIENT_SECRET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&amp;refresh_token=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REFRESH_TOKEN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 </a:t>
            </a: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447" y="1243665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acebook</a:t>
            </a:r>
            <a:r>
              <a:rPr lang="en-US" dirty="0" smtClean="0"/>
              <a:t> APP Configuration</a:t>
            </a:r>
            <a:endParaRPr lang="en-US" dirty="0"/>
          </a:p>
        </p:txBody>
      </p:sp>
      <p:pic>
        <p:nvPicPr>
          <p:cNvPr id="1026" name="Picture 2" descr="Image result for facebook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23" y="1243665"/>
            <a:ext cx="1156447" cy="11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079125" y="2249861"/>
            <a:ext cx="10242551" cy="0"/>
          </a:xfrm>
          <a:prstGeom prst="line">
            <a:avLst/>
          </a:prstGeom>
          <a:ln w="38100"/>
          <a:effectLst>
            <a:glow rad="50800">
              <a:schemeClr val="accent5">
                <a:satMod val="175000"/>
                <a:alpha val="40000"/>
              </a:schemeClr>
            </a:glow>
            <a:reflection stA="59000" endPos="91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34117" y="3139164"/>
            <a:ext cx="66382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Facebook APP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Redirect URL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/>
              <a:t>Facebook APP Configuration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64" y="759573"/>
            <a:ext cx="10515600" cy="5150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1. Facebook APP Creation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1" y="1848690"/>
            <a:ext cx="11401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46"/>
            <a:ext cx="10515600" cy="856971"/>
          </a:xfrm>
        </p:spPr>
        <p:txBody>
          <a:bodyPr/>
          <a:lstStyle/>
          <a:p>
            <a:pPr algn="ctr"/>
            <a:r>
              <a:rPr lang="en-US" dirty="0" smtClean="0"/>
              <a:t>2. Check Basic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3" y="1183341"/>
            <a:ext cx="10683294" cy="55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64" y="185833"/>
            <a:ext cx="10515600" cy="5150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Facebook APP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82" y="914502"/>
            <a:ext cx="11629036" cy="52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00" y="1261596"/>
            <a:ext cx="10515600" cy="1325563"/>
          </a:xfrm>
        </p:spPr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/>
              <a:t>MicroService</a:t>
            </a:r>
            <a:r>
              <a:rPr lang="en-US" dirty="0"/>
              <a:t> Architecture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036" y="3238406"/>
            <a:ext cx="4258234" cy="147021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Implicit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Authorization Code Flow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28918" y="2249861"/>
            <a:ext cx="10792758" cy="280"/>
          </a:xfrm>
          <a:prstGeom prst="line">
            <a:avLst/>
          </a:prstGeom>
          <a:ln w="38100"/>
          <a:effectLst>
            <a:glow rad="50800">
              <a:schemeClr val="accent5">
                <a:satMod val="175000"/>
                <a:alpha val="40000"/>
              </a:schemeClr>
            </a:glow>
            <a:reflection stA="59000" endPos="91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3" y="98612"/>
            <a:ext cx="10515600" cy="704569"/>
          </a:xfrm>
        </p:spPr>
        <p:txBody>
          <a:bodyPr/>
          <a:lstStyle/>
          <a:p>
            <a:pPr algn="ctr"/>
            <a:r>
              <a:rPr lang="en-US" dirty="0" smtClean="0"/>
              <a:t>1. General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60" y="1226060"/>
            <a:ext cx="5066476" cy="5228809"/>
          </a:xfrm>
        </p:spPr>
      </p:pic>
    </p:spTree>
    <p:extLst>
      <p:ext uri="{BB962C8B-B14F-4D97-AF65-F5344CB8AC3E}">
        <p14:creationId xmlns:p14="http://schemas.microsoft.com/office/powerpoint/2010/main" val="39222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47" y="0"/>
            <a:ext cx="10515600" cy="588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Implicit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6" y="166426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Token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Receives Access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Registers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Requests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 Server Checks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Authorization Server Responds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Receives Resource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7" y="588029"/>
            <a:ext cx="56483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</a:t>
            </a:r>
            <a:r>
              <a:rPr lang="en-US" dirty="0" smtClean="0"/>
              <a:t>Code Request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Receives </a:t>
            </a:r>
            <a:r>
              <a:rPr lang="en-US" dirty="0" smtClean="0"/>
              <a:t>Authorization Code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</a:t>
            </a:r>
            <a:r>
              <a:rPr lang="en-US" dirty="0" smtClean="0"/>
              <a:t>Sends </a:t>
            </a:r>
            <a:r>
              <a:rPr lang="en-US" dirty="0" err="1" smtClean="0"/>
              <a:t>Auth</a:t>
            </a:r>
            <a:r>
              <a:rPr lang="en-US" dirty="0" smtClean="0"/>
              <a:t> Code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in the Background </a:t>
            </a:r>
            <a:r>
              <a:rPr lang="en-US" dirty="0" smtClean="0"/>
              <a:t>Code -&gt; Token)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Client Receives App Token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Client Requests Resource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Resource Server Checks Token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Authorization Server Responds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User Receives Resource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1988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dirty="0" smtClean="0"/>
              <a:t>3. Authorization </a:t>
            </a:r>
            <a:r>
              <a:rPr lang="en-US" dirty="0"/>
              <a:t>Code 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695325"/>
            <a:ext cx="56578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Roles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/>
          <a:lstStyle/>
          <a:p>
            <a:r>
              <a:rPr lang="en-US" b="1" dirty="0" smtClean="0"/>
              <a:t>Resource Owner</a:t>
            </a:r>
            <a:r>
              <a:rPr lang="en-US" dirty="0" smtClean="0"/>
              <a:t>        ( User )</a:t>
            </a:r>
            <a:endParaRPr lang="en-US" dirty="0"/>
          </a:p>
          <a:p>
            <a:r>
              <a:rPr lang="en-US" b="1" dirty="0" smtClean="0"/>
              <a:t>Client</a:t>
            </a:r>
            <a:r>
              <a:rPr lang="en-US" dirty="0" smtClean="0"/>
              <a:t>		       ( Application that wants to access user account )</a:t>
            </a:r>
            <a:endParaRPr lang="en-US" dirty="0"/>
          </a:p>
          <a:p>
            <a:r>
              <a:rPr lang="en-US" b="1" dirty="0"/>
              <a:t>Resource </a:t>
            </a:r>
            <a:r>
              <a:rPr lang="en-US" b="1" dirty="0" smtClean="0"/>
              <a:t>Server</a:t>
            </a:r>
            <a:r>
              <a:rPr lang="en-US" dirty="0" smtClean="0"/>
              <a:t>	       ( API ) 	  Hosts User Accounts</a:t>
            </a:r>
            <a:endParaRPr lang="en-US" dirty="0"/>
          </a:p>
          <a:p>
            <a:r>
              <a:rPr lang="en-US" b="1" dirty="0"/>
              <a:t>Authorization </a:t>
            </a:r>
            <a:r>
              <a:rPr lang="en-US" b="1" dirty="0" smtClean="0"/>
              <a:t>Server</a:t>
            </a:r>
            <a:r>
              <a:rPr lang="en-US" dirty="0" smtClean="0"/>
              <a:t> ( API )      Verifies the Identity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6" y="4185633"/>
            <a:ext cx="2120220" cy="21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34263" y="5404834"/>
            <a:ext cx="1087571" cy="0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38" y="4320571"/>
            <a:ext cx="1656178" cy="22082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149897" y="4273933"/>
            <a:ext cx="1772529" cy="1042555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13201" y="4483159"/>
            <a:ext cx="1807701" cy="1097280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30450" y="5835204"/>
            <a:ext cx="2082019" cy="24775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137484" y="6099155"/>
            <a:ext cx="2037436" cy="0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778806">
            <a:off x="6063761" y="4443557"/>
            <a:ext cx="15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Auth. Request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9778806">
            <a:off x="6900709" y="49928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53319" y="3905072"/>
            <a:ext cx="1959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Authorisation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24949" y="6034444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136" y="3578507"/>
            <a:ext cx="1153229" cy="1558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500" y="5194766"/>
            <a:ext cx="1153229" cy="15584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900709" y="5491950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176030" y="5474856"/>
            <a:ext cx="1330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Resource</a:t>
            </a:r>
          </a:p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6311247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71538"/>
          </a:xfrm>
        </p:spPr>
        <p:txBody>
          <a:bodyPr/>
          <a:lstStyle/>
          <a:p>
            <a:r>
              <a:rPr lang="en-US" b="1" dirty="0" err="1" smtClean="0"/>
              <a:t>Auth</a:t>
            </a:r>
            <a:r>
              <a:rPr lang="en-US" b="1" dirty="0" smtClean="0"/>
              <a:t> Code – Access Token 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5292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Request Authorization Code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facebookAuthEndpoint</a:t>
            </a:r>
            <a:r>
              <a:rPr lang="en-US" dirty="0"/>
              <a:t> </a:t>
            </a:r>
            <a:r>
              <a:rPr lang="en-US" dirty="0" smtClean="0"/>
              <a:t>=    “https</a:t>
            </a:r>
            <a:r>
              <a:rPr lang="en-US" dirty="0"/>
              <a:t>://</a:t>
            </a:r>
            <a:r>
              <a:rPr lang="en-US" dirty="0" smtClean="0"/>
              <a:t>www.facebook.com/v2.10/dialog/</a:t>
            </a:r>
            <a:r>
              <a:rPr lang="en-US" dirty="0" err="1" smtClean="0"/>
              <a:t>oauth</a:t>
            </a:r>
            <a:r>
              <a:rPr lang="en-US" dirty="0" smtClean="0"/>
              <a:t>” +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"? </a:t>
            </a:r>
            <a:r>
              <a:rPr lang="en-US" dirty="0" err="1"/>
              <a:t>response_type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</a:t>
            </a:r>
            <a:r>
              <a:rPr lang="en-US" dirty="0" smtClean="0"/>
              <a:t>" +</a:t>
            </a:r>
          </a:p>
          <a:p>
            <a:pPr marL="0" indent="0">
              <a:buNone/>
            </a:pPr>
            <a:r>
              <a:rPr lang="en-US" dirty="0" smtClean="0"/>
              <a:t>	"&amp; </a:t>
            </a:r>
            <a:r>
              <a:rPr lang="en-US" dirty="0" err="1"/>
              <a:t>client_id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182913671872217</a:t>
            </a:r>
            <a:r>
              <a:rPr lang="en-US" dirty="0"/>
              <a:t> </a:t>
            </a:r>
            <a:r>
              <a:rPr lang="en-US" dirty="0" smtClean="0"/>
              <a:t>" </a:t>
            </a:r>
            <a:r>
              <a:rPr lang="en-US" dirty="0"/>
              <a:t>+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"&amp; </a:t>
            </a:r>
            <a:r>
              <a:rPr lang="en-US" dirty="0" err="1"/>
              <a:t>redirect_uri</a:t>
            </a:r>
            <a:r>
              <a:rPr lang="en-US" dirty="0" smtClean="0"/>
              <a:t>= </a:t>
            </a:r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smtClean="0">
                <a:solidFill>
                  <a:srgbClr val="FF0000"/>
                </a:solidFill>
              </a:rPr>
              <a:t>www.aademo.tk/logged_in.html</a:t>
            </a:r>
            <a:r>
              <a:rPr lang="en-US" dirty="0" smtClean="0"/>
              <a:t>” +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/>
              <a:t>"&amp; scope</a:t>
            </a:r>
            <a:r>
              <a:rPr lang="en-US" dirty="0" smtClean="0"/>
              <a:t>= </a:t>
            </a:r>
            <a:r>
              <a:rPr lang="en-US" dirty="0" err="1">
                <a:solidFill>
                  <a:srgbClr val="FF0000"/>
                </a:solidFill>
              </a:rPr>
              <a:t>public_profile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user_friends</a:t>
            </a:r>
            <a:r>
              <a:rPr lang="en-US" dirty="0" smtClean="0"/>
              <a:t>”;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Request Access Token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userEndpoint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	"</a:t>
            </a:r>
            <a:r>
              <a:rPr lang="en-US" dirty="0"/>
              <a:t>https://graph.facebook.com/v2.10/</a:t>
            </a:r>
            <a:r>
              <a:rPr lang="en-US" dirty="0" err="1"/>
              <a:t>oauth</a:t>
            </a:r>
            <a:r>
              <a:rPr lang="en-US" dirty="0"/>
              <a:t>/</a:t>
            </a:r>
            <a:r>
              <a:rPr lang="en-US" dirty="0" err="1"/>
              <a:t>access_token</a:t>
            </a:r>
            <a:r>
              <a:rPr lang="en-US" dirty="0"/>
              <a:t>?" +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client_id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182913671872217</a:t>
            </a:r>
            <a:r>
              <a:rPr lang="en-US" dirty="0"/>
              <a:t>&amp;" +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redirect_uri</a:t>
            </a:r>
            <a:r>
              <a:rPr lang="en-US" dirty="0">
                <a:solidFill>
                  <a:srgbClr val="FF0000"/>
                </a:solidFill>
              </a:rPr>
              <a:t>=http://www.aademo.tk/logged_in.html</a:t>
            </a:r>
            <a:r>
              <a:rPr lang="en-US" dirty="0"/>
              <a:t>&amp;" +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client_secret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b6b84d379d3d5006ecaf0eb2dd6f0cac</a:t>
            </a:r>
            <a:r>
              <a:rPr lang="en-US" dirty="0"/>
              <a:t>&amp;" +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/>
              <a:t>code=" +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10515600" cy="39036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  <a:hlinkClick r:id="rId2"/>
              </a:rPr>
              <a:t>http://www.aademo.tk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Resources used: </a:t>
            </a:r>
          </a:p>
          <a:p>
            <a:pPr lvl="1"/>
            <a:r>
              <a:rPr lang="en-US" dirty="0" smtClean="0">
                <a:hlinkClick r:id="rId2"/>
              </a:rPr>
              <a:t>https://www.digitalocean.com/community/tutorials/an-introduction-to-oauth-2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https://dzone.com/articles/oauth2-implicit-grant-flow-example-using-facebook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https://developers.facebook.com/docs/php/howto/example_retrieve_user_profile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https://developers.facebook.com/docs/facebook-login/access-tokens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developers.facebook.com/docs/facebook-login/manually-build-a-login-flow</a:t>
            </a:r>
            <a:endParaRPr lang="en-US" dirty="0" smtClean="0"/>
          </a:p>
          <a:p>
            <a:r>
              <a:rPr lang="en-US" dirty="0" smtClean="0"/>
              <a:t>Resources Created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github.com/kkocs/OAuth2_Demo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Grant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1. Authorization </a:t>
            </a:r>
            <a:r>
              <a:rPr lang="en-US" b="1" dirty="0"/>
              <a:t>Code</a:t>
            </a:r>
            <a:r>
              <a:rPr lang="en-US" dirty="0"/>
              <a:t>: used with server-side Applications</a:t>
            </a:r>
          </a:p>
          <a:p>
            <a:r>
              <a:rPr lang="en-US" b="1" dirty="0" smtClean="0"/>
              <a:t>2. Implicit</a:t>
            </a:r>
            <a:r>
              <a:rPr lang="en-US" dirty="0"/>
              <a:t>: used with Mobile Apps or Web Applications (applications that run on the user's device)</a:t>
            </a:r>
          </a:p>
          <a:p>
            <a:r>
              <a:rPr lang="en-US" b="1" dirty="0" smtClean="0"/>
              <a:t>3. Resource </a:t>
            </a:r>
            <a:r>
              <a:rPr lang="en-US" b="1" dirty="0"/>
              <a:t>Owner Password Credentials</a:t>
            </a:r>
            <a:r>
              <a:rPr lang="en-US" dirty="0"/>
              <a:t>: used with trusted Applications, such as those owned by the service itself</a:t>
            </a:r>
          </a:p>
          <a:p>
            <a:r>
              <a:rPr lang="en-US" b="1" dirty="0" smtClean="0"/>
              <a:t>4. Client </a:t>
            </a:r>
            <a:r>
              <a:rPr lang="en-US" b="1" dirty="0"/>
              <a:t>Credentials</a:t>
            </a:r>
            <a:r>
              <a:rPr lang="en-US" dirty="0"/>
              <a:t>: used with Applications API </a:t>
            </a:r>
            <a:r>
              <a:rPr lang="en-US" dirty="0" smtClean="0"/>
              <a:t>access, example use case, changing application settings (authorization based on with </a:t>
            </a:r>
            <a:r>
              <a:rPr lang="en-US" dirty="0" err="1" smtClean="0"/>
              <a:t>client_id</a:t>
            </a:r>
            <a:r>
              <a:rPr lang="en-US" dirty="0" smtClean="0"/>
              <a:t>, </a:t>
            </a:r>
            <a:r>
              <a:rPr lang="en-US" dirty="0" err="1" smtClean="0"/>
              <a:t>client_secret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5. Refresh </a:t>
            </a:r>
            <a:r>
              <a:rPr lang="en-US" b="1" dirty="0"/>
              <a:t>token </a:t>
            </a:r>
            <a:r>
              <a:rPr lang="en-US" b="1" dirty="0" smtClean="0"/>
              <a:t>grant</a:t>
            </a:r>
            <a:r>
              <a:rPr lang="en-US" dirty="0" smtClean="0"/>
              <a:t>: used to obtain an access token with a refresh token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5" y="1557499"/>
            <a:ext cx="6498573" cy="4958516"/>
          </a:xfrm>
        </p:spPr>
      </p:pic>
    </p:spTree>
    <p:extLst>
      <p:ext uri="{BB962C8B-B14F-4D97-AF65-F5344CB8AC3E}">
        <p14:creationId xmlns:p14="http://schemas.microsoft.com/office/powerpoint/2010/main" val="28125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Authorisation</a:t>
            </a:r>
            <a:r>
              <a:rPr lang="en-US" dirty="0"/>
              <a:t> Code Grant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71" y="1333340"/>
            <a:ext cx="7485529" cy="5017437"/>
          </a:xfrm>
        </p:spPr>
      </p:pic>
    </p:spTree>
    <p:extLst>
      <p:ext uri="{BB962C8B-B14F-4D97-AF65-F5344CB8AC3E}">
        <p14:creationId xmlns:p14="http://schemas.microsoft.com/office/powerpoint/2010/main" val="15846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Authorisation</a:t>
            </a:r>
            <a:r>
              <a:rPr lang="en-US" dirty="0" smtClean="0"/>
              <a:t> Code Grant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552730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1. Application requests AUTHORISATION_CODE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https://cloud.digitalocean.com/v1/oauth/authorize?response_type=</a:t>
            </a:r>
            <a:r>
              <a:rPr lang="en-US" sz="2600" dirty="0">
                <a:solidFill>
                  <a:srgbClr val="E94849"/>
                </a:solidFill>
              </a:rPr>
              <a:t>code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&amp;client_id=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CLIENT_ID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&amp;redirect_uri=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CALLBACK_URL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&amp;scope=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read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 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dirty="0" smtClean="0"/>
              <a:t>2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en-US" dirty="0" smtClean="0"/>
              <a:t>User authorizes</a:t>
            </a:r>
          </a:p>
          <a:p>
            <a:r>
              <a:rPr lang="en-US" dirty="0" smtClean="0"/>
              <a:t>3. Application receives AUTHORISATION_CODE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3A3A3A"/>
                </a:solidFill>
              </a:rPr>
              <a:t>https</a:t>
            </a:r>
            <a:r>
              <a:rPr lang="en-US" sz="2600" dirty="0">
                <a:solidFill>
                  <a:srgbClr val="3A3A3A"/>
                </a:solidFill>
              </a:rPr>
              <a:t>://</a:t>
            </a:r>
            <a:r>
              <a:rPr lang="en-US" sz="2600" dirty="0" smtClean="0">
                <a:solidFill>
                  <a:srgbClr val="3A3A3A"/>
                </a:solidFill>
              </a:rPr>
              <a:t>dropletbook.com/callback?</a:t>
            </a:r>
            <a:r>
              <a:rPr lang="en-US" sz="2600" dirty="0" smtClean="0">
                <a:solidFill>
                  <a:srgbClr val="E94849"/>
                </a:solidFill>
              </a:rPr>
              <a:t>code</a:t>
            </a:r>
            <a:r>
              <a:rPr lang="en-US" sz="2600" dirty="0" smtClean="0">
                <a:solidFill>
                  <a:srgbClr val="3A3A3A"/>
                </a:solidFill>
              </a:rPr>
              <a:t>=AUTHORIZATION_CODE</a:t>
            </a:r>
          </a:p>
          <a:p>
            <a:pPr marL="0" indent="0">
              <a:buNone/>
            </a:pPr>
            <a:endParaRPr lang="en-US" sz="2600" dirty="0">
              <a:solidFill>
                <a:srgbClr val="3A3A3A"/>
              </a:solidFill>
            </a:endParaRPr>
          </a:p>
          <a:p>
            <a:r>
              <a:rPr lang="en-US" dirty="0" smtClean="0"/>
              <a:t>4. Application requests ACCESS_TOKEN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</a:rPr>
              <a:t>https://</a:t>
            </a:r>
            <a:r>
              <a:rPr lang="en-US" dirty="0" smtClean="0">
                <a:solidFill>
                  <a:srgbClr val="3A3A3A"/>
                </a:solidFill>
              </a:rPr>
              <a:t>cloud.digitalocean.com/v1/oauth/token?client_id=</a:t>
            </a:r>
            <a:r>
              <a:rPr lang="en-US" dirty="0" smtClean="0">
                <a:solidFill>
                  <a:srgbClr val="E94849"/>
                </a:solidFill>
              </a:rPr>
              <a:t>CLIENT_ID</a:t>
            </a:r>
            <a:r>
              <a:rPr lang="en-US" dirty="0" smtClean="0">
                <a:solidFill>
                  <a:srgbClr val="3A3A3A"/>
                </a:solidFill>
              </a:rPr>
              <a:t>&amp;client_secret=</a:t>
            </a:r>
            <a:r>
              <a:rPr lang="en-US" dirty="0" smtClean="0">
                <a:solidFill>
                  <a:srgbClr val="E94849"/>
                </a:solidFill>
              </a:rPr>
              <a:t>CLIENT_SECRET</a:t>
            </a:r>
            <a:r>
              <a:rPr lang="en-US" dirty="0" smtClean="0">
                <a:solidFill>
                  <a:srgbClr val="3A3A3A"/>
                </a:solidFill>
              </a:rPr>
              <a:t>&amp;grant_type=</a:t>
            </a:r>
            <a:r>
              <a:rPr lang="en-US" dirty="0" smtClean="0">
                <a:solidFill>
                  <a:srgbClr val="E94849"/>
                </a:solidFill>
              </a:rPr>
              <a:t>authorization_code</a:t>
            </a:r>
            <a:r>
              <a:rPr lang="en-US" dirty="0" smtClean="0">
                <a:solidFill>
                  <a:srgbClr val="3A3A3A"/>
                </a:solidFill>
              </a:rPr>
              <a:t>&amp;code=</a:t>
            </a:r>
            <a:r>
              <a:rPr lang="en-US" dirty="0" smtClean="0">
                <a:solidFill>
                  <a:srgbClr val="E94849"/>
                </a:solidFill>
              </a:rPr>
              <a:t>AUTHORIZATION_CODE</a:t>
            </a:r>
            <a:r>
              <a:rPr lang="en-US" dirty="0" smtClean="0">
                <a:solidFill>
                  <a:srgbClr val="3A3A3A"/>
                </a:solidFill>
              </a:rPr>
              <a:t>&amp;redirect_uri=</a:t>
            </a:r>
            <a:r>
              <a:rPr lang="en-US" dirty="0" smtClean="0">
                <a:solidFill>
                  <a:srgbClr val="E94849"/>
                </a:solidFill>
              </a:rPr>
              <a:t>CALLBACK_UR</a:t>
            </a:r>
            <a:r>
              <a:rPr lang="en-US" dirty="0" smtClean="0">
                <a:solidFill>
                  <a:srgbClr val="3A3A3A"/>
                </a:solidFill>
              </a:rPr>
              <a:t>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5. Application receives ACCESS _ TOKEN</a:t>
            </a:r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Implicit Grant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4" y="1474207"/>
            <a:ext cx="7793337" cy="5223757"/>
          </a:xfrm>
        </p:spPr>
      </p:pic>
    </p:spTree>
    <p:extLst>
      <p:ext uri="{BB962C8B-B14F-4D97-AF65-F5344CB8AC3E}">
        <p14:creationId xmlns:p14="http://schemas.microsoft.com/office/powerpoint/2010/main" val="26011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Implicit Grant 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2926" y="1668694"/>
            <a:ext cx="10128592" cy="374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1. </a:t>
            </a:r>
            <a:r>
              <a:rPr lang="en-US" sz="2400" b="1" dirty="0" smtClean="0"/>
              <a:t>Application </a:t>
            </a:r>
            <a:r>
              <a:rPr lang="en-US" sz="2400" b="1" dirty="0"/>
              <a:t>requests </a:t>
            </a:r>
            <a:r>
              <a:rPr lang="en-US" sz="2400" b="1" dirty="0" err="1"/>
              <a:t>authorisation</a:t>
            </a:r>
            <a:endParaRPr lang="en-US" sz="2400" b="1" dirty="0"/>
          </a:p>
          <a:p>
            <a:pPr marL="0" indent="0"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https://cloud.digitalocean.com/v1/oauth/authorize?response_type=</a:t>
            </a:r>
            <a:r>
              <a:rPr lang="en-US" sz="2200" dirty="0">
                <a:solidFill>
                  <a:srgbClr val="E94849"/>
                </a:solidFill>
              </a:rPr>
              <a:t>token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&amp;client_id=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CLIENT_ID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&amp;redirect_uri=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CALLBACK_URL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&amp;scope=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read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lang="en-US" sz="2400" b="1" dirty="0"/>
              <a:t>User Authorizes Application</a:t>
            </a:r>
          </a:p>
          <a:p>
            <a:r>
              <a:rPr lang="en-US" sz="2400" b="1" dirty="0"/>
              <a:t>Step 3: User-agent Receives Access Token with Redirect URI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3A3A3A"/>
                </a:solidFill>
              </a:rPr>
              <a:t>https://</a:t>
            </a:r>
            <a:r>
              <a:rPr lang="en-US" sz="2200" dirty="0" smtClean="0">
                <a:solidFill>
                  <a:srgbClr val="3A3A3A"/>
                </a:solidFill>
              </a:rPr>
              <a:t>dropletbook.com/callback#token=</a:t>
            </a:r>
            <a:r>
              <a:rPr lang="en-US" sz="2200" dirty="0">
                <a:solidFill>
                  <a:srgbClr val="E94849"/>
                </a:solidFill>
              </a:rPr>
              <a:t>ACCESS_TOKEN</a:t>
            </a:r>
          </a:p>
          <a:p>
            <a:r>
              <a:rPr lang="en-US" sz="2400" b="1" dirty="0"/>
              <a:t>Step 4: User-agent Follows the Redirect </a:t>
            </a:r>
            <a:r>
              <a:rPr lang="en-US" sz="2400" b="1" dirty="0" smtClean="0"/>
              <a:t>URI</a:t>
            </a:r>
            <a:endParaRPr lang="en-US" sz="2400" dirty="0" smtClean="0"/>
          </a:p>
          <a:p>
            <a:r>
              <a:rPr lang="en-US" sz="2400" b="1" dirty="0" smtClean="0"/>
              <a:t>Step </a:t>
            </a:r>
            <a:r>
              <a:rPr lang="en-US" sz="2400" b="1" dirty="0"/>
              <a:t>5: Application Sends Access Token Extraction Script</a:t>
            </a:r>
          </a:p>
          <a:p>
            <a:r>
              <a:rPr lang="en-US" sz="2400" b="1" dirty="0" smtClean="0"/>
              <a:t>Step </a:t>
            </a:r>
            <a:r>
              <a:rPr lang="en-US" sz="2400" b="1" dirty="0"/>
              <a:t>6: Access Token Passed to </a:t>
            </a:r>
            <a:r>
              <a:rPr lang="en-US" sz="2400" b="1" dirty="0" smtClean="0"/>
              <a:t>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20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Grant </a:t>
            </a:r>
            <a:r>
              <a:rPr lang="en-US" dirty="0"/>
              <a:t>Type: Resource Owner Password Credentials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7700" y="1913235"/>
            <a:ext cx="1098232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Requesting a Token Based on User Credentials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https://oauth.example.com/token?grant_type=</a:t>
            </a:r>
            <a:r>
              <a:rPr lang="en-US" sz="24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&amp;username=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&amp;password=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&amp;client_id=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401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Office Theme</vt:lpstr>
      <vt:lpstr>OAuth 2 Introduction</vt:lpstr>
      <vt:lpstr>OAuth Roles </vt:lpstr>
      <vt:lpstr>Authorization Grant </vt:lpstr>
      <vt:lpstr>General Overview</vt:lpstr>
      <vt:lpstr>1. Authorisation Code Grant Type</vt:lpstr>
      <vt:lpstr>1. Authorisation Code Grant Type</vt:lpstr>
      <vt:lpstr>2. Implicit Grant Type</vt:lpstr>
      <vt:lpstr>2. Implicit Grant Type</vt:lpstr>
      <vt:lpstr>3. Grant Type: Resource Owner Password Credentials </vt:lpstr>
      <vt:lpstr>4. Grant Type: Client Credentials </vt:lpstr>
      <vt:lpstr>5. Grant Type: Refresh Token </vt:lpstr>
      <vt:lpstr>  acebook APP Configuration</vt:lpstr>
      <vt:lpstr>1. Facebook APP Creation</vt:lpstr>
      <vt:lpstr>2. Check Basic Information</vt:lpstr>
      <vt:lpstr>3. Facebook APP Configuration</vt:lpstr>
      <vt:lpstr>OAuth MicroService Architecture Integration</vt:lpstr>
      <vt:lpstr>1. General Overview</vt:lpstr>
      <vt:lpstr>2. Implicit Flow</vt:lpstr>
      <vt:lpstr>3. Authorization Code Flow</vt:lpstr>
      <vt:lpstr>Auth Code – Access Token  Exchange</vt:lpstr>
      <vt:lpstr>Demo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Krisztian Kocs</dc:creator>
  <cp:lastModifiedBy>Krisztian Kocs</cp:lastModifiedBy>
  <cp:revision>47</cp:revision>
  <dcterms:created xsi:type="dcterms:W3CDTF">2018-05-01T20:47:22Z</dcterms:created>
  <dcterms:modified xsi:type="dcterms:W3CDTF">2018-06-08T05:14:10Z</dcterms:modified>
</cp:coreProperties>
</file>