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38"/>
  </p:notesMasterIdLst>
  <p:sldIdLst>
    <p:sldId id="330" r:id="rId6"/>
    <p:sldId id="331" r:id="rId7"/>
    <p:sldId id="332" r:id="rId8"/>
    <p:sldId id="333" r:id="rId9"/>
    <p:sldId id="308" r:id="rId10"/>
    <p:sldId id="310" r:id="rId11"/>
    <p:sldId id="327" r:id="rId12"/>
    <p:sldId id="313" r:id="rId13"/>
    <p:sldId id="335" r:id="rId14"/>
    <p:sldId id="285" r:id="rId15"/>
    <p:sldId id="336" r:id="rId16"/>
    <p:sldId id="337" r:id="rId17"/>
    <p:sldId id="338" r:id="rId18"/>
    <p:sldId id="329" r:id="rId19"/>
    <p:sldId id="339" r:id="rId20"/>
    <p:sldId id="340" r:id="rId21"/>
    <p:sldId id="294" r:id="rId22"/>
    <p:sldId id="321" r:id="rId23"/>
    <p:sldId id="324" r:id="rId24"/>
    <p:sldId id="326" r:id="rId25"/>
    <p:sldId id="325" r:id="rId26"/>
    <p:sldId id="319" r:id="rId27"/>
    <p:sldId id="328" r:id="rId28"/>
    <p:sldId id="315" r:id="rId29"/>
    <p:sldId id="316" r:id="rId30"/>
    <p:sldId id="317" r:id="rId31"/>
    <p:sldId id="341" r:id="rId32"/>
    <p:sldId id="342" r:id="rId33"/>
    <p:sldId id="343" r:id="rId34"/>
    <p:sldId id="344" r:id="rId35"/>
    <p:sldId id="264" r:id="rId36"/>
    <p:sldId id="32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9094353-F6CE-BEDF-79DE-91BD4A46E279}" name="Elena Rosca" initials="ER" userId="S::erosca@ashesi.edu.gh::1c6b08f2-01d1-43ce-870a-d24437767d86"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46" autoAdjust="0"/>
    <p:restoredTop sz="94660"/>
  </p:normalViewPr>
  <p:slideViewPr>
    <p:cSldViewPr snapToGrid="0">
      <p:cViewPr varScale="1">
        <p:scale>
          <a:sx n="82" d="100"/>
          <a:sy n="82" d="100"/>
        </p:scale>
        <p:origin x="54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8/10/relationships/authors" Target="author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GH"/>
        </a:p>
      </c:txPr>
    </c:title>
    <c:autoTitleDeleted val="0"/>
    <c:plotArea>
      <c:layout/>
      <c:pieChart>
        <c:varyColors val="1"/>
        <c:ser>
          <c:idx val="0"/>
          <c:order val="0"/>
          <c:tx>
            <c:strRef>
              <c:f>Sheet1!$B$1</c:f>
              <c:strCache>
                <c:ptCount val="1"/>
                <c:pt idx="0">
                  <c:v>Risk level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ECFF-4BB9-A6C1-21464840AEE2}"/>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ECFF-4BB9-A6C1-21464840AEE2}"/>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ECFF-4BB9-A6C1-21464840AEE2}"/>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GH"/>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Sheet1!$A$2:$A$4</c:f>
              <c:strCache>
                <c:ptCount val="3"/>
                <c:pt idx="0">
                  <c:v>Very risky</c:v>
                </c:pt>
                <c:pt idx="1">
                  <c:v>Not risky</c:v>
                </c:pt>
                <c:pt idx="2">
                  <c:v>No response</c:v>
                </c:pt>
              </c:strCache>
            </c:strRef>
          </c:cat>
          <c:val>
            <c:numRef>
              <c:f>Sheet1!$B$2:$B$4</c:f>
              <c:numCache>
                <c:formatCode>General</c:formatCode>
                <c:ptCount val="3"/>
                <c:pt idx="0">
                  <c:v>69.7</c:v>
                </c:pt>
                <c:pt idx="1">
                  <c:v>27.3</c:v>
                </c:pt>
                <c:pt idx="2">
                  <c:v>3</c:v>
                </c:pt>
              </c:numCache>
            </c:numRef>
          </c:val>
          <c:extLst>
            <c:ext xmlns:c16="http://schemas.microsoft.com/office/drawing/2014/chart" uri="{C3380CC4-5D6E-409C-BE32-E72D297353CC}">
              <c16:uniqueId val="{00000000-46CE-4EF4-868C-11F84BFE67BE}"/>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G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G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Betting Market share (%)</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GH"/>
        </a:p>
      </c:txPr>
    </c:title>
    <c:autoTitleDeleted val="0"/>
    <c:plotArea>
      <c:layout/>
      <c:barChart>
        <c:barDir val="col"/>
        <c:grouping val="clustered"/>
        <c:varyColors val="0"/>
        <c:ser>
          <c:idx val="0"/>
          <c:order val="0"/>
          <c:tx>
            <c:strRef>
              <c:f>Sheet1!$B$1</c:f>
              <c:strCache>
                <c:ptCount val="1"/>
                <c:pt idx="0">
                  <c:v>Market share (%)</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G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Sports betting</c:v>
                </c:pt>
                <c:pt idx="1">
                  <c:v>Card games</c:v>
                </c:pt>
                <c:pt idx="2">
                  <c:v>Poker machines</c:v>
                </c:pt>
                <c:pt idx="3">
                  <c:v>Lotteries</c:v>
                </c:pt>
              </c:strCache>
            </c:strRef>
          </c:cat>
          <c:val>
            <c:numRef>
              <c:f>Sheet1!$B$2:$B$5</c:f>
              <c:numCache>
                <c:formatCode>General</c:formatCode>
                <c:ptCount val="4"/>
                <c:pt idx="0">
                  <c:v>21.1</c:v>
                </c:pt>
                <c:pt idx="1">
                  <c:v>4.5</c:v>
                </c:pt>
                <c:pt idx="2">
                  <c:v>2.9</c:v>
                </c:pt>
                <c:pt idx="3">
                  <c:v>1.7</c:v>
                </c:pt>
              </c:numCache>
            </c:numRef>
          </c:val>
          <c:extLst>
            <c:ext xmlns:c16="http://schemas.microsoft.com/office/drawing/2014/chart" uri="{C3380CC4-5D6E-409C-BE32-E72D297353CC}">
              <c16:uniqueId val="{00000000-88F4-4BA2-8415-6903A7B05836}"/>
            </c:ext>
          </c:extLst>
        </c:ser>
        <c:dLbls>
          <c:dLblPos val="inEnd"/>
          <c:showLegendKey val="0"/>
          <c:showVal val="1"/>
          <c:showCatName val="0"/>
          <c:showSerName val="0"/>
          <c:showPercent val="0"/>
          <c:showBubbleSize val="0"/>
        </c:dLbls>
        <c:gapWidth val="65"/>
        <c:axId val="466636127"/>
        <c:axId val="466634879"/>
      </c:barChart>
      <c:catAx>
        <c:axId val="46663612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GH"/>
          </a:p>
        </c:txPr>
        <c:crossAx val="466634879"/>
        <c:crosses val="autoZero"/>
        <c:auto val="1"/>
        <c:lblAlgn val="ctr"/>
        <c:lblOffset val="100"/>
        <c:noMultiLvlLbl val="0"/>
      </c:catAx>
      <c:valAx>
        <c:axId val="466634879"/>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466636127"/>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G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G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Frequency (%)</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GH"/>
        </a:p>
      </c:txPr>
    </c:title>
    <c:autoTitleDeleted val="0"/>
    <c:plotArea>
      <c:layout/>
      <c:barChart>
        <c:barDir val="bar"/>
        <c:grouping val="clustered"/>
        <c:varyColors val="0"/>
        <c:ser>
          <c:idx val="0"/>
          <c:order val="0"/>
          <c:tx>
            <c:strRef>
              <c:f>Sheet1!$B$1</c:f>
              <c:strCache>
                <c:ptCount val="1"/>
                <c:pt idx="0">
                  <c:v>Frequency</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G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Sheet1!$A$2:$A$6</c:f>
              <c:strCache>
                <c:ptCount val="5"/>
                <c:pt idx="0">
                  <c:v>Great</c:v>
                </c:pt>
                <c:pt idx="1">
                  <c:v>Anxious</c:v>
                </c:pt>
                <c:pt idx="2">
                  <c:v>Confident</c:v>
                </c:pt>
                <c:pt idx="3">
                  <c:v>Very Scared</c:v>
                </c:pt>
                <c:pt idx="4">
                  <c:v>No response</c:v>
                </c:pt>
              </c:strCache>
            </c:strRef>
          </c:cat>
          <c:val>
            <c:numRef>
              <c:f>Sheet1!$B$2:$B$6</c:f>
              <c:numCache>
                <c:formatCode>General</c:formatCode>
                <c:ptCount val="5"/>
                <c:pt idx="0">
                  <c:v>26.3</c:v>
                </c:pt>
                <c:pt idx="1">
                  <c:v>19.2</c:v>
                </c:pt>
                <c:pt idx="2">
                  <c:v>31.3</c:v>
                </c:pt>
                <c:pt idx="3">
                  <c:v>16.2</c:v>
                </c:pt>
                <c:pt idx="4">
                  <c:v>7.1</c:v>
                </c:pt>
              </c:numCache>
            </c:numRef>
          </c:val>
          <c:extLst>
            <c:ext xmlns:c16="http://schemas.microsoft.com/office/drawing/2014/chart" uri="{C3380CC4-5D6E-409C-BE32-E72D297353CC}">
              <c16:uniqueId val="{00000000-FE6B-45A0-8F4E-756C2979AA4B}"/>
            </c:ext>
          </c:extLst>
        </c:ser>
        <c:dLbls>
          <c:dLblPos val="inEnd"/>
          <c:showLegendKey val="0"/>
          <c:showVal val="1"/>
          <c:showCatName val="0"/>
          <c:showSerName val="0"/>
          <c:showPercent val="0"/>
          <c:showBubbleSize val="0"/>
        </c:dLbls>
        <c:gapWidth val="65"/>
        <c:axId val="1049652399"/>
        <c:axId val="1049647407"/>
      </c:barChart>
      <c:catAx>
        <c:axId val="1049652399"/>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GH"/>
          </a:p>
        </c:txPr>
        <c:crossAx val="1049647407"/>
        <c:crosses val="autoZero"/>
        <c:auto val="1"/>
        <c:lblAlgn val="ctr"/>
        <c:lblOffset val="100"/>
        <c:noMultiLvlLbl val="0"/>
      </c:catAx>
      <c:valAx>
        <c:axId val="1049647407"/>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GH"/>
          </a:p>
        </c:txPr>
        <c:crossAx val="1049652399"/>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G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G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GH"/>
        </a:p>
      </c:txPr>
    </c:title>
    <c:autoTitleDeleted val="0"/>
    <c:plotArea>
      <c:layout/>
      <c:barChart>
        <c:barDir val="col"/>
        <c:grouping val="clustered"/>
        <c:varyColors val="0"/>
        <c:ser>
          <c:idx val="0"/>
          <c:order val="0"/>
          <c:tx>
            <c:strRef>
              <c:f>Sheet1!$B$1</c:f>
              <c:strCache>
                <c:ptCount val="1"/>
                <c:pt idx="0">
                  <c:v>Accuracy</c:v>
                </c:pt>
              </c:strCache>
            </c:strRef>
          </c:tx>
          <c:spPr>
            <a:blipFill rotWithShape="1">
              <a:blip xmlns:r="http://schemas.openxmlformats.org/officeDocument/2006/relationships" r:embed="rId3">
                <a:duotone>
                  <a:schemeClr val="accent1">
                    <a:shade val="36000"/>
                    <a:satMod val="120000"/>
                  </a:schemeClr>
                  <a:schemeClr val="accent1">
                    <a:tint val="40000"/>
                  </a:schemeClr>
                </a:duotone>
              </a:blip>
              <a:tile tx="0" ty="0" sx="60000" sy="59000" flip="none" algn="tl"/>
            </a:blipFill>
            <a:ln>
              <a:noFill/>
            </a:ln>
            <a:effectLst>
              <a:outerShdw blurRad="50800" dist="19050" dir="5400000" algn="tl" rotWithShape="0">
                <a:srgbClr val="000000">
                  <a:alpha val="60000"/>
                </a:srgbClr>
              </a:outerShdw>
              <a:softEdge rad="12700"/>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G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Decision Tree Classifier</c:v>
                </c:pt>
                <c:pt idx="1">
                  <c:v>Naïve Bayes</c:v>
                </c:pt>
                <c:pt idx="2">
                  <c:v>Extreme Bosot Classifier</c:v>
                </c:pt>
                <c:pt idx="3">
                  <c:v>Gradient Boosting Classifier</c:v>
                </c:pt>
                <c:pt idx="4">
                  <c:v>Support Vector Machine</c:v>
                </c:pt>
              </c:strCache>
            </c:strRef>
          </c:cat>
          <c:val>
            <c:numRef>
              <c:f>Sheet1!$B$2:$B$6</c:f>
              <c:numCache>
                <c:formatCode>General</c:formatCode>
                <c:ptCount val="5"/>
                <c:pt idx="0">
                  <c:v>41.6</c:v>
                </c:pt>
                <c:pt idx="1">
                  <c:v>51.6</c:v>
                </c:pt>
                <c:pt idx="2">
                  <c:v>51.4</c:v>
                </c:pt>
                <c:pt idx="3">
                  <c:v>53.5</c:v>
                </c:pt>
                <c:pt idx="4">
                  <c:v>52</c:v>
                </c:pt>
              </c:numCache>
            </c:numRef>
          </c:val>
          <c:extLst>
            <c:ext xmlns:c16="http://schemas.microsoft.com/office/drawing/2014/chart" uri="{C3380CC4-5D6E-409C-BE32-E72D297353CC}">
              <c16:uniqueId val="{00000000-F6E7-4CC4-A24C-880B22641C85}"/>
            </c:ext>
          </c:extLst>
        </c:ser>
        <c:dLbls>
          <c:dLblPos val="outEnd"/>
          <c:showLegendKey val="0"/>
          <c:showVal val="1"/>
          <c:showCatName val="0"/>
          <c:showSerName val="0"/>
          <c:showPercent val="0"/>
          <c:showBubbleSize val="0"/>
        </c:dLbls>
        <c:gapWidth val="100"/>
        <c:overlap val="-24"/>
        <c:axId val="216619599"/>
        <c:axId val="216617103"/>
      </c:barChart>
      <c:catAx>
        <c:axId val="216619599"/>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GH"/>
          </a:p>
        </c:txPr>
        <c:crossAx val="216617103"/>
        <c:crosses val="autoZero"/>
        <c:auto val="1"/>
        <c:lblAlgn val="ctr"/>
        <c:lblOffset val="100"/>
        <c:noMultiLvlLbl val="0"/>
      </c:catAx>
      <c:valAx>
        <c:axId val="2166171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GH"/>
          </a:p>
        </c:txPr>
        <c:crossAx val="2166195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G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GH"/>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Precision</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GH"/>
        </a:p>
      </c:txPr>
    </c:title>
    <c:autoTitleDeleted val="0"/>
    <c:plotArea>
      <c:layout/>
      <c:barChart>
        <c:barDir val="col"/>
        <c:grouping val="clustered"/>
        <c:varyColors val="0"/>
        <c:ser>
          <c:idx val="0"/>
          <c:order val="0"/>
          <c:tx>
            <c:strRef>
              <c:f>Sheet1!$B$1</c:f>
              <c:strCache>
                <c:ptCount val="1"/>
                <c:pt idx="0">
                  <c:v>Away</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G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Sheet1!$A$2:$A$6</c:f>
              <c:strCache>
                <c:ptCount val="5"/>
                <c:pt idx="0">
                  <c:v>Decision Tree Classifier</c:v>
                </c:pt>
                <c:pt idx="1">
                  <c:v>Naïve Bayes</c:v>
                </c:pt>
                <c:pt idx="2">
                  <c:v>Extreme Boost Classifier</c:v>
                </c:pt>
                <c:pt idx="3">
                  <c:v>Gradient Boosting Classifier</c:v>
                </c:pt>
                <c:pt idx="4">
                  <c:v>Support Vector Machine</c:v>
                </c:pt>
              </c:strCache>
            </c:strRef>
          </c:cat>
          <c:val>
            <c:numRef>
              <c:f>Sheet1!$B$2:$B$6</c:f>
              <c:numCache>
                <c:formatCode>General</c:formatCode>
                <c:ptCount val="5"/>
                <c:pt idx="0">
                  <c:v>38</c:v>
                </c:pt>
                <c:pt idx="1">
                  <c:v>50</c:v>
                </c:pt>
                <c:pt idx="2">
                  <c:v>49</c:v>
                </c:pt>
                <c:pt idx="3">
                  <c:v>55</c:v>
                </c:pt>
                <c:pt idx="4">
                  <c:v>56</c:v>
                </c:pt>
              </c:numCache>
            </c:numRef>
          </c:val>
          <c:extLst>
            <c:ext xmlns:c16="http://schemas.microsoft.com/office/drawing/2014/chart" uri="{C3380CC4-5D6E-409C-BE32-E72D297353CC}">
              <c16:uniqueId val="{00000000-E8F8-4E1A-A518-A421326B3E37}"/>
            </c:ext>
          </c:extLst>
        </c:ser>
        <c:ser>
          <c:idx val="1"/>
          <c:order val="1"/>
          <c:tx>
            <c:strRef>
              <c:f>Sheet1!$C$1</c:f>
              <c:strCache>
                <c:ptCount val="1"/>
                <c:pt idx="0">
                  <c:v>Draw</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G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Sheet1!$A$2:$A$6</c:f>
              <c:strCache>
                <c:ptCount val="5"/>
                <c:pt idx="0">
                  <c:v>Decision Tree Classifier</c:v>
                </c:pt>
                <c:pt idx="1">
                  <c:v>Naïve Bayes</c:v>
                </c:pt>
                <c:pt idx="2">
                  <c:v>Extreme Boost Classifier</c:v>
                </c:pt>
                <c:pt idx="3">
                  <c:v>Gradient Boosting Classifier</c:v>
                </c:pt>
                <c:pt idx="4">
                  <c:v>Support Vector Machine</c:v>
                </c:pt>
              </c:strCache>
            </c:strRef>
          </c:cat>
          <c:val>
            <c:numRef>
              <c:f>Sheet1!$C$2:$C$6</c:f>
              <c:numCache>
                <c:formatCode>General</c:formatCode>
                <c:ptCount val="5"/>
                <c:pt idx="0">
                  <c:v>28</c:v>
                </c:pt>
                <c:pt idx="1">
                  <c:v>32</c:v>
                </c:pt>
                <c:pt idx="2">
                  <c:v>28</c:v>
                </c:pt>
                <c:pt idx="3">
                  <c:v>29</c:v>
                </c:pt>
                <c:pt idx="4">
                  <c:v>0</c:v>
                </c:pt>
              </c:numCache>
            </c:numRef>
          </c:val>
          <c:extLst>
            <c:ext xmlns:c16="http://schemas.microsoft.com/office/drawing/2014/chart" uri="{C3380CC4-5D6E-409C-BE32-E72D297353CC}">
              <c16:uniqueId val="{00000001-E8F8-4E1A-A518-A421326B3E37}"/>
            </c:ext>
          </c:extLst>
        </c:ser>
        <c:ser>
          <c:idx val="2"/>
          <c:order val="2"/>
          <c:tx>
            <c:strRef>
              <c:f>Sheet1!$D$1</c:f>
              <c:strCache>
                <c:ptCount val="1"/>
                <c:pt idx="0">
                  <c:v>Home</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G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Sheet1!$A$2:$A$6</c:f>
              <c:strCache>
                <c:ptCount val="5"/>
                <c:pt idx="0">
                  <c:v>Decision Tree Classifier</c:v>
                </c:pt>
                <c:pt idx="1">
                  <c:v>Naïve Bayes</c:v>
                </c:pt>
                <c:pt idx="2">
                  <c:v>Extreme Boost Classifier</c:v>
                </c:pt>
                <c:pt idx="3">
                  <c:v>Gradient Boosting Classifier</c:v>
                </c:pt>
                <c:pt idx="4">
                  <c:v>Support Vector Machine</c:v>
                </c:pt>
              </c:strCache>
            </c:strRef>
          </c:cat>
          <c:val>
            <c:numRef>
              <c:f>Sheet1!$D$2:$D$6</c:f>
              <c:numCache>
                <c:formatCode>General</c:formatCode>
                <c:ptCount val="5"/>
                <c:pt idx="0">
                  <c:v>52</c:v>
                </c:pt>
                <c:pt idx="1">
                  <c:v>60</c:v>
                </c:pt>
                <c:pt idx="2">
                  <c:v>55</c:v>
                </c:pt>
                <c:pt idx="3">
                  <c:v>55</c:v>
                </c:pt>
                <c:pt idx="4">
                  <c:v>50</c:v>
                </c:pt>
              </c:numCache>
            </c:numRef>
          </c:val>
          <c:extLst>
            <c:ext xmlns:c16="http://schemas.microsoft.com/office/drawing/2014/chart" uri="{C3380CC4-5D6E-409C-BE32-E72D297353CC}">
              <c16:uniqueId val="{00000002-E8F8-4E1A-A518-A421326B3E37}"/>
            </c:ext>
          </c:extLst>
        </c:ser>
        <c:dLbls>
          <c:dLblPos val="inEnd"/>
          <c:showLegendKey val="0"/>
          <c:showVal val="1"/>
          <c:showCatName val="0"/>
          <c:showSerName val="0"/>
          <c:showPercent val="0"/>
          <c:showBubbleSize val="0"/>
        </c:dLbls>
        <c:gapWidth val="65"/>
        <c:axId val="1884483519"/>
        <c:axId val="1884476863"/>
      </c:barChart>
      <c:catAx>
        <c:axId val="188448351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GH"/>
          </a:p>
        </c:txPr>
        <c:crossAx val="1884476863"/>
        <c:crosses val="autoZero"/>
        <c:auto val="1"/>
        <c:lblAlgn val="ctr"/>
        <c:lblOffset val="100"/>
        <c:noMultiLvlLbl val="0"/>
      </c:catAx>
      <c:valAx>
        <c:axId val="188447686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884483519"/>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G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G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Recall</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GH"/>
        </a:p>
      </c:txPr>
    </c:title>
    <c:autoTitleDeleted val="0"/>
    <c:plotArea>
      <c:layout/>
      <c:barChart>
        <c:barDir val="col"/>
        <c:grouping val="clustered"/>
        <c:varyColors val="0"/>
        <c:ser>
          <c:idx val="0"/>
          <c:order val="0"/>
          <c:tx>
            <c:strRef>
              <c:f>Sheet1!$B$1</c:f>
              <c:strCache>
                <c:ptCount val="1"/>
                <c:pt idx="0">
                  <c:v>Away</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G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Sheet1!$A$2:$A$6</c:f>
              <c:strCache>
                <c:ptCount val="5"/>
                <c:pt idx="0">
                  <c:v>Decision Tree Classifier</c:v>
                </c:pt>
                <c:pt idx="1">
                  <c:v>Naïve Bayes</c:v>
                </c:pt>
                <c:pt idx="2">
                  <c:v>Extreme Boost Classifier</c:v>
                </c:pt>
                <c:pt idx="3">
                  <c:v>Gradient Boosting Classifier</c:v>
                </c:pt>
                <c:pt idx="4">
                  <c:v>Support Vector Machine</c:v>
                </c:pt>
              </c:strCache>
            </c:strRef>
          </c:cat>
          <c:val>
            <c:numRef>
              <c:f>Sheet1!$B$2:$B$6</c:f>
              <c:numCache>
                <c:formatCode>General</c:formatCode>
                <c:ptCount val="5"/>
                <c:pt idx="0">
                  <c:v>37</c:v>
                </c:pt>
                <c:pt idx="1">
                  <c:v>53</c:v>
                </c:pt>
                <c:pt idx="2">
                  <c:v>46</c:v>
                </c:pt>
                <c:pt idx="3">
                  <c:v>51</c:v>
                </c:pt>
                <c:pt idx="4">
                  <c:v>36</c:v>
                </c:pt>
              </c:numCache>
            </c:numRef>
          </c:val>
          <c:extLst>
            <c:ext xmlns:c16="http://schemas.microsoft.com/office/drawing/2014/chart" uri="{C3380CC4-5D6E-409C-BE32-E72D297353CC}">
              <c16:uniqueId val="{00000000-8AA3-4AEF-BADE-74ED2E70FADC}"/>
            </c:ext>
          </c:extLst>
        </c:ser>
        <c:ser>
          <c:idx val="1"/>
          <c:order val="1"/>
          <c:tx>
            <c:strRef>
              <c:f>Sheet1!$C$1</c:f>
              <c:strCache>
                <c:ptCount val="1"/>
                <c:pt idx="0">
                  <c:v>Draw</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G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Sheet1!$A$2:$A$6</c:f>
              <c:strCache>
                <c:ptCount val="5"/>
                <c:pt idx="0">
                  <c:v>Decision Tree Classifier</c:v>
                </c:pt>
                <c:pt idx="1">
                  <c:v>Naïve Bayes</c:v>
                </c:pt>
                <c:pt idx="2">
                  <c:v>Extreme Boost Classifier</c:v>
                </c:pt>
                <c:pt idx="3">
                  <c:v>Gradient Boosting Classifier</c:v>
                </c:pt>
                <c:pt idx="4">
                  <c:v>Support Vector Machine</c:v>
                </c:pt>
              </c:strCache>
            </c:strRef>
          </c:cat>
          <c:val>
            <c:numRef>
              <c:f>Sheet1!$C$2:$C$6</c:f>
              <c:numCache>
                <c:formatCode>General</c:formatCode>
                <c:ptCount val="5"/>
                <c:pt idx="0">
                  <c:v>29</c:v>
                </c:pt>
                <c:pt idx="1">
                  <c:v>26</c:v>
                </c:pt>
                <c:pt idx="2">
                  <c:v>16</c:v>
                </c:pt>
                <c:pt idx="3">
                  <c:v>7</c:v>
                </c:pt>
                <c:pt idx="4">
                  <c:v>0</c:v>
                </c:pt>
              </c:numCache>
            </c:numRef>
          </c:val>
          <c:extLst>
            <c:ext xmlns:c16="http://schemas.microsoft.com/office/drawing/2014/chart" uri="{C3380CC4-5D6E-409C-BE32-E72D297353CC}">
              <c16:uniqueId val="{00000001-8AA3-4AEF-BADE-74ED2E70FADC}"/>
            </c:ext>
          </c:extLst>
        </c:ser>
        <c:ser>
          <c:idx val="2"/>
          <c:order val="2"/>
          <c:tx>
            <c:strRef>
              <c:f>Sheet1!$D$1</c:f>
              <c:strCache>
                <c:ptCount val="1"/>
                <c:pt idx="0">
                  <c:v>Home</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G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Sheet1!$A$2:$A$6</c:f>
              <c:strCache>
                <c:ptCount val="5"/>
                <c:pt idx="0">
                  <c:v>Decision Tree Classifier</c:v>
                </c:pt>
                <c:pt idx="1">
                  <c:v>Naïve Bayes</c:v>
                </c:pt>
                <c:pt idx="2">
                  <c:v>Extreme Boost Classifier</c:v>
                </c:pt>
                <c:pt idx="3">
                  <c:v>Gradient Boosting Classifier</c:v>
                </c:pt>
                <c:pt idx="4">
                  <c:v>Support Vector Machine</c:v>
                </c:pt>
              </c:strCache>
            </c:strRef>
          </c:cat>
          <c:val>
            <c:numRef>
              <c:f>Sheet1!$D$2:$D$6</c:f>
              <c:numCache>
                <c:formatCode>General</c:formatCode>
                <c:ptCount val="5"/>
                <c:pt idx="0">
                  <c:v>52</c:v>
                </c:pt>
                <c:pt idx="1">
                  <c:v>64</c:v>
                </c:pt>
                <c:pt idx="2">
                  <c:v>71</c:v>
                </c:pt>
                <c:pt idx="3">
                  <c:v>81</c:v>
                </c:pt>
                <c:pt idx="4">
                  <c:v>90</c:v>
                </c:pt>
              </c:numCache>
            </c:numRef>
          </c:val>
          <c:extLst>
            <c:ext xmlns:c16="http://schemas.microsoft.com/office/drawing/2014/chart" uri="{C3380CC4-5D6E-409C-BE32-E72D297353CC}">
              <c16:uniqueId val="{00000002-8AA3-4AEF-BADE-74ED2E70FADC}"/>
            </c:ext>
          </c:extLst>
        </c:ser>
        <c:dLbls>
          <c:dLblPos val="inEnd"/>
          <c:showLegendKey val="0"/>
          <c:showVal val="1"/>
          <c:showCatName val="0"/>
          <c:showSerName val="0"/>
          <c:showPercent val="0"/>
          <c:showBubbleSize val="0"/>
        </c:dLbls>
        <c:gapWidth val="65"/>
        <c:axId val="6854607"/>
        <c:axId val="6855023"/>
      </c:barChart>
      <c:catAx>
        <c:axId val="685460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GH"/>
          </a:p>
        </c:txPr>
        <c:crossAx val="6855023"/>
        <c:crosses val="autoZero"/>
        <c:auto val="1"/>
        <c:lblAlgn val="ctr"/>
        <c:lblOffset val="100"/>
        <c:noMultiLvlLbl val="0"/>
      </c:catAx>
      <c:valAx>
        <c:axId val="685502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6854607"/>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G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G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3CB78B-5F85-423F-942C-A8AC58F12BB3}"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001FD35B-2634-4CCC-8920-D0E08510821F}">
      <dgm:prSet/>
      <dgm:spPr/>
      <dgm:t>
        <a:bodyPr/>
        <a:lstStyle/>
        <a:p>
          <a:r>
            <a:rPr lang="en-US" dirty="0">
              <a:solidFill>
                <a:schemeClr val="tx1"/>
              </a:solidFill>
            </a:rPr>
            <a:t>Allow gamblers to monitor their financial transactions with gambling firms to track the amount of money they are spending and provide psychology-informed deterrents to prevent them gambling in precarious financial position.</a:t>
          </a:r>
        </a:p>
      </dgm:t>
    </dgm:pt>
    <dgm:pt modelId="{DA14AF15-8001-4903-A414-E1CE3BE9E61F}" type="parTrans" cxnId="{B354A684-106F-4EB6-A9DC-72B20EF17D33}">
      <dgm:prSet/>
      <dgm:spPr/>
      <dgm:t>
        <a:bodyPr/>
        <a:lstStyle/>
        <a:p>
          <a:endParaRPr lang="en-US"/>
        </a:p>
      </dgm:t>
    </dgm:pt>
    <dgm:pt modelId="{8BD7DA66-D016-4815-B322-E240D21379B9}" type="sibTrans" cxnId="{B354A684-106F-4EB6-A9DC-72B20EF17D33}">
      <dgm:prSet/>
      <dgm:spPr/>
      <dgm:t>
        <a:bodyPr/>
        <a:lstStyle/>
        <a:p>
          <a:endParaRPr lang="en-US"/>
        </a:p>
      </dgm:t>
    </dgm:pt>
    <dgm:pt modelId="{147661CB-B34C-4191-B7F6-F6F4B3E18822}">
      <dgm:prSet/>
      <dgm:spPr/>
      <dgm:t>
        <a:bodyPr/>
        <a:lstStyle/>
        <a:p>
          <a:r>
            <a:rPr lang="en-US" b="0" dirty="0">
              <a:solidFill>
                <a:schemeClr val="tx1"/>
              </a:solidFill>
            </a:rPr>
            <a:t>Provide gamblers with a machine learning model that uses advanced analytics features to predict the outcomes of future games for their perusal. </a:t>
          </a:r>
          <a:endParaRPr lang="en-GH" b="0" dirty="0">
            <a:solidFill>
              <a:schemeClr val="tx1"/>
            </a:solidFill>
          </a:endParaRPr>
        </a:p>
      </dgm:t>
    </dgm:pt>
    <dgm:pt modelId="{68B3157A-8F95-49B7-8E94-AB612F446EE9}" type="parTrans" cxnId="{A4960B36-9695-4B75-A36C-692BA437248A}">
      <dgm:prSet/>
      <dgm:spPr/>
      <dgm:t>
        <a:bodyPr/>
        <a:lstStyle/>
        <a:p>
          <a:endParaRPr lang="en-GH"/>
        </a:p>
      </dgm:t>
    </dgm:pt>
    <dgm:pt modelId="{8A07D9D9-DCA6-4C87-858F-C23AF16AA6F1}" type="sibTrans" cxnId="{A4960B36-9695-4B75-A36C-692BA437248A}">
      <dgm:prSet/>
      <dgm:spPr/>
      <dgm:t>
        <a:bodyPr/>
        <a:lstStyle/>
        <a:p>
          <a:endParaRPr lang="en-GH"/>
        </a:p>
      </dgm:t>
    </dgm:pt>
    <dgm:pt modelId="{A9B9CF2C-E918-41E1-B63D-18AC2B942A80}" type="pres">
      <dgm:prSet presAssocID="{563CB78B-5F85-423F-942C-A8AC58F12BB3}" presName="linear" presStyleCnt="0">
        <dgm:presLayoutVars>
          <dgm:animLvl val="lvl"/>
          <dgm:resizeHandles val="exact"/>
        </dgm:presLayoutVars>
      </dgm:prSet>
      <dgm:spPr/>
    </dgm:pt>
    <dgm:pt modelId="{9BC5063B-3045-4E9F-8E07-CF73D4BF1D78}" type="pres">
      <dgm:prSet presAssocID="{147661CB-B34C-4191-B7F6-F6F4B3E18822}" presName="parentText" presStyleLbl="node1" presStyleIdx="0" presStyleCnt="2">
        <dgm:presLayoutVars>
          <dgm:chMax val="0"/>
          <dgm:bulletEnabled val="1"/>
        </dgm:presLayoutVars>
      </dgm:prSet>
      <dgm:spPr/>
    </dgm:pt>
    <dgm:pt modelId="{EB7AAAA3-1152-47A5-B3C2-73AF2C76D4F9}" type="pres">
      <dgm:prSet presAssocID="{8A07D9D9-DCA6-4C87-858F-C23AF16AA6F1}" presName="spacer" presStyleCnt="0"/>
      <dgm:spPr/>
    </dgm:pt>
    <dgm:pt modelId="{F86A1703-8B11-431B-872A-0CF8539B73EC}" type="pres">
      <dgm:prSet presAssocID="{001FD35B-2634-4CCC-8920-D0E08510821F}" presName="parentText" presStyleLbl="node1" presStyleIdx="1" presStyleCnt="2">
        <dgm:presLayoutVars>
          <dgm:chMax val="0"/>
          <dgm:bulletEnabled val="1"/>
        </dgm:presLayoutVars>
      </dgm:prSet>
      <dgm:spPr/>
    </dgm:pt>
  </dgm:ptLst>
  <dgm:cxnLst>
    <dgm:cxn modelId="{A4960B36-9695-4B75-A36C-692BA437248A}" srcId="{563CB78B-5F85-423F-942C-A8AC58F12BB3}" destId="{147661CB-B34C-4191-B7F6-F6F4B3E18822}" srcOrd="0" destOrd="0" parTransId="{68B3157A-8F95-49B7-8E94-AB612F446EE9}" sibTransId="{8A07D9D9-DCA6-4C87-858F-C23AF16AA6F1}"/>
    <dgm:cxn modelId="{B354A684-106F-4EB6-A9DC-72B20EF17D33}" srcId="{563CB78B-5F85-423F-942C-A8AC58F12BB3}" destId="{001FD35B-2634-4CCC-8920-D0E08510821F}" srcOrd="1" destOrd="0" parTransId="{DA14AF15-8001-4903-A414-E1CE3BE9E61F}" sibTransId="{8BD7DA66-D016-4815-B322-E240D21379B9}"/>
    <dgm:cxn modelId="{1AEB329D-C740-4446-A1AB-0DF4BD5C75A5}" type="presOf" srcId="{563CB78B-5F85-423F-942C-A8AC58F12BB3}" destId="{A9B9CF2C-E918-41E1-B63D-18AC2B942A80}" srcOrd="0" destOrd="0" presId="urn:microsoft.com/office/officeart/2005/8/layout/vList2"/>
    <dgm:cxn modelId="{C8101ACC-988D-49B2-AD90-3F9C019857E0}" type="presOf" srcId="{147661CB-B34C-4191-B7F6-F6F4B3E18822}" destId="{9BC5063B-3045-4E9F-8E07-CF73D4BF1D78}" srcOrd="0" destOrd="0" presId="urn:microsoft.com/office/officeart/2005/8/layout/vList2"/>
    <dgm:cxn modelId="{438587FC-2EF4-42B3-83B7-963620C4AF96}" type="presOf" srcId="{001FD35B-2634-4CCC-8920-D0E08510821F}" destId="{F86A1703-8B11-431B-872A-0CF8539B73EC}" srcOrd="0" destOrd="0" presId="urn:microsoft.com/office/officeart/2005/8/layout/vList2"/>
    <dgm:cxn modelId="{2F3A00CF-59F5-4C38-8A37-41611DBAE85C}" type="presParOf" srcId="{A9B9CF2C-E918-41E1-B63D-18AC2B942A80}" destId="{9BC5063B-3045-4E9F-8E07-CF73D4BF1D78}" srcOrd="0" destOrd="0" presId="urn:microsoft.com/office/officeart/2005/8/layout/vList2"/>
    <dgm:cxn modelId="{8A6CA867-3E50-4459-900F-33D8F1754A5D}" type="presParOf" srcId="{A9B9CF2C-E918-41E1-B63D-18AC2B942A80}" destId="{EB7AAAA3-1152-47A5-B3C2-73AF2C76D4F9}" srcOrd="1" destOrd="0" presId="urn:microsoft.com/office/officeart/2005/8/layout/vList2"/>
    <dgm:cxn modelId="{00351ACA-5BF7-472A-9A5B-252ADDF7BF49}" type="presParOf" srcId="{A9B9CF2C-E918-41E1-B63D-18AC2B942A80}" destId="{F86A1703-8B11-431B-872A-0CF8539B73EC}"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548E61-AF97-4FD3-9F78-B03D749C873C}"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GH"/>
        </a:p>
      </dgm:t>
    </dgm:pt>
    <dgm:pt modelId="{9AD6B644-B44F-4636-A661-E8E739C0F588}">
      <dgm:prSet phldrT="[Text]"/>
      <dgm:spPr>
        <a:solidFill>
          <a:srgbClr val="00B050"/>
        </a:solidFill>
      </dgm:spPr>
      <dgm:t>
        <a:bodyPr/>
        <a:lstStyle/>
        <a:p>
          <a:r>
            <a:rPr lang="en-US" dirty="0"/>
            <a:t>Training Machine Learning Model</a:t>
          </a:r>
          <a:endParaRPr lang="en-GH" dirty="0"/>
        </a:p>
      </dgm:t>
    </dgm:pt>
    <dgm:pt modelId="{543F8EE8-9BAD-49F4-AF66-057A88CD0EB6}" type="parTrans" cxnId="{89627410-8B4D-4927-86BF-E04034807C52}">
      <dgm:prSet/>
      <dgm:spPr/>
      <dgm:t>
        <a:bodyPr/>
        <a:lstStyle/>
        <a:p>
          <a:endParaRPr lang="en-GH"/>
        </a:p>
      </dgm:t>
    </dgm:pt>
    <dgm:pt modelId="{C4BC4C19-75D6-43C0-B141-00F2918EB80F}" type="sibTrans" cxnId="{89627410-8B4D-4927-86BF-E04034807C52}">
      <dgm:prSet/>
      <dgm:spPr>
        <a:solidFill>
          <a:srgbClr val="002060"/>
        </a:solidFill>
      </dgm:spPr>
      <dgm:t>
        <a:bodyPr/>
        <a:lstStyle/>
        <a:p>
          <a:endParaRPr lang="en-GH"/>
        </a:p>
      </dgm:t>
    </dgm:pt>
    <dgm:pt modelId="{C9537E89-9424-4BD9-A4A9-239C5D90A093}">
      <dgm:prSet phldrT="[Text]"/>
      <dgm:spPr/>
      <dgm:t>
        <a:bodyPr/>
        <a:lstStyle/>
        <a:p>
          <a:r>
            <a:rPr lang="en-US" dirty="0">
              <a:solidFill>
                <a:srgbClr val="00B050"/>
              </a:solidFill>
            </a:rPr>
            <a:t>Data Collection and Processing</a:t>
          </a:r>
          <a:endParaRPr lang="en-GH" dirty="0">
            <a:solidFill>
              <a:srgbClr val="00B050"/>
            </a:solidFill>
          </a:endParaRPr>
        </a:p>
      </dgm:t>
    </dgm:pt>
    <dgm:pt modelId="{0095B5E5-2C23-40E7-A2B6-D22C3DC767C8}" type="parTrans" cxnId="{5F822D67-769A-4D89-A46B-0D85AF32FB77}">
      <dgm:prSet/>
      <dgm:spPr/>
      <dgm:t>
        <a:bodyPr/>
        <a:lstStyle/>
        <a:p>
          <a:endParaRPr lang="en-GH"/>
        </a:p>
      </dgm:t>
    </dgm:pt>
    <dgm:pt modelId="{A92D3827-7CC3-4563-A088-863D5952B425}" type="sibTrans" cxnId="{5F822D67-769A-4D89-A46B-0D85AF32FB77}">
      <dgm:prSet/>
      <dgm:spPr/>
      <dgm:t>
        <a:bodyPr/>
        <a:lstStyle/>
        <a:p>
          <a:endParaRPr lang="en-GH"/>
        </a:p>
      </dgm:t>
    </dgm:pt>
    <dgm:pt modelId="{3698F02A-E157-47D3-805B-6693D842D7C4}">
      <dgm:prSet phldrT="[Text]"/>
      <dgm:spPr/>
      <dgm:t>
        <a:bodyPr/>
        <a:lstStyle/>
        <a:p>
          <a:r>
            <a:rPr lang="en-US" dirty="0">
              <a:solidFill>
                <a:srgbClr val="00B050"/>
              </a:solidFill>
            </a:rPr>
            <a:t>Model development </a:t>
          </a:r>
          <a:endParaRPr lang="en-GH" dirty="0">
            <a:solidFill>
              <a:srgbClr val="00B050"/>
            </a:solidFill>
          </a:endParaRPr>
        </a:p>
      </dgm:t>
    </dgm:pt>
    <dgm:pt modelId="{0A9BCE91-3D65-48AF-B26E-1BA7D5D81427}" type="parTrans" cxnId="{3897919B-B514-462E-B4BF-BBBB722C3FC5}">
      <dgm:prSet/>
      <dgm:spPr/>
      <dgm:t>
        <a:bodyPr/>
        <a:lstStyle/>
        <a:p>
          <a:endParaRPr lang="en-GH"/>
        </a:p>
      </dgm:t>
    </dgm:pt>
    <dgm:pt modelId="{DAD63A96-5E77-40BC-A664-23F98F97390E}" type="sibTrans" cxnId="{3897919B-B514-462E-B4BF-BBBB722C3FC5}">
      <dgm:prSet/>
      <dgm:spPr/>
      <dgm:t>
        <a:bodyPr/>
        <a:lstStyle/>
        <a:p>
          <a:endParaRPr lang="en-GH"/>
        </a:p>
      </dgm:t>
    </dgm:pt>
    <dgm:pt modelId="{8848CDAB-DA21-4652-AC57-BDD3457E43E2}">
      <dgm:prSet phldrT="[Text]"/>
      <dgm:spPr>
        <a:solidFill>
          <a:srgbClr val="FFC000"/>
        </a:solidFill>
      </dgm:spPr>
      <dgm:t>
        <a:bodyPr/>
        <a:lstStyle/>
        <a:p>
          <a:r>
            <a:rPr lang="en-US" dirty="0"/>
            <a:t>Chancer mobile app  </a:t>
          </a:r>
          <a:endParaRPr lang="en-GH" dirty="0"/>
        </a:p>
      </dgm:t>
    </dgm:pt>
    <dgm:pt modelId="{F7A3C237-7FB7-43A7-86F0-B609EFA1AADD}" type="parTrans" cxnId="{72403DC5-D67C-4325-9865-2F0DF6756EBE}">
      <dgm:prSet/>
      <dgm:spPr/>
      <dgm:t>
        <a:bodyPr/>
        <a:lstStyle/>
        <a:p>
          <a:endParaRPr lang="en-GH"/>
        </a:p>
      </dgm:t>
    </dgm:pt>
    <dgm:pt modelId="{17ADDFDA-B961-4E75-9C04-E300378E11E9}" type="sibTrans" cxnId="{72403DC5-D67C-4325-9865-2F0DF6756EBE}">
      <dgm:prSet/>
      <dgm:spPr>
        <a:solidFill>
          <a:srgbClr val="002060"/>
        </a:solidFill>
      </dgm:spPr>
      <dgm:t>
        <a:bodyPr/>
        <a:lstStyle/>
        <a:p>
          <a:endParaRPr lang="en-GH"/>
        </a:p>
      </dgm:t>
    </dgm:pt>
    <dgm:pt modelId="{467997CA-BE3F-4448-9BD5-206F7372C51E}">
      <dgm:prSet phldrT="[Text]"/>
      <dgm:spPr/>
      <dgm:t>
        <a:bodyPr/>
        <a:lstStyle/>
        <a:p>
          <a:r>
            <a:rPr lang="en-US" dirty="0">
              <a:solidFill>
                <a:srgbClr val="00B050"/>
              </a:solidFill>
            </a:rPr>
            <a:t>Front-end design</a:t>
          </a:r>
          <a:endParaRPr lang="en-GH" dirty="0">
            <a:solidFill>
              <a:srgbClr val="00B050"/>
            </a:solidFill>
          </a:endParaRPr>
        </a:p>
      </dgm:t>
    </dgm:pt>
    <dgm:pt modelId="{A2BB886F-445E-4AC4-A71C-BA532F8ECEFA}" type="parTrans" cxnId="{1BD07B9C-F513-41E0-BEF8-FF7098A2CD0A}">
      <dgm:prSet/>
      <dgm:spPr/>
      <dgm:t>
        <a:bodyPr/>
        <a:lstStyle/>
        <a:p>
          <a:endParaRPr lang="en-GH"/>
        </a:p>
      </dgm:t>
    </dgm:pt>
    <dgm:pt modelId="{9050D900-4839-4878-AD78-CAB69D0B07FF}" type="sibTrans" cxnId="{1BD07B9C-F513-41E0-BEF8-FF7098A2CD0A}">
      <dgm:prSet/>
      <dgm:spPr/>
      <dgm:t>
        <a:bodyPr/>
        <a:lstStyle/>
        <a:p>
          <a:endParaRPr lang="en-GH"/>
        </a:p>
      </dgm:t>
    </dgm:pt>
    <dgm:pt modelId="{D8A57D0E-4F5D-40B4-9050-7D813E0D2EE7}">
      <dgm:prSet phldrT="[Text]"/>
      <dgm:spPr/>
      <dgm:t>
        <a:bodyPr/>
        <a:lstStyle/>
        <a:p>
          <a:r>
            <a:rPr lang="en-US" dirty="0">
              <a:solidFill>
                <a:srgbClr val="00B050"/>
              </a:solidFill>
            </a:rPr>
            <a:t>Back-end design</a:t>
          </a:r>
          <a:endParaRPr lang="en-GH" dirty="0">
            <a:solidFill>
              <a:srgbClr val="00B050"/>
            </a:solidFill>
          </a:endParaRPr>
        </a:p>
      </dgm:t>
    </dgm:pt>
    <dgm:pt modelId="{61FC0039-2FAA-407D-AF1B-EA955E6F8208}" type="parTrans" cxnId="{3C988026-7899-41F8-9ED4-46C87F011C2F}">
      <dgm:prSet/>
      <dgm:spPr/>
      <dgm:t>
        <a:bodyPr/>
        <a:lstStyle/>
        <a:p>
          <a:endParaRPr lang="en-GH"/>
        </a:p>
      </dgm:t>
    </dgm:pt>
    <dgm:pt modelId="{EE710665-5AE2-4CC4-84DA-7DF8CACF5C07}" type="sibTrans" cxnId="{3C988026-7899-41F8-9ED4-46C87F011C2F}">
      <dgm:prSet/>
      <dgm:spPr/>
      <dgm:t>
        <a:bodyPr/>
        <a:lstStyle/>
        <a:p>
          <a:endParaRPr lang="en-GH"/>
        </a:p>
      </dgm:t>
    </dgm:pt>
    <dgm:pt modelId="{F93A8D95-A62B-487D-9D25-5EFCBF2DA735}">
      <dgm:prSet phldrT="[Text]"/>
      <dgm:spPr>
        <a:solidFill>
          <a:srgbClr val="FF0000"/>
        </a:solidFill>
      </dgm:spPr>
      <dgm:t>
        <a:bodyPr/>
        <a:lstStyle/>
        <a:p>
          <a:r>
            <a:rPr lang="en-US" dirty="0"/>
            <a:t>Mobile app review and interviews</a:t>
          </a:r>
          <a:endParaRPr lang="en-GH" dirty="0"/>
        </a:p>
      </dgm:t>
    </dgm:pt>
    <dgm:pt modelId="{FDF77FCB-FC49-4C2E-A29D-661C2391D611}" type="parTrans" cxnId="{2C09D77A-03A4-4069-BFD3-4FF3105A6BBF}">
      <dgm:prSet/>
      <dgm:spPr/>
      <dgm:t>
        <a:bodyPr/>
        <a:lstStyle/>
        <a:p>
          <a:endParaRPr lang="en-GH"/>
        </a:p>
      </dgm:t>
    </dgm:pt>
    <dgm:pt modelId="{6E7D8B48-DB32-4EE3-A8DF-42F9B6DE7B55}" type="sibTrans" cxnId="{2C09D77A-03A4-4069-BFD3-4FF3105A6BBF}">
      <dgm:prSet/>
      <dgm:spPr/>
      <dgm:t>
        <a:bodyPr/>
        <a:lstStyle/>
        <a:p>
          <a:endParaRPr lang="en-GH"/>
        </a:p>
      </dgm:t>
    </dgm:pt>
    <dgm:pt modelId="{9F0B89E2-8CD2-4B7D-A28D-3C61EE826A72}">
      <dgm:prSet phldrT="[Text]"/>
      <dgm:spPr/>
      <dgm:t>
        <a:bodyPr/>
        <a:lstStyle/>
        <a:p>
          <a:r>
            <a:rPr lang="en-US" dirty="0">
              <a:solidFill>
                <a:srgbClr val="FF0000"/>
              </a:solidFill>
            </a:rPr>
            <a:t>Mobile application launch</a:t>
          </a:r>
          <a:endParaRPr lang="en-GH" dirty="0">
            <a:solidFill>
              <a:srgbClr val="FF0000"/>
            </a:solidFill>
          </a:endParaRPr>
        </a:p>
      </dgm:t>
    </dgm:pt>
    <dgm:pt modelId="{662C69C0-F92C-4B8E-A94C-6AD89BEAE191}" type="parTrans" cxnId="{6C2936B6-1F3B-40E9-AFA7-17BEC3785946}">
      <dgm:prSet/>
      <dgm:spPr/>
      <dgm:t>
        <a:bodyPr/>
        <a:lstStyle/>
        <a:p>
          <a:endParaRPr lang="en-GH"/>
        </a:p>
      </dgm:t>
    </dgm:pt>
    <dgm:pt modelId="{CAAF9338-8F9C-4B81-A5DE-1F1166283ABC}" type="sibTrans" cxnId="{6C2936B6-1F3B-40E9-AFA7-17BEC3785946}">
      <dgm:prSet/>
      <dgm:spPr/>
      <dgm:t>
        <a:bodyPr/>
        <a:lstStyle/>
        <a:p>
          <a:endParaRPr lang="en-GH"/>
        </a:p>
      </dgm:t>
    </dgm:pt>
    <dgm:pt modelId="{77053F2F-0D5D-4B2E-940A-87A84FFED057}">
      <dgm:prSet phldrT="[Text]"/>
      <dgm:spPr/>
      <dgm:t>
        <a:bodyPr/>
        <a:lstStyle/>
        <a:p>
          <a:r>
            <a:rPr lang="en-US" dirty="0">
              <a:solidFill>
                <a:srgbClr val="FF0000"/>
              </a:solidFill>
            </a:rPr>
            <a:t>Collection of data on application reviews and analysis</a:t>
          </a:r>
          <a:endParaRPr lang="en-GH" dirty="0">
            <a:solidFill>
              <a:srgbClr val="FF0000"/>
            </a:solidFill>
          </a:endParaRPr>
        </a:p>
      </dgm:t>
    </dgm:pt>
    <dgm:pt modelId="{41488F40-AFBE-4192-B172-9E12AAE80870}" type="parTrans" cxnId="{D7C74381-6470-4F1B-9535-9370FDC24D1E}">
      <dgm:prSet/>
      <dgm:spPr/>
      <dgm:t>
        <a:bodyPr/>
        <a:lstStyle/>
        <a:p>
          <a:endParaRPr lang="en-GH"/>
        </a:p>
      </dgm:t>
    </dgm:pt>
    <dgm:pt modelId="{E90C17FF-184F-4B85-8E19-EED3590C44B8}" type="sibTrans" cxnId="{D7C74381-6470-4F1B-9535-9370FDC24D1E}">
      <dgm:prSet/>
      <dgm:spPr/>
      <dgm:t>
        <a:bodyPr/>
        <a:lstStyle/>
        <a:p>
          <a:endParaRPr lang="en-GH"/>
        </a:p>
      </dgm:t>
    </dgm:pt>
    <dgm:pt modelId="{999C07F5-6988-4A0D-A03B-1E41EFBEDEF6}">
      <dgm:prSet phldrT="[Text]"/>
      <dgm:spPr/>
      <dgm:t>
        <a:bodyPr/>
        <a:lstStyle/>
        <a:p>
          <a:r>
            <a:rPr lang="en-US" dirty="0">
              <a:solidFill>
                <a:srgbClr val="00B050"/>
              </a:solidFill>
            </a:rPr>
            <a:t>Model comparison and selection</a:t>
          </a:r>
          <a:endParaRPr lang="en-GH" dirty="0">
            <a:solidFill>
              <a:srgbClr val="00B050"/>
            </a:solidFill>
          </a:endParaRPr>
        </a:p>
      </dgm:t>
    </dgm:pt>
    <dgm:pt modelId="{A47C777C-097A-46C2-8F79-A6B598C2482F}" type="parTrans" cxnId="{8F355405-A128-4ECF-81AD-D97AC65D7D47}">
      <dgm:prSet/>
      <dgm:spPr/>
      <dgm:t>
        <a:bodyPr/>
        <a:lstStyle/>
        <a:p>
          <a:endParaRPr lang="en-GH"/>
        </a:p>
      </dgm:t>
    </dgm:pt>
    <dgm:pt modelId="{AE1C0D66-F3ED-4529-95A8-2F4864182654}" type="sibTrans" cxnId="{8F355405-A128-4ECF-81AD-D97AC65D7D47}">
      <dgm:prSet/>
      <dgm:spPr/>
      <dgm:t>
        <a:bodyPr/>
        <a:lstStyle/>
        <a:p>
          <a:endParaRPr lang="en-GH"/>
        </a:p>
      </dgm:t>
    </dgm:pt>
    <dgm:pt modelId="{F0E78642-029D-4601-B9F5-C499B67FAA7C}">
      <dgm:prSet phldrT="[Text]"/>
      <dgm:spPr/>
      <dgm:t>
        <a:bodyPr/>
        <a:lstStyle/>
        <a:p>
          <a:r>
            <a:rPr lang="en-US" dirty="0">
              <a:solidFill>
                <a:srgbClr val="FF0000"/>
              </a:solidFill>
            </a:rPr>
            <a:t>Mobile app development </a:t>
          </a:r>
          <a:endParaRPr lang="en-GH" dirty="0">
            <a:solidFill>
              <a:srgbClr val="FF0000"/>
            </a:solidFill>
          </a:endParaRPr>
        </a:p>
      </dgm:t>
    </dgm:pt>
    <dgm:pt modelId="{C9B6E791-0A07-4468-AC49-039851EC26C7}" type="parTrans" cxnId="{0F2BF132-0F64-4EF5-A64B-CFE2E72E31BC}">
      <dgm:prSet/>
      <dgm:spPr/>
      <dgm:t>
        <a:bodyPr/>
        <a:lstStyle/>
        <a:p>
          <a:endParaRPr lang="en-GH"/>
        </a:p>
      </dgm:t>
    </dgm:pt>
    <dgm:pt modelId="{05B15266-D053-48F5-A16E-E58F21E3B828}" type="sibTrans" cxnId="{0F2BF132-0F64-4EF5-A64B-CFE2E72E31BC}">
      <dgm:prSet/>
      <dgm:spPr/>
      <dgm:t>
        <a:bodyPr/>
        <a:lstStyle/>
        <a:p>
          <a:endParaRPr lang="en-GH"/>
        </a:p>
      </dgm:t>
    </dgm:pt>
    <dgm:pt modelId="{9BB9EE74-8F76-4367-8772-DED08B67A4F6}" type="pres">
      <dgm:prSet presAssocID="{4F548E61-AF97-4FD3-9F78-B03D749C873C}" presName="Name0" presStyleCnt="0">
        <dgm:presLayoutVars>
          <dgm:dir/>
          <dgm:animLvl val="lvl"/>
          <dgm:resizeHandles val="exact"/>
        </dgm:presLayoutVars>
      </dgm:prSet>
      <dgm:spPr/>
    </dgm:pt>
    <dgm:pt modelId="{3DEEFB8A-EA3F-4B38-AF27-5D0D831CE340}" type="pres">
      <dgm:prSet presAssocID="{4F548E61-AF97-4FD3-9F78-B03D749C873C}" presName="tSp" presStyleCnt="0"/>
      <dgm:spPr/>
    </dgm:pt>
    <dgm:pt modelId="{ADE83CA6-C800-4322-ACA1-F0C9C90EFD1E}" type="pres">
      <dgm:prSet presAssocID="{4F548E61-AF97-4FD3-9F78-B03D749C873C}" presName="bSp" presStyleCnt="0"/>
      <dgm:spPr/>
    </dgm:pt>
    <dgm:pt modelId="{9DA7BCAE-83DC-40EC-A7A5-FB468B45672C}" type="pres">
      <dgm:prSet presAssocID="{4F548E61-AF97-4FD3-9F78-B03D749C873C}" presName="process" presStyleCnt="0"/>
      <dgm:spPr/>
    </dgm:pt>
    <dgm:pt modelId="{D71ADE8F-2F09-4232-B11C-9706DAB31B62}" type="pres">
      <dgm:prSet presAssocID="{9AD6B644-B44F-4636-A661-E8E739C0F588}" presName="composite1" presStyleCnt="0"/>
      <dgm:spPr/>
    </dgm:pt>
    <dgm:pt modelId="{D73E2B82-5D51-4BF8-B156-1A7AEBE9ABAC}" type="pres">
      <dgm:prSet presAssocID="{9AD6B644-B44F-4636-A661-E8E739C0F588}" presName="dummyNode1" presStyleLbl="node1" presStyleIdx="0" presStyleCnt="3"/>
      <dgm:spPr/>
    </dgm:pt>
    <dgm:pt modelId="{A859C5FD-2D7A-4B75-A370-360C461F2EF3}" type="pres">
      <dgm:prSet presAssocID="{9AD6B644-B44F-4636-A661-E8E739C0F588}" presName="childNode1" presStyleLbl="bgAcc1" presStyleIdx="0" presStyleCnt="3">
        <dgm:presLayoutVars>
          <dgm:bulletEnabled val="1"/>
        </dgm:presLayoutVars>
      </dgm:prSet>
      <dgm:spPr/>
    </dgm:pt>
    <dgm:pt modelId="{F428394A-79A1-4090-9413-D72D74DC784F}" type="pres">
      <dgm:prSet presAssocID="{9AD6B644-B44F-4636-A661-E8E739C0F588}" presName="childNode1tx" presStyleLbl="bgAcc1" presStyleIdx="0" presStyleCnt="3">
        <dgm:presLayoutVars>
          <dgm:bulletEnabled val="1"/>
        </dgm:presLayoutVars>
      </dgm:prSet>
      <dgm:spPr/>
    </dgm:pt>
    <dgm:pt modelId="{5608F2DB-9CD9-48C0-BEAF-81AB6D735330}" type="pres">
      <dgm:prSet presAssocID="{9AD6B644-B44F-4636-A661-E8E739C0F588}" presName="parentNode1" presStyleLbl="node1" presStyleIdx="0" presStyleCnt="3">
        <dgm:presLayoutVars>
          <dgm:chMax val="1"/>
          <dgm:bulletEnabled val="1"/>
        </dgm:presLayoutVars>
      </dgm:prSet>
      <dgm:spPr/>
    </dgm:pt>
    <dgm:pt modelId="{C906F741-4404-4DFA-BB20-05AE55F9406C}" type="pres">
      <dgm:prSet presAssocID="{9AD6B644-B44F-4636-A661-E8E739C0F588}" presName="connSite1" presStyleCnt="0"/>
      <dgm:spPr/>
    </dgm:pt>
    <dgm:pt modelId="{B97881CA-AF72-41F1-90E3-845A5A3247F7}" type="pres">
      <dgm:prSet presAssocID="{C4BC4C19-75D6-43C0-B141-00F2918EB80F}" presName="Name9" presStyleLbl="sibTrans2D1" presStyleIdx="0" presStyleCnt="2"/>
      <dgm:spPr/>
    </dgm:pt>
    <dgm:pt modelId="{468AF877-865B-486F-A1CD-7A2367248A66}" type="pres">
      <dgm:prSet presAssocID="{8848CDAB-DA21-4652-AC57-BDD3457E43E2}" presName="composite2" presStyleCnt="0"/>
      <dgm:spPr/>
    </dgm:pt>
    <dgm:pt modelId="{66957FA6-2846-4765-8834-59517133CA37}" type="pres">
      <dgm:prSet presAssocID="{8848CDAB-DA21-4652-AC57-BDD3457E43E2}" presName="dummyNode2" presStyleLbl="node1" presStyleIdx="0" presStyleCnt="3"/>
      <dgm:spPr/>
    </dgm:pt>
    <dgm:pt modelId="{E6E9983E-7D19-4199-8B71-3F18343EE763}" type="pres">
      <dgm:prSet presAssocID="{8848CDAB-DA21-4652-AC57-BDD3457E43E2}" presName="childNode2" presStyleLbl="bgAcc1" presStyleIdx="1" presStyleCnt="3">
        <dgm:presLayoutVars>
          <dgm:bulletEnabled val="1"/>
        </dgm:presLayoutVars>
      </dgm:prSet>
      <dgm:spPr/>
    </dgm:pt>
    <dgm:pt modelId="{8DC4BDC0-BA9D-46A3-8C34-13992DF2B7A6}" type="pres">
      <dgm:prSet presAssocID="{8848CDAB-DA21-4652-AC57-BDD3457E43E2}" presName="childNode2tx" presStyleLbl="bgAcc1" presStyleIdx="1" presStyleCnt="3">
        <dgm:presLayoutVars>
          <dgm:bulletEnabled val="1"/>
        </dgm:presLayoutVars>
      </dgm:prSet>
      <dgm:spPr/>
    </dgm:pt>
    <dgm:pt modelId="{15590974-2BBA-43F5-BFAE-03436C34E2F6}" type="pres">
      <dgm:prSet presAssocID="{8848CDAB-DA21-4652-AC57-BDD3457E43E2}" presName="parentNode2" presStyleLbl="node1" presStyleIdx="1" presStyleCnt="3">
        <dgm:presLayoutVars>
          <dgm:chMax val="0"/>
          <dgm:bulletEnabled val="1"/>
        </dgm:presLayoutVars>
      </dgm:prSet>
      <dgm:spPr/>
    </dgm:pt>
    <dgm:pt modelId="{F8B15903-20DA-4496-AED2-556FC0254EB5}" type="pres">
      <dgm:prSet presAssocID="{8848CDAB-DA21-4652-AC57-BDD3457E43E2}" presName="connSite2" presStyleCnt="0"/>
      <dgm:spPr/>
    </dgm:pt>
    <dgm:pt modelId="{C4906917-E470-4CCA-AA93-17AAD9D82F25}" type="pres">
      <dgm:prSet presAssocID="{17ADDFDA-B961-4E75-9C04-E300378E11E9}" presName="Name18" presStyleLbl="sibTrans2D1" presStyleIdx="1" presStyleCnt="2"/>
      <dgm:spPr/>
    </dgm:pt>
    <dgm:pt modelId="{B93F7FB4-3217-4259-A53B-327ADA458144}" type="pres">
      <dgm:prSet presAssocID="{F93A8D95-A62B-487D-9D25-5EFCBF2DA735}" presName="composite1" presStyleCnt="0"/>
      <dgm:spPr/>
    </dgm:pt>
    <dgm:pt modelId="{916AB87B-A5BE-4868-BA6F-EB4779DF2116}" type="pres">
      <dgm:prSet presAssocID="{F93A8D95-A62B-487D-9D25-5EFCBF2DA735}" presName="dummyNode1" presStyleLbl="node1" presStyleIdx="1" presStyleCnt="3"/>
      <dgm:spPr/>
    </dgm:pt>
    <dgm:pt modelId="{4278382E-1CEB-42A2-9B95-1A8C6977F95C}" type="pres">
      <dgm:prSet presAssocID="{F93A8D95-A62B-487D-9D25-5EFCBF2DA735}" presName="childNode1" presStyleLbl="bgAcc1" presStyleIdx="2" presStyleCnt="3">
        <dgm:presLayoutVars>
          <dgm:bulletEnabled val="1"/>
        </dgm:presLayoutVars>
      </dgm:prSet>
      <dgm:spPr/>
    </dgm:pt>
    <dgm:pt modelId="{DE813471-3BC7-4CF9-BD45-197C520CB7A9}" type="pres">
      <dgm:prSet presAssocID="{F93A8D95-A62B-487D-9D25-5EFCBF2DA735}" presName="childNode1tx" presStyleLbl="bgAcc1" presStyleIdx="2" presStyleCnt="3">
        <dgm:presLayoutVars>
          <dgm:bulletEnabled val="1"/>
        </dgm:presLayoutVars>
      </dgm:prSet>
      <dgm:spPr/>
    </dgm:pt>
    <dgm:pt modelId="{AAFFF3E8-147D-4BF2-B540-02E8DEAB2536}" type="pres">
      <dgm:prSet presAssocID="{F93A8D95-A62B-487D-9D25-5EFCBF2DA735}" presName="parentNode1" presStyleLbl="node1" presStyleIdx="2" presStyleCnt="3">
        <dgm:presLayoutVars>
          <dgm:chMax val="1"/>
          <dgm:bulletEnabled val="1"/>
        </dgm:presLayoutVars>
      </dgm:prSet>
      <dgm:spPr/>
    </dgm:pt>
    <dgm:pt modelId="{6E45D1DE-D983-4A19-9A11-A7E4E3793156}" type="pres">
      <dgm:prSet presAssocID="{F93A8D95-A62B-487D-9D25-5EFCBF2DA735}" presName="connSite1" presStyleCnt="0"/>
      <dgm:spPr/>
    </dgm:pt>
  </dgm:ptLst>
  <dgm:cxnLst>
    <dgm:cxn modelId="{8F355405-A128-4ECF-81AD-D97AC65D7D47}" srcId="{9AD6B644-B44F-4636-A661-E8E739C0F588}" destId="{999C07F5-6988-4A0D-A03B-1E41EFBEDEF6}" srcOrd="2" destOrd="0" parTransId="{A47C777C-097A-46C2-8F79-A6B598C2482F}" sibTransId="{AE1C0D66-F3ED-4529-95A8-2F4864182654}"/>
    <dgm:cxn modelId="{89627410-8B4D-4927-86BF-E04034807C52}" srcId="{4F548E61-AF97-4FD3-9F78-B03D749C873C}" destId="{9AD6B644-B44F-4636-A661-E8E739C0F588}" srcOrd="0" destOrd="0" parTransId="{543F8EE8-9BAD-49F4-AF66-057A88CD0EB6}" sibTransId="{C4BC4C19-75D6-43C0-B141-00F2918EB80F}"/>
    <dgm:cxn modelId="{E559C01B-88A8-4A2D-B089-6C191EFAA4AD}" type="presOf" srcId="{8848CDAB-DA21-4652-AC57-BDD3457E43E2}" destId="{15590974-2BBA-43F5-BFAE-03436C34E2F6}" srcOrd="0" destOrd="0" presId="urn:microsoft.com/office/officeart/2005/8/layout/hProcess4"/>
    <dgm:cxn modelId="{3C988026-7899-41F8-9ED4-46C87F011C2F}" srcId="{8848CDAB-DA21-4652-AC57-BDD3457E43E2}" destId="{D8A57D0E-4F5D-40B4-9050-7D813E0D2EE7}" srcOrd="1" destOrd="0" parTransId="{61FC0039-2FAA-407D-AF1B-EA955E6F8208}" sibTransId="{EE710665-5AE2-4CC4-84DA-7DF8CACF5C07}"/>
    <dgm:cxn modelId="{E98C1829-127C-445F-9CFF-69B341BB7CC2}" type="presOf" srcId="{D8A57D0E-4F5D-40B4-9050-7D813E0D2EE7}" destId="{8DC4BDC0-BA9D-46A3-8C34-13992DF2B7A6}" srcOrd="1" destOrd="1" presId="urn:microsoft.com/office/officeart/2005/8/layout/hProcess4"/>
    <dgm:cxn modelId="{0F2BF132-0F64-4EF5-A64B-CFE2E72E31BC}" srcId="{8848CDAB-DA21-4652-AC57-BDD3457E43E2}" destId="{F0E78642-029D-4601-B9F5-C499B67FAA7C}" srcOrd="2" destOrd="0" parTransId="{C9B6E791-0A07-4468-AC49-039851EC26C7}" sibTransId="{05B15266-D053-48F5-A16E-E58F21E3B828}"/>
    <dgm:cxn modelId="{90FE0D5C-EC47-4E8F-BC27-D52C980CD683}" type="presOf" srcId="{9F0B89E2-8CD2-4B7D-A28D-3C61EE826A72}" destId="{DE813471-3BC7-4CF9-BD45-197C520CB7A9}" srcOrd="1" destOrd="0" presId="urn:microsoft.com/office/officeart/2005/8/layout/hProcess4"/>
    <dgm:cxn modelId="{486F5A62-55A7-46C5-865F-9CA80EB822D2}" type="presOf" srcId="{999C07F5-6988-4A0D-A03B-1E41EFBEDEF6}" destId="{A859C5FD-2D7A-4B75-A370-360C461F2EF3}" srcOrd="0" destOrd="2" presId="urn:microsoft.com/office/officeart/2005/8/layout/hProcess4"/>
    <dgm:cxn modelId="{23536D63-51BA-42B0-9DD0-1D4BEF355751}" type="presOf" srcId="{F93A8D95-A62B-487D-9D25-5EFCBF2DA735}" destId="{AAFFF3E8-147D-4BF2-B540-02E8DEAB2536}" srcOrd="0" destOrd="0" presId="urn:microsoft.com/office/officeart/2005/8/layout/hProcess4"/>
    <dgm:cxn modelId="{5F822D67-769A-4D89-A46B-0D85AF32FB77}" srcId="{9AD6B644-B44F-4636-A661-E8E739C0F588}" destId="{C9537E89-9424-4BD9-A4A9-239C5D90A093}" srcOrd="0" destOrd="0" parTransId="{0095B5E5-2C23-40E7-A2B6-D22C3DC767C8}" sibTransId="{A92D3827-7CC3-4563-A088-863D5952B425}"/>
    <dgm:cxn modelId="{B791D06A-679C-4C35-8869-FD2DA49F5545}" type="presOf" srcId="{9F0B89E2-8CD2-4B7D-A28D-3C61EE826A72}" destId="{4278382E-1CEB-42A2-9B95-1A8C6977F95C}" srcOrd="0" destOrd="0" presId="urn:microsoft.com/office/officeart/2005/8/layout/hProcess4"/>
    <dgm:cxn modelId="{9CA6F94C-BD28-4135-8C28-DEDC649FAB8F}" type="presOf" srcId="{77053F2F-0D5D-4B2E-940A-87A84FFED057}" destId="{DE813471-3BC7-4CF9-BD45-197C520CB7A9}" srcOrd="1" destOrd="1" presId="urn:microsoft.com/office/officeart/2005/8/layout/hProcess4"/>
    <dgm:cxn modelId="{9ABCA650-E28C-42F8-AB4E-906DF5F818D1}" type="presOf" srcId="{3698F02A-E157-47D3-805B-6693D842D7C4}" destId="{F428394A-79A1-4090-9413-D72D74DC784F}" srcOrd="1" destOrd="1" presId="urn:microsoft.com/office/officeart/2005/8/layout/hProcess4"/>
    <dgm:cxn modelId="{33041C79-0895-42BB-91FC-2AB48712316F}" type="presOf" srcId="{C9537E89-9424-4BD9-A4A9-239C5D90A093}" destId="{A859C5FD-2D7A-4B75-A370-360C461F2EF3}" srcOrd="0" destOrd="0" presId="urn:microsoft.com/office/officeart/2005/8/layout/hProcess4"/>
    <dgm:cxn modelId="{9CEFBF7A-117E-4819-9346-BEBD8F827FA4}" type="presOf" srcId="{D8A57D0E-4F5D-40B4-9050-7D813E0D2EE7}" destId="{E6E9983E-7D19-4199-8B71-3F18343EE763}" srcOrd="0" destOrd="1" presId="urn:microsoft.com/office/officeart/2005/8/layout/hProcess4"/>
    <dgm:cxn modelId="{2C09D77A-03A4-4069-BFD3-4FF3105A6BBF}" srcId="{4F548E61-AF97-4FD3-9F78-B03D749C873C}" destId="{F93A8D95-A62B-487D-9D25-5EFCBF2DA735}" srcOrd="2" destOrd="0" parTransId="{FDF77FCB-FC49-4C2E-A29D-661C2391D611}" sibTransId="{6E7D8B48-DB32-4EE3-A8DF-42F9B6DE7B55}"/>
    <dgm:cxn modelId="{D7C74381-6470-4F1B-9535-9370FDC24D1E}" srcId="{F93A8D95-A62B-487D-9D25-5EFCBF2DA735}" destId="{77053F2F-0D5D-4B2E-940A-87A84FFED057}" srcOrd="1" destOrd="0" parTransId="{41488F40-AFBE-4192-B172-9E12AAE80870}" sibTransId="{E90C17FF-184F-4B85-8E19-EED3590C44B8}"/>
    <dgm:cxn modelId="{118A9087-2F84-4DE0-A7D5-BE10957DB115}" type="presOf" srcId="{999C07F5-6988-4A0D-A03B-1E41EFBEDEF6}" destId="{F428394A-79A1-4090-9413-D72D74DC784F}" srcOrd="1" destOrd="2" presId="urn:microsoft.com/office/officeart/2005/8/layout/hProcess4"/>
    <dgm:cxn modelId="{7CC63193-2634-4582-904A-6FEABF3573AC}" type="presOf" srcId="{467997CA-BE3F-4448-9BD5-206F7372C51E}" destId="{8DC4BDC0-BA9D-46A3-8C34-13992DF2B7A6}" srcOrd="1" destOrd="0" presId="urn:microsoft.com/office/officeart/2005/8/layout/hProcess4"/>
    <dgm:cxn modelId="{3897919B-B514-462E-B4BF-BBBB722C3FC5}" srcId="{9AD6B644-B44F-4636-A661-E8E739C0F588}" destId="{3698F02A-E157-47D3-805B-6693D842D7C4}" srcOrd="1" destOrd="0" parTransId="{0A9BCE91-3D65-48AF-B26E-1BA7D5D81427}" sibTransId="{DAD63A96-5E77-40BC-A664-23F98F97390E}"/>
    <dgm:cxn modelId="{E0F1DB9B-68E1-4A9C-9FD8-09E65A5BDE00}" type="presOf" srcId="{9AD6B644-B44F-4636-A661-E8E739C0F588}" destId="{5608F2DB-9CD9-48C0-BEAF-81AB6D735330}" srcOrd="0" destOrd="0" presId="urn:microsoft.com/office/officeart/2005/8/layout/hProcess4"/>
    <dgm:cxn modelId="{1BD07B9C-F513-41E0-BEF8-FF7098A2CD0A}" srcId="{8848CDAB-DA21-4652-AC57-BDD3457E43E2}" destId="{467997CA-BE3F-4448-9BD5-206F7372C51E}" srcOrd="0" destOrd="0" parTransId="{A2BB886F-445E-4AC4-A71C-BA532F8ECEFA}" sibTransId="{9050D900-4839-4878-AD78-CAB69D0B07FF}"/>
    <dgm:cxn modelId="{C2D1599D-F2BB-45A2-80B9-6A76B7A89F80}" type="presOf" srcId="{F0E78642-029D-4601-B9F5-C499B67FAA7C}" destId="{E6E9983E-7D19-4199-8B71-3F18343EE763}" srcOrd="0" destOrd="2" presId="urn:microsoft.com/office/officeart/2005/8/layout/hProcess4"/>
    <dgm:cxn modelId="{72A68DB0-809F-4327-97D9-03B95A6E596B}" type="presOf" srcId="{C4BC4C19-75D6-43C0-B141-00F2918EB80F}" destId="{B97881CA-AF72-41F1-90E3-845A5A3247F7}" srcOrd="0" destOrd="0" presId="urn:microsoft.com/office/officeart/2005/8/layout/hProcess4"/>
    <dgm:cxn modelId="{FD72EFB1-671B-4634-9811-B4D227B37132}" type="presOf" srcId="{467997CA-BE3F-4448-9BD5-206F7372C51E}" destId="{E6E9983E-7D19-4199-8B71-3F18343EE763}" srcOrd="0" destOrd="0" presId="urn:microsoft.com/office/officeart/2005/8/layout/hProcess4"/>
    <dgm:cxn modelId="{CE2D84B3-A3FE-403D-9DC7-E46C1309D876}" type="presOf" srcId="{4F548E61-AF97-4FD3-9F78-B03D749C873C}" destId="{9BB9EE74-8F76-4367-8772-DED08B67A4F6}" srcOrd="0" destOrd="0" presId="urn:microsoft.com/office/officeart/2005/8/layout/hProcess4"/>
    <dgm:cxn modelId="{6C2936B6-1F3B-40E9-AFA7-17BEC3785946}" srcId="{F93A8D95-A62B-487D-9D25-5EFCBF2DA735}" destId="{9F0B89E2-8CD2-4B7D-A28D-3C61EE826A72}" srcOrd="0" destOrd="0" parTransId="{662C69C0-F92C-4B8E-A94C-6AD89BEAE191}" sibTransId="{CAAF9338-8F9C-4B81-A5DE-1F1166283ABC}"/>
    <dgm:cxn modelId="{72403DC5-D67C-4325-9865-2F0DF6756EBE}" srcId="{4F548E61-AF97-4FD3-9F78-B03D749C873C}" destId="{8848CDAB-DA21-4652-AC57-BDD3457E43E2}" srcOrd="1" destOrd="0" parTransId="{F7A3C237-7FB7-43A7-86F0-B609EFA1AADD}" sibTransId="{17ADDFDA-B961-4E75-9C04-E300378E11E9}"/>
    <dgm:cxn modelId="{5F93CCCA-8D4D-4DA5-BAB0-9179F6B145DD}" type="presOf" srcId="{F0E78642-029D-4601-B9F5-C499B67FAA7C}" destId="{8DC4BDC0-BA9D-46A3-8C34-13992DF2B7A6}" srcOrd="1" destOrd="2" presId="urn:microsoft.com/office/officeart/2005/8/layout/hProcess4"/>
    <dgm:cxn modelId="{A01A6AD4-42DC-47A7-8E0D-EE68E077BADC}" type="presOf" srcId="{17ADDFDA-B961-4E75-9C04-E300378E11E9}" destId="{C4906917-E470-4CCA-AA93-17AAD9D82F25}" srcOrd="0" destOrd="0" presId="urn:microsoft.com/office/officeart/2005/8/layout/hProcess4"/>
    <dgm:cxn modelId="{2EB044D5-289A-4532-88D4-CA34B0E28CC4}" type="presOf" srcId="{77053F2F-0D5D-4B2E-940A-87A84FFED057}" destId="{4278382E-1CEB-42A2-9B95-1A8C6977F95C}" srcOrd="0" destOrd="1" presId="urn:microsoft.com/office/officeart/2005/8/layout/hProcess4"/>
    <dgm:cxn modelId="{0DD757DB-D79E-4A68-8251-1E211DABDA2D}" type="presOf" srcId="{3698F02A-E157-47D3-805B-6693D842D7C4}" destId="{A859C5FD-2D7A-4B75-A370-360C461F2EF3}" srcOrd="0" destOrd="1" presId="urn:microsoft.com/office/officeart/2005/8/layout/hProcess4"/>
    <dgm:cxn modelId="{8AFC9FF2-ADB0-461D-9764-677CD1F16E62}" type="presOf" srcId="{C9537E89-9424-4BD9-A4A9-239C5D90A093}" destId="{F428394A-79A1-4090-9413-D72D74DC784F}" srcOrd="1" destOrd="0" presId="urn:microsoft.com/office/officeart/2005/8/layout/hProcess4"/>
    <dgm:cxn modelId="{80873C31-5D93-4EDC-9CB7-2E75F33D5AF0}" type="presParOf" srcId="{9BB9EE74-8F76-4367-8772-DED08B67A4F6}" destId="{3DEEFB8A-EA3F-4B38-AF27-5D0D831CE340}" srcOrd="0" destOrd="0" presId="urn:microsoft.com/office/officeart/2005/8/layout/hProcess4"/>
    <dgm:cxn modelId="{DAB6AB84-2CBC-46B7-A9F6-7751ABDC667D}" type="presParOf" srcId="{9BB9EE74-8F76-4367-8772-DED08B67A4F6}" destId="{ADE83CA6-C800-4322-ACA1-F0C9C90EFD1E}" srcOrd="1" destOrd="0" presId="urn:microsoft.com/office/officeart/2005/8/layout/hProcess4"/>
    <dgm:cxn modelId="{C5AAB7CC-1FD8-41B2-92C6-85E753025B24}" type="presParOf" srcId="{9BB9EE74-8F76-4367-8772-DED08B67A4F6}" destId="{9DA7BCAE-83DC-40EC-A7A5-FB468B45672C}" srcOrd="2" destOrd="0" presId="urn:microsoft.com/office/officeart/2005/8/layout/hProcess4"/>
    <dgm:cxn modelId="{E8B2BD27-5B3E-4813-9D32-C31F275CBDEA}" type="presParOf" srcId="{9DA7BCAE-83DC-40EC-A7A5-FB468B45672C}" destId="{D71ADE8F-2F09-4232-B11C-9706DAB31B62}" srcOrd="0" destOrd="0" presId="urn:microsoft.com/office/officeart/2005/8/layout/hProcess4"/>
    <dgm:cxn modelId="{93B57A75-1B5A-430B-B6D4-0E2578FDF180}" type="presParOf" srcId="{D71ADE8F-2F09-4232-B11C-9706DAB31B62}" destId="{D73E2B82-5D51-4BF8-B156-1A7AEBE9ABAC}" srcOrd="0" destOrd="0" presId="urn:microsoft.com/office/officeart/2005/8/layout/hProcess4"/>
    <dgm:cxn modelId="{47162E02-CA49-4E4E-AE79-C0B6D93751A4}" type="presParOf" srcId="{D71ADE8F-2F09-4232-B11C-9706DAB31B62}" destId="{A859C5FD-2D7A-4B75-A370-360C461F2EF3}" srcOrd="1" destOrd="0" presId="urn:microsoft.com/office/officeart/2005/8/layout/hProcess4"/>
    <dgm:cxn modelId="{7FC0FACD-C921-41A2-82C0-8BE3594ECFD4}" type="presParOf" srcId="{D71ADE8F-2F09-4232-B11C-9706DAB31B62}" destId="{F428394A-79A1-4090-9413-D72D74DC784F}" srcOrd="2" destOrd="0" presId="urn:microsoft.com/office/officeart/2005/8/layout/hProcess4"/>
    <dgm:cxn modelId="{72D2F259-451E-4B1D-8564-458338DB55DE}" type="presParOf" srcId="{D71ADE8F-2F09-4232-B11C-9706DAB31B62}" destId="{5608F2DB-9CD9-48C0-BEAF-81AB6D735330}" srcOrd="3" destOrd="0" presId="urn:microsoft.com/office/officeart/2005/8/layout/hProcess4"/>
    <dgm:cxn modelId="{83419895-E50E-4B69-B389-6F478EA5EE12}" type="presParOf" srcId="{D71ADE8F-2F09-4232-B11C-9706DAB31B62}" destId="{C906F741-4404-4DFA-BB20-05AE55F9406C}" srcOrd="4" destOrd="0" presId="urn:microsoft.com/office/officeart/2005/8/layout/hProcess4"/>
    <dgm:cxn modelId="{BAC820A4-5D25-43AC-94A0-8850ACFE161D}" type="presParOf" srcId="{9DA7BCAE-83DC-40EC-A7A5-FB468B45672C}" destId="{B97881CA-AF72-41F1-90E3-845A5A3247F7}" srcOrd="1" destOrd="0" presId="urn:microsoft.com/office/officeart/2005/8/layout/hProcess4"/>
    <dgm:cxn modelId="{D17B0AF3-1F4F-4A15-B6D2-7E6C3678E779}" type="presParOf" srcId="{9DA7BCAE-83DC-40EC-A7A5-FB468B45672C}" destId="{468AF877-865B-486F-A1CD-7A2367248A66}" srcOrd="2" destOrd="0" presId="urn:microsoft.com/office/officeart/2005/8/layout/hProcess4"/>
    <dgm:cxn modelId="{244067E0-99D2-4003-86AB-A16BB83F8A83}" type="presParOf" srcId="{468AF877-865B-486F-A1CD-7A2367248A66}" destId="{66957FA6-2846-4765-8834-59517133CA37}" srcOrd="0" destOrd="0" presId="urn:microsoft.com/office/officeart/2005/8/layout/hProcess4"/>
    <dgm:cxn modelId="{2D971744-CAB9-45A9-8FDC-A7DE5E80E1C7}" type="presParOf" srcId="{468AF877-865B-486F-A1CD-7A2367248A66}" destId="{E6E9983E-7D19-4199-8B71-3F18343EE763}" srcOrd="1" destOrd="0" presId="urn:microsoft.com/office/officeart/2005/8/layout/hProcess4"/>
    <dgm:cxn modelId="{AA9B1799-21F4-4132-BB87-0BDACDC2FE1C}" type="presParOf" srcId="{468AF877-865B-486F-A1CD-7A2367248A66}" destId="{8DC4BDC0-BA9D-46A3-8C34-13992DF2B7A6}" srcOrd="2" destOrd="0" presId="urn:microsoft.com/office/officeart/2005/8/layout/hProcess4"/>
    <dgm:cxn modelId="{8321EAEF-C767-43DE-95CC-D024FDEB65B6}" type="presParOf" srcId="{468AF877-865B-486F-A1CD-7A2367248A66}" destId="{15590974-2BBA-43F5-BFAE-03436C34E2F6}" srcOrd="3" destOrd="0" presId="urn:microsoft.com/office/officeart/2005/8/layout/hProcess4"/>
    <dgm:cxn modelId="{3A3C2804-9F2F-4452-AB3F-D47C5E25AF03}" type="presParOf" srcId="{468AF877-865B-486F-A1CD-7A2367248A66}" destId="{F8B15903-20DA-4496-AED2-556FC0254EB5}" srcOrd="4" destOrd="0" presId="urn:microsoft.com/office/officeart/2005/8/layout/hProcess4"/>
    <dgm:cxn modelId="{6E91DF31-E8A0-4529-912F-6899707FFEAD}" type="presParOf" srcId="{9DA7BCAE-83DC-40EC-A7A5-FB468B45672C}" destId="{C4906917-E470-4CCA-AA93-17AAD9D82F25}" srcOrd="3" destOrd="0" presId="urn:microsoft.com/office/officeart/2005/8/layout/hProcess4"/>
    <dgm:cxn modelId="{8ECB9156-42D2-4C4F-808B-A348D404D21A}" type="presParOf" srcId="{9DA7BCAE-83DC-40EC-A7A5-FB468B45672C}" destId="{B93F7FB4-3217-4259-A53B-327ADA458144}" srcOrd="4" destOrd="0" presId="urn:microsoft.com/office/officeart/2005/8/layout/hProcess4"/>
    <dgm:cxn modelId="{B655CCC1-8B6F-4AAC-ABD6-E43D3F0038B2}" type="presParOf" srcId="{B93F7FB4-3217-4259-A53B-327ADA458144}" destId="{916AB87B-A5BE-4868-BA6F-EB4779DF2116}" srcOrd="0" destOrd="0" presId="urn:microsoft.com/office/officeart/2005/8/layout/hProcess4"/>
    <dgm:cxn modelId="{E3B2B448-88AB-4438-A32B-0A2582E58B70}" type="presParOf" srcId="{B93F7FB4-3217-4259-A53B-327ADA458144}" destId="{4278382E-1CEB-42A2-9B95-1A8C6977F95C}" srcOrd="1" destOrd="0" presId="urn:microsoft.com/office/officeart/2005/8/layout/hProcess4"/>
    <dgm:cxn modelId="{0C062503-B5E9-4EBF-BC83-9203B160EB8D}" type="presParOf" srcId="{B93F7FB4-3217-4259-A53B-327ADA458144}" destId="{DE813471-3BC7-4CF9-BD45-197C520CB7A9}" srcOrd="2" destOrd="0" presId="urn:microsoft.com/office/officeart/2005/8/layout/hProcess4"/>
    <dgm:cxn modelId="{AF31D3AE-9656-4EE7-84E7-C76E8F3AA297}" type="presParOf" srcId="{B93F7FB4-3217-4259-A53B-327ADA458144}" destId="{AAFFF3E8-147D-4BF2-B540-02E8DEAB2536}" srcOrd="3" destOrd="0" presId="urn:microsoft.com/office/officeart/2005/8/layout/hProcess4"/>
    <dgm:cxn modelId="{F0FBA162-16E7-4878-85A6-7D32129D15CC}" type="presParOf" srcId="{B93F7FB4-3217-4259-A53B-327ADA458144}" destId="{6E45D1DE-D983-4A19-9A11-A7E4E3793156}"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5063B-3045-4E9F-8E07-CF73D4BF1D78}">
      <dsp:nvSpPr>
        <dsp:cNvPr id="0" name=""/>
        <dsp:cNvSpPr/>
      </dsp:nvSpPr>
      <dsp:spPr>
        <a:xfrm>
          <a:off x="0" y="143653"/>
          <a:ext cx="6730276" cy="1850062"/>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kern="1200" dirty="0">
              <a:solidFill>
                <a:schemeClr val="tx1"/>
              </a:solidFill>
            </a:rPr>
            <a:t>Provide gamblers with a machine learning model that uses advanced analytics features to predict the outcomes of future games for their perusal. </a:t>
          </a:r>
          <a:endParaRPr lang="en-GH" sz="2200" b="0" kern="1200" dirty="0">
            <a:solidFill>
              <a:schemeClr val="tx1"/>
            </a:solidFill>
          </a:endParaRPr>
        </a:p>
      </dsp:txBody>
      <dsp:txXfrm>
        <a:off x="90313" y="233966"/>
        <a:ext cx="6549650" cy="1669436"/>
      </dsp:txXfrm>
    </dsp:sp>
    <dsp:sp modelId="{F86A1703-8B11-431B-872A-0CF8539B73EC}">
      <dsp:nvSpPr>
        <dsp:cNvPr id="0" name=""/>
        <dsp:cNvSpPr/>
      </dsp:nvSpPr>
      <dsp:spPr>
        <a:xfrm>
          <a:off x="0" y="2057076"/>
          <a:ext cx="6730276" cy="1850062"/>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rPr>
            <a:t>Allow gamblers to monitor their financial transactions with gambling firms to track the amount of money they are spending and provide psychology-informed deterrents to prevent them gambling in precarious financial position.</a:t>
          </a:r>
        </a:p>
      </dsp:txBody>
      <dsp:txXfrm>
        <a:off x="90313" y="2147389"/>
        <a:ext cx="6549650" cy="16694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59C5FD-2D7A-4B75-A370-360C461F2EF3}">
      <dsp:nvSpPr>
        <dsp:cNvPr id="0" name=""/>
        <dsp:cNvSpPr/>
      </dsp:nvSpPr>
      <dsp:spPr>
        <a:xfrm>
          <a:off x="514885" y="1033081"/>
          <a:ext cx="2406836" cy="19851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en-US" sz="1700" kern="1200" dirty="0">
              <a:solidFill>
                <a:srgbClr val="00B050"/>
              </a:solidFill>
            </a:rPr>
            <a:t>Data Collection and Processing</a:t>
          </a:r>
          <a:endParaRPr lang="en-GH" sz="1700" kern="1200" dirty="0">
            <a:solidFill>
              <a:srgbClr val="00B050"/>
            </a:solidFill>
          </a:endParaRPr>
        </a:p>
        <a:p>
          <a:pPr marL="171450" lvl="1" indent="-171450" algn="l" defTabSz="755650">
            <a:lnSpc>
              <a:spcPct val="90000"/>
            </a:lnSpc>
            <a:spcBef>
              <a:spcPct val="0"/>
            </a:spcBef>
            <a:spcAft>
              <a:spcPct val="15000"/>
            </a:spcAft>
            <a:buChar char="•"/>
          </a:pPr>
          <a:r>
            <a:rPr lang="en-US" sz="1700" kern="1200" dirty="0">
              <a:solidFill>
                <a:srgbClr val="00B050"/>
              </a:solidFill>
            </a:rPr>
            <a:t>Model development </a:t>
          </a:r>
          <a:endParaRPr lang="en-GH" sz="1700" kern="1200" dirty="0">
            <a:solidFill>
              <a:srgbClr val="00B050"/>
            </a:solidFill>
          </a:endParaRPr>
        </a:p>
        <a:p>
          <a:pPr marL="171450" lvl="1" indent="-171450" algn="l" defTabSz="755650">
            <a:lnSpc>
              <a:spcPct val="90000"/>
            </a:lnSpc>
            <a:spcBef>
              <a:spcPct val="0"/>
            </a:spcBef>
            <a:spcAft>
              <a:spcPct val="15000"/>
            </a:spcAft>
            <a:buChar char="•"/>
          </a:pPr>
          <a:r>
            <a:rPr lang="en-US" sz="1700" kern="1200" dirty="0">
              <a:solidFill>
                <a:srgbClr val="00B050"/>
              </a:solidFill>
            </a:rPr>
            <a:t>Model comparison and selection</a:t>
          </a:r>
          <a:endParaRPr lang="en-GH" sz="1700" kern="1200" dirty="0">
            <a:solidFill>
              <a:srgbClr val="00B050"/>
            </a:solidFill>
          </a:endParaRPr>
        </a:p>
      </dsp:txBody>
      <dsp:txXfrm>
        <a:off x="560569" y="1078765"/>
        <a:ext cx="2315468" cy="1468382"/>
      </dsp:txXfrm>
    </dsp:sp>
    <dsp:sp modelId="{B97881CA-AF72-41F1-90E3-845A5A3247F7}">
      <dsp:nvSpPr>
        <dsp:cNvPr id="0" name=""/>
        <dsp:cNvSpPr/>
      </dsp:nvSpPr>
      <dsp:spPr>
        <a:xfrm>
          <a:off x="1835936" y="1392644"/>
          <a:ext cx="2821575" cy="2821575"/>
        </a:xfrm>
        <a:prstGeom prst="leftCircularArrow">
          <a:avLst>
            <a:gd name="adj1" fmla="val 3743"/>
            <a:gd name="adj2" fmla="val 467138"/>
            <a:gd name="adj3" fmla="val 2242648"/>
            <a:gd name="adj4" fmla="val 9024489"/>
            <a:gd name="adj5" fmla="val 4367"/>
          </a:avLst>
        </a:prstGeom>
        <a:solidFill>
          <a:srgbClr val="002060"/>
        </a:solidFill>
        <a:ln>
          <a:noFill/>
        </a:ln>
        <a:effectLst/>
      </dsp:spPr>
      <dsp:style>
        <a:lnRef idx="0">
          <a:scrgbClr r="0" g="0" b="0"/>
        </a:lnRef>
        <a:fillRef idx="1">
          <a:scrgbClr r="0" g="0" b="0"/>
        </a:fillRef>
        <a:effectRef idx="0">
          <a:scrgbClr r="0" g="0" b="0"/>
        </a:effectRef>
        <a:fontRef idx="minor">
          <a:schemeClr val="lt1"/>
        </a:fontRef>
      </dsp:style>
    </dsp:sp>
    <dsp:sp modelId="{5608F2DB-9CD9-48C0-BEAF-81AB6D735330}">
      <dsp:nvSpPr>
        <dsp:cNvPr id="0" name=""/>
        <dsp:cNvSpPr/>
      </dsp:nvSpPr>
      <dsp:spPr>
        <a:xfrm>
          <a:off x="1049737" y="2592832"/>
          <a:ext cx="2139410" cy="850773"/>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Training Machine Learning Model</a:t>
          </a:r>
          <a:endParaRPr lang="en-GH" sz="1800" kern="1200" dirty="0"/>
        </a:p>
      </dsp:txBody>
      <dsp:txXfrm>
        <a:off x="1074655" y="2617750"/>
        <a:ext cx="2089574" cy="800937"/>
      </dsp:txXfrm>
    </dsp:sp>
    <dsp:sp modelId="{E6E9983E-7D19-4199-8B71-3F18343EE763}">
      <dsp:nvSpPr>
        <dsp:cNvPr id="0" name=""/>
        <dsp:cNvSpPr/>
      </dsp:nvSpPr>
      <dsp:spPr>
        <a:xfrm>
          <a:off x="3692068" y="1033081"/>
          <a:ext cx="2406836" cy="19851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en-US" sz="1700" kern="1200" dirty="0">
              <a:solidFill>
                <a:srgbClr val="00B050"/>
              </a:solidFill>
            </a:rPr>
            <a:t>Front-end design</a:t>
          </a:r>
          <a:endParaRPr lang="en-GH" sz="1700" kern="1200" dirty="0">
            <a:solidFill>
              <a:srgbClr val="00B050"/>
            </a:solidFill>
          </a:endParaRPr>
        </a:p>
        <a:p>
          <a:pPr marL="171450" lvl="1" indent="-171450" algn="l" defTabSz="755650">
            <a:lnSpc>
              <a:spcPct val="90000"/>
            </a:lnSpc>
            <a:spcBef>
              <a:spcPct val="0"/>
            </a:spcBef>
            <a:spcAft>
              <a:spcPct val="15000"/>
            </a:spcAft>
            <a:buChar char="•"/>
          </a:pPr>
          <a:r>
            <a:rPr lang="en-US" sz="1700" kern="1200" dirty="0">
              <a:solidFill>
                <a:srgbClr val="00B050"/>
              </a:solidFill>
            </a:rPr>
            <a:t>Back-end design</a:t>
          </a:r>
          <a:endParaRPr lang="en-GH" sz="1700" kern="1200" dirty="0">
            <a:solidFill>
              <a:srgbClr val="00B050"/>
            </a:solidFill>
          </a:endParaRPr>
        </a:p>
        <a:p>
          <a:pPr marL="171450" lvl="1" indent="-171450" algn="l" defTabSz="755650">
            <a:lnSpc>
              <a:spcPct val="90000"/>
            </a:lnSpc>
            <a:spcBef>
              <a:spcPct val="0"/>
            </a:spcBef>
            <a:spcAft>
              <a:spcPct val="15000"/>
            </a:spcAft>
            <a:buChar char="•"/>
          </a:pPr>
          <a:r>
            <a:rPr lang="en-US" sz="1700" kern="1200" dirty="0">
              <a:solidFill>
                <a:srgbClr val="FF0000"/>
              </a:solidFill>
            </a:rPr>
            <a:t>Mobile app development </a:t>
          </a:r>
          <a:endParaRPr lang="en-GH" sz="1700" kern="1200" dirty="0">
            <a:solidFill>
              <a:srgbClr val="FF0000"/>
            </a:solidFill>
          </a:endParaRPr>
        </a:p>
      </dsp:txBody>
      <dsp:txXfrm>
        <a:off x="3737752" y="1504152"/>
        <a:ext cx="2315468" cy="1468382"/>
      </dsp:txXfrm>
    </dsp:sp>
    <dsp:sp modelId="{C4906917-E470-4CCA-AA93-17AAD9D82F25}">
      <dsp:nvSpPr>
        <dsp:cNvPr id="0" name=""/>
        <dsp:cNvSpPr/>
      </dsp:nvSpPr>
      <dsp:spPr>
        <a:xfrm>
          <a:off x="4993062" y="-240755"/>
          <a:ext cx="3129115" cy="3129115"/>
        </a:xfrm>
        <a:prstGeom prst="circularArrow">
          <a:avLst>
            <a:gd name="adj1" fmla="val 3375"/>
            <a:gd name="adj2" fmla="val 417539"/>
            <a:gd name="adj3" fmla="val 19406950"/>
            <a:gd name="adj4" fmla="val 12575511"/>
            <a:gd name="adj5" fmla="val 3938"/>
          </a:avLst>
        </a:prstGeom>
        <a:solidFill>
          <a:srgbClr val="002060"/>
        </a:solidFill>
        <a:ln>
          <a:noFill/>
        </a:ln>
        <a:effectLst/>
      </dsp:spPr>
      <dsp:style>
        <a:lnRef idx="0">
          <a:scrgbClr r="0" g="0" b="0"/>
        </a:lnRef>
        <a:fillRef idx="1">
          <a:scrgbClr r="0" g="0" b="0"/>
        </a:fillRef>
        <a:effectRef idx="0">
          <a:scrgbClr r="0" g="0" b="0"/>
        </a:effectRef>
        <a:fontRef idx="minor">
          <a:schemeClr val="lt1"/>
        </a:fontRef>
      </dsp:style>
    </dsp:sp>
    <dsp:sp modelId="{15590974-2BBA-43F5-BFAE-03436C34E2F6}">
      <dsp:nvSpPr>
        <dsp:cNvPr id="0" name=""/>
        <dsp:cNvSpPr/>
      </dsp:nvSpPr>
      <dsp:spPr>
        <a:xfrm>
          <a:off x="4226921" y="607695"/>
          <a:ext cx="2139410" cy="850773"/>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Chancer mobile app  </a:t>
          </a:r>
          <a:endParaRPr lang="en-GH" sz="1800" kern="1200" dirty="0"/>
        </a:p>
      </dsp:txBody>
      <dsp:txXfrm>
        <a:off x="4251839" y="632613"/>
        <a:ext cx="2089574" cy="800937"/>
      </dsp:txXfrm>
    </dsp:sp>
    <dsp:sp modelId="{4278382E-1CEB-42A2-9B95-1A8C6977F95C}">
      <dsp:nvSpPr>
        <dsp:cNvPr id="0" name=""/>
        <dsp:cNvSpPr/>
      </dsp:nvSpPr>
      <dsp:spPr>
        <a:xfrm>
          <a:off x="6869251" y="1033081"/>
          <a:ext cx="2406836" cy="19851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en-US" sz="1700" kern="1200" dirty="0">
              <a:solidFill>
                <a:srgbClr val="FF0000"/>
              </a:solidFill>
            </a:rPr>
            <a:t>Mobile application launch</a:t>
          </a:r>
          <a:endParaRPr lang="en-GH" sz="1700" kern="1200" dirty="0">
            <a:solidFill>
              <a:srgbClr val="FF0000"/>
            </a:solidFill>
          </a:endParaRPr>
        </a:p>
        <a:p>
          <a:pPr marL="171450" lvl="1" indent="-171450" algn="l" defTabSz="755650">
            <a:lnSpc>
              <a:spcPct val="90000"/>
            </a:lnSpc>
            <a:spcBef>
              <a:spcPct val="0"/>
            </a:spcBef>
            <a:spcAft>
              <a:spcPct val="15000"/>
            </a:spcAft>
            <a:buChar char="•"/>
          </a:pPr>
          <a:r>
            <a:rPr lang="en-US" sz="1700" kern="1200" dirty="0">
              <a:solidFill>
                <a:srgbClr val="FF0000"/>
              </a:solidFill>
            </a:rPr>
            <a:t>Collection of data on application reviews and analysis</a:t>
          </a:r>
          <a:endParaRPr lang="en-GH" sz="1700" kern="1200" dirty="0">
            <a:solidFill>
              <a:srgbClr val="FF0000"/>
            </a:solidFill>
          </a:endParaRPr>
        </a:p>
      </dsp:txBody>
      <dsp:txXfrm>
        <a:off x="6914935" y="1078765"/>
        <a:ext cx="2315468" cy="1468382"/>
      </dsp:txXfrm>
    </dsp:sp>
    <dsp:sp modelId="{AAFFF3E8-147D-4BF2-B540-02E8DEAB2536}">
      <dsp:nvSpPr>
        <dsp:cNvPr id="0" name=""/>
        <dsp:cNvSpPr/>
      </dsp:nvSpPr>
      <dsp:spPr>
        <a:xfrm>
          <a:off x="7404104" y="2592832"/>
          <a:ext cx="2139410" cy="850773"/>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Mobile app review and interviews</a:t>
          </a:r>
          <a:endParaRPr lang="en-GH" sz="1800" kern="1200" dirty="0"/>
        </a:p>
      </dsp:txBody>
      <dsp:txXfrm>
        <a:off x="7429022" y="2617750"/>
        <a:ext cx="2089574" cy="8009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ED98B6-4DF8-4B41-9D35-BE841941110B}" type="datetimeFigureOut">
              <a:rPr lang="en-GH" smtClean="0"/>
              <a:t>06/04/2022</a:t>
            </a:fld>
            <a:endParaRPr lang="en-G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9E811-498B-435F-A2B8-3379D00EC981}" type="slidenum">
              <a:rPr lang="en-GH" smtClean="0"/>
              <a:t>‹#›</a:t>
            </a:fld>
            <a:endParaRPr lang="en-GH"/>
          </a:p>
        </p:txBody>
      </p:sp>
    </p:spTree>
    <p:extLst>
      <p:ext uri="{BB962C8B-B14F-4D97-AF65-F5344CB8AC3E}">
        <p14:creationId xmlns:p14="http://schemas.microsoft.com/office/powerpoint/2010/main" val="595745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2602F0-4E62-4E07-B9CE-1703793DC462}" type="datetime8">
              <a:rPr lang="en-GH" smtClean="0"/>
              <a:t>06/04/2022 2:06 pm</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44EF7D7-A89D-4E3D-B1A9-D4781BEBEAEF}" type="slidenum">
              <a:rPr lang="en-GH" smtClean="0"/>
              <a:t>‹#›</a:t>
            </a:fld>
            <a:endParaRPr lang="en-GH"/>
          </a:p>
        </p:txBody>
      </p:sp>
    </p:spTree>
    <p:extLst>
      <p:ext uri="{BB962C8B-B14F-4D97-AF65-F5344CB8AC3E}">
        <p14:creationId xmlns:p14="http://schemas.microsoft.com/office/powerpoint/2010/main" val="2684726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6305DC-FD5A-4CA7-8DCF-BC857036B320}" type="datetime8">
              <a:rPr lang="en-GH" smtClean="0"/>
              <a:t>06/04/2022 2:06 pm</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344EF7D7-A89D-4E3D-B1A9-D4781BEBEAEF}" type="slidenum">
              <a:rPr lang="en-GH" smtClean="0"/>
              <a:t>‹#›</a:t>
            </a:fld>
            <a:endParaRPr lang="en-GH"/>
          </a:p>
        </p:txBody>
      </p:sp>
    </p:spTree>
    <p:extLst>
      <p:ext uri="{BB962C8B-B14F-4D97-AF65-F5344CB8AC3E}">
        <p14:creationId xmlns:p14="http://schemas.microsoft.com/office/powerpoint/2010/main" val="2348258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3C8226-46D7-44A5-BA21-79106B6C225B}" type="datetime8">
              <a:rPr lang="en-GH" smtClean="0"/>
              <a:t>06/04/2022 2:06 pm</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344EF7D7-A89D-4E3D-B1A9-D4781BEBEAEF}" type="slidenum">
              <a:rPr lang="en-GH" smtClean="0"/>
              <a:t>‹#›</a:t>
            </a:fld>
            <a:endParaRPr lang="en-GH"/>
          </a:p>
        </p:txBody>
      </p:sp>
    </p:spTree>
    <p:extLst>
      <p:ext uri="{BB962C8B-B14F-4D97-AF65-F5344CB8AC3E}">
        <p14:creationId xmlns:p14="http://schemas.microsoft.com/office/powerpoint/2010/main" val="2050398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74E86E-29EA-4D01-B27B-321ABEC74AE0}" type="datetime8">
              <a:rPr lang="en-GH" smtClean="0"/>
              <a:t>06/04/2022 2:06 pm</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44EF7D7-A89D-4E3D-B1A9-D4781BEBEAEF}" type="slidenum">
              <a:rPr lang="en-GH" smtClean="0"/>
              <a:t>‹#›</a:t>
            </a:fld>
            <a:endParaRPr lang="en-GH"/>
          </a:p>
        </p:txBody>
      </p:sp>
    </p:spTree>
    <p:extLst>
      <p:ext uri="{BB962C8B-B14F-4D97-AF65-F5344CB8AC3E}">
        <p14:creationId xmlns:p14="http://schemas.microsoft.com/office/powerpoint/2010/main" val="2248837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E8E3A-660B-4B7B-865D-0C0AC1D52CB4}" type="datetime8">
              <a:rPr lang="en-GH" smtClean="0"/>
              <a:t>06/04/2022 2:06 pm</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344EF7D7-A89D-4E3D-B1A9-D4781BEBEAEF}" type="slidenum">
              <a:rPr lang="en-GH" smtClean="0"/>
              <a:t>‹#›</a:t>
            </a:fld>
            <a:endParaRPr lang="en-GH"/>
          </a:p>
        </p:txBody>
      </p:sp>
    </p:spTree>
    <p:extLst>
      <p:ext uri="{BB962C8B-B14F-4D97-AF65-F5344CB8AC3E}">
        <p14:creationId xmlns:p14="http://schemas.microsoft.com/office/powerpoint/2010/main" val="2898223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9F1BDB2-DFD3-45F7-A6B4-D7A83CFD2B03}" type="datetime8">
              <a:rPr lang="en-GH" smtClean="0"/>
              <a:t>06/04/2022 2:06 pm</a:t>
            </a:fld>
            <a:endParaRPr lang="en-GH"/>
          </a:p>
        </p:txBody>
      </p:sp>
      <p:sp>
        <p:nvSpPr>
          <p:cNvPr id="5" name="Footer Placeholder 4"/>
          <p:cNvSpPr>
            <a:spLocks noGrp="1"/>
          </p:cNvSpPr>
          <p:nvPr>
            <p:ph type="ftr" sz="quarter" idx="11"/>
          </p:nvPr>
        </p:nvSpPr>
        <p:spPr>
          <a:xfrm>
            <a:off x="2182708" y="6272784"/>
            <a:ext cx="6327648" cy="365125"/>
          </a:xfrm>
        </p:spPr>
        <p:txBody>
          <a:bodyPr/>
          <a:lstStyle/>
          <a:p>
            <a:endParaRPr lang="en-GH"/>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44EF7D7-A89D-4E3D-B1A9-D4781BEBEAEF}" type="slidenum">
              <a:rPr lang="en-GH" smtClean="0"/>
              <a:t>‹#›</a:t>
            </a:fld>
            <a:endParaRPr lang="en-GH"/>
          </a:p>
        </p:txBody>
      </p:sp>
    </p:spTree>
    <p:extLst>
      <p:ext uri="{BB962C8B-B14F-4D97-AF65-F5344CB8AC3E}">
        <p14:creationId xmlns:p14="http://schemas.microsoft.com/office/powerpoint/2010/main" val="2492618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CBD373-E8C1-47DA-9A65-5F007471A074}" type="datetime8">
              <a:rPr lang="en-GH" smtClean="0"/>
              <a:t>06/04/2022 2:06 pm</a:t>
            </a:fld>
            <a:endParaRPr lang="en-GH"/>
          </a:p>
        </p:txBody>
      </p:sp>
      <p:sp>
        <p:nvSpPr>
          <p:cNvPr id="6" name="Footer Placeholder 5"/>
          <p:cNvSpPr>
            <a:spLocks noGrp="1"/>
          </p:cNvSpPr>
          <p:nvPr>
            <p:ph type="ftr" sz="quarter" idx="11"/>
          </p:nvPr>
        </p:nvSpPr>
        <p:spPr/>
        <p:txBody>
          <a:bodyPr/>
          <a:lstStyle/>
          <a:p>
            <a:endParaRPr lang="en-GH"/>
          </a:p>
        </p:txBody>
      </p:sp>
      <p:sp>
        <p:nvSpPr>
          <p:cNvPr id="7" name="Slide Number Placeholder 6"/>
          <p:cNvSpPr>
            <a:spLocks noGrp="1"/>
          </p:cNvSpPr>
          <p:nvPr>
            <p:ph type="sldNum" sz="quarter" idx="12"/>
          </p:nvPr>
        </p:nvSpPr>
        <p:spPr/>
        <p:txBody>
          <a:bodyPr/>
          <a:lstStyle/>
          <a:p>
            <a:fld id="{344EF7D7-A89D-4E3D-B1A9-D4781BEBEAEF}" type="slidenum">
              <a:rPr lang="en-GH" smtClean="0"/>
              <a:t>‹#›</a:t>
            </a:fld>
            <a:endParaRPr lang="en-GH"/>
          </a:p>
        </p:txBody>
      </p:sp>
    </p:spTree>
    <p:extLst>
      <p:ext uri="{BB962C8B-B14F-4D97-AF65-F5344CB8AC3E}">
        <p14:creationId xmlns:p14="http://schemas.microsoft.com/office/powerpoint/2010/main" val="387865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974317-2768-4854-96CE-1F7A33BB3FE0}" type="datetime8">
              <a:rPr lang="en-GH" smtClean="0"/>
              <a:t>06/04/2022 2:06 pm</a:t>
            </a:fld>
            <a:endParaRPr lang="en-GH"/>
          </a:p>
        </p:txBody>
      </p:sp>
      <p:sp>
        <p:nvSpPr>
          <p:cNvPr id="8" name="Footer Placeholder 7"/>
          <p:cNvSpPr>
            <a:spLocks noGrp="1"/>
          </p:cNvSpPr>
          <p:nvPr>
            <p:ph type="ftr" sz="quarter" idx="11"/>
          </p:nvPr>
        </p:nvSpPr>
        <p:spPr/>
        <p:txBody>
          <a:bodyPr/>
          <a:lstStyle/>
          <a:p>
            <a:endParaRPr lang="en-GH"/>
          </a:p>
        </p:txBody>
      </p:sp>
      <p:sp>
        <p:nvSpPr>
          <p:cNvPr id="9" name="Slide Number Placeholder 8"/>
          <p:cNvSpPr>
            <a:spLocks noGrp="1"/>
          </p:cNvSpPr>
          <p:nvPr>
            <p:ph type="sldNum" sz="quarter" idx="12"/>
          </p:nvPr>
        </p:nvSpPr>
        <p:spPr/>
        <p:txBody>
          <a:bodyPr/>
          <a:lstStyle/>
          <a:p>
            <a:fld id="{344EF7D7-A89D-4E3D-B1A9-D4781BEBEAEF}" type="slidenum">
              <a:rPr lang="en-GH" smtClean="0"/>
              <a:t>‹#›</a:t>
            </a:fld>
            <a:endParaRPr lang="en-GH"/>
          </a:p>
        </p:txBody>
      </p:sp>
    </p:spTree>
    <p:extLst>
      <p:ext uri="{BB962C8B-B14F-4D97-AF65-F5344CB8AC3E}">
        <p14:creationId xmlns:p14="http://schemas.microsoft.com/office/powerpoint/2010/main" val="906340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59819A-04AD-44F1-BBB2-33AB02B65A5B}" type="datetime8">
              <a:rPr lang="en-GH" smtClean="0"/>
              <a:t>06/04/2022 2:06 pm</a:t>
            </a:fld>
            <a:endParaRPr lang="en-GH"/>
          </a:p>
        </p:txBody>
      </p:sp>
      <p:sp>
        <p:nvSpPr>
          <p:cNvPr id="4" name="Footer Placeholder 3"/>
          <p:cNvSpPr>
            <a:spLocks noGrp="1"/>
          </p:cNvSpPr>
          <p:nvPr>
            <p:ph type="ftr" sz="quarter" idx="11"/>
          </p:nvPr>
        </p:nvSpPr>
        <p:spPr/>
        <p:txBody>
          <a:bodyPr/>
          <a:lstStyle/>
          <a:p>
            <a:endParaRPr lang="en-GH"/>
          </a:p>
        </p:txBody>
      </p:sp>
      <p:sp>
        <p:nvSpPr>
          <p:cNvPr id="5" name="Slide Number Placeholder 4"/>
          <p:cNvSpPr>
            <a:spLocks noGrp="1"/>
          </p:cNvSpPr>
          <p:nvPr>
            <p:ph type="sldNum" sz="quarter" idx="12"/>
          </p:nvPr>
        </p:nvSpPr>
        <p:spPr/>
        <p:txBody>
          <a:bodyPr/>
          <a:lstStyle/>
          <a:p>
            <a:fld id="{344EF7D7-A89D-4E3D-B1A9-D4781BEBEAEF}" type="slidenum">
              <a:rPr lang="en-GH" smtClean="0"/>
              <a:t>‹#›</a:t>
            </a:fld>
            <a:endParaRPr lang="en-GH"/>
          </a:p>
        </p:txBody>
      </p:sp>
    </p:spTree>
    <p:extLst>
      <p:ext uri="{BB962C8B-B14F-4D97-AF65-F5344CB8AC3E}">
        <p14:creationId xmlns:p14="http://schemas.microsoft.com/office/powerpoint/2010/main" val="40569250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DE9F1-EE01-406A-B8FB-59B00D12880C}" type="datetime8">
              <a:rPr lang="en-GH" smtClean="0"/>
              <a:t>06/04/2022 2:06 pm</a:t>
            </a:fld>
            <a:endParaRPr lang="en-GH"/>
          </a:p>
        </p:txBody>
      </p:sp>
      <p:sp>
        <p:nvSpPr>
          <p:cNvPr id="3" name="Footer Placeholder 2"/>
          <p:cNvSpPr>
            <a:spLocks noGrp="1"/>
          </p:cNvSpPr>
          <p:nvPr>
            <p:ph type="ftr" sz="quarter" idx="11"/>
          </p:nvPr>
        </p:nvSpPr>
        <p:spPr/>
        <p:txBody>
          <a:bodyPr/>
          <a:lstStyle/>
          <a:p>
            <a:endParaRPr lang="en-GH"/>
          </a:p>
        </p:txBody>
      </p:sp>
      <p:sp>
        <p:nvSpPr>
          <p:cNvPr id="4" name="Slide Number Placeholder 3"/>
          <p:cNvSpPr>
            <a:spLocks noGrp="1"/>
          </p:cNvSpPr>
          <p:nvPr>
            <p:ph type="sldNum" sz="quarter" idx="12"/>
          </p:nvPr>
        </p:nvSpPr>
        <p:spPr/>
        <p:txBody>
          <a:bodyPr/>
          <a:lstStyle/>
          <a:p>
            <a:fld id="{344EF7D7-A89D-4E3D-B1A9-D4781BEBEAEF}" type="slidenum">
              <a:rPr lang="en-GH" smtClean="0"/>
              <a:t>‹#›</a:t>
            </a:fld>
            <a:endParaRPr lang="en-GH"/>
          </a:p>
        </p:txBody>
      </p:sp>
    </p:spTree>
    <p:extLst>
      <p:ext uri="{BB962C8B-B14F-4D97-AF65-F5344CB8AC3E}">
        <p14:creationId xmlns:p14="http://schemas.microsoft.com/office/powerpoint/2010/main" val="30741307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72EFEB-0DCC-4213-8277-9F2691B14DF8}" type="datetime8">
              <a:rPr lang="en-GH" smtClean="0"/>
              <a:t>06/04/2022 2:06 pm</a:t>
            </a:fld>
            <a:endParaRPr lang="en-GH"/>
          </a:p>
        </p:txBody>
      </p:sp>
      <p:sp>
        <p:nvSpPr>
          <p:cNvPr id="6" name="Footer Placeholder 5"/>
          <p:cNvSpPr>
            <a:spLocks noGrp="1"/>
          </p:cNvSpPr>
          <p:nvPr>
            <p:ph type="ftr" sz="quarter" idx="11"/>
          </p:nvPr>
        </p:nvSpPr>
        <p:spPr/>
        <p:txBody>
          <a:bodyPr/>
          <a:lstStyle/>
          <a:p>
            <a:endParaRPr lang="en-GH"/>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44EF7D7-A89D-4E3D-B1A9-D4781BEBEAEF}" type="slidenum">
              <a:rPr lang="en-GH" smtClean="0"/>
              <a:t>‹#›</a:t>
            </a:fld>
            <a:endParaRPr lang="en-GH"/>
          </a:p>
        </p:txBody>
      </p:sp>
    </p:spTree>
    <p:extLst>
      <p:ext uri="{BB962C8B-B14F-4D97-AF65-F5344CB8AC3E}">
        <p14:creationId xmlns:p14="http://schemas.microsoft.com/office/powerpoint/2010/main" val="4247378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lum bright="70000" contrast="-70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B88F7-D6EB-408B-AA91-9100330BAF77}" type="datetime8">
              <a:rPr lang="en-GH" smtClean="0"/>
              <a:t>06/04/2022 2:06 pm</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344EF7D7-A89D-4E3D-B1A9-D4781BEBEAEF}" type="slidenum">
              <a:rPr lang="en-GH" smtClean="0"/>
              <a:t>‹#›</a:t>
            </a:fld>
            <a:endParaRPr lang="en-GH"/>
          </a:p>
        </p:txBody>
      </p:sp>
    </p:spTree>
    <p:extLst>
      <p:ext uri="{BB962C8B-B14F-4D97-AF65-F5344CB8AC3E}">
        <p14:creationId xmlns:p14="http://schemas.microsoft.com/office/powerpoint/2010/main" val="38239984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B27E1E-65C7-4497-B7E9-02509E3210F9}" type="datetime8">
              <a:rPr lang="en-GH" smtClean="0"/>
              <a:t>06/04/2022 2:06 pm</a:t>
            </a:fld>
            <a:endParaRPr lang="en-GH"/>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44EF7D7-A89D-4E3D-B1A9-D4781BEBEAEF}" type="slidenum">
              <a:rPr lang="en-GH" smtClean="0"/>
              <a:t>‹#›</a:t>
            </a:fld>
            <a:endParaRPr lang="en-GH"/>
          </a:p>
        </p:txBody>
      </p:sp>
    </p:spTree>
    <p:extLst>
      <p:ext uri="{BB962C8B-B14F-4D97-AF65-F5344CB8AC3E}">
        <p14:creationId xmlns:p14="http://schemas.microsoft.com/office/powerpoint/2010/main" val="40787278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D2301C-ECA5-425C-9033-421BA3661BCC}" type="datetime8">
              <a:rPr lang="en-GH" smtClean="0"/>
              <a:t>06/04/2022 2:06 pm</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344EF7D7-A89D-4E3D-B1A9-D4781BEBEAEF}" type="slidenum">
              <a:rPr lang="en-GH" smtClean="0"/>
              <a:t>‹#›</a:t>
            </a:fld>
            <a:endParaRPr lang="en-GH"/>
          </a:p>
        </p:txBody>
      </p:sp>
    </p:spTree>
    <p:extLst>
      <p:ext uri="{BB962C8B-B14F-4D97-AF65-F5344CB8AC3E}">
        <p14:creationId xmlns:p14="http://schemas.microsoft.com/office/powerpoint/2010/main" val="18704393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8910D9-9BCB-435A-8871-49CC88E54666}" type="datetime8">
              <a:rPr lang="en-GH" smtClean="0"/>
              <a:t>06/04/2022 2:06 pm</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344EF7D7-A89D-4E3D-B1A9-D4781BEBEAEF}" type="slidenum">
              <a:rPr lang="en-GH" smtClean="0"/>
              <a:t>‹#›</a:t>
            </a:fld>
            <a:endParaRPr lang="en-GH"/>
          </a:p>
        </p:txBody>
      </p:sp>
    </p:spTree>
    <p:extLst>
      <p:ext uri="{BB962C8B-B14F-4D97-AF65-F5344CB8AC3E}">
        <p14:creationId xmlns:p14="http://schemas.microsoft.com/office/powerpoint/2010/main" val="220814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76C99F6-F7D4-4363-8C13-A90365B05A82}" type="datetime8">
              <a:rPr lang="en-GH" smtClean="0"/>
              <a:t>06/04/2022 2:06 pm</a:t>
            </a:fld>
            <a:endParaRPr lang="en-GH"/>
          </a:p>
        </p:txBody>
      </p:sp>
      <p:sp>
        <p:nvSpPr>
          <p:cNvPr id="5" name="Footer Placeholder 4"/>
          <p:cNvSpPr>
            <a:spLocks noGrp="1"/>
          </p:cNvSpPr>
          <p:nvPr>
            <p:ph type="ftr" sz="quarter" idx="11"/>
          </p:nvPr>
        </p:nvSpPr>
        <p:spPr>
          <a:xfrm>
            <a:off x="2182708" y="6272784"/>
            <a:ext cx="6327648" cy="365125"/>
          </a:xfrm>
        </p:spPr>
        <p:txBody>
          <a:bodyPr/>
          <a:lstStyle/>
          <a:p>
            <a:endParaRPr lang="en-GH"/>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44EF7D7-A89D-4E3D-B1A9-D4781BEBEAEF}" type="slidenum">
              <a:rPr lang="en-GH" smtClean="0"/>
              <a:t>‹#›</a:t>
            </a:fld>
            <a:endParaRPr lang="en-GH"/>
          </a:p>
        </p:txBody>
      </p:sp>
    </p:spTree>
    <p:extLst>
      <p:ext uri="{BB962C8B-B14F-4D97-AF65-F5344CB8AC3E}">
        <p14:creationId xmlns:p14="http://schemas.microsoft.com/office/powerpoint/2010/main" val="1204589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971A55-ADE5-4089-9C73-427FA7C0BE56}" type="datetime8">
              <a:rPr lang="en-GH" smtClean="0"/>
              <a:t>06/04/2022 2:06 pm</a:t>
            </a:fld>
            <a:endParaRPr lang="en-GH"/>
          </a:p>
        </p:txBody>
      </p:sp>
      <p:sp>
        <p:nvSpPr>
          <p:cNvPr id="6" name="Footer Placeholder 5"/>
          <p:cNvSpPr>
            <a:spLocks noGrp="1"/>
          </p:cNvSpPr>
          <p:nvPr>
            <p:ph type="ftr" sz="quarter" idx="11"/>
          </p:nvPr>
        </p:nvSpPr>
        <p:spPr/>
        <p:txBody>
          <a:bodyPr/>
          <a:lstStyle/>
          <a:p>
            <a:endParaRPr lang="en-GH"/>
          </a:p>
        </p:txBody>
      </p:sp>
      <p:sp>
        <p:nvSpPr>
          <p:cNvPr id="7" name="Slide Number Placeholder 6"/>
          <p:cNvSpPr>
            <a:spLocks noGrp="1"/>
          </p:cNvSpPr>
          <p:nvPr>
            <p:ph type="sldNum" sz="quarter" idx="12"/>
          </p:nvPr>
        </p:nvSpPr>
        <p:spPr/>
        <p:txBody>
          <a:bodyPr/>
          <a:lstStyle/>
          <a:p>
            <a:fld id="{344EF7D7-A89D-4E3D-B1A9-D4781BEBEAEF}" type="slidenum">
              <a:rPr lang="en-GH" smtClean="0"/>
              <a:t>‹#›</a:t>
            </a:fld>
            <a:endParaRPr lang="en-GH"/>
          </a:p>
        </p:txBody>
      </p:sp>
    </p:spTree>
    <p:extLst>
      <p:ext uri="{BB962C8B-B14F-4D97-AF65-F5344CB8AC3E}">
        <p14:creationId xmlns:p14="http://schemas.microsoft.com/office/powerpoint/2010/main" val="115647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2CEE71-B872-4526-8380-312388BBAC88}" type="datetime8">
              <a:rPr lang="en-GH" smtClean="0"/>
              <a:t>06/04/2022 2:06 pm</a:t>
            </a:fld>
            <a:endParaRPr lang="en-GH"/>
          </a:p>
        </p:txBody>
      </p:sp>
      <p:sp>
        <p:nvSpPr>
          <p:cNvPr id="8" name="Footer Placeholder 7"/>
          <p:cNvSpPr>
            <a:spLocks noGrp="1"/>
          </p:cNvSpPr>
          <p:nvPr>
            <p:ph type="ftr" sz="quarter" idx="11"/>
          </p:nvPr>
        </p:nvSpPr>
        <p:spPr/>
        <p:txBody>
          <a:bodyPr/>
          <a:lstStyle/>
          <a:p>
            <a:endParaRPr lang="en-GH"/>
          </a:p>
        </p:txBody>
      </p:sp>
      <p:sp>
        <p:nvSpPr>
          <p:cNvPr id="9" name="Slide Number Placeholder 8"/>
          <p:cNvSpPr>
            <a:spLocks noGrp="1"/>
          </p:cNvSpPr>
          <p:nvPr>
            <p:ph type="sldNum" sz="quarter" idx="12"/>
          </p:nvPr>
        </p:nvSpPr>
        <p:spPr/>
        <p:txBody>
          <a:bodyPr/>
          <a:lstStyle/>
          <a:p>
            <a:fld id="{344EF7D7-A89D-4E3D-B1A9-D4781BEBEAEF}" type="slidenum">
              <a:rPr lang="en-GH" smtClean="0"/>
              <a:t>‹#›</a:t>
            </a:fld>
            <a:endParaRPr lang="en-GH"/>
          </a:p>
        </p:txBody>
      </p:sp>
    </p:spTree>
    <p:extLst>
      <p:ext uri="{BB962C8B-B14F-4D97-AF65-F5344CB8AC3E}">
        <p14:creationId xmlns:p14="http://schemas.microsoft.com/office/powerpoint/2010/main" val="1728762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0A25FC-F870-4A2A-B539-61F12F991DE1}" type="datetime8">
              <a:rPr lang="en-GH" smtClean="0"/>
              <a:t>06/04/2022 2:06 pm</a:t>
            </a:fld>
            <a:endParaRPr lang="en-GH"/>
          </a:p>
        </p:txBody>
      </p:sp>
      <p:sp>
        <p:nvSpPr>
          <p:cNvPr id="4" name="Footer Placeholder 3"/>
          <p:cNvSpPr>
            <a:spLocks noGrp="1"/>
          </p:cNvSpPr>
          <p:nvPr>
            <p:ph type="ftr" sz="quarter" idx="11"/>
          </p:nvPr>
        </p:nvSpPr>
        <p:spPr/>
        <p:txBody>
          <a:bodyPr/>
          <a:lstStyle/>
          <a:p>
            <a:endParaRPr lang="en-GH"/>
          </a:p>
        </p:txBody>
      </p:sp>
      <p:sp>
        <p:nvSpPr>
          <p:cNvPr id="5" name="Slide Number Placeholder 4"/>
          <p:cNvSpPr>
            <a:spLocks noGrp="1"/>
          </p:cNvSpPr>
          <p:nvPr>
            <p:ph type="sldNum" sz="quarter" idx="12"/>
          </p:nvPr>
        </p:nvSpPr>
        <p:spPr/>
        <p:txBody>
          <a:bodyPr/>
          <a:lstStyle/>
          <a:p>
            <a:fld id="{344EF7D7-A89D-4E3D-B1A9-D4781BEBEAEF}" type="slidenum">
              <a:rPr lang="en-GH" smtClean="0"/>
              <a:t>‹#›</a:t>
            </a:fld>
            <a:endParaRPr lang="en-GH"/>
          </a:p>
        </p:txBody>
      </p:sp>
    </p:spTree>
    <p:extLst>
      <p:ext uri="{BB962C8B-B14F-4D97-AF65-F5344CB8AC3E}">
        <p14:creationId xmlns:p14="http://schemas.microsoft.com/office/powerpoint/2010/main" val="3931214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3A6411-DF84-4EB3-A95A-6864597792A1}" type="datetime8">
              <a:rPr lang="en-GH" smtClean="0"/>
              <a:t>06/04/2022 2:06 pm</a:t>
            </a:fld>
            <a:endParaRPr lang="en-GH"/>
          </a:p>
        </p:txBody>
      </p:sp>
      <p:sp>
        <p:nvSpPr>
          <p:cNvPr id="3" name="Footer Placeholder 2"/>
          <p:cNvSpPr>
            <a:spLocks noGrp="1"/>
          </p:cNvSpPr>
          <p:nvPr>
            <p:ph type="ftr" sz="quarter" idx="11"/>
          </p:nvPr>
        </p:nvSpPr>
        <p:spPr/>
        <p:txBody>
          <a:bodyPr/>
          <a:lstStyle/>
          <a:p>
            <a:endParaRPr lang="en-GH"/>
          </a:p>
        </p:txBody>
      </p:sp>
      <p:sp>
        <p:nvSpPr>
          <p:cNvPr id="4" name="Slide Number Placeholder 3"/>
          <p:cNvSpPr>
            <a:spLocks noGrp="1"/>
          </p:cNvSpPr>
          <p:nvPr>
            <p:ph type="sldNum" sz="quarter" idx="12"/>
          </p:nvPr>
        </p:nvSpPr>
        <p:spPr/>
        <p:txBody>
          <a:bodyPr/>
          <a:lstStyle/>
          <a:p>
            <a:fld id="{344EF7D7-A89D-4E3D-B1A9-D4781BEBEAEF}" type="slidenum">
              <a:rPr lang="en-GH" smtClean="0"/>
              <a:t>‹#›</a:t>
            </a:fld>
            <a:endParaRPr lang="en-GH"/>
          </a:p>
        </p:txBody>
      </p:sp>
    </p:spTree>
    <p:extLst>
      <p:ext uri="{BB962C8B-B14F-4D97-AF65-F5344CB8AC3E}">
        <p14:creationId xmlns:p14="http://schemas.microsoft.com/office/powerpoint/2010/main" val="3295784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D2D786-FDBD-42F1-93FC-A68F4221FFA1}" type="datetime8">
              <a:rPr lang="en-GH" smtClean="0"/>
              <a:t>06/04/2022 2:06 pm</a:t>
            </a:fld>
            <a:endParaRPr lang="en-GH"/>
          </a:p>
        </p:txBody>
      </p:sp>
      <p:sp>
        <p:nvSpPr>
          <p:cNvPr id="6" name="Footer Placeholder 5"/>
          <p:cNvSpPr>
            <a:spLocks noGrp="1"/>
          </p:cNvSpPr>
          <p:nvPr>
            <p:ph type="ftr" sz="quarter" idx="11"/>
          </p:nvPr>
        </p:nvSpPr>
        <p:spPr/>
        <p:txBody>
          <a:bodyPr/>
          <a:lstStyle/>
          <a:p>
            <a:endParaRPr lang="en-GH"/>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44EF7D7-A89D-4E3D-B1A9-D4781BEBEAEF}" type="slidenum">
              <a:rPr lang="en-GH" smtClean="0"/>
              <a:t>‹#›</a:t>
            </a:fld>
            <a:endParaRPr lang="en-GH"/>
          </a:p>
        </p:txBody>
      </p:sp>
    </p:spTree>
    <p:extLst>
      <p:ext uri="{BB962C8B-B14F-4D97-AF65-F5344CB8AC3E}">
        <p14:creationId xmlns:p14="http://schemas.microsoft.com/office/powerpoint/2010/main" val="2366057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5325CA-173F-44B2-B2FB-0064D1FC7ABF}" type="datetime8">
              <a:rPr lang="en-GH" smtClean="0"/>
              <a:t>06/04/2022 2:06 pm</a:t>
            </a:fld>
            <a:endParaRPr lang="en-GH"/>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44EF7D7-A89D-4E3D-B1A9-D4781BEBEAEF}" type="slidenum">
              <a:rPr lang="en-GH" smtClean="0"/>
              <a:t>‹#›</a:t>
            </a:fld>
            <a:endParaRPr lang="en-GH"/>
          </a:p>
        </p:txBody>
      </p:sp>
    </p:spTree>
    <p:extLst>
      <p:ext uri="{BB962C8B-B14F-4D97-AF65-F5344CB8AC3E}">
        <p14:creationId xmlns:p14="http://schemas.microsoft.com/office/powerpoint/2010/main" val="3620930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microsoft.com/office/2007/relationships/hdphoto" Target="../media/hdphoto1.wdp"/><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lum bright="70000" contrast="-70000"/>
          </a:blip>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5D137A4-3C34-4413-839C-7258D942F6F5}" type="datetime8">
              <a:rPr lang="en-GH" smtClean="0"/>
              <a:t>06/04/2022 2:06 pm</a:t>
            </a:fld>
            <a:endParaRPr lang="en-GH"/>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H"/>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44EF7D7-A89D-4E3D-B1A9-D4781BEBEAEF}" type="slidenum">
              <a:rPr lang="en-GH" smtClean="0"/>
              <a:t>‹#›</a:t>
            </a:fld>
            <a:endParaRPr lang="en-GH"/>
          </a:p>
        </p:txBody>
      </p:sp>
    </p:spTree>
    <p:extLst>
      <p:ext uri="{BB962C8B-B14F-4D97-AF65-F5344CB8AC3E}">
        <p14:creationId xmlns:p14="http://schemas.microsoft.com/office/powerpoint/2010/main" val="24624825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lum bright="70000" contrast="-70000"/>
          </a:blip>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8929A81-5180-4E63-85FC-EA3E497EB3E8}" type="datetime8">
              <a:rPr lang="en-GH" smtClean="0"/>
              <a:t>06/04/2022 2:06 pm</a:t>
            </a:fld>
            <a:endParaRPr lang="en-GH"/>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H"/>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44EF7D7-A89D-4E3D-B1A9-D4781BEBEAEF}" type="slidenum">
              <a:rPr lang="en-GH" smtClean="0"/>
              <a:t>‹#›</a:t>
            </a:fld>
            <a:endParaRPr lang="en-GH"/>
          </a:p>
        </p:txBody>
      </p:sp>
    </p:spTree>
    <p:extLst>
      <p:ext uri="{BB962C8B-B14F-4D97-AF65-F5344CB8AC3E}">
        <p14:creationId xmlns:p14="http://schemas.microsoft.com/office/powerpoint/2010/main" val="7500964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jp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1.xml"/><Relationship Id="rId3" Type="http://schemas.microsoft.com/office/2007/relationships/hdphoto" Target="../media/hdphoto2.wdp"/><Relationship Id="rId7" Type="http://schemas.openxmlformats.org/officeDocument/2006/relationships/diagramQuickStyle" Target="../diagrams/quickStyle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8.png"/><Relationship Id="rId4" Type="http://schemas.openxmlformats.org/officeDocument/2006/relationships/image" Target="../media/image2.png"/><Relationship Id="rId9" Type="http://schemas.microsoft.com/office/2007/relationships/diagramDrawing" Target="../diagrams/drawing1.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1.png"/><Relationship Id="rId5" Type="http://schemas.microsoft.com/office/2007/relationships/hdphoto" Target="../media/hdphoto2.wdp"/><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5.sv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microsoft.com/office/2007/relationships/media" Target="../media/media1.mp4"/><Relationship Id="rId1" Type="http://schemas.openxmlformats.org/officeDocument/2006/relationships/video" Target="NULL" TargetMode="External"/><Relationship Id="rId6" Type="http://schemas.openxmlformats.org/officeDocument/2006/relationships/image" Target="../media/image16.png"/><Relationship Id="rId5" Type="http://schemas.microsoft.com/office/2007/relationships/hdphoto" Target="../media/hdphoto2.wdp"/><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2.xml"/><Relationship Id="rId4" Type="http://schemas.microsoft.com/office/2007/relationships/hdphoto" Target="../media/hdphoto2.wdp"/></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i.org/10.4309/jgi.2021.48.4" TargetMode="External"/><Relationship Id="rId2" Type="http://schemas.openxmlformats.org/officeDocument/2006/relationships/hyperlink" Target="https://doi.org/10.1016/j.knosys.2012.07.008"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6" name="Group 45">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47" name="Oval 46">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48" name="Oval 47">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50" name="Rectangle 49">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picture containing text, person, indoor, bar&#10;&#10;Description automatically generated">
            <a:extLst>
              <a:ext uri="{FF2B5EF4-FFF2-40B4-BE49-F238E27FC236}">
                <a16:creationId xmlns:a16="http://schemas.microsoft.com/office/drawing/2014/main" id="{B55343CE-CA57-426C-989C-E1949A25642B}"/>
              </a:ext>
            </a:extLst>
          </p:cNvPr>
          <p:cNvPicPr>
            <a:picLocks noChangeAspect="1"/>
          </p:cNvPicPr>
          <p:nvPr/>
        </p:nvPicPr>
        <p:blipFill rotWithShape="1">
          <a:blip r:embed="rId6">
            <a:extLst>
              <a:ext uri="{28A0092B-C50C-407E-A947-70E740481C1C}">
                <a14:useLocalDpi xmlns:a14="http://schemas.microsoft.com/office/drawing/2010/main" val="0"/>
              </a:ext>
            </a:extLst>
          </a:blip>
          <a:srcRect b="15730"/>
          <a:stretch/>
        </p:blipFill>
        <p:spPr>
          <a:xfrm>
            <a:off x="0" y="10"/>
            <a:ext cx="12191999" cy="6857990"/>
          </a:xfrm>
          <a:prstGeom prst="rect">
            <a:avLst/>
          </a:prstGeom>
        </p:spPr>
      </p:pic>
      <p:sp>
        <p:nvSpPr>
          <p:cNvPr id="52" name="Rectangle 51">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7">
              <a:alphaModFix amt="3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9AEE4C4-71DF-46E2-885F-63D70ABDA6EC}"/>
              </a:ext>
            </a:extLst>
          </p:cNvPr>
          <p:cNvSpPr>
            <a:spLocks noGrp="1"/>
          </p:cNvSpPr>
          <p:nvPr>
            <p:ph type="title"/>
          </p:nvPr>
        </p:nvSpPr>
        <p:spPr>
          <a:xfrm>
            <a:off x="1051560" y="1432223"/>
            <a:ext cx="9966960" cy="3035808"/>
          </a:xfrm>
        </p:spPr>
        <p:txBody>
          <a:bodyPr vert="horz" lIns="91440" tIns="45720" rIns="91440" bIns="45720" rtlCol="0" anchor="b">
            <a:normAutofit/>
          </a:bodyPr>
          <a:lstStyle/>
          <a:p>
            <a:pPr>
              <a:lnSpc>
                <a:spcPct val="80000"/>
              </a:lnSpc>
            </a:pPr>
            <a:r>
              <a:rPr lang="en-US" sz="7400">
                <a:solidFill>
                  <a:srgbClr val="FFFFFF"/>
                </a:solidFill>
              </a:rPr>
              <a:t>CHANCER: A MOBILE APP SOLUTION TO PROBLEM GAMBLING IN GHANA</a:t>
            </a:r>
          </a:p>
        </p:txBody>
      </p:sp>
    </p:spTree>
    <p:extLst>
      <p:ext uri="{BB962C8B-B14F-4D97-AF65-F5344CB8AC3E}">
        <p14:creationId xmlns:p14="http://schemas.microsoft.com/office/powerpoint/2010/main" val="4086428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881BB01C-2DAE-48BD-8E81-DAE2E1BC4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E71D9B-5F50-4F51-B8BC-796685E3235F}"/>
              </a:ext>
            </a:extLst>
          </p:cNvPr>
          <p:cNvSpPr>
            <a:spLocks noGrp="1"/>
          </p:cNvSpPr>
          <p:nvPr>
            <p:ph type="title"/>
          </p:nvPr>
        </p:nvSpPr>
        <p:spPr>
          <a:xfrm>
            <a:off x="4970109" y="484632"/>
            <a:ext cx="6730277" cy="1609344"/>
          </a:xfrm>
          <a:ln>
            <a:noFill/>
          </a:ln>
        </p:spPr>
        <p:txBody>
          <a:bodyPr>
            <a:normAutofit/>
          </a:bodyPr>
          <a:lstStyle/>
          <a:p>
            <a:r>
              <a:rPr lang="en-US" sz="4800"/>
              <a:t>GOALS OF THE PROJECT</a:t>
            </a:r>
            <a:endParaRPr lang="en-GH" sz="4800"/>
          </a:p>
        </p:txBody>
      </p:sp>
      <p:grpSp>
        <p:nvGrpSpPr>
          <p:cNvPr id="49" name="Group 48">
            <a:extLst>
              <a:ext uri="{FF2B5EF4-FFF2-40B4-BE49-F238E27FC236}">
                <a16:creationId xmlns:a16="http://schemas.microsoft.com/office/drawing/2014/main" id="{AD55FF18-1979-4730-A345-E74E328F07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50" name="Oval 49">
              <a:extLst>
                <a:ext uri="{FF2B5EF4-FFF2-40B4-BE49-F238E27FC236}">
                  <a16:creationId xmlns:a16="http://schemas.microsoft.com/office/drawing/2014/main" id="{6F8381C4-0751-4A6E-BFF7-48DF67BFA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1" name="Oval 50">
              <a:extLst>
                <a:ext uri="{FF2B5EF4-FFF2-40B4-BE49-F238E27FC236}">
                  <a16:creationId xmlns:a16="http://schemas.microsoft.com/office/drawing/2014/main" id="{F7320C1D-D7A9-4392-B3B6-ACEF193A8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EC66E36E-898C-4A0B-8801-AF7720251D44}"/>
              </a:ext>
            </a:extLst>
          </p:cNvPr>
          <p:cNvGraphicFramePr>
            <a:graphicFrameLocks noGrp="1"/>
          </p:cNvGraphicFramePr>
          <p:nvPr>
            <p:ph idx="1"/>
            <p:extLst>
              <p:ext uri="{D42A27DB-BD31-4B8C-83A1-F6EECF244321}">
                <p14:modId xmlns:p14="http://schemas.microsoft.com/office/powerpoint/2010/main" val="3123265984"/>
              </p:ext>
            </p:extLst>
          </p:nvPr>
        </p:nvGraphicFramePr>
        <p:xfrm>
          <a:off x="4970109" y="2123169"/>
          <a:ext cx="6730276" cy="405079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9" name="Picture 8">
            <a:extLst>
              <a:ext uri="{FF2B5EF4-FFF2-40B4-BE49-F238E27FC236}">
                <a16:creationId xmlns:a16="http://schemas.microsoft.com/office/drawing/2014/main" id="{C58E3FC4-C6D4-41A9-BE7A-4B4C127967A9}"/>
              </a:ext>
            </a:extLst>
          </p:cNvPr>
          <p:cNvPicPr>
            <a:picLocks noChangeAspect="1"/>
          </p:cNvPicPr>
          <p:nvPr/>
        </p:nvPicPr>
        <p:blipFill>
          <a:blip r:embed="rId10"/>
          <a:stretch>
            <a:fillRect/>
          </a:stretch>
        </p:blipFill>
        <p:spPr>
          <a:xfrm>
            <a:off x="371033" y="1364385"/>
            <a:ext cx="3932597" cy="4129227"/>
          </a:xfrm>
          <a:prstGeom prst="rect">
            <a:avLst/>
          </a:prstGeom>
        </p:spPr>
      </p:pic>
      <p:sp>
        <p:nvSpPr>
          <p:cNvPr id="3" name="Slide Number Placeholder 2">
            <a:extLst>
              <a:ext uri="{FF2B5EF4-FFF2-40B4-BE49-F238E27FC236}">
                <a16:creationId xmlns:a16="http://schemas.microsoft.com/office/drawing/2014/main" id="{F3572FD6-E0DD-4385-8788-7ACA4232AC16}"/>
              </a:ext>
            </a:extLst>
          </p:cNvPr>
          <p:cNvSpPr>
            <a:spLocks noGrp="1"/>
          </p:cNvSpPr>
          <p:nvPr>
            <p:ph type="sldNum" sz="quarter" idx="12"/>
          </p:nvPr>
        </p:nvSpPr>
        <p:spPr/>
        <p:txBody>
          <a:bodyPr/>
          <a:lstStyle/>
          <a:p>
            <a:fld id="{344EF7D7-A89D-4E3D-B1A9-D4781BEBEAEF}" type="slidenum">
              <a:rPr lang="en-GH" smtClean="0"/>
              <a:t>10</a:t>
            </a:fld>
            <a:endParaRPr lang="en-GH"/>
          </a:p>
        </p:txBody>
      </p:sp>
    </p:spTree>
    <p:extLst>
      <p:ext uri="{BB962C8B-B14F-4D97-AF65-F5344CB8AC3E}">
        <p14:creationId xmlns:p14="http://schemas.microsoft.com/office/powerpoint/2010/main" val="2683463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7" name="Rectangle 16">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B2C66-78CB-490D-ABFB-972B745D0330}"/>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r>
              <a:rPr lang="en-US" sz="9600">
                <a:solidFill>
                  <a:srgbClr val="FFFFFF"/>
                </a:solidFill>
              </a:rPr>
              <a:t>LITERATURE REVIEW</a:t>
            </a:r>
          </a:p>
        </p:txBody>
      </p:sp>
      <p:cxnSp>
        <p:nvCxnSpPr>
          <p:cNvPr id="19" name="Straight Connector 18">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79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84DA851-7D2D-4EE6-B086-261E334B3852}"/>
              </a:ext>
            </a:extLst>
          </p:cNvPr>
          <p:cNvSpPr>
            <a:spLocks noGrp="1"/>
          </p:cNvSpPr>
          <p:nvPr>
            <p:ph type="title"/>
          </p:nvPr>
        </p:nvSpPr>
        <p:spPr>
          <a:xfrm>
            <a:off x="1063625" y="704765"/>
            <a:ext cx="10058400" cy="1609344"/>
          </a:xfrm>
        </p:spPr>
        <p:txBody>
          <a:bodyPr>
            <a:normAutofit/>
          </a:bodyPr>
          <a:lstStyle/>
          <a:p>
            <a:r>
              <a:rPr lang="en-US" sz="5400" dirty="0"/>
              <a:t>MACHINE LEARNING IN FOOTBALL </a:t>
            </a:r>
            <a:br>
              <a:rPr lang="en-GH" sz="5400" dirty="0"/>
            </a:br>
            <a:endParaRPr lang="en-GH" dirty="0"/>
          </a:p>
        </p:txBody>
      </p:sp>
      <p:sp>
        <p:nvSpPr>
          <p:cNvPr id="13" name="Content Placeholder 12">
            <a:extLst>
              <a:ext uri="{FF2B5EF4-FFF2-40B4-BE49-F238E27FC236}">
                <a16:creationId xmlns:a16="http://schemas.microsoft.com/office/drawing/2014/main" id="{58E2D805-6467-44E6-90B9-6F46763419A2}"/>
              </a:ext>
            </a:extLst>
          </p:cNvPr>
          <p:cNvSpPr>
            <a:spLocks noGrp="1"/>
          </p:cNvSpPr>
          <p:nvPr>
            <p:ph idx="1"/>
          </p:nvPr>
        </p:nvSpPr>
        <p:spPr>
          <a:xfrm>
            <a:off x="1063625" y="1994409"/>
            <a:ext cx="10058400" cy="4050792"/>
          </a:xfrm>
        </p:spPr>
        <p:txBody>
          <a:bodyPr>
            <a:normAutofit lnSpcReduction="10000"/>
          </a:bodyPr>
          <a:lstStyle/>
          <a:p>
            <a:r>
              <a:rPr lang="en-US" dirty="0"/>
              <a:t>Inspiration for the data selection was from pi-football journal article that analyses the factors involved in the prediction of a football match(Constantinou et al., 2012). </a:t>
            </a:r>
          </a:p>
          <a:p>
            <a:r>
              <a:rPr lang="en-US" dirty="0"/>
              <a:t>The factors covered were the </a:t>
            </a:r>
          </a:p>
          <a:p>
            <a:pPr lvl="1"/>
            <a:r>
              <a:rPr lang="en-US" dirty="0"/>
              <a:t>Strength of the teams</a:t>
            </a:r>
          </a:p>
          <a:p>
            <a:pPr lvl="1"/>
            <a:r>
              <a:rPr lang="en-US" dirty="0"/>
              <a:t>Form of the teams</a:t>
            </a:r>
          </a:p>
          <a:p>
            <a:pPr lvl="1"/>
            <a:r>
              <a:rPr lang="en-US" dirty="0"/>
              <a:t>Psychological relationship of the match and the teams</a:t>
            </a:r>
          </a:p>
          <a:p>
            <a:pPr lvl="1"/>
            <a:r>
              <a:rPr lang="en-US" dirty="0"/>
              <a:t>Physical state of the teams </a:t>
            </a:r>
          </a:p>
          <a:p>
            <a:r>
              <a:rPr lang="en-US" dirty="0"/>
              <a:t>Pi-football study was conducted in the early 2010s before the advent of advanced analytics in football, hence statistics selected for this research focused on using new and improved statistics to improve the quality of the factors covered in pi-football</a:t>
            </a:r>
          </a:p>
          <a:p>
            <a:r>
              <a:rPr lang="en-US" dirty="0"/>
              <a:t>The accuracy of the pi-football model was </a:t>
            </a:r>
            <a:r>
              <a:rPr lang="en-US" sz="2600" b="1" dirty="0"/>
              <a:t>37.2%</a:t>
            </a:r>
            <a:endParaRPr lang="en-GH" sz="2600" b="1" dirty="0"/>
          </a:p>
          <a:p>
            <a:endParaRPr lang="en-GH" dirty="0"/>
          </a:p>
        </p:txBody>
      </p:sp>
      <p:sp>
        <p:nvSpPr>
          <p:cNvPr id="2" name="Slide Number Placeholder 1">
            <a:extLst>
              <a:ext uri="{FF2B5EF4-FFF2-40B4-BE49-F238E27FC236}">
                <a16:creationId xmlns:a16="http://schemas.microsoft.com/office/drawing/2014/main" id="{9365209A-BF3D-42B7-A211-89BAF061C082}"/>
              </a:ext>
            </a:extLst>
          </p:cNvPr>
          <p:cNvSpPr>
            <a:spLocks noGrp="1"/>
          </p:cNvSpPr>
          <p:nvPr>
            <p:ph type="sldNum" sz="quarter" idx="12"/>
          </p:nvPr>
        </p:nvSpPr>
        <p:spPr/>
        <p:txBody>
          <a:bodyPr/>
          <a:lstStyle/>
          <a:p>
            <a:fld id="{344EF7D7-A89D-4E3D-B1A9-D4781BEBEAEF}" type="slidenum">
              <a:rPr lang="en-GH" smtClean="0"/>
              <a:t>12</a:t>
            </a:fld>
            <a:endParaRPr lang="en-GH"/>
          </a:p>
        </p:txBody>
      </p:sp>
    </p:spTree>
    <p:extLst>
      <p:ext uri="{BB962C8B-B14F-4D97-AF65-F5344CB8AC3E}">
        <p14:creationId xmlns:p14="http://schemas.microsoft.com/office/powerpoint/2010/main" val="21459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84DA851-7D2D-4EE6-B086-261E334B3852}"/>
              </a:ext>
            </a:extLst>
          </p:cNvPr>
          <p:cNvSpPr>
            <a:spLocks noGrp="1"/>
          </p:cNvSpPr>
          <p:nvPr>
            <p:ph type="title"/>
          </p:nvPr>
        </p:nvSpPr>
        <p:spPr>
          <a:xfrm>
            <a:off x="1063625" y="704765"/>
            <a:ext cx="10058400" cy="1609344"/>
          </a:xfrm>
        </p:spPr>
        <p:txBody>
          <a:bodyPr>
            <a:normAutofit/>
          </a:bodyPr>
          <a:lstStyle/>
          <a:p>
            <a:r>
              <a:rPr lang="en-US" sz="5400" dirty="0"/>
              <a:t>USING VISUAL AIDS TO CURB ADDICTION</a:t>
            </a:r>
            <a:br>
              <a:rPr lang="en-GH" sz="5400" dirty="0"/>
            </a:br>
            <a:endParaRPr lang="en-GH" dirty="0"/>
          </a:p>
        </p:txBody>
      </p:sp>
      <p:sp>
        <p:nvSpPr>
          <p:cNvPr id="13" name="Content Placeholder 12">
            <a:extLst>
              <a:ext uri="{FF2B5EF4-FFF2-40B4-BE49-F238E27FC236}">
                <a16:creationId xmlns:a16="http://schemas.microsoft.com/office/drawing/2014/main" id="{58E2D805-6467-44E6-90B9-6F46763419A2}"/>
              </a:ext>
            </a:extLst>
          </p:cNvPr>
          <p:cNvSpPr>
            <a:spLocks noGrp="1"/>
          </p:cNvSpPr>
          <p:nvPr>
            <p:ph idx="1"/>
          </p:nvPr>
        </p:nvSpPr>
        <p:spPr>
          <a:xfrm>
            <a:off x="1063625" y="2102443"/>
            <a:ext cx="10058400" cy="4050792"/>
          </a:xfrm>
        </p:spPr>
        <p:txBody>
          <a:bodyPr>
            <a:normAutofit/>
          </a:bodyPr>
          <a:lstStyle/>
          <a:p>
            <a:r>
              <a:rPr lang="en-US" sz="2000" dirty="0"/>
              <a:t>Research findings from Block et al shows that recall of antidrug advertising was associated with a lower probability of marijuana and cocaine use. However, recall of such advertising was not associated with the decision of how of the drug to use (2012).</a:t>
            </a:r>
          </a:p>
          <a:p>
            <a:r>
              <a:rPr lang="en-US" sz="2000" dirty="0"/>
              <a:t>These findings substantiate that anti-drug advertisements are good for addicts and therefore, it would be useful to incorporate them in the application to help the gamblers. </a:t>
            </a:r>
          </a:p>
          <a:p>
            <a:pPr marL="0" indent="0">
              <a:buNone/>
            </a:pPr>
            <a:endParaRPr lang="en-GH" dirty="0"/>
          </a:p>
        </p:txBody>
      </p:sp>
      <p:sp>
        <p:nvSpPr>
          <p:cNvPr id="2" name="Slide Number Placeholder 1">
            <a:extLst>
              <a:ext uri="{FF2B5EF4-FFF2-40B4-BE49-F238E27FC236}">
                <a16:creationId xmlns:a16="http://schemas.microsoft.com/office/drawing/2014/main" id="{440D49C0-E435-4891-BD8E-1FF09AE052B9}"/>
              </a:ext>
            </a:extLst>
          </p:cNvPr>
          <p:cNvSpPr>
            <a:spLocks noGrp="1"/>
          </p:cNvSpPr>
          <p:nvPr>
            <p:ph type="sldNum" sz="quarter" idx="12"/>
          </p:nvPr>
        </p:nvSpPr>
        <p:spPr/>
        <p:txBody>
          <a:bodyPr/>
          <a:lstStyle/>
          <a:p>
            <a:fld id="{344EF7D7-A89D-4E3D-B1A9-D4781BEBEAEF}" type="slidenum">
              <a:rPr lang="en-GH" smtClean="0"/>
              <a:t>13</a:t>
            </a:fld>
            <a:endParaRPr lang="en-GH"/>
          </a:p>
        </p:txBody>
      </p:sp>
    </p:spTree>
    <p:extLst>
      <p:ext uri="{BB962C8B-B14F-4D97-AF65-F5344CB8AC3E}">
        <p14:creationId xmlns:p14="http://schemas.microsoft.com/office/powerpoint/2010/main" val="1901110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CC56F-78EA-4C06-B9C9-9CBB32EF4930}"/>
              </a:ext>
            </a:extLst>
          </p:cNvPr>
          <p:cNvSpPr>
            <a:spLocks noGrp="1"/>
          </p:cNvSpPr>
          <p:nvPr>
            <p:ph type="title"/>
          </p:nvPr>
        </p:nvSpPr>
        <p:spPr/>
        <p:txBody>
          <a:bodyPr/>
          <a:lstStyle/>
          <a:p>
            <a:r>
              <a:rPr lang="en-US" dirty="0"/>
              <a:t>GAMBLER’S FEELINGS</a:t>
            </a:r>
            <a:endParaRPr lang="en-GH" dirty="0"/>
          </a:p>
        </p:txBody>
      </p:sp>
      <p:sp>
        <p:nvSpPr>
          <p:cNvPr id="4" name="Content Placeholder 3">
            <a:extLst>
              <a:ext uri="{FF2B5EF4-FFF2-40B4-BE49-F238E27FC236}">
                <a16:creationId xmlns:a16="http://schemas.microsoft.com/office/drawing/2014/main" id="{BABE6CBA-FA21-4693-8D0B-E06E2F236E10}"/>
              </a:ext>
            </a:extLst>
          </p:cNvPr>
          <p:cNvSpPr>
            <a:spLocks noGrp="1"/>
          </p:cNvSpPr>
          <p:nvPr>
            <p:ph sz="half" idx="1"/>
          </p:nvPr>
        </p:nvSpPr>
        <p:spPr/>
        <p:txBody>
          <a:bodyPr/>
          <a:lstStyle/>
          <a:p>
            <a:r>
              <a:rPr lang="en-US" dirty="0"/>
              <a:t>From research, into the addictions and how the behavior of addicts towards the activity is important in understanding the types of behavioral change techniques that can be deployed inside the application. </a:t>
            </a:r>
          </a:p>
          <a:p>
            <a:r>
              <a:rPr lang="en-US" dirty="0"/>
              <a:t>From the research by Matheson et. Al, information about the feelings of gamblers as they bet is shown. </a:t>
            </a:r>
          </a:p>
          <a:p>
            <a:r>
              <a:rPr lang="en-US" dirty="0"/>
              <a:t>The results are positive towards gambling. </a:t>
            </a:r>
            <a:endParaRPr lang="en-GH" dirty="0"/>
          </a:p>
        </p:txBody>
      </p:sp>
      <p:graphicFrame>
        <p:nvGraphicFramePr>
          <p:cNvPr id="8" name="Content Placeholder 7">
            <a:extLst>
              <a:ext uri="{FF2B5EF4-FFF2-40B4-BE49-F238E27FC236}">
                <a16:creationId xmlns:a16="http://schemas.microsoft.com/office/drawing/2014/main" id="{2894061D-9CBE-4C02-AA62-3F56B4716ED2}"/>
              </a:ext>
            </a:extLst>
          </p:cNvPr>
          <p:cNvGraphicFramePr>
            <a:graphicFrameLocks noGrp="1"/>
          </p:cNvGraphicFramePr>
          <p:nvPr>
            <p:ph sz="half" idx="2"/>
            <p:extLst>
              <p:ext uri="{D42A27DB-BD31-4B8C-83A1-F6EECF244321}">
                <p14:modId xmlns:p14="http://schemas.microsoft.com/office/powerpoint/2010/main" val="2738619674"/>
              </p:ext>
            </p:extLst>
          </p:nvPr>
        </p:nvGraphicFramePr>
        <p:xfrm>
          <a:off x="6364288" y="2193925"/>
          <a:ext cx="4754562" cy="3978275"/>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6C28D0FE-AEE1-42BC-9B1A-8165EE9FE271}"/>
              </a:ext>
            </a:extLst>
          </p:cNvPr>
          <p:cNvSpPr>
            <a:spLocks noGrp="1"/>
          </p:cNvSpPr>
          <p:nvPr>
            <p:ph type="sldNum" sz="quarter" idx="12"/>
          </p:nvPr>
        </p:nvSpPr>
        <p:spPr/>
        <p:txBody>
          <a:bodyPr/>
          <a:lstStyle/>
          <a:p>
            <a:fld id="{344EF7D7-A89D-4E3D-B1A9-D4781BEBEAEF}" type="slidenum">
              <a:rPr lang="en-GH" smtClean="0"/>
              <a:t>14</a:t>
            </a:fld>
            <a:endParaRPr lang="en-GH"/>
          </a:p>
        </p:txBody>
      </p:sp>
    </p:spTree>
    <p:extLst>
      <p:ext uri="{BB962C8B-B14F-4D97-AF65-F5344CB8AC3E}">
        <p14:creationId xmlns:p14="http://schemas.microsoft.com/office/powerpoint/2010/main" val="3290434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7" name="Rectangle 16">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B2C66-78CB-490D-ABFB-972B745D0330}"/>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r>
              <a:rPr lang="en-US" sz="9600" dirty="0">
                <a:solidFill>
                  <a:srgbClr val="FFFFFF"/>
                </a:solidFill>
              </a:rPr>
              <a:t>PROJECT IMPLEMENTATION</a:t>
            </a:r>
          </a:p>
        </p:txBody>
      </p:sp>
      <p:cxnSp>
        <p:nvCxnSpPr>
          <p:cNvPr id="19" name="Straight Connector 18">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446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20DD1-EE1D-4717-8178-3576D4D9CDF9}"/>
              </a:ext>
            </a:extLst>
          </p:cNvPr>
          <p:cNvSpPr>
            <a:spLocks noGrp="1"/>
          </p:cNvSpPr>
          <p:nvPr>
            <p:ph type="title"/>
          </p:nvPr>
        </p:nvSpPr>
        <p:spPr/>
        <p:txBody>
          <a:bodyPr/>
          <a:lstStyle/>
          <a:p>
            <a:r>
              <a:rPr lang="en-US" dirty="0"/>
              <a:t>PROJECT IMPLEMENTATION</a:t>
            </a:r>
            <a:endParaRPr lang="en-GH" dirty="0"/>
          </a:p>
        </p:txBody>
      </p:sp>
      <p:graphicFrame>
        <p:nvGraphicFramePr>
          <p:cNvPr id="5" name="Content Placeholder 4">
            <a:extLst>
              <a:ext uri="{FF2B5EF4-FFF2-40B4-BE49-F238E27FC236}">
                <a16:creationId xmlns:a16="http://schemas.microsoft.com/office/drawing/2014/main" id="{FD2B2505-A94B-40D9-9C7B-B1C6188DFFDD}"/>
              </a:ext>
            </a:extLst>
          </p:cNvPr>
          <p:cNvGraphicFramePr>
            <a:graphicFrameLocks noGrp="1"/>
          </p:cNvGraphicFramePr>
          <p:nvPr>
            <p:ph idx="1"/>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1FB8CB39-85E2-4C58-8DF0-5A53A33F65EF}"/>
              </a:ext>
            </a:extLst>
          </p:cNvPr>
          <p:cNvSpPr>
            <a:spLocks noGrp="1"/>
          </p:cNvSpPr>
          <p:nvPr>
            <p:ph type="sldNum" sz="quarter" idx="12"/>
          </p:nvPr>
        </p:nvSpPr>
        <p:spPr/>
        <p:txBody>
          <a:bodyPr/>
          <a:lstStyle/>
          <a:p>
            <a:fld id="{344EF7D7-A89D-4E3D-B1A9-D4781BEBEAEF}" type="slidenum">
              <a:rPr lang="en-GH" smtClean="0"/>
              <a:t>16</a:t>
            </a:fld>
            <a:endParaRPr lang="en-GH"/>
          </a:p>
        </p:txBody>
      </p:sp>
    </p:spTree>
    <p:extLst>
      <p:ext uri="{BB962C8B-B14F-4D97-AF65-F5344CB8AC3E}">
        <p14:creationId xmlns:p14="http://schemas.microsoft.com/office/powerpoint/2010/main" val="2027942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20" name="Rectangle 19">
            <a:extLst>
              <a:ext uri="{FF2B5EF4-FFF2-40B4-BE49-F238E27FC236}">
                <a16:creationId xmlns:a16="http://schemas.microsoft.com/office/drawing/2014/main" id="{EDF3BDB2-0586-430E-811A-74BAFDEE6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821E305B-0351-4E03-8C1B-F23D3A34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928117"/>
            <a:ext cx="6629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C848660-F9C2-4F86-A218-6AE0FB4CC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1336" y="1110053"/>
            <a:ext cx="6630506"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076F17-3A76-4E85-84E0-229D10F7C346}"/>
              </a:ext>
            </a:extLst>
          </p:cNvPr>
          <p:cNvSpPr>
            <a:spLocks noGrp="1"/>
          </p:cNvSpPr>
          <p:nvPr>
            <p:ph type="title"/>
          </p:nvPr>
        </p:nvSpPr>
        <p:spPr>
          <a:xfrm>
            <a:off x="4909011" y="1720763"/>
            <a:ext cx="6487461" cy="3460806"/>
          </a:xfrm>
        </p:spPr>
        <p:txBody>
          <a:bodyPr vert="horz" lIns="91440" tIns="45720" rIns="91440" bIns="45720" rtlCol="0" anchor="ctr">
            <a:normAutofit fontScale="90000"/>
          </a:bodyPr>
          <a:lstStyle/>
          <a:p>
            <a:pPr lvl="0">
              <a:lnSpc>
                <a:spcPct val="100000"/>
              </a:lnSpc>
            </a:pPr>
            <a:r>
              <a:rPr lang="en-US" dirty="0">
                <a:solidFill>
                  <a:schemeClr val="tx1"/>
                </a:solidFill>
              </a:rPr>
              <a:t>TRAINING </a:t>
            </a:r>
            <a:r>
              <a:rPr lang="en-US" baseline="0" dirty="0">
                <a:solidFill>
                  <a:schemeClr val="tx1"/>
                </a:solidFill>
              </a:rPr>
              <a:t>MACHINE LEARNING MODEL</a:t>
            </a:r>
            <a:endParaRPr lang="en-US" dirty="0">
              <a:solidFill>
                <a:schemeClr val="tx1"/>
              </a:solidFill>
            </a:endParaRPr>
          </a:p>
        </p:txBody>
      </p:sp>
      <p:sp>
        <p:nvSpPr>
          <p:cNvPr id="26" name="Rectangle 25">
            <a:extLst>
              <a:ext uri="{FF2B5EF4-FFF2-40B4-BE49-F238E27FC236}">
                <a16:creationId xmlns:a16="http://schemas.microsoft.com/office/drawing/2014/main" id="{5CABD882-B7CE-4433-B509-99205DB70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5780565"/>
            <a:ext cx="6629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49F6A645-6137-4F43-8E88-D91CC337D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9" name="Oval 28">
              <a:extLst>
                <a:ext uri="{FF2B5EF4-FFF2-40B4-BE49-F238E27FC236}">
                  <a16:creationId xmlns:a16="http://schemas.microsoft.com/office/drawing/2014/main" id="{3A2C783A-4EEE-481B-815A-A1BB14F4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A0186437-0053-4886-B612-804E4DC90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3" name="Rectangle 22">
            <a:extLst>
              <a:ext uri="{FF2B5EF4-FFF2-40B4-BE49-F238E27FC236}">
                <a16:creationId xmlns:a16="http://schemas.microsoft.com/office/drawing/2014/main" id="{809EC8F6-BAD3-4D8F-B337-118B012FC44C}"/>
              </a:ext>
            </a:extLst>
          </p:cNvPr>
          <p:cNvSpPr/>
          <p:nvPr/>
        </p:nvSpPr>
        <p:spPr>
          <a:xfrm>
            <a:off x="920158" y="2201516"/>
            <a:ext cx="3101426" cy="2741780"/>
          </a:xfrm>
          <a:prstGeom prst="rect">
            <a:avLst/>
          </a:prstGeom>
          <a: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2">
            <a:schemeClr val="lt1">
              <a:alpha val="0"/>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3" name="Slide Number Placeholder 2">
            <a:extLst>
              <a:ext uri="{FF2B5EF4-FFF2-40B4-BE49-F238E27FC236}">
                <a16:creationId xmlns:a16="http://schemas.microsoft.com/office/drawing/2014/main" id="{C5A7399C-C004-4103-972E-6640BF72BB39}"/>
              </a:ext>
            </a:extLst>
          </p:cNvPr>
          <p:cNvSpPr>
            <a:spLocks noGrp="1"/>
          </p:cNvSpPr>
          <p:nvPr>
            <p:ph type="sldNum" sz="quarter" idx="12"/>
          </p:nvPr>
        </p:nvSpPr>
        <p:spPr/>
        <p:txBody>
          <a:bodyPr/>
          <a:lstStyle/>
          <a:p>
            <a:fld id="{344EF7D7-A89D-4E3D-B1A9-D4781BEBEAEF}" type="slidenum">
              <a:rPr lang="en-GH" smtClean="0"/>
              <a:t>17</a:t>
            </a:fld>
            <a:endParaRPr lang="en-GH"/>
          </a:p>
        </p:txBody>
      </p:sp>
    </p:spTree>
    <p:extLst>
      <p:ext uri="{BB962C8B-B14F-4D97-AF65-F5344CB8AC3E}">
        <p14:creationId xmlns:p14="http://schemas.microsoft.com/office/powerpoint/2010/main" val="3606254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0" name="Group 139">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1" name="Oval 140">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2" name="Oval 141">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44" name="Rectangle 143">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717796-6364-4994-B039-520278CA1FD9}"/>
              </a:ext>
            </a:extLst>
          </p:cNvPr>
          <p:cNvSpPr>
            <a:spLocks noGrp="1"/>
          </p:cNvSpPr>
          <p:nvPr>
            <p:ph type="title"/>
          </p:nvPr>
        </p:nvSpPr>
        <p:spPr>
          <a:xfrm>
            <a:off x="8156350" y="484632"/>
            <a:ext cx="3544035" cy="1609344"/>
          </a:xfrm>
          <a:ln>
            <a:noFill/>
          </a:ln>
        </p:spPr>
        <p:txBody>
          <a:bodyPr vert="horz" lIns="91440" tIns="45720" rIns="91440" bIns="45720" rtlCol="0" anchor="ctr">
            <a:normAutofit/>
          </a:bodyPr>
          <a:lstStyle/>
          <a:p>
            <a:r>
              <a:rPr lang="en-US" sz="3200"/>
              <a:t>DATA COLLECTION AND PROCESSING</a:t>
            </a:r>
          </a:p>
        </p:txBody>
      </p:sp>
      <p:pic>
        <p:nvPicPr>
          <p:cNvPr id="7" name="Content Placeholder 6" descr="Diagram&#10;&#10;Description automatically generated with low confidence">
            <a:extLst>
              <a:ext uri="{FF2B5EF4-FFF2-40B4-BE49-F238E27FC236}">
                <a16:creationId xmlns:a16="http://schemas.microsoft.com/office/drawing/2014/main" id="{E7D582DF-B8FF-48E9-81C6-B78A04D82110}"/>
              </a:ext>
            </a:extLst>
          </p:cNvPr>
          <p:cNvPicPr>
            <a:picLocks noGrp="1" noChangeAspect="1" noChangeArrowheads="1"/>
          </p:cNvPicPr>
          <p:nvPr>
            <p:ph sz="half" idx="2"/>
          </p:nvPr>
        </p:nvPicPr>
        <p:blipFill>
          <a:blip r:embed="rId6">
            <a:extLst>
              <a:ext uri="{28A0092B-C50C-407E-A947-70E740481C1C}">
                <a14:useLocalDpi xmlns:a14="http://schemas.microsoft.com/office/drawing/2010/main" val="0"/>
              </a:ext>
            </a:extLst>
          </a:blip>
          <a:stretch>
            <a:fillRect/>
          </a:stretch>
        </p:blipFill>
        <p:spPr bwMode="auto">
          <a:xfrm>
            <a:off x="633999" y="1137173"/>
            <a:ext cx="6882269" cy="459391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AE2C7B7E-A217-4C8D-A37D-C5798D29C575}"/>
              </a:ext>
            </a:extLst>
          </p:cNvPr>
          <p:cNvSpPr>
            <a:spLocks noGrp="1"/>
          </p:cNvSpPr>
          <p:nvPr>
            <p:ph sz="half" idx="1"/>
          </p:nvPr>
        </p:nvSpPr>
        <p:spPr>
          <a:xfrm>
            <a:off x="8156351" y="2121408"/>
            <a:ext cx="3544034" cy="4050792"/>
          </a:xfrm>
        </p:spPr>
        <p:txBody>
          <a:bodyPr vert="horz" lIns="91440" tIns="45720" rIns="91440" bIns="45720" rtlCol="0">
            <a:normAutofit/>
          </a:bodyPr>
          <a:lstStyle/>
          <a:p>
            <a:r>
              <a:rPr lang="en-US" sz="1500"/>
              <a:t>The data collection focused on the five highest-ranked football leagues according to the European football governing body (UEFA)</a:t>
            </a:r>
          </a:p>
          <a:p>
            <a:r>
              <a:rPr lang="en-US" sz="1500"/>
              <a:t>The advanced analytics features collected were </a:t>
            </a:r>
          </a:p>
          <a:p>
            <a:pPr lvl="1"/>
            <a:r>
              <a:rPr lang="en-US" sz="1500"/>
              <a:t>Expected goals</a:t>
            </a:r>
          </a:p>
          <a:p>
            <a:pPr lvl="1"/>
            <a:r>
              <a:rPr lang="en-US" sz="1500"/>
              <a:t>Non-shot expected goals</a:t>
            </a:r>
          </a:p>
          <a:p>
            <a:pPr lvl="1"/>
            <a:r>
              <a:rPr lang="en-US" sz="1500"/>
              <a:t>Importance of game</a:t>
            </a:r>
          </a:p>
          <a:p>
            <a:pPr lvl="1"/>
            <a:r>
              <a:rPr lang="en-US" sz="1500"/>
              <a:t>Sporting Power Index rating</a:t>
            </a:r>
          </a:p>
          <a:p>
            <a:pPr lvl="1"/>
            <a:r>
              <a:rPr lang="en-US" sz="1500"/>
              <a:t>Distance travelled for game</a:t>
            </a:r>
          </a:p>
          <a:p>
            <a:pPr lvl="1"/>
            <a:r>
              <a:rPr lang="en-US" sz="1500"/>
              <a:t>Days rest between matches</a:t>
            </a:r>
          </a:p>
          <a:p>
            <a:r>
              <a:rPr lang="en-US" sz="1500"/>
              <a:t>The other features to round up the data – goals, the results of the teams over the last 5 games. </a:t>
            </a:r>
          </a:p>
          <a:p>
            <a:endParaRPr lang="en-US" sz="1500"/>
          </a:p>
        </p:txBody>
      </p:sp>
      <p:grpSp>
        <p:nvGrpSpPr>
          <p:cNvPr id="146" name="Group 145">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7" name="Oval 146">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8" name="Oval 147">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205C9BB6-9E18-4624-9FBC-37F4310910FB}"/>
              </a:ext>
            </a:extLst>
          </p:cNvPr>
          <p:cNvSpPr>
            <a:spLocks noGrp="1"/>
          </p:cNvSpPr>
          <p:nvPr>
            <p:ph type="sldNum" sz="quarter" idx="12"/>
          </p:nvPr>
        </p:nvSpPr>
        <p:spPr/>
        <p:txBody>
          <a:bodyPr/>
          <a:lstStyle/>
          <a:p>
            <a:fld id="{344EF7D7-A89D-4E3D-B1A9-D4781BEBEAEF}" type="slidenum">
              <a:rPr lang="en-GH" smtClean="0"/>
              <a:t>18</a:t>
            </a:fld>
            <a:endParaRPr lang="en-GH"/>
          </a:p>
        </p:txBody>
      </p:sp>
    </p:spTree>
    <p:extLst>
      <p:ext uri="{BB962C8B-B14F-4D97-AF65-F5344CB8AC3E}">
        <p14:creationId xmlns:p14="http://schemas.microsoft.com/office/powerpoint/2010/main" val="815486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72A2A-3489-4AF1-81A9-1EEE65E957BC}"/>
              </a:ext>
            </a:extLst>
          </p:cNvPr>
          <p:cNvSpPr>
            <a:spLocks noGrp="1"/>
          </p:cNvSpPr>
          <p:nvPr>
            <p:ph type="title"/>
          </p:nvPr>
        </p:nvSpPr>
        <p:spPr/>
        <p:txBody>
          <a:bodyPr/>
          <a:lstStyle/>
          <a:p>
            <a:r>
              <a:rPr lang="en-US" dirty="0"/>
              <a:t>MACHINE LEARNING MODEL</a:t>
            </a:r>
            <a:endParaRPr lang="en-GH" dirty="0"/>
          </a:p>
        </p:txBody>
      </p:sp>
      <p:sp>
        <p:nvSpPr>
          <p:cNvPr id="3" name="Content Placeholder 2">
            <a:extLst>
              <a:ext uri="{FF2B5EF4-FFF2-40B4-BE49-F238E27FC236}">
                <a16:creationId xmlns:a16="http://schemas.microsoft.com/office/drawing/2014/main" id="{F3E6CFDB-0568-4938-BF72-E5EC850FB164}"/>
              </a:ext>
            </a:extLst>
          </p:cNvPr>
          <p:cNvSpPr>
            <a:spLocks noGrp="1"/>
          </p:cNvSpPr>
          <p:nvPr>
            <p:ph sz="half" idx="1"/>
          </p:nvPr>
        </p:nvSpPr>
        <p:spPr/>
        <p:txBody>
          <a:bodyPr>
            <a:normAutofit lnSpcReduction="10000"/>
          </a:bodyPr>
          <a:lstStyle/>
          <a:p>
            <a:r>
              <a:rPr lang="en-US" sz="2000" b="0" dirty="0">
                <a:effectLst/>
              </a:rPr>
              <a:t>The model is a classification problem because there are three discrete outcomes possible in a football match; a home win, an away win or a tie. </a:t>
            </a:r>
          </a:p>
          <a:p>
            <a:r>
              <a:rPr lang="en-US" dirty="0"/>
              <a:t>Therefore, several classification models were run with the features and the one with the best accuracy was selected as the final model</a:t>
            </a:r>
          </a:p>
          <a:p>
            <a:pPr lvl="1"/>
            <a:r>
              <a:rPr lang="en-US" dirty="0"/>
              <a:t>Decision Tree Classifier</a:t>
            </a:r>
          </a:p>
          <a:p>
            <a:pPr lvl="1"/>
            <a:r>
              <a:rPr lang="en-US" dirty="0"/>
              <a:t>Naïve Bayes</a:t>
            </a:r>
          </a:p>
          <a:p>
            <a:pPr lvl="1"/>
            <a:r>
              <a:rPr lang="en-US" dirty="0"/>
              <a:t>Extreme Gradient Boost Classifier</a:t>
            </a:r>
          </a:p>
          <a:p>
            <a:pPr lvl="1"/>
            <a:r>
              <a:rPr lang="en-US" dirty="0"/>
              <a:t>Gradient Boosting Classifier</a:t>
            </a:r>
          </a:p>
          <a:p>
            <a:pPr lvl="1"/>
            <a:r>
              <a:rPr lang="en-US" dirty="0"/>
              <a:t>Support Vector Machines</a:t>
            </a:r>
            <a:endParaRPr lang="en-GH" dirty="0"/>
          </a:p>
        </p:txBody>
      </p:sp>
      <p:graphicFrame>
        <p:nvGraphicFramePr>
          <p:cNvPr id="20" name="Content Placeholder 19">
            <a:extLst>
              <a:ext uri="{FF2B5EF4-FFF2-40B4-BE49-F238E27FC236}">
                <a16:creationId xmlns:a16="http://schemas.microsoft.com/office/drawing/2014/main" id="{B112DDB5-C19C-4A23-9632-43C619014D6B}"/>
              </a:ext>
            </a:extLst>
          </p:cNvPr>
          <p:cNvGraphicFramePr>
            <a:graphicFrameLocks noGrp="1"/>
          </p:cNvGraphicFramePr>
          <p:nvPr>
            <p:ph sz="half" idx="2"/>
            <p:extLst>
              <p:ext uri="{D42A27DB-BD31-4B8C-83A1-F6EECF244321}">
                <p14:modId xmlns:p14="http://schemas.microsoft.com/office/powerpoint/2010/main" val="3885291243"/>
              </p:ext>
            </p:extLst>
          </p:nvPr>
        </p:nvGraphicFramePr>
        <p:xfrm>
          <a:off x="6364288" y="2193925"/>
          <a:ext cx="4754562" cy="3978275"/>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BCBA1162-3DF6-4D1E-931A-C93E12D8612B}"/>
              </a:ext>
            </a:extLst>
          </p:cNvPr>
          <p:cNvSpPr>
            <a:spLocks noGrp="1"/>
          </p:cNvSpPr>
          <p:nvPr>
            <p:ph type="sldNum" sz="quarter" idx="12"/>
          </p:nvPr>
        </p:nvSpPr>
        <p:spPr/>
        <p:txBody>
          <a:bodyPr/>
          <a:lstStyle/>
          <a:p>
            <a:fld id="{344EF7D7-A89D-4E3D-B1A9-D4781BEBEAEF}" type="slidenum">
              <a:rPr lang="en-GH" smtClean="0"/>
              <a:t>19</a:t>
            </a:fld>
            <a:endParaRPr lang="en-GH"/>
          </a:p>
        </p:txBody>
      </p:sp>
    </p:spTree>
    <p:extLst>
      <p:ext uri="{BB962C8B-B14F-4D97-AF65-F5344CB8AC3E}">
        <p14:creationId xmlns:p14="http://schemas.microsoft.com/office/powerpoint/2010/main" val="2146154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04B19-3892-4C9C-95DD-31F8539FDC40}"/>
              </a:ext>
            </a:extLst>
          </p:cNvPr>
          <p:cNvSpPr>
            <a:spLocks noGrp="1"/>
          </p:cNvSpPr>
          <p:nvPr>
            <p:ph type="ctrTitle"/>
          </p:nvPr>
        </p:nvSpPr>
        <p:spPr>
          <a:xfrm>
            <a:off x="1051560" y="942975"/>
            <a:ext cx="9966960" cy="3525056"/>
          </a:xfrm>
        </p:spPr>
        <p:txBody>
          <a:bodyPr anchor="b">
            <a:normAutofit/>
          </a:bodyPr>
          <a:lstStyle/>
          <a:p>
            <a:pPr algn="ctr"/>
            <a:r>
              <a:rPr lang="en-US" dirty="0">
                <a:solidFill>
                  <a:srgbClr val="FFFFFF"/>
                </a:solidFill>
              </a:rPr>
              <a:t>PRESENTATION BY </a:t>
            </a:r>
            <a:endParaRPr lang="en-GH" dirty="0">
              <a:solidFill>
                <a:srgbClr val="FFFFFF"/>
              </a:solidFill>
            </a:endParaRPr>
          </a:p>
        </p:txBody>
      </p:sp>
      <p:sp>
        <p:nvSpPr>
          <p:cNvPr id="4" name="Subtitle 2">
            <a:extLst>
              <a:ext uri="{FF2B5EF4-FFF2-40B4-BE49-F238E27FC236}">
                <a16:creationId xmlns:a16="http://schemas.microsoft.com/office/drawing/2014/main" id="{5E4CD3B5-23AA-4EDA-AFCF-DD20F01836F9}"/>
              </a:ext>
            </a:extLst>
          </p:cNvPr>
          <p:cNvSpPr txBox="1">
            <a:spLocks/>
          </p:cNvSpPr>
          <p:nvPr/>
        </p:nvSpPr>
        <p:spPr>
          <a:xfrm>
            <a:off x="1069848" y="4649148"/>
            <a:ext cx="9948672" cy="148615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gn="ctr"/>
            <a:r>
              <a:rPr lang="en-US" sz="3200" dirty="0">
                <a:solidFill>
                  <a:srgbClr val="FFFFFF">
                    <a:alpha val="60000"/>
                  </a:srgbClr>
                </a:solidFill>
              </a:rPr>
              <a:t>KOFI APPIAH </a:t>
            </a:r>
          </a:p>
          <a:p>
            <a:pPr algn="ctr"/>
            <a:r>
              <a:rPr lang="en-US" sz="3200" dirty="0">
                <a:solidFill>
                  <a:srgbClr val="FFFFFF">
                    <a:alpha val="60000"/>
                  </a:srgbClr>
                </a:solidFill>
              </a:rPr>
              <a:t>DR. ELENA ROSCA </a:t>
            </a:r>
            <a:endParaRPr lang="en-GH" sz="3200" dirty="0">
              <a:solidFill>
                <a:srgbClr val="FFFFFF">
                  <a:alpha val="60000"/>
                </a:srgbClr>
              </a:solidFill>
            </a:endParaRPr>
          </a:p>
        </p:txBody>
      </p:sp>
      <p:cxnSp>
        <p:nvCxnSpPr>
          <p:cNvPr id="11" name="Straight Connector 10">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179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D4CAD-F90D-4A13-A38D-9319E6587EBB}"/>
              </a:ext>
            </a:extLst>
          </p:cNvPr>
          <p:cNvSpPr>
            <a:spLocks noGrp="1"/>
          </p:cNvSpPr>
          <p:nvPr>
            <p:ph type="title"/>
          </p:nvPr>
        </p:nvSpPr>
        <p:spPr>
          <a:xfrm>
            <a:off x="1060450" y="197710"/>
            <a:ext cx="10058400" cy="753153"/>
          </a:xfrm>
        </p:spPr>
        <p:txBody>
          <a:bodyPr>
            <a:normAutofit fontScale="90000"/>
          </a:bodyPr>
          <a:lstStyle/>
          <a:p>
            <a:r>
              <a:rPr lang="en-US" dirty="0"/>
              <a:t>MACHINE LEARNING MODEL COMPARISON</a:t>
            </a:r>
            <a:endParaRPr lang="en-GH" dirty="0"/>
          </a:p>
        </p:txBody>
      </p:sp>
      <p:graphicFrame>
        <p:nvGraphicFramePr>
          <p:cNvPr id="7" name="Content Placeholder 6">
            <a:extLst>
              <a:ext uri="{FF2B5EF4-FFF2-40B4-BE49-F238E27FC236}">
                <a16:creationId xmlns:a16="http://schemas.microsoft.com/office/drawing/2014/main" id="{EAD8E254-3828-48DD-AB6D-8F3CA5DE8A12}"/>
              </a:ext>
            </a:extLst>
          </p:cNvPr>
          <p:cNvGraphicFramePr>
            <a:graphicFrameLocks noGrp="1"/>
          </p:cNvGraphicFramePr>
          <p:nvPr>
            <p:ph sz="half" idx="1"/>
            <p:extLst>
              <p:ext uri="{D42A27DB-BD31-4B8C-83A1-F6EECF244321}">
                <p14:modId xmlns:p14="http://schemas.microsoft.com/office/powerpoint/2010/main" val="2694813692"/>
              </p:ext>
            </p:extLst>
          </p:nvPr>
        </p:nvGraphicFramePr>
        <p:xfrm>
          <a:off x="846951" y="1034198"/>
          <a:ext cx="4754563" cy="39782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ontent Placeholder 9">
            <a:extLst>
              <a:ext uri="{FF2B5EF4-FFF2-40B4-BE49-F238E27FC236}">
                <a16:creationId xmlns:a16="http://schemas.microsoft.com/office/drawing/2014/main" id="{94024600-9CA8-429A-8D6A-4C8BCD364C31}"/>
              </a:ext>
            </a:extLst>
          </p:cNvPr>
          <p:cNvGraphicFramePr>
            <a:graphicFrameLocks noGrp="1"/>
          </p:cNvGraphicFramePr>
          <p:nvPr>
            <p:ph sz="half" idx="2"/>
            <p:extLst>
              <p:ext uri="{D42A27DB-BD31-4B8C-83A1-F6EECF244321}">
                <p14:modId xmlns:p14="http://schemas.microsoft.com/office/powerpoint/2010/main" val="2722183988"/>
              </p:ext>
            </p:extLst>
          </p:nvPr>
        </p:nvGraphicFramePr>
        <p:xfrm>
          <a:off x="6275078" y="1034198"/>
          <a:ext cx="4754562" cy="397827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CA7EF9C6-2CE7-45E6-A6FC-4181B88A9E8F}"/>
              </a:ext>
            </a:extLst>
          </p:cNvPr>
          <p:cNvSpPr txBox="1"/>
          <p:nvPr/>
        </p:nvSpPr>
        <p:spPr>
          <a:xfrm>
            <a:off x="846951" y="5195944"/>
            <a:ext cx="10182689" cy="923330"/>
          </a:xfrm>
          <a:prstGeom prst="rect">
            <a:avLst/>
          </a:prstGeom>
          <a:noFill/>
        </p:spPr>
        <p:txBody>
          <a:bodyPr wrap="square" rtlCol="0">
            <a:spAutoFit/>
          </a:bodyPr>
          <a:lstStyle/>
          <a:p>
            <a:r>
              <a:rPr lang="en-US" dirty="0"/>
              <a:t>Naive Bayes had the best combination of precision, recall, and accuracy hence was selected as the best model for the model. Other high accuracy models like the boosting classifiers performed poorly in precision and recall of draw predictions. </a:t>
            </a:r>
            <a:endParaRPr lang="en-GH" dirty="0"/>
          </a:p>
        </p:txBody>
      </p:sp>
      <p:sp>
        <p:nvSpPr>
          <p:cNvPr id="3" name="Slide Number Placeholder 2">
            <a:extLst>
              <a:ext uri="{FF2B5EF4-FFF2-40B4-BE49-F238E27FC236}">
                <a16:creationId xmlns:a16="http://schemas.microsoft.com/office/drawing/2014/main" id="{B0ACBF28-6B1C-4BD3-9523-0FD21CC890C8}"/>
              </a:ext>
            </a:extLst>
          </p:cNvPr>
          <p:cNvSpPr>
            <a:spLocks noGrp="1"/>
          </p:cNvSpPr>
          <p:nvPr>
            <p:ph type="sldNum" sz="quarter" idx="12"/>
          </p:nvPr>
        </p:nvSpPr>
        <p:spPr/>
        <p:txBody>
          <a:bodyPr/>
          <a:lstStyle/>
          <a:p>
            <a:fld id="{344EF7D7-A89D-4E3D-B1A9-D4781BEBEAEF}" type="slidenum">
              <a:rPr lang="en-GH" smtClean="0"/>
              <a:t>20</a:t>
            </a:fld>
            <a:endParaRPr lang="en-GH"/>
          </a:p>
        </p:txBody>
      </p:sp>
    </p:spTree>
    <p:extLst>
      <p:ext uri="{BB962C8B-B14F-4D97-AF65-F5344CB8AC3E}">
        <p14:creationId xmlns:p14="http://schemas.microsoft.com/office/powerpoint/2010/main" val="423357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A39D-3C0B-49F8-8FBD-C83957F85007}"/>
              </a:ext>
            </a:extLst>
          </p:cNvPr>
          <p:cNvSpPr>
            <a:spLocks noGrp="1"/>
          </p:cNvSpPr>
          <p:nvPr>
            <p:ph type="title"/>
          </p:nvPr>
        </p:nvSpPr>
        <p:spPr>
          <a:xfrm>
            <a:off x="885998" y="-8924"/>
            <a:ext cx="10058400" cy="1609344"/>
          </a:xfrm>
        </p:spPr>
        <p:txBody>
          <a:bodyPr/>
          <a:lstStyle/>
          <a:p>
            <a:r>
              <a:rPr lang="en-US" dirty="0"/>
              <a:t>MACHINE LEARNING MODEL COMPARISON</a:t>
            </a:r>
            <a:endParaRPr lang="en-GH" dirty="0"/>
          </a:p>
        </p:txBody>
      </p:sp>
      <p:sp>
        <p:nvSpPr>
          <p:cNvPr id="5" name="Text Placeholder 4">
            <a:extLst>
              <a:ext uri="{FF2B5EF4-FFF2-40B4-BE49-F238E27FC236}">
                <a16:creationId xmlns:a16="http://schemas.microsoft.com/office/drawing/2014/main" id="{74B649DF-51DB-4AC3-B18A-E791B3CFB74F}"/>
              </a:ext>
            </a:extLst>
          </p:cNvPr>
          <p:cNvSpPr>
            <a:spLocks noGrp="1"/>
          </p:cNvSpPr>
          <p:nvPr>
            <p:ph type="body" idx="1"/>
          </p:nvPr>
        </p:nvSpPr>
        <p:spPr>
          <a:xfrm>
            <a:off x="1066799" y="1287544"/>
            <a:ext cx="4754880" cy="640080"/>
          </a:xfrm>
        </p:spPr>
        <p:txBody>
          <a:bodyPr>
            <a:normAutofit fontScale="85000" lnSpcReduction="20000"/>
          </a:bodyPr>
          <a:lstStyle/>
          <a:p>
            <a:r>
              <a:rPr lang="en-US" dirty="0"/>
              <a:t>Confusion Matrix </a:t>
            </a:r>
          </a:p>
          <a:p>
            <a:r>
              <a:rPr lang="en-US" dirty="0"/>
              <a:t>Naïve Bayes</a:t>
            </a:r>
            <a:endParaRPr lang="en-GH" dirty="0"/>
          </a:p>
        </p:txBody>
      </p:sp>
      <p:sp>
        <p:nvSpPr>
          <p:cNvPr id="6" name="Text Placeholder 5">
            <a:extLst>
              <a:ext uri="{FF2B5EF4-FFF2-40B4-BE49-F238E27FC236}">
                <a16:creationId xmlns:a16="http://schemas.microsoft.com/office/drawing/2014/main" id="{BE5C6418-C1B2-43BC-A417-089747C7DB98}"/>
              </a:ext>
            </a:extLst>
          </p:cNvPr>
          <p:cNvSpPr>
            <a:spLocks noGrp="1"/>
          </p:cNvSpPr>
          <p:nvPr>
            <p:ph type="body" sz="quarter" idx="3"/>
          </p:nvPr>
        </p:nvSpPr>
        <p:spPr>
          <a:xfrm>
            <a:off x="6481932" y="1287544"/>
            <a:ext cx="4774831" cy="640080"/>
          </a:xfrm>
        </p:spPr>
        <p:txBody>
          <a:bodyPr>
            <a:normAutofit fontScale="85000" lnSpcReduction="20000"/>
          </a:bodyPr>
          <a:lstStyle/>
          <a:p>
            <a:r>
              <a:rPr lang="en-US" dirty="0"/>
              <a:t>Confusion Matrix </a:t>
            </a:r>
          </a:p>
          <a:p>
            <a:r>
              <a:rPr lang="en-US" dirty="0"/>
              <a:t>Gradient Classified Booster</a:t>
            </a:r>
          </a:p>
        </p:txBody>
      </p:sp>
      <p:pic>
        <p:nvPicPr>
          <p:cNvPr id="2052" name="Picture 4">
            <a:extLst>
              <a:ext uri="{FF2B5EF4-FFF2-40B4-BE49-F238E27FC236}">
                <a16:creationId xmlns:a16="http://schemas.microsoft.com/office/drawing/2014/main" id="{9C7B2969-E7A9-4A25-A553-04F2ADE4CA1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02872" y="1927624"/>
            <a:ext cx="4367812" cy="380643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26704BED-C477-47FB-BD8A-12B40D85E902}"/>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481932" y="1926634"/>
            <a:ext cx="4368948" cy="38074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F842BBA-B28C-4F41-A5C2-3A7E6A5C197F}"/>
              </a:ext>
            </a:extLst>
          </p:cNvPr>
          <p:cNvSpPr txBox="1"/>
          <p:nvPr/>
        </p:nvSpPr>
        <p:spPr>
          <a:xfrm>
            <a:off x="1933402" y="5875606"/>
            <a:ext cx="9434253" cy="369332"/>
          </a:xfrm>
          <a:prstGeom prst="rect">
            <a:avLst/>
          </a:prstGeom>
          <a:noFill/>
        </p:spPr>
        <p:txBody>
          <a:bodyPr wrap="square" rtlCol="0">
            <a:spAutoFit/>
          </a:bodyPr>
          <a:lstStyle/>
          <a:p>
            <a:r>
              <a:rPr lang="en-US" dirty="0"/>
              <a:t>Just 33 correct draw predictions by the Gradient Classified Booster</a:t>
            </a:r>
            <a:endParaRPr lang="en-GH" dirty="0"/>
          </a:p>
        </p:txBody>
      </p:sp>
      <p:sp>
        <p:nvSpPr>
          <p:cNvPr id="3" name="Slide Number Placeholder 2">
            <a:extLst>
              <a:ext uri="{FF2B5EF4-FFF2-40B4-BE49-F238E27FC236}">
                <a16:creationId xmlns:a16="http://schemas.microsoft.com/office/drawing/2014/main" id="{B1A4E399-9185-45FA-B376-E675E04CF04E}"/>
              </a:ext>
            </a:extLst>
          </p:cNvPr>
          <p:cNvSpPr>
            <a:spLocks noGrp="1"/>
          </p:cNvSpPr>
          <p:nvPr>
            <p:ph type="sldNum" sz="quarter" idx="12"/>
          </p:nvPr>
        </p:nvSpPr>
        <p:spPr/>
        <p:txBody>
          <a:bodyPr/>
          <a:lstStyle/>
          <a:p>
            <a:fld id="{344EF7D7-A89D-4E3D-B1A9-D4781BEBEAEF}" type="slidenum">
              <a:rPr lang="en-GH" smtClean="0"/>
              <a:t>21</a:t>
            </a:fld>
            <a:endParaRPr lang="en-GH"/>
          </a:p>
        </p:txBody>
      </p:sp>
    </p:spTree>
    <p:extLst>
      <p:ext uri="{BB962C8B-B14F-4D97-AF65-F5344CB8AC3E}">
        <p14:creationId xmlns:p14="http://schemas.microsoft.com/office/powerpoint/2010/main" val="2358599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F2DD2-679D-487B-A55A-19C91A34746B}"/>
              </a:ext>
            </a:extLst>
          </p:cNvPr>
          <p:cNvSpPr>
            <a:spLocks noGrp="1"/>
          </p:cNvSpPr>
          <p:nvPr>
            <p:ph type="title"/>
          </p:nvPr>
        </p:nvSpPr>
        <p:spPr/>
        <p:txBody>
          <a:bodyPr/>
          <a:lstStyle/>
          <a:p>
            <a:r>
              <a:rPr lang="en-US" dirty="0"/>
              <a:t>MACHINE LEARNING MODEL</a:t>
            </a:r>
            <a:endParaRPr lang="en-GH" dirty="0"/>
          </a:p>
        </p:txBody>
      </p:sp>
      <p:sp>
        <p:nvSpPr>
          <p:cNvPr id="3" name="Content Placeholder 2">
            <a:extLst>
              <a:ext uri="{FF2B5EF4-FFF2-40B4-BE49-F238E27FC236}">
                <a16:creationId xmlns:a16="http://schemas.microsoft.com/office/drawing/2014/main" id="{D81EC0FE-2BFE-45FE-82DF-A4FBBFBC684C}"/>
              </a:ext>
            </a:extLst>
          </p:cNvPr>
          <p:cNvSpPr>
            <a:spLocks noGrp="1"/>
          </p:cNvSpPr>
          <p:nvPr>
            <p:ph idx="1"/>
          </p:nvPr>
        </p:nvSpPr>
        <p:spPr/>
        <p:txBody>
          <a:bodyPr>
            <a:normAutofit fontScale="92500" lnSpcReduction="10000"/>
          </a:bodyPr>
          <a:lstStyle/>
          <a:p>
            <a:pPr algn="l" fontAlgn="base"/>
            <a:r>
              <a:rPr lang="en-US" sz="2400" b="0" dirty="0">
                <a:effectLst/>
              </a:rPr>
              <a:t>The best performing algorithm –</a:t>
            </a:r>
            <a:r>
              <a:rPr lang="en-US" sz="2400" b="1" dirty="0">
                <a:effectLst/>
              </a:rPr>
              <a:t>Naïve Bayes </a:t>
            </a:r>
            <a:r>
              <a:rPr lang="en-US" sz="2400" b="0" dirty="0">
                <a:effectLst/>
              </a:rPr>
              <a:t>was used for the model.</a:t>
            </a:r>
          </a:p>
          <a:p>
            <a:pPr algn="l" fontAlgn="base"/>
            <a:r>
              <a:rPr lang="en-US" sz="2400" b="0" dirty="0">
                <a:effectLst/>
              </a:rPr>
              <a:t>In simple terms, a Naive Bayes classifier assumes that the presence of a particular feature in a class is unrelated to the presence of any other feature.</a:t>
            </a:r>
            <a:endParaRPr lang="en-US" sz="2400" dirty="0"/>
          </a:p>
          <a:p>
            <a:pPr algn="l" fontAlgn="base"/>
            <a:r>
              <a:rPr lang="en-US" sz="2400" b="0" dirty="0">
                <a:effectLst/>
              </a:rPr>
              <a:t>The algorithm was used in Python programming language.</a:t>
            </a:r>
          </a:p>
          <a:p>
            <a:pPr algn="l" fontAlgn="base"/>
            <a:r>
              <a:rPr lang="en-US" sz="2400" b="0" i="0" dirty="0">
                <a:effectLst/>
              </a:rPr>
              <a:t>Naive Bayes model is easy to build and particularly useful for very large data sets. Along with simplicity, Naive Bayes is known to outperform even highly sophisticated classification methods in multi-class classification problems</a:t>
            </a:r>
          </a:p>
          <a:p>
            <a:pPr algn="l" fontAlgn="base"/>
            <a:r>
              <a:rPr lang="en-US" sz="2400" b="0" dirty="0">
                <a:effectLst/>
              </a:rPr>
              <a:t>The accuracy of the model was tagged at </a:t>
            </a:r>
            <a:r>
              <a:rPr lang="en-US" sz="2800" b="1" dirty="0"/>
              <a:t>51</a:t>
            </a:r>
            <a:r>
              <a:rPr lang="en-US" sz="2800" b="1" dirty="0">
                <a:effectLst/>
              </a:rPr>
              <a:t>.6% </a:t>
            </a:r>
            <a:r>
              <a:rPr lang="en-US" sz="2400" b="0" dirty="0">
                <a:effectLst/>
              </a:rPr>
              <a:t>at predicting the result of the game either a home win, away win or a draw. </a:t>
            </a:r>
            <a:r>
              <a:rPr lang="en-US" sz="2400" dirty="0"/>
              <a:t> </a:t>
            </a:r>
          </a:p>
          <a:p>
            <a:endParaRPr lang="en-GH" dirty="0"/>
          </a:p>
        </p:txBody>
      </p:sp>
      <p:sp>
        <p:nvSpPr>
          <p:cNvPr id="4" name="Slide Number Placeholder 3">
            <a:extLst>
              <a:ext uri="{FF2B5EF4-FFF2-40B4-BE49-F238E27FC236}">
                <a16:creationId xmlns:a16="http://schemas.microsoft.com/office/drawing/2014/main" id="{84B934E3-9A07-4298-9D12-6911165D4687}"/>
              </a:ext>
            </a:extLst>
          </p:cNvPr>
          <p:cNvSpPr>
            <a:spLocks noGrp="1"/>
          </p:cNvSpPr>
          <p:nvPr>
            <p:ph type="sldNum" sz="quarter" idx="12"/>
          </p:nvPr>
        </p:nvSpPr>
        <p:spPr/>
        <p:txBody>
          <a:bodyPr/>
          <a:lstStyle/>
          <a:p>
            <a:fld id="{344EF7D7-A89D-4E3D-B1A9-D4781BEBEAEF}" type="slidenum">
              <a:rPr lang="en-GH" smtClean="0"/>
              <a:t>22</a:t>
            </a:fld>
            <a:endParaRPr lang="en-GH"/>
          </a:p>
        </p:txBody>
      </p:sp>
    </p:spTree>
    <p:extLst>
      <p:ext uri="{BB962C8B-B14F-4D97-AF65-F5344CB8AC3E}">
        <p14:creationId xmlns:p14="http://schemas.microsoft.com/office/powerpoint/2010/main" val="2470205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4E5FD8-F74C-41FD-8D64-8C841E5E32C7}"/>
              </a:ext>
            </a:extLst>
          </p:cNvPr>
          <p:cNvSpPr>
            <a:spLocks noGrp="1"/>
          </p:cNvSpPr>
          <p:nvPr>
            <p:ph type="title"/>
          </p:nvPr>
        </p:nvSpPr>
        <p:spPr>
          <a:xfrm>
            <a:off x="8156350" y="484632"/>
            <a:ext cx="3544035" cy="1609344"/>
          </a:xfrm>
          <a:ln>
            <a:noFill/>
          </a:ln>
        </p:spPr>
        <p:txBody>
          <a:bodyPr>
            <a:normAutofit/>
          </a:bodyPr>
          <a:lstStyle/>
          <a:p>
            <a:r>
              <a:rPr lang="en-US" sz="3200" dirty="0"/>
              <a:t>LATEST GAMES TEST and Results </a:t>
            </a:r>
            <a:endParaRPr lang="en-GH" sz="3200" dirty="0"/>
          </a:p>
        </p:txBody>
      </p:sp>
      <p:sp>
        <p:nvSpPr>
          <p:cNvPr id="10" name="Content Placeholder 9">
            <a:extLst>
              <a:ext uri="{FF2B5EF4-FFF2-40B4-BE49-F238E27FC236}">
                <a16:creationId xmlns:a16="http://schemas.microsoft.com/office/drawing/2014/main" id="{6AB465DF-B6A9-4010-95CD-9A2E13161173}"/>
              </a:ext>
            </a:extLst>
          </p:cNvPr>
          <p:cNvSpPr>
            <a:spLocks noGrp="1"/>
          </p:cNvSpPr>
          <p:nvPr>
            <p:ph idx="1"/>
          </p:nvPr>
        </p:nvSpPr>
        <p:spPr>
          <a:xfrm>
            <a:off x="8156351" y="2121408"/>
            <a:ext cx="3544034" cy="4050792"/>
          </a:xfrm>
        </p:spPr>
        <p:txBody>
          <a:bodyPr>
            <a:normAutofit/>
          </a:bodyPr>
          <a:lstStyle/>
          <a:p>
            <a:r>
              <a:rPr lang="en-US" dirty="0"/>
              <a:t>10 Serie A games were selected from games played between 19/11/2021 -22/11/2021</a:t>
            </a:r>
          </a:p>
          <a:p>
            <a:r>
              <a:rPr lang="en-US" dirty="0"/>
              <a:t>The model predicted the results of 5 games accurately.</a:t>
            </a:r>
          </a:p>
          <a:p>
            <a:pPr marL="0" indent="0">
              <a:buNone/>
            </a:pPr>
            <a:endParaRPr lang="en-US" sz="1600" dirty="0"/>
          </a:p>
        </p:txBody>
      </p:sp>
      <p:grpSp>
        <p:nvGrpSpPr>
          <p:cNvPr id="15" name="Group 14">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8" name="Content Placeholder 4">
            <a:extLst>
              <a:ext uri="{FF2B5EF4-FFF2-40B4-BE49-F238E27FC236}">
                <a16:creationId xmlns:a16="http://schemas.microsoft.com/office/drawing/2014/main" id="{C36BB8CD-54A6-4F0A-9680-ED10844229E8}"/>
              </a:ext>
            </a:extLst>
          </p:cNvPr>
          <p:cNvGraphicFramePr>
            <a:graphicFrameLocks/>
          </p:cNvGraphicFramePr>
          <p:nvPr>
            <p:extLst>
              <p:ext uri="{D42A27DB-BD31-4B8C-83A1-F6EECF244321}">
                <p14:modId xmlns:p14="http://schemas.microsoft.com/office/powerpoint/2010/main" val="3415180008"/>
              </p:ext>
            </p:extLst>
          </p:nvPr>
        </p:nvGraphicFramePr>
        <p:xfrm>
          <a:off x="221941" y="145671"/>
          <a:ext cx="7281295" cy="6435485"/>
        </p:xfrm>
        <a:graphic>
          <a:graphicData uri="http://schemas.openxmlformats.org/drawingml/2006/table">
            <a:tbl>
              <a:tblPr firstRow="1" bandRow="1">
                <a:tableStyleId>{5940675A-B579-460E-94D1-54222C63F5DA}</a:tableStyleId>
              </a:tblPr>
              <a:tblGrid>
                <a:gridCol w="2059618">
                  <a:extLst>
                    <a:ext uri="{9D8B030D-6E8A-4147-A177-3AD203B41FA5}">
                      <a16:colId xmlns:a16="http://schemas.microsoft.com/office/drawing/2014/main" val="2053630341"/>
                    </a:ext>
                  </a:extLst>
                </a:gridCol>
                <a:gridCol w="1979721">
                  <a:extLst>
                    <a:ext uri="{9D8B030D-6E8A-4147-A177-3AD203B41FA5}">
                      <a16:colId xmlns:a16="http://schemas.microsoft.com/office/drawing/2014/main" val="2146921206"/>
                    </a:ext>
                  </a:extLst>
                </a:gridCol>
                <a:gridCol w="1160847">
                  <a:extLst>
                    <a:ext uri="{9D8B030D-6E8A-4147-A177-3AD203B41FA5}">
                      <a16:colId xmlns:a16="http://schemas.microsoft.com/office/drawing/2014/main" val="565238727"/>
                    </a:ext>
                  </a:extLst>
                </a:gridCol>
                <a:gridCol w="2081109">
                  <a:extLst>
                    <a:ext uri="{9D8B030D-6E8A-4147-A177-3AD203B41FA5}">
                      <a16:colId xmlns:a16="http://schemas.microsoft.com/office/drawing/2014/main" val="3569945239"/>
                    </a:ext>
                  </a:extLst>
                </a:gridCol>
              </a:tblGrid>
              <a:tr h="895622">
                <a:tc>
                  <a:txBody>
                    <a:bodyPr/>
                    <a:lstStyle/>
                    <a:p>
                      <a:pPr algn="r" fontAlgn="ctr"/>
                      <a:r>
                        <a:rPr lang="en-US" sz="2000" dirty="0">
                          <a:effectLst/>
                        </a:rPr>
                        <a:t>Home Team</a:t>
                      </a:r>
                    </a:p>
                  </a:txBody>
                  <a:tcPr marL="127002" marR="127002" marT="63501" marB="63501" anchor="ctr"/>
                </a:tc>
                <a:tc>
                  <a:txBody>
                    <a:bodyPr/>
                    <a:lstStyle/>
                    <a:p>
                      <a:pPr algn="r" fontAlgn="ctr"/>
                      <a:r>
                        <a:rPr lang="en-US" sz="2000" dirty="0">
                          <a:effectLst/>
                        </a:rPr>
                        <a:t>Away Team</a:t>
                      </a:r>
                    </a:p>
                  </a:txBody>
                  <a:tcPr marL="127002" marR="127002" marT="63501" marB="63501" anchor="ctr"/>
                </a:tc>
                <a:tc>
                  <a:txBody>
                    <a:bodyPr/>
                    <a:lstStyle/>
                    <a:p>
                      <a:pPr algn="r" fontAlgn="ctr"/>
                      <a:r>
                        <a:rPr lang="en-US" sz="2000" dirty="0">
                          <a:effectLst/>
                        </a:rPr>
                        <a:t>Result</a:t>
                      </a:r>
                    </a:p>
                  </a:txBody>
                  <a:tcPr marL="127002" marR="127002" marT="63501" marB="63501" anchor="ctr"/>
                </a:tc>
                <a:tc>
                  <a:txBody>
                    <a:bodyPr/>
                    <a:lstStyle/>
                    <a:p>
                      <a:pPr algn="r" fontAlgn="ctr"/>
                      <a:r>
                        <a:rPr lang="en-US" sz="2000" dirty="0">
                          <a:effectLst/>
                        </a:rPr>
                        <a:t>Model Prediction</a:t>
                      </a:r>
                    </a:p>
                  </a:txBody>
                  <a:tcPr marL="127002" marR="127002" marT="63501" marB="63501" anchor="ctr"/>
                </a:tc>
                <a:extLst>
                  <a:ext uri="{0D108BD9-81ED-4DB2-BD59-A6C34878D82A}">
                    <a16:rowId xmlns:a16="http://schemas.microsoft.com/office/drawing/2014/main" val="2839152790"/>
                  </a:ext>
                </a:extLst>
              </a:tr>
              <a:tr h="562973">
                <a:tc>
                  <a:txBody>
                    <a:bodyPr/>
                    <a:lstStyle/>
                    <a:p>
                      <a:pPr algn="r" fontAlgn="ctr"/>
                      <a:r>
                        <a:rPr lang="en-US" sz="2000" dirty="0" err="1">
                          <a:effectLst/>
                        </a:rPr>
                        <a:t>Atalanta</a:t>
                      </a:r>
                      <a:endParaRPr lang="en-US" sz="2000" dirty="0">
                        <a:effectLst/>
                      </a:endParaRPr>
                    </a:p>
                  </a:txBody>
                  <a:tcPr marL="127002" marR="127002" marT="63501" marB="63501" anchor="ctr">
                    <a:solidFill>
                      <a:srgbClr val="00B050"/>
                    </a:solidFill>
                  </a:tcPr>
                </a:tc>
                <a:tc>
                  <a:txBody>
                    <a:bodyPr/>
                    <a:lstStyle/>
                    <a:p>
                      <a:pPr algn="r" fontAlgn="ctr"/>
                      <a:r>
                        <a:rPr lang="en-US" sz="2000" dirty="0">
                          <a:effectLst/>
                        </a:rPr>
                        <a:t>Spezia</a:t>
                      </a:r>
                    </a:p>
                  </a:txBody>
                  <a:tcPr marL="127002" marR="127002" marT="63501" marB="63501" anchor="ctr">
                    <a:solidFill>
                      <a:srgbClr val="00B050"/>
                    </a:solidFill>
                  </a:tcPr>
                </a:tc>
                <a:tc>
                  <a:txBody>
                    <a:bodyPr/>
                    <a:lstStyle/>
                    <a:p>
                      <a:pPr algn="r" fontAlgn="ctr"/>
                      <a:r>
                        <a:rPr lang="en-US" sz="2000" dirty="0">
                          <a:effectLst/>
                        </a:rPr>
                        <a:t>H</a:t>
                      </a:r>
                    </a:p>
                  </a:txBody>
                  <a:tcPr marL="127002" marR="127002" marT="63501" marB="63501" anchor="ctr">
                    <a:solidFill>
                      <a:srgbClr val="00B050"/>
                    </a:solidFill>
                  </a:tcPr>
                </a:tc>
                <a:tc>
                  <a:txBody>
                    <a:bodyPr/>
                    <a:lstStyle/>
                    <a:p>
                      <a:pPr algn="r" fontAlgn="ctr"/>
                      <a:r>
                        <a:rPr lang="en-US" sz="2000" dirty="0">
                          <a:effectLst/>
                        </a:rPr>
                        <a:t>H</a:t>
                      </a:r>
                    </a:p>
                  </a:txBody>
                  <a:tcPr marL="127002" marR="127002" marT="63501" marB="63501" anchor="ctr">
                    <a:solidFill>
                      <a:srgbClr val="00B050"/>
                    </a:solidFill>
                  </a:tcPr>
                </a:tc>
                <a:extLst>
                  <a:ext uri="{0D108BD9-81ED-4DB2-BD59-A6C34878D82A}">
                    <a16:rowId xmlns:a16="http://schemas.microsoft.com/office/drawing/2014/main" val="464252584"/>
                  </a:ext>
                </a:extLst>
              </a:tr>
              <a:tr h="562973">
                <a:tc>
                  <a:txBody>
                    <a:bodyPr/>
                    <a:lstStyle/>
                    <a:p>
                      <a:pPr algn="r" fontAlgn="ctr"/>
                      <a:r>
                        <a:rPr lang="en-US" sz="2000" dirty="0">
                          <a:effectLst/>
                        </a:rPr>
                        <a:t>Lazio</a:t>
                      </a:r>
                    </a:p>
                  </a:txBody>
                  <a:tcPr marL="127002" marR="127002" marT="63501" marB="63501" anchor="ctr">
                    <a:solidFill>
                      <a:srgbClr val="00B050"/>
                    </a:solidFill>
                  </a:tcPr>
                </a:tc>
                <a:tc>
                  <a:txBody>
                    <a:bodyPr/>
                    <a:lstStyle/>
                    <a:p>
                      <a:pPr algn="r" fontAlgn="ctr"/>
                      <a:r>
                        <a:rPr lang="en-US" sz="2000" dirty="0">
                          <a:effectLst/>
                        </a:rPr>
                        <a:t>Juventus</a:t>
                      </a:r>
                    </a:p>
                  </a:txBody>
                  <a:tcPr marL="127002" marR="127002" marT="63501" marB="63501" anchor="ctr">
                    <a:solidFill>
                      <a:srgbClr val="00B050"/>
                    </a:solidFill>
                  </a:tcPr>
                </a:tc>
                <a:tc>
                  <a:txBody>
                    <a:bodyPr/>
                    <a:lstStyle/>
                    <a:p>
                      <a:pPr algn="r" fontAlgn="ctr"/>
                      <a:r>
                        <a:rPr lang="en-US" sz="2000" dirty="0">
                          <a:effectLst/>
                        </a:rPr>
                        <a:t>A</a:t>
                      </a:r>
                    </a:p>
                  </a:txBody>
                  <a:tcPr marL="127002" marR="127002" marT="63501" marB="63501" anchor="ctr">
                    <a:solidFill>
                      <a:srgbClr val="00B050"/>
                    </a:solidFill>
                  </a:tcPr>
                </a:tc>
                <a:tc>
                  <a:txBody>
                    <a:bodyPr/>
                    <a:lstStyle/>
                    <a:p>
                      <a:pPr algn="r" fontAlgn="ctr"/>
                      <a:r>
                        <a:rPr lang="en-US" sz="2000" dirty="0">
                          <a:effectLst/>
                        </a:rPr>
                        <a:t>A</a:t>
                      </a:r>
                    </a:p>
                  </a:txBody>
                  <a:tcPr marL="127002" marR="127002" marT="63501" marB="63501" anchor="ctr">
                    <a:solidFill>
                      <a:srgbClr val="00B050"/>
                    </a:solidFill>
                  </a:tcPr>
                </a:tc>
                <a:extLst>
                  <a:ext uri="{0D108BD9-81ED-4DB2-BD59-A6C34878D82A}">
                    <a16:rowId xmlns:a16="http://schemas.microsoft.com/office/drawing/2014/main" val="3124756176"/>
                  </a:ext>
                </a:extLst>
              </a:tr>
              <a:tr h="562973">
                <a:tc>
                  <a:txBody>
                    <a:bodyPr/>
                    <a:lstStyle/>
                    <a:p>
                      <a:pPr algn="r" fontAlgn="ctr"/>
                      <a:r>
                        <a:rPr lang="en-US" sz="2000">
                          <a:effectLst/>
                        </a:rPr>
                        <a:t>Fiorentina</a:t>
                      </a:r>
                    </a:p>
                  </a:txBody>
                  <a:tcPr marL="127002" marR="127002" marT="63501" marB="63501" anchor="ctr"/>
                </a:tc>
                <a:tc>
                  <a:txBody>
                    <a:bodyPr/>
                    <a:lstStyle/>
                    <a:p>
                      <a:pPr algn="r" fontAlgn="ctr"/>
                      <a:r>
                        <a:rPr lang="en-US" sz="2000">
                          <a:effectLst/>
                        </a:rPr>
                        <a:t>AC Milan</a:t>
                      </a:r>
                    </a:p>
                  </a:txBody>
                  <a:tcPr marL="127002" marR="127002" marT="63501" marB="63501" anchor="ctr"/>
                </a:tc>
                <a:tc>
                  <a:txBody>
                    <a:bodyPr/>
                    <a:lstStyle/>
                    <a:p>
                      <a:pPr algn="r" fontAlgn="ctr"/>
                      <a:r>
                        <a:rPr lang="en-US" sz="2000">
                          <a:effectLst/>
                        </a:rPr>
                        <a:t>H</a:t>
                      </a:r>
                    </a:p>
                  </a:txBody>
                  <a:tcPr marL="127002" marR="127002" marT="63501" marB="63501" anchor="ctr"/>
                </a:tc>
                <a:tc>
                  <a:txBody>
                    <a:bodyPr/>
                    <a:lstStyle/>
                    <a:p>
                      <a:pPr algn="r" fontAlgn="ctr"/>
                      <a:r>
                        <a:rPr lang="en-US" sz="2000">
                          <a:effectLst/>
                        </a:rPr>
                        <a:t>A</a:t>
                      </a:r>
                    </a:p>
                  </a:txBody>
                  <a:tcPr marL="127002" marR="127002" marT="63501" marB="63501" anchor="ctr"/>
                </a:tc>
                <a:extLst>
                  <a:ext uri="{0D108BD9-81ED-4DB2-BD59-A6C34878D82A}">
                    <a16:rowId xmlns:a16="http://schemas.microsoft.com/office/drawing/2014/main" val="3023689509"/>
                  </a:ext>
                </a:extLst>
              </a:tr>
              <a:tr h="562973">
                <a:tc>
                  <a:txBody>
                    <a:bodyPr/>
                    <a:lstStyle/>
                    <a:p>
                      <a:pPr algn="r" fontAlgn="ctr"/>
                      <a:r>
                        <a:rPr lang="en-US" sz="2000">
                          <a:effectLst/>
                        </a:rPr>
                        <a:t>Sassuolo</a:t>
                      </a:r>
                    </a:p>
                  </a:txBody>
                  <a:tcPr marL="127002" marR="127002" marT="63501" marB="63501" anchor="ctr"/>
                </a:tc>
                <a:tc>
                  <a:txBody>
                    <a:bodyPr/>
                    <a:lstStyle/>
                    <a:p>
                      <a:pPr algn="r" fontAlgn="ctr"/>
                      <a:r>
                        <a:rPr lang="en-US" sz="2000">
                          <a:effectLst/>
                        </a:rPr>
                        <a:t>Cagliari</a:t>
                      </a:r>
                    </a:p>
                  </a:txBody>
                  <a:tcPr marL="127002" marR="127002" marT="63501" marB="63501" anchor="ctr"/>
                </a:tc>
                <a:tc>
                  <a:txBody>
                    <a:bodyPr/>
                    <a:lstStyle/>
                    <a:p>
                      <a:pPr algn="r" fontAlgn="ctr"/>
                      <a:r>
                        <a:rPr lang="en-US" sz="2000">
                          <a:effectLst/>
                        </a:rPr>
                        <a:t>D</a:t>
                      </a:r>
                    </a:p>
                  </a:txBody>
                  <a:tcPr marL="127002" marR="127002" marT="63501" marB="63501" anchor="ctr"/>
                </a:tc>
                <a:tc>
                  <a:txBody>
                    <a:bodyPr/>
                    <a:lstStyle/>
                    <a:p>
                      <a:pPr algn="r" fontAlgn="ctr"/>
                      <a:r>
                        <a:rPr lang="en-US" sz="2000" dirty="0">
                          <a:effectLst/>
                        </a:rPr>
                        <a:t>H</a:t>
                      </a:r>
                    </a:p>
                  </a:txBody>
                  <a:tcPr marL="127002" marR="127002" marT="63501" marB="63501" anchor="ctr"/>
                </a:tc>
                <a:extLst>
                  <a:ext uri="{0D108BD9-81ED-4DB2-BD59-A6C34878D82A}">
                    <a16:rowId xmlns:a16="http://schemas.microsoft.com/office/drawing/2014/main" val="4102504663"/>
                  </a:ext>
                </a:extLst>
              </a:tr>
              <a:tr h="604277">
                <a:tc>
                  <a:txBody>
                    <a:bodyPr/>
                    <a:lstStyle/>
                    <a:p>
                      <a:pPr algn="r" fontAlgn="ctr"/>
                      <a:r>
                        <a:rPr lang="en-US" sz="2000">
                          <a:effectLst/>
                        </a:rPr>
                        <a:t>Salernitana</a:t>
                      </a:r>
                    </a:p>
                  </a:txBody>
                  <a:tcPr marL="127002" marR="127002" marT="63501" marB="63501" anchor="ctr"/>
                </a:tc>
                <a:tc>
                  <a:txBody>
                    <a:bodyPr/>
                    <a:lstStyle/>
                    <a:p>
                      <a:pPr algn="r" fontAlgn="ctr"/>
                      <a:r>
                        <a:rPr lang="en-US" sz="2000">
                          <a:effectLst/>
                        </a:rPr>
                        <a:t>Sampdoria</a:t>
                      </a:r>
                    </a:p>
                  </a:txBody>
                  <a:tcPr marL="127002" marR="127002" marT="63501" marB="63501" anchor="ctr"/>
                </a:tc>
                <a:tc>
                  <a:txBody>
                    <a:bodyPr/>
                    <a:lstStyle/>
                    <a:p>
                      <a:pPr algn="r" fontAlgn="ctr"/>
                      <a:r>
                        <a:rPr lang="en-US" sz="2000">
                          <a:effectLst/>
                        </a:rPr>
                        <a:t>A</a:t>
                      </a:r>
                    </a:p>
                  </a:txBody>
                  <a:tcPr marL="127002" marR="127002" marT="63501" marB="63501" anchor="ctr"/>
                </a:tc>
                <a:tc>
                  <a:txBody>
                    <a:bodyPr/>
                    <a:lstStyle/>
                    <a:p>
                      <a:pPr algn="r" fontAlgn="ctr"/>
                      <a:r>
                        <a:rPr lang="en-US" sz="2000">
                          <a:effectLst/>
                        </a:rPr>
                        <a:t>H</a:t>
                      </a:r>
                    </a:p>
                  </a:txBody>
                  <a:tcPr marL="127002" marR="127002" marT="63501" marB="63501" anchor="ctr"/>
                </a:tc>
                <a:extLst>
                  <a:ext uri="{0D108BD9-81ED-4DB2-BD59-A6C34878D82A}">
                    <a16:rowId xmlns:a16="http://schemas.microsoft.com/office/drawing/2014/main" val="1172723124"/>
                  </a:ext>
                </a:extLst>
              </a:tr>
              <a:tr h="0">
                <a:tc>
                  <a:txBody>
                    <a:bodyPr/>
                    <a:lstStyle/>
                    <a:p>
                      <a:pPr algn="r" fontAlgn="ctr"/>
                      <a:r>
                        <a:rPr lang="en-US" sz="2000">
                          <a:effectLst/>
                        </a:rPr>
                        <a:t>Bologna</a:t>
                      </a:r>
                    </a:p>
                  </a:txBody>
                  <a:tcPr marL="127002" marR="127002" marT="63501" marB="63501" anchor="ctr"/>
                </a:tc>
                <a:tc>
                  <a:txBody>
                    <a:bodyPr/>
                    <a:lstStyle/>
                    <a:p>
                      <a:pPr algn="r" fontAlgn="ctr"/>
                      <a:r>
                        <a:rPr lang="en-US" sz="2000">
                          <a:effectLst/>
                        </a:rPr>
                        <a:t>Venezia</a:t>
                      </a:r>
                    </a:p>
                  </a:txBody>
                  <a:tcPr marL="127002" marR="127002" marT="63501" marB="63501" anchor="ctr"/>
                </a:tc>
                <a:tc>
                  <a:txBody>
                    <a:bodyPr/>
                    <a:lstStyle/>
                    <a:p>
                      <a:pPr algn="r" fontAlgn="ctr"/>
                      <a:r>
                        <a:rPr lang="en-US" sz="2000">
                          <a:effectLst/>
                        </a:rPr>
                        <a:t>A</a:t>
                      </a:r>
                    </a:p>
                  </a:txBody>
                  <a:tcPr marL="127002" marR="127002" marT="63501" marB="63501" anchor="ctr"/>
                </a:tc>
                <a:tc>
                  <a:txBody>
                    <a:bodyPr/>
                    <a:lstStyle/>
                    <a:p>
                      <a:pPr algn="r" fontAlgn="ctr"/>
                      <a:r>
                        <a:rPr lang="en-US" sz="2000" dirty="0">
                          <a:effectLst/>
                        </a:rPr>
                        <a:t>H</a:t>
                      </a:r>
                    </a:p>
                  </a:txBody>
                  <a:tcPr marL="127002" marR="127002" marT="63501" marB="63501" anchor="ctr"/>
                </a:tc>
                <a:extLst>
                  <a:ext uri="{0D108BD9-81ED-4DB2-BD59-A6C34878D82A}">
                    <a16:rowId xmlns:a16="http://schemas.microsoft.com/office/drawing/2014/main" val="2637612090"/>
                  </a:ext>
                </a:extLst>
              </a:tr>
              <a:tr h="562973">
                <a:tc>
                  <a:txBody>
                    <a:bodyPr/>
                    <a:lstStyle/>
                    <a:p>
                      <a:pPr algn="r" fontAlgn="ctr"/>
                      <a:r>
                        <a:rPr lang="en-US" sz="2000" dirty="0">
                          <a:effectLst/>
                        </a:rPr>
                        <a:t>Inter</a:t>
                      </a:r>
                    </a:p>
                  </a:txBody>
                  <a:tcPr marL="127002" marR="127002" marT="63501" marB="63501" anchor="ctr">
                    <a:solidFill>
                      <a:srgbClr val="00B050"/>
                    </a:solidFill>
                  </a:tcPr>
                </a:tc>
                <a:tc>
                  <a:txBody>
                    <a:bodyPr/>
                    <a:lstStyle/>
                    <a:p>
                      <a:pPr algn="r" fontAlgn="ctr"/>
                      <a:r>
                        <a:rPr lang="en-US" sz="2000">
                          <a:effectLst/>
                        </a:rPr>
                        <a:t>Napoli</a:t>
                      </a:r>
                    </a:p>
                  </a:txBody>
                  <a:tcPr marL="127002" marR="127002" marT="63501" marB="63501" anchor="ctr">
                    <a:solidFill>
                      <a:srgbClr val="00B050"/>
                    </a:solidFill>
                  </a:tcPr>
                </a:tc>
                <a:tc>
                  <a:txBody>
                    <a:bodyPr/>
                    <a:lstStyle/>
                    <a:p>
                      <a:pPr algn="r" fontAlgn="ctr"/>
                      <a:r>
                        <a:rPr lang="en-US" sz="2000">
                          <a:effectLst/>
                        </a:rPr>
                        <a:t>H</a:t>
                      </a:r>
                    </a:p>
                  </a:txBody>
                  <a:tcPr marL="127002" marR="127002" marT="63501" marB="63501" anchor="ctr">
                    <a:solidFill>
                      <a:srgbClr val="00B050"/>
                    </a:solidFill>
                  </a:tcPr>
                </a:tc>
                <a:tc>
                  <a:txBody>
                    <a:bodyPr/>
                    <a:lstStyle/>
                    <a:p>
                      <a:pPr algn="r" fontAlgn="ctr"/>
                      <a:r>
                        <a:rPr lang="en-US" sz="2000" dirty="0">
                          <a:effectLst/>
                        </a:rPr>
                        <a:t>H</a:t>
                      </a:r>
                    </a:p>
                  </a:txBody>
                  <a:tcPr marL="127002" marR="127002" marT="63501" marB="63501" anchor="ctr">
                    <a:solidFill>
                      <a:srgbClr val="00B050"/>
                    </a:solidFill>
                  </a:tcPr>
                </a:tc>
                <a:extLst>
                  <a:ext uri="{0D108BD9-81ED-4DB2-BD59-A6C34878D82A}">
                    <a16:rowId xmlns:a16="http://schemas.microsoft.com/office/drawing/2014/main" val="690373995"/>
                  </a:ext>
                </a:extLst>
              </a:tr>
              <a:tr h="562973">
                <a:tc>
                  <a:txBody>
                    <a:bodyPr/>
                    <a:lstStyle/>
                    <a:p>
                      <a:pPr algn="r" fontAlgn="ctr"/>
                      <a:r>
                        <a:rPr lang="en-US" sz="2000" dirty="0">
                          <a:effectLst/>
                        </a:rPr>
                        <a:t>Genoa</a:t>
                      </a:r>
                    </a:p>
                  </a:txBody>
                  <a:tcPr marL="127002" marR="127002" marT="63501" marB="63501" anchor="ctr">
                    <a:solidFill>
                      <a:srgbClr val="00B050"/>
                    </a:solidFill>
                  </a:tcPr>
                </a:tc>
                <a:tc>
                  <a:txBody>
                    <a:bodyPr/>
                    <a:lstStyle/>
                    <a:p>
                      <a:pPr algn="r" fontAlgn="ctr"/>
                      <a:r>
                        <a:rPr lang="en-US" sz="2000" dirty="0">
                          <a:effectLst/>
                        </a:rPr>
                        <a:t>Roma</a:t>
                      </a:r>
                    </a:p>
                  </a:txBody>
                  <a:tcPr marL="127002" marR="127002" marT="63501" marB="63501" anchor="ctr">
                    <a:solidFill>
                      <a:srgbClr val="00B050"/>
                    </a:solidFill>
                  </a:tcPr>
                </a:tc>
                <a:tc>
                  <a:txBody>
                    <a:bodyPr/>
                    <a:lstStyle/>
                    <a:p>
                      <a:pPr algn="r" fontAlgn="ctr"/>
                      <a:r>
                        <a:rPr lang="en-US" sz="2000" dirty="0">
                          <a:effectLst/>
                        </a:rPr>
                        <a:t>A</a:t>
                      </a:r>
                    </a:p>
                  </a:txBody>
                  <a:tcPr marL="127002" marR="127002" marT="63501" marB="63501" anchor="ctr">
                    <a:solidFill>
                      <a:srgbClr val="00B050"/>
                    </a:solidFill>
                  </a:tcPr>
                </a:tc>
                <a:tc>
                  <a:txBody>
                    <a:bodyPr/>
                    <a:lstStyle/>
                    <a:p>
                      <a:pPr algn="r" fontAlgn="ctr"/>
                      <a:r>
                        <a:rPr lang="en-US" sz="2000" dirty="0">
                          <a:effectLst/>
                        </a:rPr>
                        <a:t>A</a:t>
                      </a:r>
                    </a:p>
                  </a:txBody>
                  <a:tcPr marL="127002" marR="127002" marT="63501" marB="63501" anchor="ctr">
                    <a:solidFill>
                      <a:srgbClr val="00B050"/>
                    </a:solidFill>
                  </a:tcPr>
                </a:tc>
                <a:extLst>
                  <a:ext uri="{0D108BD9-81ED-4DB2-BD59-A6C34878D82A}">
                    <a16:rowId xmlns:a16="http://schemas.microsoft.com/office/drawing/2014/main" val="2804718821"/>
                  </a:ext>
                </a:extLst>
              </a:tr>
              <a:tr h="562973">
                <a:tc>
                  <a:txBody>
                    <a:bodyPr/>
                    <a:lstStyle/>
                    <a:p>
                      <a:pPr algn="r" fontAlgn="ctr"/>
                      <a:r>
                        <a:rPr lang="en-US" sz="2000">
                          <a:effectLst/>
                        </a:rPr>
                        <a:t>Verona</a:t>
                      </a:r>
                    </a:p>
                  </a:txBody>
                  <a:tcPr marL="127002" marR="127002" marT="63501" marB="63501" anchor="ctr">
                    <a:solidFill>
                      <a:srgbClr val="00B050"/>
                    </a:solidFill>
                  </a:tcPr>
                </a:tc>
                <a:tc>
                  <a:txBody>
                    <a:bodyPr/>
                    <a:lstStyle/>
                    <a:p>
                      <a:pPr algn="r" fontAlgn="ctr"/>
                      <a:r>
                        <a:rPr lang="en-US" sz="2000">
                          <a:effectLst/>
                        </a:rPr>
                        <a:t>Empoli</a:t>
                      </a:r>
                    </a:p>
                  </a:txBody>
                  <a:tcPr marL="127002" marR="127002" marT="63501" marB="63501" anchor="ctr">
                    <a:solidFill>
                      <a:srgbClr val="00B050"/>
                    </a:solidFill>
                  </a:tcPr>
                </a:tc>
                <a:tc>
                  <a:txBody>
                    <a:bodyPr/>
                    <a:lstStyle/>
                    <a:p>
                      <a:pPr algn="r" fontAlgn="ctr"/>
                      <a:r>
                        <a:rPr lang="en-US" sz="2000" dirty="0">
                          <a:effectLst/>
                        </a:rPr>
                        <a:t>H</a:t>
                      </a:r>
                    </a:p>
                  </a:txBody>
                  <a:tcPr marL="127002" marR="127002" marT="63501" marB="63501" anchor="ctr">
                    <a:solidFill>
                      <a:srgbClr val="00B050"/>
                    </a:solidFill>
                  </a:tcPr>
                </a:tc>
                <a:tc>
                  <a:txBody>
                    <a:bodyPr/>
                    <a:lstStyle/>
                    <a:p>
                      <a:pPr algn="r" fontAlgn="ctr"/>
                      <a:r>
                        <a:rPr lang="en-US" sz="2000" dirty="0">
                          <a:effectLst/>
                        </a:rPr>
                        <a:t>H</a:t>
                      </a:r>
                    </a:p>
                  </a:txBody>
                  <a:tcPr marL="127002" marR="127002" marT="63501" marB="63501" anchor="ctr">
                    <a:solidFill>
                      <a:srgbClr val="00B050"/>
                    </a:solidFill>
                  </a:tcPr>
                </a:tc>
                <a:extLst>
                  <a:ext uri="{0D108BD9-81ED-4DB2-BD59-A6C34878D82A}">
                    <a16:rowId xmlns:a16="http://schemas.microsoft.com/office/drawing/2014/main" val="2761530099"/>
                  </a:ext>
                </a:extLst>
              </a:tr>
              <a:tr h="562973">
                <a:tc>
                  <a:txBody>
                    <a:bodyPr/>
                    <a:lstStyle/>
                    <a:p>
                      <a:pPr algn="r" fontAlgn="ctr"/>
                      <a:r>
                        <a:rPr lang="en-US" sz="2000" dirty="0">
                          <a:effectLst/>
                        </a:rPr>
                        <a:t>Torino</a:t>
                      </a:r>
                    </a:p>
                  </a:txBody>
                  <a:tcPr marL="127002" marR="127002" marT="63501" marB="63501" anchor="ctr"/>
                </a:tc>
                <a:tc>
                  <a:txBody>
                    <a:bodyPr/>
                    <a:lstStyle/>
                    <a:p>
                      <a:pPr algn="r" fontAlgn="ctr"/>
                      <a:r>
                        <a:rPr lang="en-US" sz="2000">
                          <a:effectLst/>
                        </a:rPr>
                        <a:t>Udinese</a:t>
                      </a:r>
                    </a:p>
                  </a:txBody>
                  <a:tcPr marL="127002" marR="127002" marT="63501" marB="63501" anchor="ctr"/>
                </a:tc>
                <a:tc>
                  <a:txBody>
                    <a:bodyPr/>
                    <a:lstStyle/>
                    <a:p>
                      <a:pPr algn="r" fontAlgn="ctr"/>
                      <a:r>
                        <a:rPr lang="en-US" sz="2000">
                          <a:effectLst/>
                        </a:rPr>
                        <a:t>H</a:t>
                      </a:r>
                    </a:p>
                  </a:txBody>
                  <a:tcPr marL="127002" marR="127002" marT="63501" marB="63501" anchor="ctr"/>
                </a:tc>
                <a:tc>
                  <a:txBody>
                    <a:bodyPr/>
                    <a:lstStyle/>
                    <a:p>
                      <a:pPr algn="r" fontAlgn="ctr"/>
                      <a:r>
                        <a:rPr lang="en-US" sz="2000" dirty="0">
                          <a:effectLst/>
                        </a:rPr>
                        <a:t>D</a:t>
                      </a:r>
                    </a:p>
                  </a:txBody>
                  <a:tcPr marL="127002" marR="127002" marT="63501" marB="63501" anchor="ctr"/>
                </a:tc>
                <a:extLst>
                  <a:ext uri="{0D108BD9-81ED-4DB2-BD59-A6C34878D82A}">
                    <a16:rowId xmlns:a16="http://schemas.microsoft.com/office/drawing/2014/main" val="1353739479"/>
                  </a:ext>
                </a:extLst>
              </a:tr>
            </a:tbl>
          </a:graphicData>
        </a:graphic>
      </p:graphicFrame>
      <p:sp>
        <p:nvSpPr>
          <p:cNvPr id="3" name="Slide Number Placeholder 2">
            <a:extLst>
              <a:ext uri="{FF2B5EF4-FFF2-40B4-BE49-F238E27FC236}">
                <a16:creationId xmlns:a16="http://schemas.microsoft.com/office/drawing/2014/main" id="{CC27A4E4-047D-47FF-B538-D6DA41C37C5F}"/>
              </a:ext>
            </a:extLst>
          </p:cNvPr>
          <p:cNvSpPr>
            <a:spLocks noGrp="1"/>
          </p:cNvSpPr>
          <p:nvPr>
            <p:ph type="sldNum" sz="quarter" idx="12"/>
          </p:nvPr>
        </p:nvSpPr>
        <p:spPr/>
        <p:txBody>
          <a:bodyPr/>
          <a:lstStyle/>
          <a:p>
            <a:fld id="{344EF7D7-A89D-4E3D-B1A9-D4781BEBEAEF}" type="slidenum">
              <a:rPr lang="en-GH" smtClean="0"/>
              <a:t>23</a:t>
            </a:fld>
            <a:endParaRPr lang="en-GH"/>
          </a:p>
        </p:txBody>
      </p:sp>
    </p:spTree>
    <p:extLst>
      <p:ext uri="{BB962C8B-B14F-4D97-AF65-F5344CB8AC3E}">
        <p14:creationId xmlns:p14="http://schemas.microsoft.com/office/powerpoint/2010/main" val="3232864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8" name="Oval 17">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21" name="Rectangle 20">
            <a:extLst>
              <a:ext uri="{FF2B5EF4-FFF2-40B4-BE49-F238E27FC236}">
                <a16:creationId xmlns:a16="http://schemas.microsoft.com/office/drawing/2014/main" id="{EDF3BDB2-0586-430E-811A-74BAFDEE6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821E305B-0351-4E03-8C1B-F23D3A34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928117"/>
            <a:ext cx="6629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C848660-F9C2-4F86-A218-6AE0FB4CC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1336" y="1110053"/>
            <a:ext cx="6630506"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441D3F-6356-4997-A92E-B532BF937B97}"/>
              </a:ext>
            </a:extLst>
          </p:cNvPr>
          <p:cNvSpPr>
            <a:spLocks noGrp="1"/>
          </p:cNvSpPr>
          <p:nvPr>
            <p:ph type="title"/>
          </p:nvPr>
        </p:nvSpPr>
        <p:spPr>
          <a:xfrm>
            <a:off x="4961376" y="1432223"/>
            <a:ext cx="6057144" cy="3357976"/>
          </a:xfrm>
        </p:spPr>
        <p:txBody>
          <a:bodyPr vert="horz" lIns="91440" tIns="45720" rIns="91440" bIns="45720" rtlCol="0" anchor="ctr">
            <a:normAutofit/>
          </a:bodyPr>
          <a:lstStyle/>
          <a:p>
            <a:r>
              <a:rPr lang="en-US" dirty="0">
                <a:blipFill dpi="0" rotWithShape="1">
                  <a:blip r:embed="rId4"/>
                  <a:srcRect/>
                  <a:tile tx="6350" ty="-127000" sx="65000" sy="64000" flip="none" algn="tl"/>
                </a:blipFill>
              </a:rPr>
              <a:t>CHANCER MOBILE APP</a:t>
            </a:r>
          </a:p>
        </p:txBody>
      </p:sp>
      <p:sp>
        <p:nvSpPr>
          <p:cNvPr id="27" name="Rectangle 26">
            <a:extLst>
              <a:ext uri="{FF2B5EF4-FFF2-40B4-BE49-F238E27FC236}">
                <a16:creationId xmlns:a16="http://schemas.microsoft.com/office/drawing/2014/main" id="{5CABD882-B7CE-4433-B509-99205DB70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5780565"/>
            <a:ext cx="6629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49F6A645-6137-4F43-8E88-D91CC337D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30" name="Oval 29">
              <a:extLst>
                <a:ext uri="{FF2B5EF4-FFF2-40B4-BE49-F238E27FC236}">
                  <a16:creationId xmlns:a16="http://schemas.microsoft.com/office/drawing/2014/main" id="{3A2C783A-4EEE-481B-815A-A1BB14F4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1" name="Oval 30">
              <a:extLst>
                <a:ext uri="{FF2B5EF4-FFF2-40B4-BE49-F238E27FC236}">
                  <a16:creationId xmlns:a16="http://schemas.microsoft.com/office/drawing/2014/main" id="{A0186437-0053-4886-B612-804E4DC90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8" name="Graphic 7" descr="Computer">
            <a:extLst>
              <a:ext uri="{FF2B5EF4-FFF2-40B4-BE49-F238E27FC236}">
                <a16:creationId xmlns:a16="http://schemas.microsoft.com/office/drawing/2014/main" id="{F7106D22-4FE1-4026-BDD5-E757FD90E9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3915" y="1686320"/>
            <a:ext cx="3416725" cy="3416725"/>
          </a:xfrm>
          <a:prstGeom prst="rect">
            <a:avLst/>
          </a:prstGeom>
        </p:spPr>
      </p:pic>
      <p:sp>
        <p:nvSpPr>
          <p:cNvPr id="3" name="Slide Number Placeholder 2">
            <a:extLst>
              <a:ext uri="{FF2B5EF4-FFF2-40B4-BE49-F238E27FC236}">
                <a16:creationId xmlns:a16="http://schemas.microsoft.com/office/drawing/2014/main" id="{A0062A79-84F0-4743-A8F0-777DF82835B6}"/>
              </a:ext>
            </a:extLst>
          </p:cNvPr>
          <p:cNvSpPr>
            <a:spLocks noGrp="1"/>
          </p:cNvSpPr>
          <p:nvPr>
            <p:ph type="sldNum" sz="quarter" idx="12"/>
          </p:nvPr>
        </p:nvSpPr>
        <p:spPr/>
        <p:txBody>
          <a:bodyPr/>
          <a:lstStyle/>
          <a:p>
            <a:fld id="{344EF7D7-A89D-4E3D-B1A9-D4781BEBEAEF}" type="slidenum">
              <a:rPr lang="en-GH" smtClean="0"/>
              <a:t>24</a:t>
            </a:fld>
            <a:endParaRPr lang="en-GH"/>
          </a:p>
        </p:txBody>
      </p:sp>
    </p:spTree>
    <p:extLst>
      <p:ext uri="{BB962C8B-B14F-4D97-AF65-F5344CB8AC3E}">
        <p14:creationId xmlns:p14="http://schemas.microsoft.com/office/powerpoint/2010/main" val="3407174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2F9B8D9-2A0F-48A2-AD9F-81D8C49703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672" y="0"/>
            <a:ext cx="7540328"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869278-676B-46C2-B8BD-11455208E9F2}"/>
              </a:ext>
            </a:extLst>
          </p:cNvPr>
          <p:cNvSpPr>
            <a:spLocks noGrp="1"/>
          </p:cNvSpPr>
          <p:nvPr>
            <p:ph type="title"/>
          </p:nvPr>
        </p:nvSpPr>
        <p:spPr>
          <a:xfrm>
            <a:off x="4970109" y="484632"/>
            <a:ext cx="6730277" cy="1609344"/>
          </a:xfrm>
          <a:ln>
            <a:noFill/>
          </a:ln>
        </p:spPr>
        <p:txBody>
          <a:bodyPr>
            <a:normAutofit/>
          </a:bodyPr>
          <a:lstStyle/>
          <a:p>
            <a:r>
              <a:rPr lang="en-US" sz="4400"/>
              <a:t>Front-End Design and App Functionalities</a:t>
            </a:r>
            <a:endParaRPr lang="en-GH" sz="4400"/>
          </a:p>
        </p:txBody>
      </p:sp>
      <p:pic>
        <p:nvPicPr>
          <p:cNvPr id="4" name="video1840269106_xcQ2XuRq">
            <a:hlinkClick r:id="" action="ppaction://media"/>
            <a:extLst>
              <a:ext uri="{FF2B5EF4-FFF2-40B4-BE49-F238E27FC236}">
                <a16:creationId xmlns:a16="http://schemas.microsoft.com/office/drawing/2014/main" id="{347FD0A3-71A3-4FC4-9AF7-2AFFECDF6B02}"/>
              </a:ext>
            </a:extLst>
          </p:cNvPr>
          <p:cNvPicPr>
            <a:picLocks noChangeAspect="1"/>
          </p:cNvPicPr>
          <p:nvPr>
            <a:videoFile r:link="rId1"/>
            <p:extLst>
              <p:ext uri="{DAA4B4D4-6D71-4841-9C94-3DE7FCFB9230}">
                <p14:media xmlns:p14="http://schemas.microsoft.com/office/powerpoint/2010/main" r:embed="rId2">
                  <p14:trim st="12243" end="6726"/>
                </p14:media>
              </p:ext>
            </p:extLst>
          </p:nvPr>
        </p:nvPicPr>
        <p:blipFill>
          <a:blip r:embed="rId6"/>
          <a:stretch>
            <a:fillRect/>
          </a:stretch>
        </p:blipFill>
        <p:spPr>
          <a:xfrm>
            <a:off x="491614" y="10048"/>
            <a:ext cx="3826983" cy="6958154"/>
          </a:xfrm>
          <a:prstGeom prst="rect">
            <a:avLst/>
          </a:prstGeom>
        </p:spPr>
      </p:pic>
      <p:sp>
        <p:nvSpPr>
          <p:cNvPr id="3" name="Content Placeholder 2">
            <a:extLst>
              <a:ext uri="{FF2B5EF4-FFF2-40B4-BE49-F238E27FC236}">
                <a16:creationId xmlns:a16="http://schemas.microsoft.com/office/drawing/2014/main" id="{32656F95-8C35-43AE-9FE8-1E2B1A7F16E2}"/>
              </a:ext>
            </a:extLst>
          </p:cNvPr>
          <p:cNvSpPr>
            <a:spLocks noGrp="1"/>
          </p:cNvSpPr>
          <p:nvPr>
            <p:ph idx="1"/>
          </p:nvPr>
        </p:nvSpPr>
        <p:spPr>
          <a:xfrm>
            <a:off x="4970109" y="2121408"/>
            <a:ext cx="6730276" cy="4050792"/>
          </a:xfrm>
        </p:spPr>
        <p:txBody>
          <a:bodyPr>
            <a:normAutofit/>
          </a:bodyPr>
          <a:lstStyle/>
          <a:p>
            <a:r>
              <a:rPr lang="en-US" sz="1900"/>
              <a:t>The Chancer app functions in a single mode – user mode.</a:t>
            </a:r>
          </a:p>
          <a:p>
            <a:r>
              <a:rPr lang="en-US" sz="1900"/>
              <a:t>A user, which can be represented, for instance, by a problem gambler. </a:t>
            </a:r>
          </a:p>
          <a:p>
            <a:r>
              <a:rPr lang="en-US" sz="1900"/>
              <a:t>The problem gambler can now see the match predictions for games by clicking on the leagues they want to see. </a:t>
            </a:r>
          </a:p>
          <a:p>
            <a:r>
              <a:rPr lang="en-US" sz="1900"/>
              <a:t>Also, one can access the financial information where they can input the bets – (the amount they bet and the amount they win from the bets) they have made over a period to practice self monitoring and set limits on their spending. </a:t>
            </a:r>
          </a:p>
          <a:p>
            <a:r>
              <a:rPr lang="en-US" sz="1900"/>
              <a:t>If the spending limits are exceeded then an image suggesting putting an end to gambling activities pops up. </a:t>
            </a:r>
            <a:endParaRPr lang="en-GH" sz="1900"/>
          </a:p>
        </p:txBody>
      </p:sp>
      <p:grpSp>
        <p:nvGrpSpPr>
          <p:cNvPr id="11" name="Group 10">
            <a:extLst>
              <a:ext uri="{FF2B5EF4-FFF2-40B4-BE49-F238E27FC236}">
                <a16:creationId xmlns:a16="http://schemas.microsoft.com/office/drawing/2014/main" id="{0F7E20FF-7DA6-46B7-AB0E-E6CBFDD072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6BE624B6-B9F4-4C3F-9F6E-2182D90EC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710C23B-B5E1-45A6-80F6-55643AC6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Slide Number Placeholder 4">
            <a:extLst>
              <a:ext uri="{FF2B5EF4-FFF2-40B4-BE49-F238E27FC236}">
                <a16:creationId xmlns:a16="http://schemas.microsoft.com/office/drawing/2014/main" id="{13D4365E-1FD9-4812-83E8-D6A7ABE6D63F}"/>
              </a:ext>
            </a:extLst>
          </p:cNvPr>
          <p:cNvSpPr>
            <a:spLocks noGrp="1"/>
          </p:cNvSpPr>
          <p:nvPr>
            <p:ph type="sldNum" sz="quarter" idx="12"/>
          </p:nvPr>
        </p:nvSpPr>
        <p:spPr/>
        <p:txBody>
          <a:bodyPr/>
          <a:lstStyle/>
          <a:p>
            <a:fld id="{344EF7D7-A89D-4E3D-B1A9-D4781BEBEAEF}" type="slidenum">
              <a:rPr lang="en-GH" smtClean="0"/>
              <a:t>25</a:t>
            </a:fld>
            <a:endParaRPr lang="en-GH"/>
          </a:p>
        </p:txBody>
      </p:sp>
    </p:spTree>
    <p:extLst>
      <p:ext uri="{BB962C8B-B14F-4D97-AF65-F5344CB8AC3E}">
        <p14:creationId xmlns:p14="http://schemas.microsoft.com/office/powerpoint/2010/main" val="183326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208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0458E-A298-4032-BCED-10D1313EBFA8}"/>
              </a:ext>
            </a:extLst>
          </p:cNvPr>
          <p:cNvSpPr>
            <a:spLocks noGrp="1"/>
          </p:cNvSpPr>
          <p:nvPr>
            <p:ph type="title"/>
          </p:nvPr>
        </p:nvSpPr>
        <p:spPr>
          <a:xfrm>
            <a:off x="1066800" y="5113657"/>
            <a:ext cx="10058400" cy="1609344"/>
          </a:xfrm>
        </p:spPr>
        <p:txBody>
          <a:bodyPr>
            <a:normAutofit/>
          </a:bodyPr>
          <a:lstStyle/>
          <a:p>
            <a:r>
              <a:rPr lang="en-US" dirty="0"/>
              <a:t>BACK-END DESIGN</a:t>
            </a:r>
            <a:endParaRPr lang="en-GH" dirty="0"/>
          </a:p>
        </p:txBody>
      </p:sp>
      <p:pic>
        <p:nvPicPr>
          <p:cNvPr id="5" name="Picture 4" descr="Diagram&#10;&#10;Description automatically generated">
            <a:extLst>
              <a:ext uri="{FF2B5EF4-FFF2-40B4-BE49-F238E27FC236}">
                <a16:creationId xmlns:a16="http://schemas.microsoft.com/office/drawing/2014/main" id="{3035D4CC-56FE-49E2-A65C-F67D387B7390}"/>
              </a:ext>
            </a:extLst>
          </p:cNvPr>
          <p:cNvPicPr>
            <a:picLocks noChangeAspect="1"/>
          </p:cNvPicPr>
          <p:nvPr/>
        </p:nvPicPr>
        <p:blipFill rotWithShape="1">
          <a:blip r:embed="rId2"/>
          <a:srcRect l="7614" t="-511"/>
          <a:stretch/>
        </p:blipFill>
        <p:spPr>
          <a:xfrm>
            <a:off x="204028" y="1064896"/>
            <a:ext cx="6801199" cy="3065440"/>
          </a:xfrm>
          <a:prstGeom prst="rect">
            <a:avLst/>
          </a:prstGeom>
        </p:spPr>
      </p:pic>
      <p:sp>
        <p:nvSpPr>
          <p:cNvPr id="3" name="Content Placeholder 2">
            <a:extLst>
              <a:ext uri="{FF2B5EF4-FFF2-40B4-BE49-F238E27FC236}">
                <a16:creationId xmlns:a16="http://schemas.microsoft.com/office/drawing/2014/main" id="{70B3DAE4-8B65-4D62-A5F3-FC2F692B1664}"/>
              </a:ext>
            </a:extLst>
          </p:cNvPr>
          <p:cNvSpPr>
            <a:spLocks noGrp="1"/>
          </p:cNvSpPr>
          <p:nvPr>
            <p:ph idx="1"/>
          </p:nvPr>
        </p:nvSpPr>
        <p:spPr>
          <a:xfrm>
            <a:off x="7005227" y="215680"/>
            <a:ext cx="5186773" cy="6642319"/>
          </a:xfrm>
        </p:spPr>
        <p:txBody>
          <a:bodyPr>
            <a:normAutofit/>
          </a:bodyPr>
          <a:lstStyle/>
          <a:p>
            <a:pPr marL="0" indent="0">
              <a:buNone/>
            </a:pPr>
            <a:r>
              <a:rPr lang="en-US" sz="1800" dirty="0"/>
              <a:t>The back-end of the Chancer app is composed of several software components. </a:t>
            </a:r>
          </a:p>
          <a:p>
            <a:pPr marL="0" indent="0">
              <a:buNone/>
            </a:pPr>
            <a:r>
              <a:rPr lang="en-US" sz="1800" b="1" dirty="0"/>
              <a:t>The Client</a:t>
            </a:r>
            <a:r>
              <a:rPr lang="en-US" sz="1800" dirty="0"/>
              <a:t> is the part managed by the app users. It uploads all the user’s data to the database to keep track of it, and it responds to any user input such as entering the bets for the week. </a:t>
            </a:r>
          </a:p>
          <a:p>
            <a:pPr marL="0" indent="0">
              <a:buNone/>
            </a:pPr>
            <a:endParaRPr lang="en-US" sz="1800" dirty="0"/>
          </a:p>
          <a:p>
            <a:pPr marL="0" indent="0">
              <a:buNone/>
            </a:pPr>
            <a:r>
              <a:rPr lang="en-US" sz="1800" b="1" dirty="0"/>
              <a:t>Data manager</a:t>
            </a:r>
            <a:r>
              <a:rPr lang="en-US" sz="1800" dirty="0"/>
              <a:t>, which collects the football data in a real-time database, as well as stores the previous results and upcoming fixtures in the football calendar. It also holds the query logic that enables the user to search for games. </a:t>
            </a:r>
          </a:p>
          <a:p>
            <a:pPr marL="0" indent="0">
              <a:buNone/>
            </a:pPr>
            <a:endParaRPr lang="en-US" sz="1800" dirty="0"/>
          </a:p>
          <a:p>
            <a:pPr marL="0" indent="0">
              <a:buNone/>
            </a:pPr>
            <a:endParaRPr lang="en-US" sz="1800" dirty="0"/>
          </a:p>
          <a:p>
            <a:pPr marL="0" indent="0">
              <a:buNone/>
            </a:pPr>
            <a:r>
              <a:rPr lang="en-US" sz="1800" b="1" dirty="0"/>
              <a:t>Processing engine </a:t>
            </a:r>
            <a:r>
              <a:rPr lang="en-US" sz="1800" dirty="0"/>
              <a:t>is at the server side and holds the logic interface of the application, performing the machine learning model sending the predictions back to the client. </a:t>
            </a:r>
            <a:endParaRPr lang="en-GH" sz="1800" dirty="0"/>
          </a:p>
        </p:txBody>
      </p:sp>
      <p:sp>
        <p:nvSpPr>
          <p:cNvPr id="34" name="Rectangle 33">
            <a:extLst>
              <a:ext uri="{FF2B5EF4-FFF2-40B4-BE49-F238E27FC236}">
                <a16:creationId xmlns:a16="http://schemas.microsoft.com/office/drawing/2014/main" id="{CAC6F186-990E-4A9E-9C75-88580953E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4431215"/>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23B2EA3-5E27-4773-A964-C0028D9D63C9}"/>
              </a:ext>
            </a:extLst>
          </p:cNvPr>
          <p:cNvSpPr>
            <a:spLocks noGrp="1"/>
          </p:cNvSpPr>
          <p:nvPr>
            <p:ph type="sldNum" sz="quarter" idx="12"/>
          </p:nvPr>
        </p:nvSpPr>
        <p:spPr/>
        <p:txBody>
          <a:bodyPr/>
          <a:lstStyle/>
          <a:p>
            <a:fld id="{344EF7D7-A89D-4E3D-B1A9-D4781BEBEAEF}" type="slidenum">
              <a:rPr lang="en-GH" smtClean="0"/>
              <a:t>26</a:t>
            </a:fld>
            <a:endParaRPr lang="en-GH"/>
          </a:p>
        </p:txBody>
      </p:sp>
    </p:spTree>
    <p:extLst>
      <p:ext uri="{BB962C8B-B14F-4D97-AF65-F5344CB8AC3E}">
        <p14:creationId xmlns:p14="http://schemas.microsoft.com/office/powerpoint/2010/main" val="1049133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7" name="Rectangle 16">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B2C66-78CB-490D-ABFB-972B745D0330}"/>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r>
              <a:rPr lang="en-US" sz="9600" dirty="0">
                <a:solidFill>
                  <a:srgbClr val="FFFFFF"/>
                </a:solidFill>
              </a:rPr>
              <a:t>CONCLUSION &amp; FUTURE WORKS</a:t>
            </a:r>
          </a:p>
        </p:txBody>
      </p:sp>
      <p:cxnSp>
        <p:nvCxnSpPr>
          <p:cNvPr id="19" name="Straight Connector 18">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218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299D-ED71-45CE-AB69-FB7D22132352}"/>
              </a:ext>
            </a:extLst>
          </p:cNvPr>
          <p:cNvSpPr>
            <a:spLocks noGrp="1"/>
          </p:cNvSpPr>
          <p:nvPr>
            <p:ph type="title"/>
          </p:nvPr>
        </p:nvSpPr>
        <p:spPr/>
        <p:txBody>
          <a:bodyPr/>
          <a:lstStyle/>
          <a:p>
            <a:r>
              <a:rPr lang="en-US" dirty="0"/>
              <a:t>CHALLENGES FACED</a:t>
            </a:r>
            <a:endParaRPr lang="en-GH" dirty="0"/>
          </a:p>
        </p:txBody>
      </p:sp>
      <p:sp>
        <p:nvSpPr>
          <p:cNvPr id="3" name="Content Placeholder 2">
            <a:extLst>
              <a:ext uri="{FF2B5EF4-FFF2-40B4-BE49-F238E27FC236}">
                <a16:creationId xmlns:a16="http://schemas.microsoft.com/office/drawing/2014/main" id="{1F51F1AF-91F6-47BB-88CB-5A169721CC3A}"/>
              </a:ext>
            </a:extLst>
          </p:cNvPr>
          <p:cNvSpPr>
            <a:spLocks noGrp="1"/>
          </p:cNvSpPr>
          <p:nvPr>
            <p:ph idx="1"/>
          </p:nvPr>
        </p:nvSpPr>
        <p:spPr/>
        <p:txBody>
          <a:bodyPr>
            <a:normAutofit/>
          </a:bodyPr>
          <a:lstStyle/>
          <a:p>
            <a:pPr marL="0" indent="0">
              <a:buNone/>
            </a:pPr>
            <a:r>
              <a:rPr lang="en-US" dirty="0"/>
              <a:t>Machine Learning component is problematic to run on a mobile application because </a:t>
            </a:r>
          </a:p>
          <a:p>
            <a:r>
              <a:rPr lang="en-US" dirty="0"/>
              <a:t>running machine learning models on mobile is performance intensive for the cell phones</a:t>
            </a:r>
          </a:p>
          <a:p>
            <a:pPr marL="788670" lvl="1" indent="-514350">
              <a:buAutoNum type="romanLcParenBoth"/>
            </a:pPr>
            <a:r>
              <a:rPr lang="en-US" dirty="0"/>
              <a:t>Drains battery </a:t>
            </a:r>
          </a:p>
          <a:p>
            <a:pPr marL="788670" lvl="1" indent="-514350">
              <a:buAutoNum type="romanLcParenBoth"/>
            </a:pPr>
            <a:r>
              <a:rPr lang="en-US" dirty="0"/>
              <a:t>Kills performance capabilities of other applications </a:t>
            </a:r>
          </a:p>
          <a:p>
            <a:r>
              <a:rPr lang="en-US" dirty="0"/>
              <a:t>running the model on a PC and then sending results to the app is problematic because it is dependent on operator. Human error due to forgetfulness. </a:t>
            </a:r>
          </a:p>
          <a:p>
            <a:pPr marL="0" indent="0">
              <a:buNone/>
            </a:pPr>
            <a:r>
              <a:rPr lang="en-US" dirty="0"/>
              <a:t>Next alternative is to run the machine learning model on a small board computer such as the Raspberry Pi. </a:t>
            </a:r>
            <a:endParaRPr lang="en-GH" dirty="0"/>
          </a:p>
        </p:txBody>
      </p:sp>
      <p:sp>
        <p:nvSpPr>
          <p:cNvPr id="4" name="Slide Number Placeholder 3">
            <a:extLst>
              <a:ext uri="{FF2B5EF4-FFF2-40B4-BE49-F238E27FC236}">
                <a16:creationId xmlns:a16="http://schemas.microsoft.com/office/drawing/2014/main" id="{C04ED8BC-025D-490E-8989-43C94FB6DB02}"/>
              </a:ext>
            </a:extLst>
          </p:cNvPr>
          <p:cNvSpPr>
            <a:spLocks noGrp="1"/>
          </p:cNvSpPr>
          <p:nvPr>
            <p:ph type="sldNum" sz="quarter" idx="12"/>
          </p:nvPr>
        </p:nvSpPr>
        <p:spPr/>
        <p:txBody>
          <a:bodyPr/>
          <a:lstStyle/>
          <a:p>
            <a:fld id="{344EF7D7-A89D-4E3D-B1A9-D4781BEBEAEF}" type="slidenum">
              <a:rPr lang="en-GH" smtClean="0"/>
              <a:t>28</a:t>
            </a:fld>
            <a:endParaRPr lang="en-GH"/>
          </a:p>
        </p:txBody>
      </p:sp>
    </p:spTree>
    <p:extLst>
      <p:ext uri="{BB962C8B-B14F-4D97-AF65-F5344CB8AC3E}">
        <p14:creationId xmlns:p14="http://schemas.microsoft.com/office/powerpoint/2010/main" val="1882139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1C147E-8302-43C3-90C5-A322489916A5}"/>
              </a:ext>
            </a:extLst>
          </p:cNvPr>
          <p:cNvSpPr>
            <a:spLocks noGrp="1"/>
          </p:cNvSpPr>
          <p:nvPr>
            <p:ph type="title"/>
          </p:nvPr>
        </p:nvSpPr>
        <p:spPr/>
        <p:txBody>
          <a:bodyPr/>
          <a:lstStyle/>
          <a:p>
            <a:r>
              <a:rPr lang="en-US" dirty="0"/>
              <a:t>CONCLUSION</a:t>
            </a:r>
            <a:endParaRPr lang="en-GH" dirty="0"/>
          </a:p>
        </p:txBody>
      </p:sp>
      <p:sp>
        <p:nvSpPr>
          <p:cNvPr id="5" name="Content Placeholder 4">
            <a:extLst>
              <a:ext uri="{FF2B5EF4-FFF2-40B4-BE49-F238E27FC236}">
                <a16:creationId xmlns:a16="http://schemas.microsoft.com/office/drawing/2014/main" id="{AAFF93B2-3F6C-40DA-813B-85EDAAEBC457}"/>
              </a:ext>
            </a:extLst>
          </p:cNvPr>
          <p:cNvSpPr>
            <a:spLocks noGrp="1"/>
          </p:cNvSpPr>
          <p:nvPr>
            <p:ph idx="1"/>
          </p:nvPr>
        </p:nvSpPr>
        <p:spPr/>
        <p:txBody>
          <a:bodyPr>
            <a:normAutofit/>
          </a:bodyPr>
          <a:lstStyle/>
          <a:p>
            <a:r>
              <a:rPr lang="en-US" dirty="0"/>
              <a:t>The research into problem gambling in Ghana indicates that most Ghanaians are interested in gambling to improve their financial issues. </a:t>
            </a:r>
          </a:p>
          <a:p>
            <a:r>
              <a:rPr lang="en-US" dirty="0"/>
              <a:t>To add, the focus of Ghanaian gambling is on sports betting primarily football. </a:t>
            </a:r>
          </a:p>
          <a:p>
            <a:r>
              <a:rPr lang="en-US" dirty="0"/>
              <a:t>The chancer mobile app providing predictions is controversial as it appears to encourage gambling but in the African setting, the aim is to prevent financial ruin as that is a real and common possibility. </a:t>
            </a:r>
          </a:p>
          <a:p>
            <a:r>
              <a:rPr lang="en-US" dirty="0"/>
              <a:t>The machine learning model was a relative success, especially in the field of football where there are three possible outcomes a success rate of 51.6% is good. </a:t>
            </a:r>
          </a:p>
          <a:p>
            <a:pPr marL="0" indent="0">
              <a:buNone/>
            </a:pPr>
            <a:endParaRPr lang="en-US" dirty="0"/>
          </a:p>
          <a:p>
            <a:pPr marL="0" indent="0">
              <a:buNone/>
            </a:pPr>
            <a:endParaRPr lang="en-GH" dirty="0"/>
          </a:p>
        </p:txBody>
      </p:sp>
      <p:sp>
        <p:nvSpPr>
          <p:cNvPr id="2" name="Slide Number Placeholder 1">
            <a:extLst>
              <a:ext uri="{FF2B5EF4-FFF2-40B4-BE49-F238E27FC236}">
                <a16:creationId xmlns:a16="http://schemas.microsoft.com/office/drawing/2014/main" id="{12A40B58-9064-4EFF-9C3B-C3C541902328}"/>
              </a:ext>
            </a:extLst>
          </p:cNvPr>
          <p:cNvSpPr>
            <a:spLocks noGrp="1"/>
          </p:cNvSpPr>
          <p:nvPr>
            <p:ph type="sldNum" sz="quarter" idx="12"/>
          </p:nvPr>
        </p:nvSpPr>
        <p:spPr/>
        <p:txBody>
          <a:bodyPr/>
          <a:lstStyle/>
          <a:p>
            <a:fld id="{344EF7D7-A89D-4E3D-B1A9-D4781BEBEAEF}" type="slidenum">
              <a:rPr lang="en-GH" smtClean="0"/>
              <a:t>29</a:t>
            </a:fld>
            <a:endParaRPr lang="en-GH"/>
          </a:p>
        </p:txBody>
      </p:sp>
    </p:spTree>
    <p:extLst>
      <p:ext uri="{BB962C8B-B14F-4D97-AF65-F5344CB8AC3E}">
        <p14:creationId xmlns:p14="http://schemas.microsoft.com/office/powerpoint/2010/main" val="3871006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64D2FF-90EB-46FB-BD48-CDB2D183DB9E}"/>
              </a:ext>
            </a:extLst>
          </p:cNvPr>
          <p:cNvSpPr>
            <a:spLocks noGrp="1"/>
          </p:cNvSpPr>
          <p:nvPr>
            <p:ph type="title"/>
          </p:nvPr>
        </p:nvSpPr>
        <p:spPr>
          <a:xfrm>
            <a:off x="6587544" y="1382165"/>
            <a:ext cx="4869179" cy="1517984"/>
          </a:xfrm>
        </p:spPr>
        <p:txBody>
          <a:bodyPr>
            <a:normAutofit/>
          </a:bodyPr>
          <a:lstStyle/>
          <a:p>
            <a:r>
              <a:rPr lang="en-US" sz="4800">
                <a:solidFill>
                  <a:srgbClr val="000000"/>
                </a:solidFill>
              </a:rPr>
              <a:t>CONTENTS </a:t>
            </a:r>
            <a:endParaRPr lang="en-GH" sz="4800">
              <a:solidFill>
                <a:srgbClr val="000000"/>
              </a:solidFill>
            </a:endParaRPr>
          </a:p>
        </p:txBody>
      </p:sp>
      <p:pic>
        <p:nvPicPr>
          <p:cNvPr id="17" name="Picture 4" descr="People working on ideas">
            <a:extLst>
              <a:ext uri="{FF2B5EF4-FFF2-40B4-BE49-F238E27FC236}">
                <a16:creationId xmlns:a16="http://schemas.microsoft.com/office/drawing/2014/main" id="{19925B63-562F-E63A-E948-B4D972FCC757}"/>
              </a:ext>
            </a:extLst>
          </p:cNvPr>
          <p:cNvPicPr>
            <a:picLocks noChangeAspect="1"/>
          </p:cNvPicPr>
          <p:nvPr/>
        </p:nvPicPr>
        <p:blipFill rotWithShape="1">
          <a:blip r:embed="rId2"/>
          <a:srcRect l="14991" r="22961" b="-1"/>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18" name="Freeform: Shape 10">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a:extLst>
              <a:ext uri="{FF2B5EF4-FFF2-40B4-BE49-F238E27FC236}">
                <a16:creationId xmlns:a16="http://schemas.microsoft.com/office/drawing/2014/main" id="{BAD78C2A-A523-444C-8A4E-12165BA517DF}"/>
              </a:ext>
            </a:extLst>
          </p:cNvPr>
          <p:cNvSpPr>
            <a:spLocks noGrp="1"/>
          </p:cNvSpPr>
          <p:nvPr>
            <p:ph idx="1"/>
          </p:nvPr>
        </p:nvSpPr>
        <p:spPr>
          <a:xfrm>
            <a:off x="6587545" y="3007389"/>
            <a:ext cx="4869179" cy="3065865"/>
          </a:xfrm>
        </p:spPr>
        <p:txBody>
          <a:bodyPr anchor="t">
            <a:normAutofit/>
          </a:bodyPr>
          <a:lstStyle/>
          <a:p>
            <a:pPr marL="342900" indent="-342900">
              <a:buFont typeface="+mj-lt"/>
              <a:buAutoNum type="arabicPeriod"/>
            </a:pPr>
            <a:r>
              <a:rPr lang="en-US" sz="1700" dirty="0">
                <a:solidFill>
                  <a:srgbClr val="000000"/>
                </a:solidFill>
              </a:rPr>
              <a:t>INTRODUCTION</a:t>
            </a:r>
          </a:p>
          <a:p>
            <a:pPr marL="342900" indent="-342900">
              <a:buFont typeface="+mj-lt"/>
              <a:buAutoNum type="arabicPeriod"/>
            </a:pPr>
            <a:r>
              <a:rPr lang="en-US" sz="1700" dirty="0">
                <a:solidFill>
                  <a:srgbClr val="000000"/>
                </a:solidFill>
              </a:rPr>
              <a:t>PROJECT OBJECTIVE </a:t>
            </a:r>
          </a:p>
          <a:p>
            <a:pPr marL="342900" indent="-342900">
              <a:buFont typeface="+mj-lt"/>
              <a:buAutoNum type="arabicPeriod"/>
            </a:pPr>
            <a:r>
              <a:rPr lang="en-US" sz="1700" dirty="0">
                <a:solidFill>
                  <a:srgbClr val="000000"/>
                </a:solidFill>
              </a:rPr>
              <a:t>LITERATURE REVIEW (PREVIOUS WORKS)</a:t>
            </a:r>
          </a:p>
          <a:p>
            <a:pPr marL="342900" indent="-342900">
              <a:buFont typeface="+mj-lt"/>
              <a:buAutoNum type="arabicPeriod"/>
            </a:pPr>
            <a:r>
              <a:rPr lang="en-US" sz="1700" dirty="0">
                <a:solidFill>
                  <a:srgbClr val="000000"/>
                </a:solidFill>
              </a:rPr>
              <a:t>PROJECT IMPLEMENTATION</a:t>
            </a:r>
          </a:p>
          <a:p>
            <a:pPr marL="342900" indent="-342900">
              <a:buFont typeface="+mj-lt"/>
              <a:buAutoNum type="arabicPeriod"/>
            </a:pPr>
            <a:r>
              <a:rPr lang="en-US" sz="1700" dirty="0">
                <a:solidFill>
                  <a:srgbClr val="000000"/>
                </a:solidFill>
              </a:rPr>
              <a:t>CONCLUSION &amp; FUTURE WORKS </a:t>
            </a:r>
          </a:p>
          <a:p>
            <a:endParaRPr lang="en-US" sz="1700" dirty="0">
              <a:solidFill>
                <a:srgbClr val="000000"/>
              </a:solidFill>
            </a:endParaRPr>
          </a:p>
          <a:p>
            <a:endParaRPr lang="en-GH" sz="1700" dirty="0">
              <a:solidFill>
                <a:srgbClr val="000000"/>
              </a:solidFill>
            </a:endParaRPr>
          </a:p>
        </p:txBody>
      </p:sp>
      <p:grpSp>
        <p:nvGrpSpPr>
          <p:cNvPr id="19"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4" name="Slide Number Placeholder 3">
            <a:extLst>
              <a:ext uri="{FF2B5EF4-FFF2-40B4-BE49-F238E27FC236}">
                <a16:creationId xmlns:a16="http://schemas.microsoft.com/office/drawing/2014/main" id="{BB5EF933-C2BB-4B87-B22D-1379EF36C4D6}"/>
              </a:ext>
            </a:extLst>
          </p:cNvPr>
          <p:cNvSpPr>
            <a:spLocks noGrp="1"/>
          </p:cNvSpPr>
          <p:nvPr>
            <p:ph type="sldNum" sz="quarter" idx="12"/>
          </p:nvPr>
        </p:nvSpPr>
        <p:spPr/>
        <p:txBody>
          <a:bodyPr/>
          <a:lstStyle/>
          <a:p>
            <a:fld id="{344EF7D7-A89D-4E3D-B1A9-D4781BEBEAEF}" type="slidenum">
              <a:rPr lang="en-GH" smtClean="0"/>
              <a:t>3</a:t>
            </a:fld>
            <a:endParaRPr lang="en-GH"/>
          </a:p>
        </p:txBody>
      </p:sp>
    </p:spTree>
    <p:extLst>
      <p:ext uri="{BB962C8B-B14F-4D97-AF65-F5344CB8AC3E}">
        <p14:creationId xmlns:p14="http://schemas.microsoft.com/office/powerpoint/2010/main" val="4174968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1C147E-8302-43C3-90C5-A322489916A5}"/>
              </a:ext>
            </a:extLst>
          </p:cNvPr>
          <p:cNvSpPr>
            <a:spLocks noGrp="1"/>
          </p:cNvSpPr>
          <p:nvPr>
            <p:ph type="title"/>
          </p:nvPr>
        </p:nvSpPr>
        <p:spPr/>
        <p:txBody>
          <a:bodyPr/>
          <a:lstStyle/>
          <a:p>
            <a:r>
              <a:rPr lang="en-US" dirty="0"/>
              <a:t>FUTURE WORKS</a:t>
            </a:r>
            <a:endParaRPr lang="en-GH" dirty="0"/>
          </a:p>
        </p:txBody>
      </p:sp>
      <p:sp>
        <p:nvSpPr>
          <p:cNvPr id="5" name="Content Placeholder 4">
            <a:extLst>
              <a:ext uri="{FF2B5EF4-FFF2-40B4-BE49-F238E27FC236}">
                <a16:creationId xmlns:a16="http://schemas.microsoft.com/office/drawing/2014/main" id="{AAFF93B2-3F6C-40DA-813B-85EDAAEBC457}"/>
              </a:ext>
            </a:extLst>
          </p:cNvPr>
          <p:cNvSpPr>
            <a:spLocks noGrp="1"/>
          </p:cNvSpPr>
          <p:nvPr>
            <p:ph idx="1"/>
          </p:nvPr>
        </p:nvSpPr>
        <p:spPr/>
        <p:txBody>
          <a:bodyPr>
            <a:normAutofit lnSpcReduction="10000"/>
          </a:bodyPr>
          <a:lstStyle/>
          <a:p>
            <a:r>
              <a:rPr lang="en-US" b="0" i="0" dirty="0">
                <a:effectLst/>
              </a:rPr>
              <a:t>The complex set of harms, co-occurring issues, and population-specific challenges underscores the need for effective PG prevention and treatment services, but PG treatment-seeking rates remain low compared with treatments for other addictions, such as alcohol misuse (Matheson et. </a:t>
            </a:r>
            <a:r>
              <a:rPr lang="en-US" dirty="0"/>
              <a:t>al</a:t>
            </a:r>
            <a:r>
              <a:rPr lang="en-US" b="0" i="0" dirty="0">
                <a:effectLst/>
              </a:rPr>
              <a:t>, 2021)</a:t>
            </a:r>
          </a:p>
          <a:p>
            <a:r>
              <a:rPr lang="en-US" dirty="0"/>
              <a:t>Future work will involve making questionnaires and interviews to achieve a higher level of qualitative research into the population-specific challenges affecting rural Ghanaians to improve the quality of psychological intervention that is performed on the mobile application</a:t>
            </a:r>
          </a:p>
          <a:p>
            <a:r>
              <a:rPr lang="en-US" dirty="0"/>
              <a:t>Investigate other deterrents to gambling such as proving to the sports bettors who’s main is financial gain that it is next to impossible to maintain consistent winnings from gambling.</a:t>
            </a:r>
          </a:p>
          <a:p>
            <a:r>
              <a:rPr lang="en-US" dirty="0"/>
              <a:t>Test the response of the candidates with actual users to gauge their response to find out which behavioral change techniques are most effective. </a:t>
            </a:r>
            <a:endParaRPr lang="en-GH" dirty="0"/>
          </a:p>
        </p:txBody>
      </p:sp>
      <p:sp>
        <p:nvSpPr>
          <p:cNvPr id="2" name="Slide Number Placeholder 1">
            <a:extLst>
              <a:ext uri="{FF2B5EF4-FFF2-40B4-BE49-F238E27FC236}">
                <a16:creationId xmlns:a16="http://schemas.microsoft.com/office/drawing/2014/main" id="{8B8DE1D2-67BC-4C6C-8FA7-2722ABA69A79}"/>
              </a:ext>
            </a:extLst>
          </p:cNvPr>
          <p:cNvSpPr>
            <a:spLocks noGrp="1"/>
          </p:cNvSpPr>
          <p:nvPr>
            <p:ph type="sldNum" sz="quarter" idx="12"/>
          </p:nvPr>
        </p:nvSpPr>
        <p:spPr/>
        <p:txBody>
          <a:bodyPr/>
          <a:lstStyle/>
          <a:p>
            <a:fld id="{344EF7D7-A89D-4E3D-B1A9-D4781BEBEAEF}" type="slidenum">
              <a:rPr lang="en-GH" smtClean="0"/>
              <a:t>30</a:t>
            </a:fld>
            <a:endParaRPr lang="en-GH"/>
          </a:p>
        </p:txBody>
      </p:sp>
    </p:spTree>
    <p:extLst>
      <p:ext uri="{BB962C8B-B14F-4D97-AF65-F5344CB8AC3E}">
        <p14:creationId xmlns:p14="http://schemas.microsoft.com/office/powerpoint/2010/main" val="2502037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2B3C9-4CF1-42D3-8CDA-9B7E43283D9A}"/>
              </a:ext>
            </a:extLst>
          </p:cNvPr>
          <p:cNvSpPr>
            <a:spLocks noGrp="1"/>
          </p:cNvSpPr>
          <p:nvPr>
            <p:ph type="title"/>
          </p:nvPr>
        </p:nvSpPr>
        <p:spPr>
          <a:xfrm>
            <a:off x="1066800" y="0"/>
            <a:ext cx="10058400" cy="1609344"/>
          </a:xfrm>
        </p:spPr>
        <p:txBody>
          <a:bodyPr/>
          <a:lstStyle/>
          <a:p>
            <a:r>
              <a:rPr lang="en-US" dirty="0"/>
              <a:t>REFERENCES</a:t>
            </a:r>
            <a:endParaRPr lang="en-GH" dirty="0"/>
          </a:p>
        </p:txBody>
      </p:sp>
      <p:sp>
        <p:nvSpPr>
          <p:cNvPr id="3" name="Content Placeholder 2">
            <a:extLst>
              <a:ext uri="{FF2B5EF4-FFF2-40B4-BE49-F238E27FC236}">
                <a16:creationId xmlns:a16="http://schemas.microsoft.com/office/drawing/2014/main" id="{CED6813A-C916-43C5-A95B-206C2AB08DBD}"/>
              </a:ext>
            </a:extLst>
          </p:cNvPr>
          <p:cNvSpPr>
            <a:spLocks noGrp="1"/>
          </p:cNvSpPr>
          <p:nvPr>
            <p:ph idx="1"/>
          </p:nvPr>
        </p:nvSpPr>
        <p:spPr>
          <a:xfrm>
            <a:off x="1066800" y="1313895"/>
            <a:ext cx="10058400" cy="4791249"/>
          </a:xfrm>
        </p:spPr>
        <p:txBody>
          <a:bodyPr>
            <a:noAutofit/>
          </a:bodyPr>
          <a:lstStyle/>
          <a:p>
            <a:r>
              <a:rPr lang="en-US" sz="1100" dirty="0" err="1">
                <a:effectLst/>
              </a:rPr>
              <a:t>Odame</a:t>
            </a:r>
            <a:r>
              <a:rPr lang="en-US" sz="1100" dirty="0">
                <a:effectLst/>
              </a:rPr>
              <a:t>, S. K., Quarshie, E. N.-B., </a:t>
            </a:r>
            <a:r>
              <a:rPr lang="en-US" sz="1100" dirty="0" err="1">
                <a:effectLst/>
              </a:rPr>
              <a:t>Oti-Boadi</a:t>
            </a:r>
            <a:r>
              <a:rPr lang="en-US" sz="1100" dirty="0">
                <a:effectLst/>
              </a:rPr>
              <a:t>, M., </a:t>
            </a:r>
            <a:r>
              <a:rPr lang="en-US" sz="1100" dirty="0" err="1">
                <a:effectLst/>
              </a:rPr>
              <a:t>Andoh</a:t>
            </a:r>
            <a:r>
              <a:rPr lang="en-US" sz="1100" dirty="0">
                <a:effectLst/>
              </a:rPr>
              <a:t>-Arthur, J., &amp; Asante, K. O. (2020). Adolescent problem gambling in rural </a:t>
            </a:r>
            <a:r>
              <a:rPr lang="en-US" sz="1100" dirty="0" err="1">
                <a:effectLst/>
              </a:rPr>
              <a:t>ghana</a:t>
            </a:r>
            <a:r>
              <a:rPr lang="en-US" sz="1100" dirty="0">
                <a:effectLst/>
              </a:rPr>
              <a:t>: Prevalence and gender differentiation. </a:t>
            </a:r>
            <a:r>
              <a:rPr lang="en-US" sz="1100" i="1" dirty="0">
                <a:effectLst/>
              </a:rPr>
              <a:t>Journal of Gambling Studies</a:t>
            </a:r>
            <a:r>
              <a:rPr lang="en-US" sz="1100" dirty="0">
                <a:effectLst/>
              </a:rPr>
              <a:t>, </a:t>
            </a:r>
            <a:r>
              <a:rPr lang="en-US" sz="1100" i="1" dirty="0">
                <a:effectLst/>
              </a:rPr>
              <a:t>37</a:t>
            </a:r>
            <a:r>
              <a:rPr lang="en-US" sz="1100" dirty="0">
                <a:effectLst/>
              </a:rPr>
              <a:t>(1), 83–105. https://doi.org/10.1007/s10899-020-09987-6 </a:t>
            </a:r>
          </a:p>
          <a:p>
            <a:r>
              <a:rPr lang="en-US" sz="1100" dirty="0" err="1">
                <a:effectLst/>
              </a:rPr>
              <a:t>Glozah</a:t>
            </a:r>
            <a:r>
              <a:rPr lang="en-US" sz="1100" dirty="0">
                <a:effectLst/>
              </a:rPr>
              <a:t>, F. N., </a:t>
            </a:r>
            <a:r>
              <a:rPr lang="en-US" sz="1100" dirty="0" err="1">
                <a:effectLst/>
              </a:rPr>
              <a:t>Tolchard</a:t>
            </a:r>
            <a:r>
              <a:rPr lang="en-US" sz="1100" dirty="0">
                <a:effectLst/>
              </a:rPr>
              <a:t>, B., &amp; </a:t>
            </a:r>
            <a:r>
              <a:rPr lang="en-US" sz="1100" dirty="0" err="1">
                <a:effectLst/>
              </a:rPr>
              <a:t>Pevalin</a:t>
            </a:r>
            <a:r>
              <a:rPr lang="en-US" sz="1100" dirty="0">
                <a:effectLst/>
              </a:rPr>
              <a:t>, D. J. (2019). Participation and attitudes Towards gambling in Ghanaian YOUTH: An exploratory analysis of risk and protective factors. </a:t>
            </a:r>
            <a:r>
              <a:rPr lang="en-US" sz="1100" i="1" dirty="0">
                <a:effectLst/>
              </a:rPr>
              <a:t>International Journal of Adolescent Medicine and Health</a:t>
            </a:r>
            <a:r>
              <a:rPr lang="en-US" sz="1100" dirty="0">
                <a:effectLst/>
              </a:rPr>
              <a:t>, </a:t>
            </a:r>
            <a:r>
              <a:rPr lang="en-US" sz="1100" i="1" dirty="0">
                <a:effectLst/>
              </a:rPr>
              <a:t>33</a:t>
            </a:r>
            <a:r>
              <a:rPr lang="en-US" sz="1100" dirty="0">
                <a:effectLst/>
              </a:rPr>
              <a:t>(4). https://doi.org/10.1515/ijamh-2018-0175 </a:t>
            </a:r>
          </a:p>
          <a:p>
            <a:r>
              <a:rPr lang="en-US" sz="1100" dirty="0" err="1">
                <a:effectLst/>
              </a:rPr>
              <a:t>Hassanniakalager</a:t>
            </a:r>
            <a:r>
              <a:rPr lang="en-US" sz="1100" dirty="0">
                <a:effectLst/>
              </a:rPr>
              <a:t>, A., &amp; Newall, P. W. (2018). A machine learning perspective on responsible gambling. </a:t>
            </a:r>
            <a:r>
              <a:rPr lang="en-US" sz="1100" i="1" dirty="0" err="1">
                <a:effectLst/>
              </a:rPr>
              <a:t>Behavioural</a:t>
            </a:r>
            <a:r>
              <a:rPr lang="en-US" sz="1100" i="1" dirty="0">
                <a:effectLst/>
              </a:rPr>
              <a:t> Public Policy</a:t>
            </a:r>
            <a:r>
              <a:rPr lang="en-US" sz="1100" dirty="0">
                <a:effectLst/>
              </a:rPr>
              <a:t>, 1–24. https://doi.org/10.31234/osf.io/sxbaq </a:t>
            </a:r>
            <a:endParaRPr lang="en-US" sz="1100" b="1" i="0" dirty="0">
              <a:effectLst/>
            </a:endParaRPr>
          </a:p>
          <a:p>
            <a:pPr algn="l" fontAlgn="base"/>
            <a:r>
              <a:rPr lang="en-US" sz="1100" b="0" i="0" dirty="0">
                <a:effectLst/>
              </a:rPr>
              <a:t>Lopez-Gonzalez, H., </a:t>
            </a:r>
            <a:r>
              <a:rPr lang="en-US" sz="1100" b="0" i="0" dirty="0" err="1">
                <a:effectLst/>
              </a:rPr>
              <a:t>Estévez</a:t>
            </a:r>
            <a:r>
              <a:rPr lang="en-US" sz="1100" b="0" i="0" dirty="0">
                <a:effectLst/>
              </a:rPr>
              <a:t>, A. and Griffiths, M. (2017), ‘Marketing and advertising online sports betting: a problem gambling perspective’, </a:t>
            </a:r>
            <a:r>
              <a:rPr lang="en-US" sz="1100" b="0" i="1" dirty="0">
                <a:effectLst/>
              </a:rPr>
              <a:t>Journal of Sport and Social Issues</a:t>
            </a:r>
            <a:r>
              <a:rPr lang="en-US" sz="1100" b="0" i="0" dirty="0">
                <a:effectLst/>
              </a:rPr>
              <a:t>, 41(3): 256–272.</a:t>
            </a:r>
            <a:r>
              <a:rPr lang="en-US" sz="1100" b="0" i="0" u="sng" dirty="0">
                <a:effectLst/>
              </a:rPr>
              <a:t> </a:t>
            </a:r>
          </a:p>
          <a:p>
            <a:pPr algn="l" fontAlgn="base"/>
            <a:r>
              <a:rPr lang="en-US" sz="1100" b="0" i="0" dirty="0">
                <a:effectLst/>
              </a:rPr>
              <a:t>Markham, F., Young, M. and Doran, B. (2014), ‘Gambling expenditure predicts harm: evidence from a venue-level study’, </a:t>
            </a:r>
            <a:r>
              <a:rPr lang="en-US" sz="1100" b="0" i="1" dirty="0">
                <a:effectLst/>
              </a:rPr>
              <a:t>Addiction</a:t>
            </a:r>
            <a:r>
              <a:rPr lang="en-US" sz="1100" b="0" i="0" dirty="0">
                <a:effectLst/>
              </a:rPr>
              <a:t>, 109(9): 1509–1516</a:t>
            </a:r>
          </a:p>
          <a:p>
            <a:pPr fontAlgn="base"/>
            <a:r>
              <a:rPr lang="en-US" sz="1100" dirty="0">
                <a:effectLst/>
              </a:rPr>
              <a:t>Constantinou, A., Fenton, N., &amp; Neil, M. (2012). pi-football: A Bayesian network model for forecasting Association Football match outcomes. Knowledge-Based Systems, 36, 322-339. </a:t>
            </a:r>
            <a:r>
              <a:rPr lang="en-US" sz="1100" dirty="0">
                <a:effectLst/>
                <a:hlinkClick r:id="rId2"/>
              </a:rPr>
              <a:t>https://doi.org/10.1016/j.knosys.2012.07.008</a:t>
            </a:r>
            <a:endParaRPr lang="en-US" sz="1100" dirty="0">
              <a:effectLst/>
            </a:endParaRPr>
          </a:p>
          <a:p>
            <a:r>
              <a:rPr lang="en-US" sz="1100" b="0" i="0" dirty="0">
                <a:solidFill>
                  <a:srgbClr val="000000"/>
                </a:solidFill>
                <a:effectLst/>
              </a:rPr>
              <a:t>Block, L., Morwitz, V., </a:t>
            </a:r>
            <a:r>
              <a:rPr lang="en-US" sz="1100" b="0" i="0" dirty="0" err="1">
                <a:solidFill>
                  <a:srgbClr val="000000"/>
                </a:solidFill>
                <a:effectLst/>
              </a:rPr>
              <a:t>Putsis</a:t>
            </a:r>
            <a:r>
              <a:rPr lang="en-US" sz="1100" b="0" i="0" dirty="0">
                <a:solidFill>
                  <a:srgbClr val="000000"/>
                </a:solidFill>
                <a:effectLst/>
              </a:rPr>
              <a:t>, W., &amp; Sen, S. (2002). Assessing the Impact of Antidrug Advertising on Adolescent Drug Consumption: Results From a Behavioral Economic Model. </a:t>
            </a:r>
            <a:r>
              <a:rPr lang="en-US" sz="1100" b="0" i="1" dirty="0">
                <a:solidFill>
                  <a:srgbClr val="000000"/>
                </a:solidFill>
                <a:effectLst/>
              </a:rPr>
              <a:t>American Journal Of Public Health</a:t>
            </a:r>
            <a:r>
              <a:rPr lang="en-US" sz="1100" b="0" i="0" dirty="0">
                <a:solidFill>
                  <a:srgbClr val="000000"/>
                </a:solidFill>
                <a:effectLst/>
              </a:rPr>
              <a:t>, </a:t>
            </a:r>
            <a:r>
              <a:rPr lang="en-US" sz="1100" b="0" i="1" dirty="0">
                <a:solidFill>
                  <a:srgbClr val="000000"/>
                </a:solidFill>
                <a:effectLst/>
              </a:rPr>
              <a:t>92</a:t>
            </a:r>
            <a:r>
              <a:rPr lang="en-US" sz="1100" b="0" i="0" dirty="0">
                <a:solidFill>
                  <a:srgbClr val="000000"/>
                </a:solidFill>
                <a:effectLst/>
              </a:rPr>
              <a:t>(8), 1346-1351. https://doi.org/10.2105/ajph.92.8.1346</a:t>
            </a:r>
            <a:r>
              <a:rPr lang="en-US" sz="1100" dirty="0"/>
              <a:t>Victorian Casino and Gaming Authority Definition and Incidence of Pathological Gambling Including the Socioeconomic Distribution. </a:t>
            </a:r>
            <a:r>
              <a:rPr lang="en-US" sz="1100" dirty="0" err="1"/>
              <a:t>Melbourne:Victorian</a:t>
            </a:r>
            <a:r>
              <a:rPr lang="en-US" sz="1100" dirty="0"/>
              <a:t> </a:t>
            </a:r>
            <a:r>
              <a:rPr lang="en-US" sz="1100" dirty="0" err="1"/>
              <a:t>Casinoand</a:t>
            </a:r>
            <a:r>
              <a:rPr lang="en-US" sz="1100" dirty="0"/>
              <a:t> Gaming Authority; 1997.</a:t>
            </a:r>
          </a:p>
          <a:p>
            <a:r>
              <a:rPr lang="en-US" sz="1100" dirty="0"/>
              <a:t>Ofosu, Albert; </a:t>
            </a:r>
            <a:r>
              <a:rPr lang="en-US" sz="1100" dirty="0" err="1"/>
              <a:t>Kotey</a:t>
            </a:r>
            <a:r>
              <a:rPr lang="en-US" sz="1100" dirty="0"/>
              <a:t>, Richard </a:t>
            </a:r>
            <a:r>
              <a:rPr lang="en-US" sz="1100" dirty="0" err="1"/>
              <a:t>Angelous</a:t>
            </a:r>
            <a:r>
              <a:rPr lang="en-US" sz="1100" dirty="0"/>
              <a:t> (2020) : Does Sports Betting Affect Investment </a:t>
            </a:r>
            <a:r>
              <a:rPr lang="en-US" sz="1100" dirty="0" err="1"/>
              <a:t>Behaviour</a:t>
            </a:r>
            <a:r>
              <a:rPr lang="en-US" sz="1100" dirty="0"/>
              <a:t>? Evidence from Ghanaian Sports Betting Participants., Journal of Gambling Issues, ISSN 1910-7595, Centre for Addiction and Mental Health, Toronto, Vol. 43, pp. 61-83, </a:t>
            </a:r>
          </a:p>
          <a:p>
            <a:r>
              <a:rPr lang="en-US" sz="1100" b="0" i="0" dirty="0">
                <a:solidFill>
                  <a:srgbClr val="000000"/>
                </a:solidFill>
                <a:effectLst/>
              </a:rPr>
              <a:t>Matheson, F., Hamilton-Wright, S., McLuhan, A., Shi, J., Wiese, J., &amp; </a:t>
            </a:r>
            <a:r>
              <a:rPr lang="en-US" sz="1100" b="0" i="0" dirty="0" err="1">
                <a:solidFill>
                  <a:srgbClr val="000000"/>
                </a:solidFill>
                <a:effectLst/>
              </a:rPr>
              <a:t>Kryszajtys</a:t>
            </a:r>
            <a:r>
              <a:rPr lang="en-US" sz="1100" b="0" i="0" dirty="0">
                <a:solidFill>
                  <a:srgbClr val="000000"/>
                </a:solidFill>
                <a:effectLst/>
              </a:rPr>
              <a:t>, D. et al. (2021). Self-Management Strategies for Problem Gambling in the Context of Poverty and Homelessness. </a:t>
            </a:r>
            <a:r>
              <a:rPr lang="en-US" sz="1100" b="0" i="1" dirty="0">
                <a:solidFill>
                  <a:srgbClr val="000000"/>
                </a:solidFill>
                <a:effectLst/>
              </a:rPr>
              <a:t>Journal Of Gambling Issues</a:t>
            </a:r>
            <a:r>
              <a:rPr lang="en-US" sz="1100" b="0" i="0" dirty="0">
                <a:solidFill>
                  <a:srgbClr val="000000"/>
                </a:solidFill>
                <a:effectLst/>
              </a:rPr>
              <a:t>, (48), 81-109. </a:t>
            </a:r>
            <a:r>
              <a:rPr lang="en-US" sz="1100" b="0" i="0" dirty="0">
                <a:solidFill>
                  <a:srgbClr val="000000"/>
                </a:solidFill>
                <a:effectLst/>
                <a:hlinkClick r:id="rId3"/>
              </a:rPr>
              <a:t>https://doi.org/10.4309/jgi.2021.48.4</a:t>
            </a:r>
            <a:endParaRPr lang="en-US" sz="1100" b="0" i="0" dirty="0">
              <a:solidFill>
                <a:srgbClr val="000000"/>
              </a:solidFill>
              <a:effectLst/>
            </a:endParaRPr>
          </a:p>
          <a:p>
            <a:r>
              <a:rPr lang="en-US" sz="1100" b="0" i="0" dirty="0">
                <a:solidFill>
                  <a:srgbClr val="000000"/>
                </a:solidFill>
                <a:effectLst/>
              </a:rPr>
              <a:t>St Quinton, T., &amp; Morris, B. (2021). Gambling Prevention Mobile Applications: Understanding the Inclusion and Use of </a:t>
            </a:r>
            <a:r>
              <a:rPr lang="en-US" sz="1100" b="0" i="0" dirty="0" err="1">
                <a:solidFill>
                  <a:srgbClr val="000000"/>
                </a:solidFill>
                <a:effectLst/>
              </a:rPr>
              <a:t>Behaviour</a:t>
            </a:r>
            <a:r>
              <a:rPr lang="en-US" sz="1100" b="0" i="0" dirty="0">
                <a:solidFill>
                  <a:srgbClr val="000000"/>
                </a:solidFill>
                <a:effectLst/>
              </a:rPr>
              <a:t> Change Techniques. </a:t>
            </a:r>
            <a:r>
              <a:rPr lang="en-US" sz="1100" b="0" i="1" dirty="0">
                <a:solidFill>
                  <a:srgbClr val="000000"/>
                </a:solidFill>
                <a:effectLst/>
              </a:rPr>
              <a:t>Journal Of Gambling Issues</a:t>
            </a:r>
            <a:r>
              <a:rPr lang="en-US" sz="1100" b="0" i="0" dirty="0">
                <a:solidFill>
                  <a:srgbClr val="000000"/>
                </a:solidFill>
                <a:effectLst/>
              </a:rPr>
              <a:t>, (48), 110-121. https://doi.org/10.4309/jgi.2021.48.5St Quinton, T., &amp; Morris, B. (2021). Gambling Prevention Mobile Applications: Understanding the Inclusion and Use of </a:t>
            </a:r>
            <a:r>
              <a:rPr lang="en-US" sz="1100" b="0" i="0" dirty="0" err="1">
                <a:solidFill>
                  <a:srgbClr val="000000"/>
                </a:solidFill>
                <a:effectLst/>
              </a:rPr>
              <a:t>Behaviour</a:t>
            </a:r>
            <a:r>
              <a:rPr lang="en-US" sz="1100" b="0" i="0" dirty="0">
                <a:solidFill>
                  <a:srgbClr val="000000"/>
                </a:solidFill>
                <a:effectLst/>
              </a:rPr>
              <a:t> Change Techniques. </a:t>
            </a:r>
            <a:r>
              <a:rPr lang="en-US" sz="1100" b="0" i="1" dirty="0">
                <a:solidFill>
                  <a:srgbClr val="000000"/>
                </a:solidFill>
                <a:effectLst/>
              </a:rPr>
              <a:t>Journal Of Gambling Issues</a:t>
            </a:r>
            <a:r>
              <a:rPr lang="en-US" sz="1100" b="0" i="0" dirty="0">
                <a:solidFill>
                  <a:srgbClr val="000000"/>
                </a:solidFill>
                <a:effectLst/>
              </a:rPr>
              <a:t>, (48), 110-121. https://doi.org/10.4309/jgi.2021.48.5</a:t>
            </a:r>
            <a:endParaRPr lang="en-GH" sz="1100" dirty="0"/>
          </a:p>
          <a:p>
            <a:pPr fontAlgn="base"/>
            <a:endParaRPr lang="en-US" sz="1600" dirty="0">
              <a:effectLst/>
            </a:endParaRPr>
          </a:p>
          <a:p>
            <a:pPr fontAlgn="base"/>
            <a:endParaRPr lang="en-US" sz="1600" dirty="0">
              <a:effectLst/>
            </a:endParaRPr>
          </a:p>
          <a:p>
            <a:pPr fontAlgn="base"/>
            <a:endParaRPr lang="en-US" sz="1600" dirty="0">
              <a:effectLst/>
            </a:endParaRPr>
          </a:p>
          <a:p>
            <a:pPr algn="l" fontAlgn="base"/>
            <a:endParaRPr lang="en-US" sz="1600" b="0" i="0" dirty="0">
              <a:effectLst/>
            </a:endParaRPr>
          </a:p>
          <a:p>
            <a:endParaRPr lang="en-US" sz="1600" dirty="0">
              <a:effectLst/>
            </a:endParaRPr>
          </a:p>
          <a:p>
            <a:endParaRPr lang="en-US" sz="1600" dirty="0">
              <a:effectLst/>
            </a:endParaRPr>
          </a:p>
          <a:p>
            <a:pPr marL="0" indent="0">
              <a:buNone/>
            </a:pPr>
            <a:endParaRPr lang="en-US" sz="1600" dirty="0">
              <a:effectLst/>
            </a:endParaRPr>
          </a:p>
          <a:p>
            <a:pPr marL="0" indent="0">
              <a:buNone/>
            </a:pPr>
            <a:endParaRPr lang="en-US" sz="1600" dirty="0">
              <a:effectLst/>
            </a:endParaRPr>
          </a:p>
          <a:p>
            <a:endParaRPr lang="en-GH" sz="1600" dirty="0"/>
          </a:p>
        </p:txBody>
      </p:sp>
      <p:sp>
        <p:nvSpPr>
          <p:cNvPr id="4" name="Slide Number Placeholder 3">
            <a:extLst>
              <a:ext uri="{FF2B5EF4-FFF2-40B4-BE49-F238E27FC236}">
                <a16:creationId xmlns:a16="http://schemas.microsoft.com/office/drawing/2014/main" id="{16EBFCF3-0C16-4DD6-B1BB-EC64DF092407}"/>
              </a:ext>
            </a:extLst>
          </p:cNvPr>
          <p:cNvSpPr>
            <a:spLocks noGrp="1"/>
          </p:cNvSpPr>
          <p:nvPr>
            <p:ph type="sldNum" sz="quarter" idx="12"/>
          </p:nvPr>
        </p:nvSpPr>
        <p:spPr/>
        <p:txBody>
          <a:bodyPr/>
          <a:lstStyle/>
          <a:p>
            <a:fld id="{344EF7D7-A89D-4E3D-B1A9-D4781BEBEAEF}" type="slidenum">
              <a:rPr lang="en-GH" smtClean="0"/>
              <a:t>31</a:t>
            </a:fld>
            <a:endParaRPr lang="en-GH"/>
          </a:p>
        </p:txBody>
      </p:sp>
    </p:spTree>
    <p:extLst>
      <p:ext uri="{BB962C8B-B14F-4D97-AF65-F5344CB8AC3E}">
        <p14:creationId xmlns:p14="http://schemas.microsoft.com/office/powerpoint/2010/main" val="2910053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23C740-968D-48E4-B37C-1EACF6421064}"/>
              </a:ext>
            </a:extLst>
          </p:cNvPr>
          <p:cNvSpPr>
            <a:spLocks noGrp="1"/>
          </p:cNvSpPr>
          <p:nvPr>
            <p:ph type="ctrTitle"/>
          </p:nvPr>
        </p:nvSpPr>
        <p:spPr/>
        <p:txBody>
          <a:bodyPr/>
          <a:lstStyle/>
          <a:p>
            <a:r>
              <a:rPr lang="en-US" dirty="0"/>
              <a:t>THANK YOU</a:t>
            </a:r>
            <a:endParaRPr lang="en-GH" dirty="0"/>
          </a:p>
        </p:txBody>
      </p:sp>
    </p:spTree>
    <p:extLst>
      <p:ext uri="{BB962C8B-B14F-4D97-AF65-F5344CB8AC3E}">
        <p14:creationId xmlns:p14="http://schemas.microsoft.com/office/powerpoint/2010/main" val="1797301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7" name="Rectangle 16">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B2C66-78CB-490D-ABFB-972B745D0330}"/>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r>
              <a:rPr lang="en-US" sz="9600" dirty="0">
                <a:solidFill>
                  <a:srgbClr val="FFFFFF"/>
                </a:solidFill>
              </a:rPr>
              <a:t>INTRODUCTION</a:t>
            </a:r>
          </a:p>
        </p:txBody>
      </p:sp>
      <p:cxnSp>
        <p:nvCxnSpPr>
          <p:cNvPr id="19" name="Straight Connector 18">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637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9440C-F7EB-4E55-A563-1530AEF4682C}"/>
              </a:ext>
            </a:extLst>
          </p:cNvPr>
          <p:cNvSpPr>
            <a:spLocks noGrp="1"/>
          </p:cNvSpPr>
          <p:nvPr>
            <p:ph type="title"/>
          </p:nvPr>
        </p:nvSpPr>
        <p:spPr>
          <a:xfrm>
            <a:off x="1069848" y="484632"/>
            <a:ext cx="10058400" cy="507827"/>
          </a:xfrm>
        </p:spPr>
        <p:txBody>
          <a:bodyPr>
            <a:normAutofit fontScale="90000"/>
          </a:bodyPr>
          <a:lstStyle/>
          <a:p>
            <a:r>
              <a:rPr lang="en-US" dirty="0"/>
              <a:t>THE REASONS FOR Gambling IN GHANA</a:t>
            </a:r>
            <a:endParaRPr lang="en-GH" dirty="0"/>
          </a:p>
        </p:txBody>
      </p:sp>
      <p:sp>
        <p:nvSpPr>
          <p:cNvPr id="3" name="Content Placeholder 2">
            <a:extLst>
              <a:ext uri="{FF2B5EF4-FFF2-40B4-BE49-F238E27FC236}">
                <a16:creationId xmlns:a16="http://schemas.microsoft.com/office/drawing/2014/main" id="{D1DDD281-167D-4113-9A73-AEBC80350D71}"/>
              </a:ext>
            </a:extLst>
          </p:cNvPr>
          <p:cNvSpPr>
            <a:spLocks noGrp="1"/>
          </p:cNvSpPr>
          <p:nvPr>
            <p:ph idx="1"/>
          </p:nvPr>
        </p:nvSpPr>
        <p:spPr>
          <a:xfrm>
            <a:off x="280639" y="1427802"/>
            <a:ext cx="11630722" cy="4945566"/>
          </a:xfrm>
        </p:spPr>
        <p:txBody>
          <a:bodyPr>
            <a:normAutofit/>
          </a:bodyPr>
          <a:lstStyle/>
          <a:p>
            <a:r>
              <a:rPr lang="en-US" sz="2500" b="1" dirty="0"/>
              <a:t>3 in 10 </a:t>
            </a:r>
            <a:r>
              <a:rPr lang="en-US" sz="2500" dirty="0"/>
              <a:t>- Ghanaian females that inhabit rural areas are prone to gambling addiction one less than their male counterparts. (</a:t>
            </a:r>
            <a:r>
              <a:rPr lang="en-US" sz="2500" dirty="0" err="1"/>
              <a:t>Odame</a:t>
            </a:r>
            <a:r>
              <a:rPr lang="en-US" sz="2500" dirty="0"/>
              <a:t> et al., 2020)</a:t>
            </a:r>
          </a:p>
          <a:p>
            <a:r>
              <a:rPr lang="en-US" sz="2500" dirty="0"/>
              <a:t>These individuals are pushed onto the gambling scene by external factors especially family-related social adversities such as poverty. </a:t>
            </a:r>
          </a:p>
          <a:p>
            <a:r>
              <a:rPr lang="en-US" sz="2500" dirty="0"/>
              <a:t>Furthermore, as mobile technology proliferation rises in Ghana there are more avenues for gamblers to gamble increasing the frequency of gambling. </a:t>
            </a:r>
          </a:p>
          <a:p>
            <a:r>
              <a:rPr lang="en-US" sz="2500" dirty="0"/>
              <a:t>Further evidence shows that as gambling frequency increases the attraction and addiction towards gambling rises. (</a:t>
            </a:r>
            <a:r>
              <a:rPr lang="en-US" sz="2500" dirty="0" err="1"/>
              <a:t>Glozah</a:t>
            </a:r>
            <a:r>
              <a:rPr lang="en-US" sz="2500" dirty="0"/>
              <a:t> et al., 2019)</a:t>
            </a:r>
          </a:p>
          <a:p>
            <a:r>
              <a:rPr lang="en-US" sz="2500" dirty="0"/>
              <a:t>Gambling addiction causes problem gambling - a situation when gambling gives rise to harm to the individual player, and/or to his or her family, and may extend into the community (Victoria Casino and Gaming Authority, 1997)</a:t>
            </a:r>
            <a:endParaRPr lang="en-GH" sz="2500" dirty="0"/>
          </a:p>
        </p:txBody>
      </p:sp>
      <p:sp>
        <p:nvSpPr>
          <p:cNvPr id="4" name="Slide Number Placeholder 3">
            <a:extLst>
              <a:ext uri="{FF2B5EF4-FFF2-40B4-BE49-F238E27FC236}">
                <a16:creationId xmlns:a16="http://schemas.microsoft.com/office/drawing/2014/main" id="{0CDF93CC-76B4-47E1-A59C-0604B87E4C0F}"/>
              </a:ext>
            </a:extLst>
          </p:cNvPr>
          <p:cNvSpPr>
            <a:spLocks noGrp="1"/>
          </p:cNvSpPr>
          <p:nvPr>
            <p:ph type="sldNum" sz="quarter" idx="12"/>
          </p:nvPr>
        </p:nvSpPr>
        <p:spPr/>
        <p:txBody>
          <a:bodyPr/>
          <a:lstStyle/>
          <a:p>
            <a:fld id="{344EF7D7-A89D-4E3D-B1A9-D4781BEBEAEF}" type="slidenum">
              <a:rPr lang="en-GH" smtClean="0"/>
              <a:t>5</a:t>
            </a:fld>
            <a:endParaRPr lang="en-GH"/>
          </a:p>
        </p:txBody>
      </p:sp>
    </p:spTree>
    <p:extLst>
      <p:ext uri="{BB962C8B-B14F-4D97-AF65-F5344CB8AC3E}">
        <p14:creationId xmlns:p14="http://schemas.microsoft.com/office/powerpoint/2010/main" val="3035755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388F6-51BE-46A9-A8FC-2A1F663D5F2E}"/>
              </a:ext>
            </a:extLst>
          </p:cNvPr>
          <p:cNvSpPr>
            <a:spLocks noGrp="1"/>
          </p:cNvSpPr>
          <p:nvPr>
            <p:ph type="title"/>
          </p:nvPr>
        </p:nvSpPr>
        <p:spPr/>
        <p:txBody>
          <a:bodyPr/>
          <a:lstStyle/>
          <a:p>
            <a:r>
              <a:rPr lang="en-US" dirty="0"/>
              <a:t>GAMBLING OUTLOOK IN GHANA</a:t>
            </a:r>
            <a:endParaRPr lang="en-GH" dirty="0"/>
          </a:p>
        </p:txBody>
      </p:sp>
      <p:sp>
        <p:nvSpPr>
          <p:cNvPr id="3" name="Content Placeholder 2">
            <a:extLst>
              <a:ext uri="{FF2B5EF4-FFF2-40B4-BE49-F238E27FC236}">
                <a16:creationId xmlns:a16="http://schemas.microsoft.com/office/drawing/2014/main" id="{1E2DE1C4-F3BB-4796-94EC-2B1BDAEF00CC}"/>
              </a:ext>
            </a:extLst>
          </p:cNvPr>
          <p:cNvSpPr>
            <a:spLocks noGrp="1"/>
          </p:cNvSpPr>
          <p:nvPr>
            <p:ph sz="half" idx="1"/>
          </p:nvPr>
        </p:nvSpPr>
        <p:spPr/>
        <p:txBody>
          <a:bodyPr>
            <a:normAutofit/>
          </a:bodyPr>
          <a:lstStyle/>
          <a:p>
            <a:r>
              <a:rPr lang="en-US" dirty="0"/>
              <a:t>T</a:t>
            </a:r>
            <a:r>
              <a:rPr lang="en-US" sz="2000" dirty="0"/>
              <a:t>he findings demonstrated that sports betting participants viewed betting as a way of improving their financial circumstances. </a:t>
            </a:r>
          </a:p>
          <a:p>
            <a:r>
              <a:rPr lang="en-US" sz="2000" dirty="0"/>
              <a:t>This is evidence that the motivation of financial gain from betting is a strong driving factor and </a:t>
            </a:r>
            <a:r>
              <a:rPr lang="en-US" dirty="0"/>
              <a:t>halting gambling activities might pose a challenge to these individuals. </a:t>
            </a:r>
          </a:p>
          <a:p>
            <a:r>
              <a:rPr lang="en-US" sz="2000" dirty="0"/>
              <a:t>Hence, aiding the success of the gamblers’ bets is an idea that can prevent them from becoming problem gamblers. </a:t>
            </a:r>
          </a:p>
          <a:p>
            <a:endParaRPr lang="en-GH" dirty="0"/>
          </a:p>
        </p:txBody>
      </p:sp>
      <p:graphicFrame>
        <p:nvGraphicFramePr>
          <p:cNvPr id="7" name="Content Placeholder 6">
            <a:extLst>
              <a:ext uri="{FF2B5EF4-FFF2-40B4-BE49-F238E27FC236}">
                <a16:creationId xmlns:a16="http://schemas.microsoft.com/office/drawing/2014/main" id="{DDD96568-F371-4524-AB85-35FB24B2E1B4}"/>
              </a:ext>
            </a:extLst>
          </p:cNvPr>
          <p:cNvGraphicFramePr>
            <a:graphicFrameLocks noGrp="1"/>
          </p:cNvGraphicFramePr>
          <p:nvPr>
            <p:ph sz="half" idx="2"/>
            <p:extLst>
              <p:ext uri="{D42A27DB-BD31-4B8C-83A1-F6EECF244321}">
                <p14:modId xmlns:p14="http://schemas.microsoft.com/office/powerpoint/2010/main" val="2382547619"/>
              </p:ext>
            </p:extLst>
          </p:nvPr>
        </p:nvGraphicFramePr>
        <p:xfrm>
          <a:off x="6364288" y="2193925"/>
          <a:ext cx="4754562" cy="3978275"/>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C629651B-9E30-4664-B6F3-346CFE6CC644}"/>
              </a:ext>
            </a:extLst>
          </p:cNvPr>
          <p:cNvSpPr>
            <a:spLocks noGrp="1"/>
          </p:cNvSpPr>
          <p:nvPr>
            <p:ph type="sldNum" sz="quarter" idx="12"/>
          </p:nvPr>
        </p:nvSpPr>
        <p:spPr/>
        <p:txBody>
          <a:bodyPr/>
          <a:lstStyle/>
          <a:p>
            <a:fld id="{344EF7D7-A89D-4E3D-B1A9-D4781BEBEAEF}" type="slidenum">
              <a:rPr lang="en-GH" smtClean="0"/>
              <a:t>6</a:t>
            </a:fld>
            <a:endParaRPr lang="en-GH"/>
          </a:p>
        </p:txBody>
      </p:sp>
    </p:spTree>
    <p:extLst>
      <p:ext uri="{BB962C8B-B14F-4D97-AF65-F5344CB8AC3E}">
        <p14:creationId xmlns:p14="http://schemas.microsoft.com/office/powerpoint/2010/main" val="2224837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CE29-6A84-473C-803A-58CD1C4E7281}"/>
              </a:ext>
            </a:extLst>
          </p:cNvPr>
          <p:cNvSpPr>
            <a:spLocks noGrp="1"/>
          </p:cNvSpPr>
          <p:nvPr>
            <p:ph type="title"/>
          </p:nvPr>
        </p:nvSpPr>
        <p:spPr/>
        <p:txBody>
          <a:bodyPr/>
          <a:lstStyle/>
          <a:p>
            <a:r>
              <a:rPr lang="en-US" dirty="0"/>
              <a:t>Gambling PATTERNS IN GHANA</a:t>
            </a:r>
            <a:endParaRPr lang="en-GH" dirty="0"/>
          </a:p>
        </p:txBody>
      </p:sp>
      <p:sp>
        <p:nvSpPr>
          <p:cNvPr id="5" name="Content Placeholder 4">
            <a:extLst>
              <a:ext uri="{FF2B5EF4-FFF2-40B4-BE49-F238E27FC236}">
                <a16:creationId xmlns:a16="http://schemas.microsoft.com/office/drawing/2014/main" id="{3462DBEE-3E3A-48EF-BB1D-7E6DF70EB8FC}"/>
              </a:ext>
            </a:extLst>
          </p:cNvPr>
          <p:cNvSpPr>
            <a:spLocks noGrp="1"/>
          </p:cNvSpPr>
          <p:nvPr>
            <p:ph sz="half" idx="2"/>
          </p:nvPr>
        </p:nvSpPr>
        <p:spPr/>
        <p:txBody>
          <a:bodyPr>
            <a:normAutofit lnSpcReduction="10000"/>
          </a:bodyPr>
          <a:lstStyle/>
          <a:p>
            <a:r>
              <a:rPr lang="en-US" dirty="0"/>
              <a:t>Majority of people participate in sports betting because they are highly interested in sports but research shows that they are no better than non-experts at predicting outcomes (</a:t>
            </a:r>
            <a:r>
              <a:rPr lang="en-US" dirty="0" err="1"/>
              <a:t>Hassanniakalager</a:t>
            </a:r>
            <a:r>
              <a:rPr lang="en-US" dirty="0"/>
              <a:t> &amp; Newall, 2018).</a:t>
            </a:r>
          </a:p>
          <a:p>
            <a:r>
              <a:rPr lang="en-US" dirty="0"/>
              <a:t>Football is the most popular sport in Ghana, therefore, to have maximum impact a machine learning model that predicts the outcome of football games will go a long way in improving the success rates of gamblers. </a:t>
            </a:r>
          </a:p>
          <a:p>
            <a:endParaRPr lang="en-GH" dirty="0"/>
          </a:p>
        </p:txBody>
      </p:sp>
      <p:graphicFrame>
        <p:nvGraphicFramePr>
          <p:cNvPr id="7" name="Content Placeholder 8">
            <a:extLst>
              <a:ext uri="{FF2B5EF4-FFF2-40B4-BE49-F238E27FC236}">
                <a16:creationId xmlns:a16="http://schemas.microsoft.com/office/drawing/2014/main" id="{8C964A3E-BE87-4258-BFCB-777F6AC8A79E}"/>
              </a:ext>
            </a:extLst>
          </p:cNvPr>
          <p:cNvGraphicFramePr>
            <a:graphicFrameLocks noGrp="1"/>
          </p:cNvGraphicFramePr>
          <p:nvPr>
            <p:ph sz="half" idx="1"/>
          </p:nvPr>
        </p:nvGraphicFramePr>
        <p:xfrm>
          <a:off x="1069975" y="2193925"/>
          <a:ext cx="4754563" cy="3978275"/>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7800385C-5BAF-4989-B7A6-96746B9E5F14}"/>
              </a:ext>
            </a:extLst>
          </p:cNvPr>
          <p:cNvSpPr>
            <a:spLocks noGrp="1"/>
          </p:cNvSpPr>
          <p:nvPr>
            <p:ph type="sldNum" sz="quarter" idx="12"/>
          </p:nvPr>
        </p:nvSpPr>
        <p:spPr/>
        <p:txBody>
          <a:bodyPr/>
          <a:lstStyle/>
          <a:p>
            <a:fld id="{344EF7D7-A89D-4E3D-B1A9-D4781BEBEAEF}" type="slidenum">
              <a:rPr lang="en-GH" smtClean="0"/>
              <a:t>7</a:t>
            </a:fld>
            <a:endParaRPr lang="en-GH"/>
          </a:p>
        </p:txBody>
      </p:sp>
    </p:spTree>
    <p:extLst>
      <p:ext uri="{BB962C8B-B14F-4D97-AF65-F5344CB8AC3E}">
        <p14:creationId xmlns:p14="http://schemas.microsoft.com/office/powerpoint/2010/main" val="180653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CE29-6A84-473C-803A-58CD1C4E7281}"/>
              </a:ext>
            </a:extLst>
          </p:cNvPr>
          <p:cNvSpPr>
            <a:spLocks noGrp="1"/>
          </p:cNvSpPr>
          <p:nvPr>
            <p:ph type="title"/>
          </p:nvPr>
        </p:nvSpPr>
        <p:spPr/>
        <p:txBody>
          <a:bodyPr/>
          <a:lstStyle/>
          <a:p>
            <a:r>
              <a:rPr lang="en-US" dirty="0"/>
              <a:t>SOLVING PROBLEM GAMBLING </a:t>
            </a:r>
            <a:endParaRPr lang="en-GH" dirty="0"/>
          </a:p>
        </p:txBody>
      </p:sp>
      <p:sp>
        <p:nvSpPr>
          <p:cNvPr id="3" name="Content Placeholder 2">
            <a:extLst>
              <a:ext uri="{FF2B5EF4-FFF2-40B4-BE49-F238E27FC236}">
                <a16:creationId xmlns:a16="http://schemas.microsoft.com/office/drawing/2014/main" id="{A1897111-CBD6-4D2C-9282-0EDA3FCE56D0}"/>
              </a:ext>
            </a:extLst>
          </p:cNvPr>
          <p:cNvSpPr>
            <a:spLocks noGrp="1"/>
          </p:cNvSpPr>
          <p:nvPr>
            <p:ph idx="1"/>
          </p:nvPr>
        </p:nvSpPr>
        <p:spPr/>
        <p:txBody>
          <a:bodyPr/>
          <a:lstStyle/>
          <a:p>
            <a:r>
              <a:rPr lang="en-US" dirty="0"/>
              <a:t>There exist many ways that cell phones can be used to change health behavior including mobile applications (apps). Apps have potential in addressing many health behaviors and have demonstrated considerable popularity.  (</a:t>
            </a:r>
            <a:r>
              <a:rPr lang="en-US" b="0" i="0" dirty="0">
                <a:solidFill>
                  <a:srgbClr val="000000"/>
                </a:solidFill>
                <a:effectLst/>
              </a:rPr>
              <a:t>(St Quinton &amp; Morris, 2021)</a:t>
            </a:r>
            <a:endParaRPr lang="en-US" dirty="0"/>
          </a:p>
          <a:p>
            <a:r>
              <a:rPr lang="en-US" i="1" dirty="0"/>
              <a:t>Furthermore</a:t>
            </a:r>
            <a:r>
              <a:rPr lang="en-US" dirty="0"/>
              <a:t>, research proved that advertisements on drug addiction that incorporate the behavioral change technique persuasion to end the addiction found success and were associated with a lower probability of drug abuse. (Block et al, 2012)</a:t>
            </a:r>
          </a:p>
          <a:p>
            <a:r>
              <a:rPr lang="en-US" dirty="0"/>
              <a:t>Therefore, including behavioral change techniques such as visual persuasion with images and self-monitoring by tracking spending on bets within the mobile has potential to curb gambling addiction and problem gambling .</a:t>
            </a:r>
            <a:endParaRPr lang="en-GH" dirty="0"/>
          </a:p>
        </p:txBody>
      </p:sp>
      <p:sp>
        <p:nvSpPr>
          <p:cNvPr id="4" name="Slide Number Placeholder 3">
            <a:extLst>
              <a:ext uri="{FF2B5EF4-FFF2-40B4-BE49-F238E27FC236}">
                <a16:creationId xmlns:a16="http://schemas.microsoft.com/office/drawing/2014/main" id="{35975201-DC70-4BE3-9946-B500E14DA680}"/>
              </a:ext>
            </a:extLst>
          </p:cNvPr>
          <p:cNvSpPr>
            <a:spLocks noGrp="1"/>
          </p:cNvSpPr>
          <p:nvPr>
            <p:ph type="sldNum" sz="quarter" idx="12"/>
          </p:nvPr>
        </p:nvSpPr>
        <p:spPr/>
        <p:txBody>
          <a:bodyPr/>
          <a:lstStyle/>
          <a:p>
            <a:fld id="{344EF7D7-A89D-4E3D-B1A9-D4781BEBEAEF}" type="slidenum">
              <a:rPr lang="en-GH" smtClean="0"/>
              <a:t>8</a:t>
            </a:fld>
            <a:endParaRPr lang="en-GH"/>
          </a:p>
        </p:txBody>
      </p:sp>
    </p:spTree>
    <p:extLst>
      <p:ext uri="{BB962C8B-B14F-4D97-AF65-F5344CB8AC3E}">
        <p14:creationId xmlns:p14="http://schemas.microsoft.com/office/powerpoint/2010/main" val="2395367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7" name="Rectangle 16">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B2C66-78CB-490D-ABFB-972B745D0330}"/>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r>
              <a:rPr lang="en-US" sz="9600" dirty="0">
                <a:solidFill>
                  <a:srgbClr val="FFFFFF"/>
                </a:solidFill>
              </a:rPr>
              <a:t>PROJECT GOALS</a:t>
            </a:r>
          </a:p>
        </p:txBody>
      </p:sp>
      <p:cxnSp>
        <p:nvCxnSpPr>
          <p:cNvPr id="19" name="Straight Connector 18">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855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42C9A7B2A5A444788836EA9B0492ECD" ma:contentTypeVersion="10" ma:contentTypeDescription="Create a new document." ma:contentTypeScope="" ma:versionID="f6e814b7325f2a47f6f56c4b5a17842d">
  <xsd:schema xmlns:xsd="http://www.w3.org/2001/XMLSchema" xmlns:xs="http://www.w3.org/2001/XMLSchema" xmlns:p="http://schemas.microsoft.com/office/2006/metadata/properties" xmlns:ns3="7cdd4fbb-d566-4ed6-8fb4-6143ffec0915" xmlns:ns4="b202b546-8aab-4822-bd53-d4120e70142d" targetNamespace="http://schemas.microsoft.com/office/2006/metadata/properties" ma:root="true" ma:fieldsID="bccdd3153a7e0e22d38c01769bfa0d4b" ns3:_="" ns4:_="">
    <xsd:import namespace="7cdd4fbb-d566-4ed6-8fb4-6143ffec0915"/>
    <xsd:import namespace="b202b546-8aab-4822-bd53-d4120e70142d"/>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dd4fbb-d566-4ed6-8fb4-6143ffec09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202b546-8aab-4822-bd53-d4120e70142d"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C027F9-AA6E-430E-B366-EFA48786557D}">
  <ds:schemaRefs>
    <ds:schemaRef ds:uri="http://purl.org/dc/dcmitype/"/>
    <ds:schemaRef ds:uri="http://www.w3.org/XML/1998/namespace"/>
    <ds:schemaRef ds:uri="http://schemas.microsoft.com/office/2006/documentManagement/types"/>
    <ds:schemaRef ds:uri="b202b546-8aab-4822-bd53-d4120e70142d"/>
    <ds:schemaRef ds:uri="http://schemas.microsoft.com/office/infopath/2007/PartnerControls"/>
    <ds:schemaRef ds:uri="http://purl.org/dc/terms/"/>
    <ds:schemaRef ds:uri="http://purl.org/dc/elements/1.1/"/>
    <ds:schemaRef ds:uri="7cdd4fbb-d566-4ed6-8fb4-6143ffec0915"/>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D897082C-89AB-4FB9-9512-51B07DFDC3C8}">
  <ds:schemaRefs>
    <ds:schemaRef ds:uri="http://schemas.microsoft.com/sharepoint/v3/contenttype/forms"/>
  </ds:schemaRefs>
</ds:datastoreItem>
</file>

<file path=customXml/itemProps3.xml><?xml version="1.0" encoding="utf-8"?>
<ds:datastoreItem xmlns:ds="http://schemas.openxmlformats.org/officeDocument/2006/customXml" ds:itemID="{81FF8426-B439-485D-80E6-02AF0A1FE1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dd4fbb-d566-4ed6-8fb4-6143ffec0915"/>
    <ds:schemaRef ds:uri="b202b546-8aab-4822-bd53-d4120e7014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TM03090434[[fn=Wood Type]]</Template>
  <TotalTime>3476</TotalTime>
  <Words>2411</Words>
  <Application>Microsoft Office PowerPoint</Application>
  <PresentationFormat>Widescreen</PresentationFormat>
  <Paragraphs>224</Paragraphs>
  <Slides>32</Slides>
  <Notes>0</Notes>
  <HiddenSlides>0</HiddenSlides>
  <MMClips>1</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32</vt:i4>
      </vt:variant>
    </vt:vector>
  </HeadingPairs>
  <TitlesOfParts>
    <vt:vector size="39" baseType="lpstr">
      <vt:lpstr>Calibri</vt:lpstr>
      <vt:lpstr>Rockwell</vt:lpstr>
      <vt:lpstr>Rockwell Condensed</vt:lpstr>
      <vt:lpstr>Rockwell Extra Bold</vt:lpstr>
      <vt:lpstr>Wingdings</vt:lpstr>
      <vt:lpstr>Wood Type</vt:lpstr>
      <vt:lpstr>1_Wood Type</vt:lpstr>
      <vt:lpstr>CHANCER: A MOBILE APP SOLUTION TO PROBLEM GAMBLING IN GHANA</vt:lpstr>
      <vt:lpstr>PRESENTATION BY </vt:lpstr>
      <vt:lpstr>CONTENTS </vt:lpstr>
      <vt:lpstr>INTRODUCTION</vt:lpstr>
      <vt:lpstr>THE REASONS FOR Gambling IN GHANA</vt:lpstr>
      <vt:lpstr>GAMBLING OUTLOOK IN GHANA</vt:lpstr>
      <vt:lpstr>Gambling PATTERNS IN GHANA</vt:lpstr>
      <vt:lpstr>SOLVING PROBLEM GAMBLING </vt:lpstr>
      <vt:lpstr>PROJECT GOALS</vt:lpstr>
      <vt:lpstr>GOALS OF THE PROJECT</vt:lpstr>
      <vt:lpstr>LITERATURE REVIEW</vt:lpstr>
      <vt:lpstr>MACHINE LEARNING IN FOOTBALL  </vt:lpstr>
      <vt:lpstr>USING VISUAL AIDS TO CURB ADDICTION </vt:lpstr>
      <vt:lpstr>GAMBLER’S FEELINGS</vt:lpstr>
      <vt:lpstr>PROJECT IMPLEMENTATION</vt:lpstr>
      <vt:lpstr>PROJECT IMPLEMENTATION</vt:lpstr>
      <vt:lpstr>TRAINING MACHINE LEARNING MODEL</vt:lpstr>
      <vt:lpstr>DATA COLLECTION AND PROCESSING</vt:lpstr>
      <vt:lpstr>MACHINE LEARNING MODEL</vt:lpstr>
      <vt:lpstr>MACHINE LEARNING MODEL COMPARISON</vt:lpstr>
      <vt:lpstr>MACHINE LEARNING MODEL COMPARISON</vt:lpstr>
      <vt:lpstr>MACHINE LEARNING MODEL</vt:lpstr>
      <vt:lpstr>LATEST GAMES TEST and Results </vt:lpstr>
      <vt:lpstr>CHANCER MOBILE APP</vt:lpstr>
      <vt:lpstr>Front-End Design and App Functionalities</vt:lpstr>
      <vt:lpstr>BACK-END DESIGN</vt:lpstr>
      <vt:lpstr>CONCLUSION &amp; FUTURE WORKS</vt:lpstr>
      <vt:lpstr>CHALLENGES FACED</vt:lpstr>
      <vt:lpstr>CONCLUSION</vt:lpstr>
      <vt:lpstr>FUTURE WORKS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AND RESEARCH INTERNSHIP</dc:title>
  <dc:creator>Kofi Appiah</dc:creator>
  <cp:lastModifiedBy>Kofi Appiah</cp:lastModifiedBy>
  <cp:revision>31</cp:revision>
  <dcterms:created xsi:type="dcterms:W3CDTF">2021-09-21T22:02:20Z</dcterms:created>
  <dcterms:modified xsi:type="dcterms:W3CDTF">2022-04-06T14:12:23Z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0x010100742C9A7B2A5A444788836EA9B0492ECD</vt:lpwstr>
  </property>
</Properties>
</file>