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</p:sldMasterIdLst>
  <p:notesMasterIdLst>
    <p:notesMasterId r:id="rId26"/>
  </p:notesMasterIdLst>
  <p:handoutMasterIdLst>
    <p:handoutMasterId r:id="rId27"/>
  </p:handoutMasterIdLst>
  <p:sldIdLst>
    <p:sldId id="594" r:id="rId5"/>
    <p:sldId id="404" r:id="rId6"/>
    <p:sldId id="602" r:id="rId7"/>
    <p:sldId id="603" r:id="rId8"/>
    <p:sldId id="604" r:id="rId9"/>
    <p:sldId id="619" r:id="rId10"/>
    <p:sldId id="605" r:id="rId11"/>
    <p:sldId id="606" r:id="rId12"/>
    <p:sldId id="607" r:id="rId13"/>
    <p:sldId id="608" r:id="rId14"/>
    <p:sldId id="609" r:id="rId15"/>
    <p:sldId id="616" r:id="rId16"/>
    <p:sldId id="610" r:id="rId17"/>
    <p:sldId id="611" r:id="rId18"/>
    <p:sldId id="612" r:id="rId19"/>
    <p:sldId id="613" r:id="rId20"/>
    <p:sldId id="614" r:id="rId21"/>
    <p:sldId id="615" r:id="rId22"/>
    <p:sldId id="617" r:id="rId23"/>
    <p:sldId id="618" r:id="rId24"/>
    <p:sldId id="508" r:id="rId25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7289" autoAdjust="0"/>
  </p:normalViewPr>
  <p:slideViewPr>
    <p:cSldViewPr snapToGrid="0" snapToObjects="1">
      <p:cViewPr varScale="1">
        <p:scale>
          <a:sx n="114" d="100"/>
          <a:sy n="114" d="100"/>
        </p:scale>
        <p:origin x="160" y="1056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12/7/16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  <a:endParaRPr lang="en-US" sz="600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11/relationships/webextension" Target="../webextensions/webextension5.xml"/><Relationship Id="rId3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11/relationships/webextension" Target="../webextensions/webextension6.xml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microsoft.com/office/2011/relationships/webextension" Target="../webextensions/webextension1.xml"/><Relationship Id="rId3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microsoft.com/office/2011/relationships/webextension" Target="../webextensions/webextension2.xml"/><Relationship Id="rId3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microsoft.com/office/2011/relationships/webextension" Target="../webextensions/webextension4.xml"/><Relationship Id="rId5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2" Type="http://schemas.microsoft.com/office/2011/relationships/webextension" Target="../webextensions/webextension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660" y="2674145"/>
            <a:ext cx="8183720" cy="444737"/>
          </a:xfrm>
        </p:spPr>
        <p:txBody>
          <a:bodyPr/>
          <a:lstStyle/>
          <a:p>
            <a:r>
              <a:rPr lang="en-US" dirty="0" smtClean="0"/>
              <a:t>AWS Lambda with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Korey Kolberg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16982"/>
          </a:xfrm>
        </p:spPr>
        <p:txBody>
          <a:bodyPr/>
          <a:lstStyle/>
          <a:p>
            <a:r>
              <a:rPr lang="en-US" dirty="0" smtClean="0"/>
              <a:t>Consultant, Slalom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erverless.yml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748527"/>
                  </p:ext>
                </p:extLst>
              </p:nvPr>
            </p:nvGraphicFramePr>
            <p:xfrm>
              <a:off x="231775" y="1025913"/>
              <a:ext cx="4931240" cy="39347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775" y="1025913"/>
                <a:ext cx="4931240" cy="39347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2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771" y="1393902"/>
            <a:ext cx="5593198" cy="1440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sls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create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--template </a:t>
            </a: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aws-nodejs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--path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myServiceName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sls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offline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node --debug `which </a:t>
            </a: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` offline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sls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deploy --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stage-dev</a:t>
            </a:r>
            <a:endParaRPr lang="en-US" sz="1600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sls</a:t>
            </a:r>
            <a:r>
              <a:rPr lang="en-US" dirty="0"/>
              <a:t> </a:t>
            </a:r>
            <a:r>
              <a:rPr lang="en-US" dirty="0" smtClean="0"/>
              <a:t>offline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1666454"/>
            <a:ext cx="5016500" cy="316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775" y="847493"/>
            <a:ext cx="8685455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Can use postman to call the endpoints listed.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Ex. GET on http://localhost:3000/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pathAB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/heartbeat</a:t>
            </a:r>
          </a:p>
        </p:txBody>
      </p:sp>
    </p:spTree>
    <p:extLst>
      <p:ext uri="{BB962C8B-B14F-4D97-AF65-F5344CB8AC3E}">
        <p14:creationId xmlns:p14="http://schemas.microsoft.com/office/powerpoint/2010/main" val="3684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Visual Studio 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966" y="1048214"/>
            <a:ext cx="449394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AutoNum type="arabicPeriod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Put a break point in your code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AutoNum type="arabicPeriod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Configure debugger (creates .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launch.json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Tx/>
              <a:buAutoNum type="arabicPeriod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node --debug `which </a:t>
            </a: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` offline start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AutoNum type="arabicPeriod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Attach to Process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AutoNum type="arabicPeriod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Call lambda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83" y="1030798"/>
            <a:ext cx="4168547" cy="21430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83" y="3299437"/>
            <a:ext cx="2857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775" y="880946"/>
            <a:ext cx="8778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b="1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Test Driven Development: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Write test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Run tests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Fix broken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Repeat (Green, Red, Green,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75" y="2754352"/>
            <a:ext cx="8778410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b="1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Unit test: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Test one thing at a time, one unit of code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Inject mock dependencies to remove unnecessary complexity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 living documentation of how the code should behave</a:t>
            </a:r>
          </a:p>
        </p:txBody>
      </p:sp>
    </p:spTree>
    <p:extLst>
      <p:ext uri="{BB962C8B-B14F-4D97-AF65-F5344CB8AC3E}">
        <p14:creationId xmlns:p14="http://schemas.microsoft.com/office/powerpoint/2010/main" val="13744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Mocha and </a:t>
            </a:r>
            <a:r>
              <a:rPr lang="en-US" dirty="0" smtClean="0"/>
              <a:t>Chai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775" y="717953"/>
            <a:ext cx="868545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Mocha is a testing framework and Chai one of the many 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assertion libraries</a:t>
            </a:r>
            <a:r>
              <a:rPr lang="en-US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5084719"/>
                  </p:ext>
                </p:extLst>
              </p:nvPr>
            </p:nvGraphicFramePr>
            <p:xfrm>
              <a:off x="223024" y="1170875"/>
              <a:ext cx="7672039" cy="38137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24" y="1170875"/>
                <a:ext cx="7672039" cy="38137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8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775" y="717952"/>
            <a:ext cx="8789562" cy="68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Run tests with: 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mocha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--recursive --reporter spec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&lt;path&gt;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6" y="1493132"/>
            <a:ext cx="4939758" cy="36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775" y="1387900"/>
            <a:ext cx="6163867" cy="68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Istanbul </a:t>
            </a:r>
            <a:r>
              <a:rPr lang="mr-IN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tool that generates a code coverage report. Run with: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istanbul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cover --include-all-sources true _mocha -- --recursive test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75" y="905824"/>
            <a:ext cx="827335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What should be covered by tests? As much as you can. Focus on the core business logic.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2077320"/>
            <a:ext cx="7251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3" y="779827"/>
            <a:ext cx="5301393" cy="41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sls</a:t>
            </a:r>
            <a:r>
              <a:rPr lang="en-US" dirty="0" smtClean="0"/>
              <a:t> deploy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3" y="731986"/>
            <a:ext cx="6722637" cy="42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1775" y="210121"/>
            <a:ext cx="8685455" cy="507831"/>
          </a:xfrm>
        </p:spPr>
        <p:txBody>
          <a:bodyPr/>
          <a:lstStyle/>
          <a:p>
            <a:r>
              <a:rPr lang="en-US" dirty="0" smtClean="0"/>
              <a:t>Sample lambda</a:t>
            </a:r>
            <a:endParaRPr lang="en-US" sz="1600" b="1" spc="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54" y="889686"/>
            <a:ext cx="8513576" cy="400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1" name="Add-in 10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923437"/>
                  </p:ext>
                </p:extLst>
              </p:nvPr>
            </p:nvGraphicFramePr>
            <p:xfrm>
              <a:off x="133813" y="709694"/>
              <a:ext cx="7383037" cy="43252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Add-in 10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813" y="709694"/>
                <a:ext cx="7383037" cy="43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0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703" y="717952"/>
            <a:ext cx="8303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exports.handler</a:t>
            </a:r>
            <a:r>
              <a:rPr lang="en-US" sz="1600" dirty="0"/>
              <a:t> = (event, context, callback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event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 smtClean="0"/>
              <a:t>data payload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ontext </a:t>
            </a:r>
            <a:r>
              <a:rPr lang="mr-IN" sz="1600" dirty="0" smtClean="0"/>
              <a:t>–</a:t>
            </a:r>
            <a:r>
              <a:rPr lang="en-US" sz="1600" dirty="0" smtClean="0"/>
              <a:t> runtime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callback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 smtClean="0"/>
              <a:t>used to return data. Note: Always use callback(err, data) pattern.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8" y="2163336"/>
            <a:ext cx="8960662" cy="8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Dev Setup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03" y="717952"/>
            <a:ext cx="8303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Npm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package manager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Nodejs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js</a:t>
            </a:r>
            <a:r>
              <a:rPr lang="en-US" sz="1600" dirty="0" smtClean="0"/>
              <a:t> server framework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Serverless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lambda framework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Mocha </a:t>
            </a:r>
            <a:r>
              <a:rPr lang="mr-IN" sz="1600" dirty="0" smtClean="0"/>
              <a:t>–</a:t>
            </a:r>
            <a:r>
              <a:rPr lang="en-US" sz="1600" dirty="0" smtClean="0"/>
              <a:t> testing framework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Istanbul </a:t>
            </a:r>
            <a:r>
              <a:rPr lang="mr-IN" sz="1600" dirty="0" smtClean="0"/>
              <a:t>–</a:t>
            </a:r>
            <a:r>
              <a:rPr lang="en-US" sz="1600" dirty="0" smtClean="0"/>
              <a:t> unit test coverage framework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Aws cli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commandline</a:t>
            </a:r>
            <a:r>
              <a:rPr lang="en-US" sz="1600" dirty="0" smtClean="0"/>
              <a:t> </a:t>
            </a:r>
            <a:r>
              <a:rPr lang="en-US" sz="1600" dirty="0" err="1" smtClean="0"/>
              <a:t>aws</a:t>
            </a:r>
            <a:r>
              <a:rPr lang="en-US" sz="1600" dirty="0" smtClean="0"/>
              <a:t> tools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source control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11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775" y="1193181"/>
            <a:ext cx="3264035" cy="1440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mr-IN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g &lt;package&gt;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install &lt;package&gt; --save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install &lt;package&gt; --save-dev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run &lt;command&gt;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981956"/>
                  </p:ext>
                </p:extLst>
              </p:nvPr>
            </p:nvGraphicFramePr>
            <p:xfrm>
              <a:off x="3495810" y="180306"/>
              <a:ext cx="5503224" cy="49065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5810" y="180306"/>
                <a:ext cx="5503224" cy="49065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3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373" y="717952"/>
            <a:ext cx="88886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Do not pollute global scope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Function scope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hoisting (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vs let)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== vs ===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Duck typing</a:t>
            </a:r>
            <a:endParaRPr lang="en-US" sz="1600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210121"/>
            <a:ext cx="8685455" cy="507831"/>
          </a:xfrm>
        </p:spPr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234" y="903249"/>
            <a:ext cx="8604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 Convention is to use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function(err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, data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If err is not null, error handling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logic. 	Otherwise continue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with data.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 A way to avoid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pyramid. Instead of callback(err, data) you have 	.then(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functionSuccess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functionFailure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). These are chainable.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 A way to organize your code in small, reusable pieces.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 require(‘path’).</a:t>
            </a:r>
          </a:p>
        </p:txBody>
      </p:sp>
    </p:spTree>
    <p:extLst>
      <p:ext uri="{BB962C8B-B14F-4D97-AF65-F5344CB8AC3E}">
        <p14:creationId xmlns:p14="http://schemas.microsoft.com/office/powerpoint/2010/main" val="10584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775" y="847493"/>
            <a:ext cx="877841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Inversion of control </a:t>
            </a:r>
            <a:r>
              <a:rPr lang="mr-IN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framework hands dependency to your code vs you directly creating it yourself.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Why? Flexibility and testability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72482"/>
                  </p:ext>
                </p:extLst>
              </p:nvPr>
            </p:nvGraphicFramePr>
            <p:xfrm>
              <a:off x="44604" y="1836568"/>
              <a:ext cx="4485191" cy="32133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04" y="1836568"/>
                <a:ext cx="4485191" cy="3213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186025"/>
                  </p:ext>
                </p:extLst>
              </p:nvPr>
            </p:nvGraphicFramePr>
            <p:xfrm>
              <a:off x="4646315" y="1836568"/>
              <a:ext cx="4386176" cy="32021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Add-in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6315" y="1836568"/>
                <a:ext cx="4386176" cy="32021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6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361" y="717951"/>
            <a:ext cx="8909824" cy="444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Framework and cli to help manage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/>
              <a:t>infrastructure 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and code.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Allows easy local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debuging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-offline plugin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yml</a:t>
            </a: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file for configuration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Think of this as a complete micro service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 group of related functions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Responsible for doing one thing well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Entry point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exports.handler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 = (event, context, callback) </a:t>
            </a:r>
          </a:p>
          <a:p>
            <a:pPr marL="742950" lvl="1" indent="-2857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endParaRPr lang="en-US" sz="1600" dirty="0" smtClean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lom_Generic_Template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8406C40E-7192-4CEF-B420-B698635D0D5D}" vid="{94E803AA-2403-43BB-9EB5-8675DF04F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webextension1.xml><?xml version="1.0" encoding="utf-8"?>
<we:webextension xmlns:we="http://schemas.microsoft.com/office/webextensions/webextension/2010/11" id="{89EDEE94-6569-7B44-81DD-2A6A5BD08D02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'use strict';\n\nconsole.log('Loading function');\nconst doc = require('dynamodb-doc');\nconst dynamo = new doc.DynamoDB();\n\nexports.handler = (event, context, callback) =&gt; {\n    const done = (err, res) =&gt; callback(null, {\n        statusCode: err ? '400' : '200',\n        body: err ? err.message : JSON.stringify(res),\n        headers: {\n            'Content-Type': 'application/json',\n        },\n    });\n\n    switch (event.httpMethod) {\n        case 'DELETE':\n            dynamo.deleteItem(JSON.parse(event.body), done);\n            break;\n        case 'GET':\n            dynamo.scan({ TableName: event.queryStringParameters.TableName }, done);\n            break;\n        case 'POST':\n            dynamo.putItem(JSON.parse(event.body), done);\n            break;\n        case 'PUT':\n            dynamo.updateItem(JSON.parse(event.body), done);\n            break;\n        default:\n            done(new Error(`Unsupported method \&quot;${event.httpMethod}\&quot;`));\n    }\n};\n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2A3D127-42A1-804A-AD6A-3C70E5DBB766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false,&quot;code_lang&quot;:&quot;js&quot;,&quot;code&quot;:&quot;{\n  \&quot;name\&quot;: \&quot;starter\&quot;,\n  \&quot;version\&quot;: \&quot;1.0.0\&quot;,\n  \&quot;dependencies\&quot;: {\n    \&quot;request\&quot;: \&quot;^2.79.0\&quot;,\n    \&quot;request-promise-native\&quot;: \&quot;^1.0.3\&quot;,\n    \&quot;serverless-offline\&quot;: \&quot;^3.4.1\&quot;\n  },\n  \&quot;scripts\&quot;: {\n    \&quot;test\&quot;: \&quot;mocha --recursive --reporter spec test\&quot;,\n    \&quot;test-debug\&quot;: \&quot;mocha --recursive --debug-brk --reporter spec test\&quot;,\n    \&quot;cover\&quot;: \&quot;istanbul cover --include-all-sources true _mocha -- --recursive test\&quot;\n  },\n  },\n  \&quot;devDependencies\&quot;: {\n    \&quot;chai\&quot;: \&quot;^3.5.0\&quot;,\n    \&quot;mocha\&quot;: \&quot;^3.2.0\&quot;,\n    \&quot;mocha-junit-reporter\&quot;: \&quot;^1.12.1\&quot;,\n    \&quot;mocha-sonar-reporter\&quot;: \&quot;^0.1.6\&quot;\n  }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B527651-FE97-534B-B8F7-874150FEE42D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var repository = require(‘someRepo’);\nvar transformer = require(‘transformer’);\n\nmodule.export = function() {\n    var fetch = function(callback) {\n        repository.fetch((err, data) =&gt; {\n            if(err) {\n                return callback(err, null);\n            }\n            \n            callback(null, transformer.doSomething(data));\n        }\n    };\n\n    return {\n        ‘fetch’: fetch\n    };\n};&quot;,&quot;ctags&quot;:{&quot;repository&quot;:[{&quot;linenum&quot;:&quot;1&quot;,&quot;signature&quot;:&quot;var repository = require(‘someRepo’);&quot;}],&quot;transformer&quot;:[{&quot;linenum&quot;:&quot;2&quot;,&quot;signature&quot;:&quot;var transformer = require(‘transformer’);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DAA25D13-D835-9143-9C63-3738102E82B0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module.export = function(repository, \n            transformer) {\n    var fetch = function(callback) {\n        repository.fetch((err, data) =&gt; {\n            if(err) {\n                return callback(err, null);\n            }\n            \n            callback(null, transformer.doSomething(data));\n        }\n    };\n\n    return {\n        ‘fetch’: fetch\n    };\n};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7C3671A-8CD5-1D41-8F1E-25F93B724936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service: serviceName\n\nprovider:\n  name: aws\n  runtime: nodejs4.3\n\nfunctions:\n  functionA:\n    handler: handlerB.handler\n    events:\n      - http:\n          path: pathAB\n          method: GET\n      - http:\n          path: pathAB\n          method: POST\n  functionB:\n    handler: handlerB.handler\n    events:\n      - http:\n          path: pathBA\n          method: GET\n\nplugins: \n  - serverless-offline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1D89FB91-AD58-EF49-81D9-AF1BF8E56058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var assert = require('chai').assert;\nvar logicFunc = require('logic to be tested');\n\ndescribe('Logic', function () {\n    it('should successfully perform get call', function () {\n        var event = {\n            \&quot;httpMethod\&quot;: \&quot;GET\&quot;\n        };\n\n        var cb = function (err, res) {\n            assert.isNull(err);  //&lt;-TEST\n            assert.isNotNull(res);  //&lt;-TEST\n            assert.equal(res.response, \&quot;functionA GET called\&quot;);  //&lt;-TEST\n        };\n\n        var responseMock = function (err, res, callback) {\n            callback(null, res);\n        };\n\n        var repoMock = {\n            'fetch': function (cb) {\n                cb(null, {});\n            }\n        };\n\n        //inject mocks\n        var logic = logicFunc(responseMock, repoMock);\n        logic.handle(event, context, cb);\n    });\n});\n&quot;,&quot;ctags&quot;:{&quot;assert&quot;:[{&quot;linenum&quot;:&quot;1&quot;,&quot;signature&quot;:&quot;var assert = require('chai').assert;&quot;}],&quot;logicFunc&quot;:[{&quot;linenum&quot;:&quot;2&quot;,&quot;signature&quot;:&quot;var logicFunc = require('logic to be tested');&quot;}]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CF548-7D9B-4A7E-B899-5CDD0238E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0BA9E4-2DAA-49B9-9D9A-1DC7F9CCA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Slalom-Generic-Template </Template>
  <TotalTime>508</TotalTime>
  <Words>409</Words>
  <Application>Microsoft Macintosh PowerPoint</Application>
  <PresentationFormat>On-screen Show (16:9)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Georgia</vt:lpstr>
      <vt:lpstr>Mangal</vt:lpstr>
      <vt:lpstr>ＭＳ Ｐゴシック</vt:lpstr>
      <vt:lpstr>Wingdings</vt:lpstr>
      <vt:lpstr>Arial</vt:lpstr>
      <vt:lpstr>Slalom_Generic_Template_v1</vt:lpstr>
      <vt:lpstr>AWS Lambda with Serverless</vt:lpstr>
      <vt:lpstr>Sample lambda</vt:lpstr>
      <vt:lpstr>Entry point</vt:lpstr>
      <vt:lpstr>Local Dev Setup</vt:lpstr>
      <vt:lpstr>NPM</vt:lpstr>
      <vt:lpstr>JavaScript</vt:lpstr>
      <vt:lpstr>Nodejs</vt:lpstr>
      <vt:lpstr>Dependency Injection</vt:lpstr>
      <vt:lpstr>Serverless</vt:lpstr>
      <vt:lpstr>serverless.yml</vt:lpstr>
      <vt:lpstr>Serverless commands</vt:lpstr>
      <vt:lpstr>sls offline</vt:lpstr>
      <vt:lpstr>Debugging with Visual Studio Code</vt:lpstr>
      <vt:lpstr>Testing</vt:lpstr>
      <vt:lpstr>Mocha and Chai</vt:lpstr>
      <vt:lpstr>Mocha output</vt:lpstr>
      <vt:lpstr>Code Coverage</vt:lpstr>
      <vt:lpstr>Html report</vt:lpstr>
      <vt:lpstr>sls deploy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</dc:title>
  <dc:creator>Korey Kolberg</dc:creator>
  <cp:lastModifiedBy>Korey Kolberg</cp:lastModifiedBy>
  <cp:revision>25</cp:revision>
  <cp:lastPrinted>2015-01-23T18:14:57Z</cp:lastPrinted>
  <dcterms:created xsi:type="dcterms:W3CDTF">2016-12-06T20:34:44Z</dcterms:created>
  <dcterms:modified xsi:type="dcterms:W3CDTF">2016-12-08T03:01:26Z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